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83" r:id="rId5"/>
    <p:sldId id="275" r:id="rId6"/>
    <p:sldId id="274" r:id="rId7"/>
    <p:sldId id="273" r:id="rId8"/>
    <p:sldId id="277" r:id="rId9"/>
    <p:sldId id="278" r:id="rId10"/>
    <p:sldId id="279" r:id="rId11"/>
    <p:sldId id="280" r:id="rId12"/>
    <p:sldId id="281" r:id="rId13"/>
    <p:sldId id="282" r:id="rId14"/>
    <p:sldId id="286" r:id="rId15"/>
    <p:sldId id="287" r:id="rId16"/>
    <p:sldId id="271" r:id="rId17"/>
    <p:sldId id="291" r:id="rId18"/>
    <p:sldId id="292" r:id="rId19"/>
    <p:sldId id="293" r:id="rId20"/>
    <p:sldId id="284" r:id="rId21"/>
    <p:sldId id="257" r:id="rId22"/>
    <p:sldId id="258" r:id="rId23"/>
    <p:sldId id="285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76" r:id="rId33"/>
    <p:sldId id="289" r:id="rId34"/>
    <p:sldId id="290" r:id="rId35"/>
    <p:sldId id="288" r:id="rId36"/>
    <p:sldId id="268" r:id="rId37"/>
    <p:sldId id="269" r:id="rId38"/>
    <p:sldId id="267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ван" initials="И" lastIdx="4" clrIdx="0">
    <p:extLst>
      <p:ext uri="{19B8F6BF-5375-455C-9EA6-DF929625EA0E}">
        <p15:presenceInfo xmlns:p15="http://schemas.microsoft.com/office/powerpoint/2012/main" userId="Ива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7T13:42:19.873" idx="3">
    <p:pos x="10" y="10"/>
    <p:text>1. Анализ требований
2. ОО анализ
3 и 4. ОО проектирование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7T14:04:39.050" idx="4">
    <p:pos x="3880" y="455"/>
    <p:text>Найти у Бертрана</p:text>
    <p:extLst>
      <p:ext uri="{C676402C-5697-4E1C-873F-D02D1690AC5C}">
        <p15:threadingInfo xmlns:p15="http://schemas.microsoft.com/office/powerpoint/2012/main" timeZoneBias="-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447F3-CAF1-4270-8E12-86AD13AFDBA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EE0AE54-CFD8-4641-98FD-050F3BAC950C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EE403B9B-DFAD-4388-A9DC-D96094958AB2}" type="parTrans" cxnId="{AD6E8F3C-B880-40E3-B348-E5F393F512F2}">
      <dgm:prSet/>
      <dgm:spPr/>
      <dgm:t>
        <a:bodyPr/>
        <a:lstStyle/>
        <a:p>
          <a:endParaRPr lang="ru-RU"/>
        </a:p>
      </dgm:t>
    </dgm:pt>
    <dgm:pt modelId="{6189FBDF-7CAD-4F07-B289-EB161DEB0AD5}" type="sibTrans" cxnId="{AD6E8F3C-B880-40E3-B348-E5F393F512F2}">
      <dgm:prSet/>
      <dgm:spPr/>
      <dgm:t>
        <a:bodyPr/>
        <a:lstStyle/>
        <a:p>
          <a:endParaRPr lang="ru-RU"/>
        </a:p>
      </dgm:t>
    </dgm:pt>
    <dgm:pt modelId="{06F237BD-0DC4-444C-86EB-B245D99D685D}">
      <dgm:prSet phldrT="[Текст]" custT="1"/>
      <dgm:spPr/>
      <dgm:t>
        <a:bodyPr/>
        <a:lstStyle/>
        <a:p>
          <a:r>
            <a:rPr lang="ru-RU" sz="2400" dirty="0" smtClean="0"/>
            <a:t>1. Модель прецедентов (функциональные требования)</a:t>
          </a:r>
          <a:endParaRPr lang="ru-RU" sz="2400" dirty="0"/>
        </a:p>
      </dgm:t>
    </dgm:pt>
    <dgm:pt modelId="{3E7F2679-E9CC-4781-A92C-65997F98FD78}" type="parTrans" cxnId="{BF6602B9-B1CE-498B-9836-8140908557DE}">
      <dgm:prSet/>
      <dgm:spPr/>
      <dgm:t>
        <a:bodyPr/>
        <a:lstStyle/>
        <a:p>
          <a:endParaRPr lang="ru-RU"/>
        </a:p>
      </dgm:t>
    </dgm:pt>
    <dgm:pt modelId="{662DF9C8-0DE8-417F-9729-FC4DC0E9A7C6}" type="sibTrans" cxnId="{BF6602B9-B1CE-498B-9836-8140908557DE}">
      <dgm:prSet/>
      <dgm:spPr/>
      <dgm:t>
        <a:bodyPr/>
        <a:lstStyle/>
        <a:p>
          <a:endParaRPr lang="ru-RU"/>
        </a:p>
      </dgm:t>
    </dgm:pt>
    <dgm:pt modelId="{A002FC73-9DA1-4710-883A-2C0806FFEBFA}">
      <dgm:prSet phldrT="[Текст]" custT="1"/>
      <dgm:spPr/>
      <dgm:t>
        <a:bodyPr/>
        <a:lstStyle/>
        <a:p>
          <a:r>
            <a:rPr lang="ru-RU" sz="2400" dirty="0" smtClean="0"/>
            <a:t>2. Модель предметной области</a:t>
          </a:r>
          <a:endParaRPr lang="ru-RU" sz="2400" dirty="0"/>
        </a:p>
      </dgm:t>
    </dgm:pt>
    <dgm:pt modelId="{053F1171-18C8-4E0F-A660-5D78FCABEE40}" type="parTrans" cxnId="{D62C82E7-446A-4F32-B1D6-238BD7BE9390}">
      <dgm:prSet/>
      <dgm:spPr/>
      <dgm:t>
        <a:bodyPr/>
        <a:lstStyle/>
        <a:p>
          <a:endParaRPr lang="ru-RU"/>
        </a:p>
      </dgm:t>
    </dgm:pt>
    <dgm:pt modelId="{2DFE0BE1-6F76-4232-8616-8BFB0BBC9ED1}" type="sibTrans" cxnId="{D62C82E7-446A-4F32-B1D6-238BD7BE9390}">
      <dgm:prSet/>
      <dgm:spPr/>
      <dgm:t>
        <a:bodyPr/>
        <a:lstStyle/>
        <a:p>
          <a:endParaRPr lang="ru-RU"/>
        </a:p>
      </dgm:t>
    </dgm:pt>
    <dgm:pt modelId="{B71BF5A0-05A5-495C-94F1-70783A7BAD8D}">
      <dgm:prSet phldrT="[Текст]"/>
      <dgm:spPr/>
      <dgm:t>
        <a:bodyPr/>
        <a:lstStyle/>
        <a:p>
          <a:r>
            <a:rPr lang="ru-RU" dirty="0" smtClean="0"/>
            <a:t>Проектирование</a:t>
          </a:r>
          <a:endParaRPr lang="ru-RU" dirty="0"/>
        </a:p>
      </dgm:t>
    </dgm:pt>
    <dgm:pt modelId="{0F5F9A1E-132F-46C3-9CEB-46D93973833D}" type="parTrans" cxnId="{2ACD9D95-487C-46E3-8B0D-4B064777CB51}">
      <dgm:prSet/>
      <dgm:spPr/>
      <dgm:t>
        <a:bodyPr/>
        <a:lstStyle/>
        <a:p>
          <a:endParaRPr lang="ru-RU"/>
        </a:p>
      </dgm:t>
    </dgm:pt>
    <dgm:pt modelId="{6ADC3B08-1BCF-4C40-BE8B-60D4498E90C2}" type="sibTrans" cxnId="{2ACD9D95-487C-46E3-8B0D-4B064777CB51}">
      <dgm:prSet/>
      <dgm:spPr/>
      <dgm:t>
        <a:bodyPr/>
        <a:lstStyle/>
        <a:p>
          <a:endParaRPr lang="ru-RU"/>
        </a:p>
      </dgm:t>
    </dgm:pt>
    <dgm:pt modelId="{B1C626A3-49BB-4867-90C7-2FA637942FBD}">
      <dgm:prSet phldrT="[Текст]" custT="1"/>
      <dgm:spPr/>
      <dgm:t>
        <a:bodyPr/>
        <a:lstStyle/>
        <a:p>
          <a:r>
            <a:rPr lang="ru-RU" sz="2400" dirty="0" smtClean="0"/>
            <a:t>3. Системная диаграмма последовательностей</a:t>
          </a:r>
          <a:endParaRPr lang="ru-RU" sz="2400" dirty="0"/>
        </a:p>
      </dgm:t>
    </dgm:pt>
    <dgm:pt modelId="{E94701FD-75CD-4BA3-AE6C-5DBD2522DF2C}" type="parTrans" cxnId="{A9076680-43F2-4277-9D68-F0F4E0F6B6BA}">
      <dgm:prSet/>
      <dgm:spPr/>
      <dgm:t>
        <a:bodyPr/>
        <a:lstStyle/>
        <a:p>
          <a:endParaRPr lang="ru-RU"/>
        </a:p>
      </dgm:t>
    </dgm:pt>
    <dgm:pt modelId="{DA95333D-485D-493F-B239-AC52F55C9800}" type="sibTrans" cxnId="{A9076680-43F2-4277-9D68-F0F4E0F6B6BA}">
      <dgm:prSet/>
      <dgm:spPr/>
      <dgm:t>
        <a:bodyPr/>
        <a:lstStyle/>
        <a:p>
          <a:endParaRPr lang="ru-RU"/>
        </a:p>
      </dgm:t>
    </dgm:pt>
    <dgm:pt modelId="{AE87218A-CE49-40A8-9A88-7EF33B3892EF}">
      <dgm:prSet phldrT="[Текст]" custT="1"/>
      <dgm:spPr/>
      <dgm:t>
        <a:bodyPr/>
        <a:lstStyle/>
        <a:p>
          <a:r>
            <a:rPr lang="ru-RU" sz="2400" dirty="0" smtClean="0"/>
            <a:t>4. Диаграмма коммуникаций</a:t>
          </a:r>
          <a:endParaRPr lang="ru-RU" sz="2400" dirty="0"/>
        </a:p>
      </dgm:t>
    </dgm:pt>
    <dgm:pt modelId="{98750834-10FC-4FCF-9177-EBD71436777D}" type="parTrans" cxnId="{13805FB2-8826-48A2-9E9E-3F6547EF5787}">
      <dgm:prSet/>
      <dgm:spPr/>
      <dgm:t>
        <a:bodyPr/>
        <a:lstStyle/>
        <a:p>
          <a:endParaRPr lang="ru-RU"/>
        </a:p>
      </dgm:t>
    </dgm:pt>
    <dgm:pt modelId="{D7FFEA5E-7C6D-4D0C-AC20-B22DB6E17010}" type="sibTrans" cxnId="{13805FB2-8826-48A2-9E9E-3F6547EF5787}">
      <dgm:prSet/>
      <dgm:spPr/>
      <dgm:t>
        <a:bodyPr/>
        <a:lstStyle/>
        <a:p>
          <a:endParaRPr lang="ru-RU"/>
        </a:p>
      </dgm:t>
    </dgm:pt>
    <dgm:pt modelId="{93B705D5-2F49-4EDE-A39E-198AAFD93F2F}">
      <dgm:prSet phldrT="[Текст]"/>
      <dgm:spPr/>
      <dgm:t>
        <a:bodyPr/>
        <a:lstStyle/>
        <a:p>
          <a:r>
            <a:rPr lang="ru-RU" dirty="0" smtClean="0"/>
            <a:t>Реализация</a:t>
          </a:r>
          <a:endParaRPr lang="ru-RU" dirty="0"/>
        </a:p>
      </dgm:t>
    </dgm:pt>
    <dgm:pt modelId="{16959B8D-174B-4E3A-A3D1-D9B9D8DE32CB}" type="parTrans" cxnId="{A7A0F377-D1FB-41DE-AFCE-59BA8CD6FE06}">
      <dgm:prSet/>
      <dgm:spPr/>
      <dgm:t>
        <a:bodyPr/>
        <a:lstStyle/>
        <a:p>
          <a:endParaRPr lang="ru-RU"/>
        </a:p>
      </dgm:t>
    </dgm:pt>
    <dgm:pt modelId="{F30D0BEC-C7DA-46A7-80B2-433C1E7DCFE0}" type="sibTrans" cxnId="{A7A0F377-D1FB-41DE-AFCE-59BA8CD6FE06}">
      <dgm:prSet/>
      <dgm:spPr/>
      <dgm:t>
        <a:bodyPr/>
        <a:lstStyle/>
        <a:p>
          <a:endParaRPr lang="ru-RU"/>
        </a:p>
      </dgm:t>
    </dgm:pt>
    <dgm:pt modelId="{DB875E16-C24D-455A-AD57-EE9F658DD7D1}">
      <dgm:prSet phldrT="[Текст]" custT="1"/>
      <dgm:spPr/>
      <dgm:t>
        <a:bodyPr/>
        <a:lstStyle/>
        <a:p>
          <a:r>
            <a:rPr lang="ru-RU" sz="2400" dirty="0" smtClean="0"/>
            <a:t>7. Создание ПО</a:t>
          </a:r>
          <a:endParaRPr lang="ru-RU" sz="2400" dirty="0"/>
        </a:p>
      </dgm:t>
    </dgm:pt>
    <dgm:pt modelId="{F0D9C10B-E6BD-4F47-B862-7328241C3D31}" type="parTrans" cxnId="{3A0DABCC-EEF9-4594-99E7-5AF301F926DA}">
      <dgm:prSet/>
      <dgm:spPr/>
      <dgm:t>
        <a:bodyPr/>
        <a:lstStyle/>
        <a:p>
          <a:endParaRPr lang="ru-RU"/>
        </a:p>
      </dgm:t>
    </dgm:pt>
    <dgm:pt modelId="{03C6662F-C876-4C9C-9896-586ADC12EE47}" type="sibTrans" cxnId="{3A0DABCC-EEF9-4594-99E7-5AF301F926DA}">
      <dgm:prSet/>
      <dgm:spPr/>
      <dgm:t>
        <a:bodyPr/>
        <a:lstStyle/>
        <a:p>
          <a:endParaRPr lang="ru-RU"/>
        </a:p>
      </dgm:t>
    </dgm:pt>
    <dgm:pt modelId="{8129651D-B14C-4E7B-B996-C23DEA57A5CC}">
      <dgm:prSet phldrT="[Текст]" custT="1"/>
      <dgm:spPr/>
      <dgm:t>
        <a:bodyPr/>
        <a:lstStyle/>
        <a:p>
          <a:r>
            <a:rPr lang="ru-RU" sz="2400" dirty="0" smtClean="0"/>
            <a:t>5. Диаграмма классов проектирования</a:t>
          </a:r>
          <a:endParaRPr lang="ru-RU" sz="2400" dirty="0"/>
        </a:p>
      </dgm:t>
    </dgm:pt>
    <dgm:pt modelId="{402F86B7-C254-4240-B377-455FAB32B515}" type="parTrans" cxnId="{5ADE7B0B-2481-435A-96A3-73736E5FFA26}">
      <dgm:prSet/>
      <dgm:spPr/>
      <dgm:t>
        <a:bodyPr/>
        <a:lstStyle/>
        <a:p>
          <a:endParaRPr lang="ru-RU"/>
        </a:p>
      </dgm:t>
    </dgm:pt>
    <dgm:pt modelId="{D9BAEB82-9485-44C5-BE52-D45C069CF301}" type="sibTrans" cxnId="{5ADE7B0B-2481-435A-96A3-73736E5FFA26}">
      <dgm:prSet/>
      <dgm:spPr/>
      <dgm:t>
        <a:bodyPr/>
        <a:lstStyle/>
        <a:p>
          <a:endParaRPr lang="ru-RU"/>
        </a:p>
      </dgm:t>
    </dgm:pt>
    <dgm:pt modelId="{86130250-8F45-4A2B-AE89-EA276B13912D}">
      <dgm:prSet phldrT="[Текст]" custT="1"/>
      <dgm:spPr/>
      <dgm:t>
        <a:bodyPr/>
        <a:lstStyle/>
        <a:p>
          <a:r>
            <a:rPr lang="ru-RU" sz="2400" dirty="0" smtClean="0"/>
            <a:t>6. Схема данных</a:t>
          </a:r>
          <a:endParaRPr lang="ru-RU" sz="2400" dirty="0"/>
        </a:p>
      </dgm:t>
    </dgm:pt>
    <dgm:pt modelId="{4F5DD2A9-408D-488A-B09C-EA20B5A545CF}" type="parTrans" cxnId="{01A16797-AFC6-4C8F-A007-E2948C741A7E}">
      <dgm:prSet/>
      <dgm:spPr/>
      <dgm:t>
        <a:bodyPr/>
        <a:lstStyle/>
        <a:p>
          <a:endParaRPr lang="ru-RU"/>
        </a:p>
      </dgm:t>
    </dgm:pt>
    <dgm:pt modelId="{B306FF71-C76C-4F83-B54B-61D771C9D8BE}" type="sibTrans" cxnId="{01A16797-AFC6-4C8F-A007-E2948C741A7E}">
      <dgm:prSet/>
      <dgm:spPr/>
      <dgm:t>
        <a:bodyPr/>
        <a:lstStyle/>
        <a:p>
          <a:endParaRPr lang="ru-RU"/>
        </a:p>
      </dgm:t>
    </dgm:pt>
    <dgm:pt modelId="{65CFCEAA-FF5C-450B-8813-D0005BFB255C}">
      <dgm:prSet phldrT="[Текст]" custT="1"/>
      <dgm:spPr/>
      <dgm:t>
        <a:bodyPr/>
        <a:lstStyle/>
        <a:p>
          <a:r>
            <a:rPr lang="ru-RU" sz="2400" dirty="0" smtClean="0"/>
            <a:t>Нефункциональные требования</a:t>
          </a:r>
          <a:endParaRPr lang="ru-RU" sz="2400" dirty="0"/>
        </a:p>
      </dgm:t>
    </dgm:pt>
    <dgm:pt modelId="{7F76F605-245A-4E78-BF35-452043AC5E28}" type="parTrans" cxnId="{626ADE56-5584-44D2-9A7C-48BAE2AE2D0B}">
      <dgm:prSet/>
      <dgm:spPr/>
      <dgm:t>
        <a:bodyPr/>
        <a:lstStyle/>
        <a:p>
          <a:endParaRPr lang="ru-RU"/>
        </a:p>
      </dgm:t>
    </dgm:pt>
    <dgm:pt modelId="{3EFAE543-5BB6-4329-BE33-A52B72D37277}" type="sibTrans" cxnId="{626ADE56-5584-44D2-9A7C-48BAE2AE2D0B}">
      <dgm:prSet/>
      <dgm:spPr/>
      <dgm:t>
        <a:bodyPr/>
        <a:lstStyle/>
        <a:p>
          <a:endParaRPr lang="ru-RU"/>
        </a:p>
      </dgm:t>
    </dgm:pt>
    <dgm:pt modelId="{1FCDCCA1-CF10-4D91-9EE5-7BC91EF39D69}" type="pres">
      <dgm:prSet presAssocID="{D2F447F3-CAF1-4270-8E12-86AD13AFDBA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3170E97-5653-4A31-91F5-2204CC2062DE}" type="pres">
      <dgm:prSet presAssocID="{2EE0AE54-CFD8-4641-98FD-050F3BAC950C}" presName="linNode" presStyleCnt="0"/>
      <dgm:spPr/>
    </dgm:pt>
    <dgm:pt modelId="{BFA6AE1A-AD3A-4E51-8287-ADC082FA5C89}" type="pres">
      <dgm:prSet presAssocID="{2EE0AE54-CFD8-4641-98FD-050F3BAC950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DD1A57-205D-4761-8AA3-B9B9F6813B6A}" type="pres">
      <dgm:prSet presAssocID="{2EE0AE54-CFD8-4641-98FD-050F3BAC950C}" presName="descendantText" presStyleLbl="alignAccFollowNode1" presStyleIdx="0" presStyleCnt="3" custScaleY="1125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CD1623-CCC0-4DE9-9145-431E12F5F00E}" type="pres">
      <dgm:prSet presAssocID="{6189FBDF-7CAD-4F07-B289-EB161DEB0AD5}" presName="sp" presStyleCnt="0"/>
      <dgm:spPr/>
    </dgm:pt>
    <dgm:pt modelId="{C9FF9241-DD02-4E0A-B95B-B023BF6502F0}" type="pres">
      <dgm:prSet presAssocID="{B71BF5A0-05A5-495C-94F1-70783A7BAD8D}" presName="linNode" presStyleCnt="0"/>
      <dgm:spPr/>
    </dgm:pt>
    <dgm:pt modelId="{8DAF306D-25A1-4484-A964-CF068F1A2440}" type="pres">
      <dgm:prSet presAssocID="{B71BF5A0-05A5-495C-94F1-70783A7BAD8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68A6E8-F2A4-4302-96A7-54D6FB30F896}" type="pres">
      <dgm:prSet presAssocID="{B71BF5A0-05A5-495C-94F1-70783A7BAD8D}" presName="descendantText" presStyleLbl="alignAccFollowNode1" presStyleIdx="1" presStyleCnt="3" custScaleY="12709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3201A7-5D57-409C-955D-8C4FCE22FCFF}" type="pres">
      <dgm:prSet presAssocID="{6ADC3B08-1BCF-4C40-BE8B-60D4498E90C2}" presName="sp" presStyleCnt="0"/>
      <dgm:spPr/>
    </dgm:pt>
    <dgm:pt modelId="{9F7831F4-4544-43D9-B3C2-35F27AC6FA81}" type="pres">
      <dgm:prSet presAssocID="{93B705D5-2F49-4EDE-A39E-198AAFD93F2F}" presName="linNode" presStyleCnt="0"/>
      <dgm:spPr/>
    </dgm:pt>
    <dgm:pt modelId="{97192F39-04ED-410D-9F84-04953F7A3565}" type="pres">
      <dgm:prSet presAssocID="{93B705D5-2F49-4EDE-A39E-198AAFD93F2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2B57B4-D2FE-46CB-8D7F-BBA19946A744}" type="pres">
      <dgm:prSet presAssocID="{93B705D5-2F49-4EDE-A39E-198AAFD93F2F}" presName="descendantText" presStyleLbl="alignAccFollowNode1" presStyleIdx="2" presStyleCnt="3" custScaleY="6119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7A0F377-D1FB-41DE-AFCE-59BA8CD6FE06}" srcId="{D2F447F3-CAF1-4270-8E12-86AD13AFDBA8}" destId="{93B705D5-2F49-4EDE-A39E-198AAFD93F2F}" srcOrd="2" destOrd="0" parTransId="{16959B8D-174B-4E3A-A3D1-D9B9D8DE32CB}" sibTransId="{F30D0BEC-C7DA-46A7-80B2-433C1E7DCFE0}"/>
    <dgm:cxn modelId="{11086EE5-C3B7-4630-B5B6-0B9C9ABA0878}" type="presOf" srcId="{65CFCEAA-FF5C-450B-8813-D0005BFB255C}" destId="{01DD1A57-205D-4761-8AA3-B9B9F6813B6A}" srcOrd="0" destOrd="1" presId="urn:microsoft.com/office/officeart/2005/8/layout/vList5"/>
    <dgm:cxn modelId="{46E49E29-B939-4EC1-9675-F214188404DD}" type="presOf" srcId="{DB875E16-C24D-455A-AD57-EE9F658DD7D1}" destId="{6B2B57B4-D2FE-46CB-8D7F-BBA19946A744}" srcOrd="0" destOrd="0" presId="urn:microsoft.com/office/officeart/2005/8/layout/vList5"/>
    <dgm:cxn modelId="{01A16797-AFC6-4C8F-A007-E2948C741A7E}" srcId="{B71BF5A0-05A5-495C-94F1-70783A7BAD8D}" destId="{86130250-8F45-4A2B-AE89-EA276B13912D}" srcOrd="3" destOrd="0" parTransId="{4F5DD2A9-408D-488A-B09C-EA20B5A545CF}" sibTransId="{B306FF71-C76C-4F83-B54B-61D771C9D8BE}"/>
    <dgm:cxn modelId="{BF6602B9-B1CE-498B-9836-8140908557DE}" srcId="{2EE0AE54-CFD8-4641-98FD-050F3BAC950C}" destId="{06F237BD-0DC4-444C-86EB-B245D99D685D}" srcOrd="0" destOrd="0" parTransId="{3E7F2679-E9CC-4781-A92C-65997F98FD78}" sibTransId="{662DF9C8-0DE8-417F-9729-FC4DC0E9A7C6}"/>
    <dgm:cxn modelId="{2ACD9D95-487C-46E3-8B0D-4B064777CB51}" srcId="{D2F447F3-CAF1-4270-8E12-86AD13AFDBA8}" destId="{B71BF5A0-05A5-495C-94F1-70783A7BAD8D}" srcOrd="1" destOrd="0" parTransId="{0F5F9A1E-132F-46C3-9CEB-46D93973833D}" sibTransId="{6ADC3B08-1BCF-4C40-BE8B-60D4498E90C2}"/>
    <dgm:cxn modelId="{626ADE56-5584-44D2-9A7C-48BAE2AE2D0B}" srcId="{2EE0AE54-CFD8-4641-98FD-050F3BAC950C}" destId="{65CFCEAA-FF5C-450B-8813-D0005BFB255C}" srcOrd="1" destOrd="0" parTransId="{7F76F605-245A-4E78-BF35-452043AC5E28}" sibTransId="{3EFAE543-5BB6-4329-BE33-A52B72D37277}"/>
    <dgm:cxn modelId="{D16DEE7D-146B-4C79-9B8B-BEA352BF5B11}" type="presOf" srcId="{06F237BD-0DC4-444C-86EB-B245D99D685D}" destId="{01DD1A57-205D-4761-8AA3-B9B9F6813B6A}" srcOrd="0" destOrd="0" presId="urn:microsoft.com/office/officeart/2005/8/layout/vList5"/>
    <dgm:cxn modelId="{A561F547-B56C-4DA5-9B5D-4C41F8AF2393}" type="presOf" srcId="{A002FC73-9DA1-4710-883A-2C0806FFEBFA}" destId="{01DD1A57-205D-4761-8AA3-B9B9F6813B6A}" srcOrd="0" destOrd="2" presId="urn:microsoft.com/office/officeart/2005/8/layout/vList5"/>
    <dgm:cxn modelId="{3A0DABCC-EEF9-4594-99E7-5AF301F926DA}" srcId="{93B705D5-2F49-4EDE-A39E-198AAFD93F2F}" destId="{DB875E16-C24D-455A-AD57-EE9F658DD7D1}" srcOrd="0" destOrd="0" parTransId="{F0D9C10B-E6BD-4F47-B862-7328241C3D31}" sibTransId="{03C6662F-C876-4C9C-9896-586ADC12EE47}"/>
    <dgm:cxn modelId="{AD6E8F3C-B880-40E3-B348-E5F393F512F2}" srcId="{D2F447F3-CAF1-4270-8E12-86AD13AFDBA8}" destId="{2EE0AE54-CFD8-4641-98FD-050F3BAC950C}" srcOrd="0" destOrd="0" parTransId="{EE403B9B-DFAD-4388-A9DC-D96094958AB2}" sibTransId="{6189FBDF-7CAD-4F07-B289-EB161DEB0AD5}"/>
    <dgm:cxn modelId="{EE414C59-9C96-46D6-A640-8B4A4E18949A}" type="presOf" srcId="{8129651D-B14C-4E7B-B996-C23DEA57A5CC}" destId="{AA68A6E8-F2A4-4302-96A7-54D6FB30F896}" srcOrd="0" destOrd="2" presId="urn:microsoft.com/office/officeart/2005/8/layout/vList5"/>
    <dgm:cxn modelId="{1B18E57C-953E-40D2-AC45-EAE7C7263AE4}" type="presOf" srcId="{B71BF5A0-05A5-495C-94F1-70783A7BAD8D}" destId="{8DAF306D-25A1-4484-A964-CF068F1A2440}" srcOrd="0" destOrd="0" presId="urn:microsoft.com/office/officeart/2005/8/layout/vList5"/>
    <dgm:cxn modelId="{5ADE7B0B-2481-435A-96A3-73736E5FFA26}" srcId="{B71BF5A0-05A5-495C-94F1-70783A7BAD8D}" destId="{8129651D-B14C-4E7B-B996-C23DEA57A5CC}" srcOrd="2" destOrd="0" parTransId="{402F86B7-C254-4240-B377-455FAB32B515}" sibTransId="{D9BAEB82-9485-44C5-BE52-D45C069CF301}"/>
    <dgm:cxn modelId="{1DE70056-3202-44F6-8BCE-0D29B8542CCC}" type="presOf" srcId="{93B705D5-2F49-4EDE-A39E-198AAFD93F2F}" destId="{97192F39-04ED-410D-9F84-04953F7A3565}" srcOrd="0" destOrd="0" presId="urn:microsoft.com/office/officeart/2005/8/layout/vList5"/>
    <dgm:cxn modelId="{D62C82E7-446A-4F32-B1D6-238BD7BE9390}" srcId="{2EE0AE54-CFD8-4641-98FD-050F3BAC950C}" destId="{A002FC73-9DA1-4710-883A-2C0806FFEBFA}" srcOrd="2" destOrd="0" parTransId="{053F1171-18C8-4E0F-A660-5D78FCABEE40}" sibTransId="{2DFE0BE1-6F76-4232-8616-8BFB0BBC9ED1}"/>
    <dgm:cxn modelId="{C7891FFF-778D-4563-9F3E-F4891AF55F94}" type="presOf" srcId="{D2F447F3-CAF1-4270-8E12-86AD13AFDBA8}" destId="{1FCDCCA1-CF10-4D91-9EE5-7BC91EF39D69}" srcOrd="0" destOrd="0" presId="urn:microsoft.com/office/officeart/2005/8/layout/vList5"/>
    <dgm:cxn modelId="{A61420DA-D869-4FA6-A7A2-2B27D250C8A5}" type="presOf" srcId="{B1C626A3-49BB-4867-90C7-2FA637942FBD}" destId="{AA68A6E8-F2A4-4302-96A7-54D6FB30F896}" srcOrd="0" destOrd="0" presId="urn:microsoft.com/office/officeart/2005/8/layout/vList5"/>
    <dgm:cxn modelId="{A9076680-43F2-4277-9D68-F0F4E0F6B6BA}" srcId="{B71BF5A0-05A5-495C-94F1-70783A7BAD8D}" destId="{B1C626A3-49BB-4867-90C7-2FA637942FBD}" srcOrd="0" destOrd="0" parTransId="{E94701FD-75CD-4BA3-AE6C-5DBD2522DF2C}" sibTransId="{DA95333D-485D-493F-B239-AC52F55C9800}"/>
    <dgm:cxn modelId="{969CDEA9-4118-4D65-BAFC-DE11FD8466B5}" type="presOf" srcId="{AE87218A-CE49-40A8-9A88-7EF33B3892EF}" destId="{AA68A6E8-F2A4-4302-96A7-54D6FB30F896}" srcOrd="0" destOrd="1" presId="urn:microsoft.com/office/officeart/2005/8/layout/vList5"/>
    <dgm:cxn modelId="{114959DB-4065-4052-833E-B64887A014F6}" type="presOf" srcId="{86130250-8F45-4A2B-AE89-EA276B13912D}" destId="{AA68A6E8-F2A4-4302-96A7-54D6FB30F896}" srcOrd="0" destOrd="3" presId="urn:microsoft.com/office/officeart/2005/8/layout/vList5"/>
    <dgm:cxn modelId="{B2BE0C5A-1EA5-4793-99E4-4E4A594D1B79}" type="presOf" srcId="{2EE0AE54-CFD8-4641-98FD-050F3BAC950C}" destId="{BFA6AE1A-AD3A-4E51-8287-ADC082FA5C89}" srcOrd="0" destOrd="0" presId="urn:microsoft.com/office/officeart/2005/8/layout/vList5"/>
    <dgm:cxn modelId="{13805FB2-8826-48A2-9E9E-3F6547EF5787}" srcId="{B71BF5A0-05A5-495C-94F1-70783A7BAD8D}" destId="{AE87218A-CE49-40A8-9A88-7EF33B3892EF}" srcOrd="1" destOrd="0" parTransId="{98750834-10FC-4FCF-9177-EBD71436777D}" sibTransId="{D7FFEA5E-7C6D-4D0C-AC20-B22DB6E17010}"/>
    <dgm:cxn modelId="{9899B6FF-72D5-4645-8674-89B4C78FEC8D}" type="presParOf" srcId="{1FCDCCA1-CF10-4D91-9EE5-7BC91EF39D69}" destId="{53170E97-5653-4A31-91F5-2204CC2062DE}" srcOrd="0" destOrd="0" presId="urn:microsoft.com/office/officeart/2005/8/layout/vList5"/>
    <dgm:cxn modelId="{42BB7FA0-ED79-46E2-94F2-ED902BE976CD}" type="presParOf" srcId="{53170E97-5653-4A31-91F5-2204CC2062DE}" destId="{BFA6AE1A-AD3A-4E51-8287-ADC082FA5C89}" srcOrd="0" destOrd="0" presId="urn:microsoft.com/office/officeart/2005/8/layout/vList5"/>
    <dgm:cxn modelId="{C689DF2A-1E1A-470D-824E-9B0D1873CB6C}" type="presParOf" srcId="{53170E97-5653-4A31-91F5-2204CC2062DE}" destId="{01DD1A57-205D-4761-8AA3-B9B9F6813B6A}" srcOrd="1" destOrd="0" presId="urn:microsoft.com/office/officeart/2005/8/layout/vList5"/>
    <dgm:cxn modelId="{A14D9127-AB1F-4EDB-B9E4-DF23B93057B5}" type="presParOf" srcId="{1FCDCCA1-CF10-4D91-9EE5-7BC91EF39D69}" destId="{D0CD1623-CCC0-4DE9-9145-431E12F5F00E}" srcOrd="1" destOrd="0" presId="urn:microsoft.com/office/officeart/2005/8/layout/vList5"/>
    <dgm:cxn modelId="{909927C0-A449-4014-9FE1-4F11A73EF6E6}" type="presParOf" srcId="{1FCDCCA1-CF10-4D91-9EE5-7BC91EF39D69}" destId="{C9FF9241-DD02-4E0A-B95B-B023BF6502F0}" srcOrd="2" destOrd="0" presId="urn:microsoft.com/office/officeart/2005/8/layout/vList5"/>
    <dgm:cxn modelId="{77E63454-60E0-4C0B-ABE3-0E3CC0A61ABC}" type="presParOf" srcId="{C9FF9241-DD02-4E0A-B95B-B023BF6502F0}" destId="{8DAF306D-25A1-4484-A964-CF068F1A2440}" srcOrd="0" destOrd="0" presId="urn:microsoft.com/office/officeart/2005/8/layout/vList5"/>
    <dgm:cxn modelId="{C183CD87-1BF0-4524-90BB-7E2C98AFF64C}" type="presParOf" srcId="{C9FF9241-DD02-4E0A-B95B-B023BF6502F0}" destId="{AA68A6E8-F2A4-4302-96A7-54D6FB30F896}" srcOrd="1" destOrd="0" presId="urn:microsoft.com/office/officeart/2005/8/layout/vList5"/>
    <dgm:cxn modelId="{1CFE6364-E09C-4569-A679-661B2FA3224A}" type="presParOf" srcId="{1FCDCCA1-CF10-4D91-9EE5-7BC91EF39D69}" destId="{DB3201A7-5D57-409C-955D-8C4FCE22FCFF}" srcOrd="3" destOrd="0" presId="urn:microsoft.com/office/officeart/2005/8/layout/vList5"/>
    <dgm:cxn modelId="{3CFFBEAB-F8E1-484E-B600-237519C4E55D}" type="presParOf" srcId="{1FCDCCA1-CF10-4D91-9EE5-7BC91EF39D69}" destId="{9F7831F4-4544-43D9-B3C2-35F27AC6FA81}" srcOrd="4" destOrd="0" presId="urn:microsoft.com/office/officeart/2005/8/layout/vList5"/>
    <dgm:cxn modelId="{375839C2-505E-4C82-A87B-6F6D0BD4398C}" type="presParOf" srcId="{9F7831F4-4544-43D9-B3C2-35F27AC6FA81}" destId="{97192F39-04ED-410D-9F84-04953F7A3565}" srcOrd="0" destOrd="0" presId="urn:microsoft.com/office/officeart/2005/8/layout/vList5"/>
    <dgm:cxn modelId="{E957EB46-0F50-4407-9716-B67F9209DF19}" type="presParOf" srcId="{9F7831F4-4544-43D9-B3C2-35F27AC6FA81}" destId="{6B2B57B4-D2FE-46CB-8D7F-BBA19946A74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360376-73A3-47BA-9152-1256D597A021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E3749CF6-6FF2-4354-851C-9C65DEB173D5}">
      <dgm:prSet phldrT="[Текст]" custT="1"/>
      <dgm:spPr/>
      <dgm:t>
        <a:bodyPr/>
        <a:lstStyle/>
        <a:p>
          <a:r>
            <a:rPr lang="ru-RU" sz="1800" dirty="0" smtClean="0"/>
            <a:t>Определить прецеденты</a:t>
          </a:r>
          <a:endParaRPr lang="ru-RU" sz="1800" dirty="0"/>
        </a:p>
      </dgm:t>
    </dgm:pt>
    <dgm:pt modelId="{31C68E01-BC50-437F-914B-4BE6878DB256}" type="parTrans" cxnId="{F03C4F93-78C9-4650-91BC-168134BBC00E}">
      <dgm:prSet/>
      <dgm:spPr/>
      <dgm:t>
        <a:bodyPr/>
        <a:lstStyle/>
        <a:p>
          <a:endParaRPr lang="ru-RU" sz="1800"/>
        </a:p>
      </dgm:t>
    </dgm:pt>
    <dgm:pt modelId="{FB4B9B15-4750-45EC-A830-37C6D8526336}" type="sibTrans" cxnId="{F03C4F93-78C9-4650-91BC-168134BBC00E}">
      <dgm:prSet/>
      <dgm:spPr/>
      <dgm:t>
        <a:bodyPr/>
        <a:lstStyle/>
        <a:p>
          <a:endParaRPr lang="ru-RU" sz="1800"/>
        </a:p>
      </dgm:t>
    </dgm:pt>
    <dgm:pt modelId="{AA730410-DE1F-4F4D-B34A-00CCE8FD6F9A}">
      <dgm:prSet phldrT="[Текст]" custT="1"/>
      <dgm:spPr/>
      <dgm:t>
        <a:bodyPr/>
        <a:lstStyle/>
        <a:p>
          <a:r>
            <a:rPr lang="ru-RU" sz="1800" dirty="0" smtClean="0"/>
            <a:t>Создать модель предметной области</a:t>
          </a:r>
          <a:endParaRPr lang="ru-RU" sz="1800" dirty="0"/>
        </a:p>
      </dgm:t>
    </dgm:pt>
    <dgm:pt modelId="{0BB082CC-BB8A-4D29-AB50-970A8847E0AC}" type="parTrans" cxnId="{6CE8F25E-F32E-42AE-B1F5-8527DE192C77}">
      <dgm:prSet/>
      <dgm:spPr/>
      <dgm:t>
        <a:bodyPr/>
        <a:lstStyle/>
        <a:p>
          <a:endParaRPr lang="ru-RU" sz="1800"/>
        </a:p>
      </dgm:t>
    </dgm:pt>
    <dgm:pt modelId="{F5D9E25F-605C-4D7B-81C0-E4BCFF17B4E5}" type="sibTrans" cxnId="{6CE8F25E-F32E-42AE-B1F5-8527DE192C77}">
      <dgm:prSet/>
      <dgm:spPr/>
      <dgm:t>
        <a:bodyPr/>
        <a:lstStyle/>
        <a:p>
          <a:endParaRPr lang="ru-RU" sz="1800"/>
        </a:p>
      </dgm:t>
    </dgm:pt>
    <dgm:pt modelId="{C1D2F14E-8906-4A8A-946D-485487CE2C32}">
      <dgm:prSet phldrT="[Текст]" custT="1"/>
      <dgm:spPr/>
      <dgm:t>
        <a:bodyPr/>
        <a:lstStyle/>
        <a:p>
          <a:r>
            <a:rPr lang="ru-RU" sz="1800" dirty="0" smtClean="0"/>
            <a:t>Построить диаграммы взаимодействия</a:t>
          </a:r>
          <a:endParaRPr lang="ru-RU" sz="1800" dirty="0"/>
        </a:p>
      </dgm:t>
    </dgm:pt>
    <dgm:pt modelId="{C6E1CA99-24A9-4B4E-A3D6-7620ADCE41DF}" type="parTrans" cxnId="{71E81C15-A610-4F62-98E0-C80AA8391574}">
      <dgm:prSet/>
      <dgm:spPr/>
      <dgm:t>
        <a:bodyPr/>
        <a:lstStyle/>
        <a:p>
          <a:endParaRPr lang="ru-RU" sz="1800"/>
        </a:p>
      </dgm:t>
    </dgm:pt>
    <dgm:pt modelId="{12102571-C564-45E3-A6A6-5C4FDB45385C}" type="sibTrans" cxnId="{71E81C15-A610-4F62-98E0-C80AA8391574}">
      <dgm:prSet/>
      <dgm:spPr/>
      <dgm:t>
        <a:bodyPr/>
        <a:lstStyle/>
        <a:p>
          <a:endParaRPr lang="ru-RU" sz="1800"/>
        </a:p>
      </dgm:t>
    </dgm:pt>
    <dgm:pt modelId="{1E641837-D664-44C4-AA00-83CAC5638D54}">
      <dgm:prSet phldrT="[Текст]" custT="1"/>
      <dgm:spPr/>
      <dgm:t>
        <a:bodyPr/>
        <a:lstStyle/>
        <a:p>
          <a:r>
            <a:rPr lang="ru-RU" sz="1800" dirty="0" smtClean="0"/>
            <a:t>Создать диаграммы классов проектирования</a:t>
          </a:r>
          <a:endParaRPr lang="ru-RU" sz="1800" dirty="0"/>
        </a:p>
      </dgm:t>
    </dgm:pt>
    <dgm:pt modelId="{16A5C529-BF5F-4C71-B939-DBEC0FBE5B94}" type="parTrans" cxnId="{D04D00B6-6B95-4E66-A324-CF02BF4C1366}">
      <dgm:prSet/>
      <dgm:spPr/>
      <dgm:t>
        <a:bodyPr/>
        <a:lstStyle/>
        <a:p>
          <a:endParaRPr lang="ru-RU" sz="1800"/>
        </a:p>
      </dgm:t>
    </dgm:pt>
    <dgm:pt modelId="{19590AA2-6AF5-4437-A773-85A92CAB8513}" type="sibTrans" cxnId="{D04D00B6-6B95-4E66-A324-CF02BF4C1366}">
      <dgm:prSet/>
      <dgm:spPr/>
      <dgm:t>
        <a:bodyPr/>
        <a:lstStyle/>
        <a:p>
          <a:endParaRPr lang="ru-RU" sz="1800"/>
        </a:p>
      </dgm:t>
    </dgm:pt>
    <dgm:pt modelId="{8093C125-367F-46D1-9233-7E04239E178F}" type="pres">
      <dgm:prSet presAssocID="{77360376-73A3-47BA-9152-1256D597A021}" presName="Name0" presStyleCnt="0">
        <dgm:presLayoutVars>
          <dgm:dir/>
          <dgm:animLvl val="lvl"/>
          <dgm:resizeHandles val="exact"/>
        </dgm:presLayoutVars>
      </dgm:prSet>
      <dgm:spPr/>
    </dgm:pt>
    <dgm:pt modelId="{A7B2F8A1-3569-47D7-B326-D0ADB73B0F25}" type="pres">
      <dgm:prSet presAssocID="{E3749CF6-6FF2-4354-851C-9C65DEB173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A47BF9-A296-456C-9FAA-83CA2B1E674D}" type="pres">
      <dgm:prSet presAssocID="{FB4B9B15-4750-45EC-A830-37C6D8526336}" presName="parTxOnlySpace" presStyleCnt="0"/>
      <dgm:spPr/>
    </dgm:pt>
    <dgm:pt modelId="{1DAF2CDD-8E1A-4433-B5F2-8E926C52AE26}" type="pres">
      <dgm:prSet presAssocID="{AA730410-DE1F-4F4D-B34A-00CCE8FD6F9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07AB91-0E0B-4F2E-BD76-D9C5618CBDB1}" type="pres">
      <dgm:prSet presAssocID="{F5D9E25F-605C-4D7B-81C0-E4BCFF17B4E5}" presName="parTxOnlySpace" presStyleCnt="0"/>
      <dgm:spPr/>
    </dgm:pt>
    <dgm:pt modelId="{C011A55B-78AA-48F2-9633-6126718B9787}" type="pres">
      <dgm:prSet presAssocID="{C1D2F14E-8906-4A8A-946D-485487CE2C3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84D38A-50E4-4AA4-A68E-FED7B674AFF2}" type="pres">
      <dgm:prSet presAssocID="{12102571-C564-45E3-A6A6-5C4FDB45385C}" presName="parTxOnlySpace" presStyleCnt="0"/>
      <dgm:spPr/>
    </dgm:pt>
    <dgm:pt modelId="{E1A39AB5-282B-499F-B063-86E609E843D0}" type="pres">
      <dgm:prSet presAssocID="{1E641837-D664-44C4-AA00-83CAC5638D5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7187B18-21ED-45D9-A2E4-1AE7CFFED343}" type="presOf" srcId="{C1D2F14E-8906-4A8A-946D-485487CE2C32}" destId="{C011A55B-78AA-48F2-9633-6126718B9787}" srcOrd="0" destOrd="0" presId="urn:microsoft.com/office/officeart/2005/8/layout/chevron1"/>
    <dgm:cxn modelId="{F7E091AF-1163-4767-9FE8-9A468ED453AB}" type="presOf" srcId="{AA730410-DE1F-4F4D-B34A-00CCE8FD6F9A}" destId="{1DAF2CDD-8E1A-4433-B5F2-8E926C52AE26}" srcOrd="0" destOrd="0" presId="urn:microsoft.com/office/officeart/2005/8/layout/chevron1"/>
    <dgm:cxn modelId="{13FF9325-46EC-43E9-B4AA-367745D69A30}" type="presOf" srcId="{1E641837-D664-44C4-AA00-83CAC5638D54}" destId="{E1A39AB5-282B-499F-B063-86E609E843D0}" srcOrd="0" destOrd="0" presId="urn:microsoft.com/office/officeart/2005/8/layout/chevron1"/>
    <dgm:cxn modelId="{3E8DDA7E-1644-40ED-B384-2453C88A0795}" type="presOf" srcId="{77360376-73A3-47BA-9152-1256D597A021}" destId="{8093C125-367F-46D1-9233-7E04239E178F}" srcOrd="0" destOrd="0" presId="urn:microsoft.com/office/officeart/2005/8/layout/chevron1"/>
    <dgm:cxn modelId="{6CE8F25E-F32E-42AE-B1F5-8527DE192C77}" srcId="{77360376-73A3-47BA-9152-1256D597A021}" destId="{AA730410-DE1F-4F4D-B34A-00CCE8FD6F9A}" srcOrd="1" destOrd="0" parTransId="{0BB082CC-BB8A-4D29-AB50-970A8847E0AC}" sibTransId="{F5D9E25F-605C-4D7B-81C0-E4BCFF17B4E5}"/>
    <dgm:cxn modelId="{9834C78A-CC3A-4CE6-B92E-BB844EDF33CF}" type="presOf" srcId="{E3749CF6-6FF2-4354-851C-9C65DEB173D5}" destId="{A7B2F8A1-3569-47D7-B326-D0ADB73B0F25}" srcOrd="0" destOrd="0" presId="urn:microsoft.com/office/officeart/2005/8/layout/chevron1"/>
    <dgm:cxn modelId="{F03C4F93-78C9-4650-91BC-168134BBC00E}" srcId="{77360376-73A3-47BA-9152-1256D597A021}" destId="{E3749CF6-6FF2-4354-851C-9C65DEB173D5}" srcOrd="0" destOrd="0" parTransId="{31C68E01-BC50-437F-914B-4BE6878DB256}" sibTransId="{FB4B9B15-4750-45EC-A830-37C6D8526336}"/>
    <dgm:cxn modelId="{D04D00B6-6B95-4E66-A324-CF02BF4C1366}" srcId="{77360376-73A3-47BA-9152-1256D597A021}" destId="{1E641837-D664-44C4-AA00-83CAC5638D54}" srcOrd="3" destOrd="0" parTransId="{16A5C529-BF5F-4C71-B939-DBEC0FBE5B94}" sibTransId="{19590AA2-6AF5-4437-A773-85A92CAB8513}"/>
    <dgm:cxn modelId="{71E81C15-A610-4F62-98E0-C80AA8391574}" srcId="{77360376-73A3-47BA-9152-1256D597A021}" destId="{C1D2F14E-8906-4A8A-946D-485487CE2C32}" srcOrd="2" destOrd="0" parTransId="{C6E1CA99-24A9-4B4E-A3D6-7620ADCE41DF}" sibTransId="{12102571-C564-45E3-A6A6-5C4FDB45385C}"/>
    <dgm:cxn modelId="{0D04E08B-FC4D-4B51-BA2A-363A6E619F3D}" type="presParOf" srcId="{8093C125-367F-46D1-9233-7E04239E178F}" destId="{A7B2F8A1-3569-47D7-B326-D0ADB73B0F25}" srcOrd="0" destOrd="0" presId="urn:microsoft.com/office/officeart/2005/8/layout/chevron1"/>
    <dgm:cxn modelId="{9CF0BA93-2847-4FF0-868D-ACD0BD79190F}" type="presParOf" srcId="{8093C125-367F-46D1-9233-7E04239E178F}" destId="{B9A47BF9-A296-456C-9FAA-83CA2B1E674D}" srcOrd="1" destOrd="0" presId="urn:microsoft.com/office/officeart/2005/8/layout/chevron1"/>
    <dgm:cxn modelId="{F3AF9BB1-76FA-4B9C-9A3E-E507B1D74FE8}" type="presParOf" srcId="{8093C125-367F-46D1-9233-7E04239E178F}" destId="{1DAF2CDD-8E1A-4433-B5F2-8E926C52AE26}" srcOrd="2" destOrd="0" presId="urn:microsoft.com/office/officeart/2005/8/layout/chevron1"/>
    <dgm:cxn modelId="{12046DB3-8633-44FC-B414-776B62C6389B}" type="presParOf" srcId="{8093C125-367F-46D1-9233-7E04239E178F}" destId="{F407AB91-0E0B-4F2E-BD76-D9C5618CBDB1}" srcOrd="3" destOrd="0" presId="urn:microsoft.com/office/officeart/2005/8/layout/chevron1"/>
    <dgm:cxn modelId="{F9BD4C86-F969-4005-AB8F-8E26D40390CA}" type="presParOf" srcId="{8093C125-367F-46D1-9233-7E04239E178F}" destId="{C011A55B-78AA-48F2-9633-6126718B9787}" srcOrd="4" destOrd="0" presId="urn:microsoft.com/office/officeart/2005/8/layout/chevron1"/>
    <dgm:cxn modelId="{B1A0C3F2-485B-450E-9689-0094C7B8FE65}" type="presParOf" srcId="{8093C125-367F-46D1-9233-7E04239E178F}" destId="{1184D38A-50E4-4AA4-A68E-FED7B674AFF2}" srcOrd="5" destOrd="0" presId="urn:microsoft.com/office/officeart/2005/8/layout/chevron1"/>
    <dgm:cxn modelId="{A38FE04B-BF1C-4FB3-9E4C-CCD7CDDE8F8D}" type="presParOf" srcId="{8093C125-367F-46D1-9233-7E04239E178F}" destId="{E1A39AB5-282B-499F-B063-86E609E843D0}" srcOrd="6" destOrd="0" presId="urn:microsoft.com/office/officeart/2005/8/layout/chevron1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D1A57-205D-4761-8AA3-B9B9F6813B6A}">
      <dsp:nvSpPr>
        <dsp:cNvPr id="0" name=""/>
        <dsp:cNvSpPr/>
      </dsp:nvSpPr>
      <dsp:spPr>
        <a:xfrm rot="5400000">
          <a:off x="6321296" y="-2443148"/>
          <a:ext cx="165862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1. Модель прецедентов (функциональные требования)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Нефункциональные требования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2. Модель предметной области</a:t>
          </a:r>
          <a:endParaRPr lang="ru-RU" sz="2400" kern="1200" dirty="0"/>
        </a:p>
      </dsp:txBody>
      <dsp:txXfrm rot="-5400000">
        <a:off x="3785616" y="173499"/>
        <a:ext cx="6649017" cy="1496689"/>
      </dsp:txXfrm>
    </dsp:sp>
    <dsp:sp modelId="{BFA6AE1A-AD3A-4E51-8287-ADC082FA5C89}">
      <dsp:nvSpPr>
        <dsp:cNvPr id="0" name=""/>
        <dsp:cNvSpPr/>
      </dsp:nvSpPr>
      <dsp:spPr>
        <a:xfrm>
          <a:off x="0" y="426"/>
          <a:ext cx="3785616" cy="1842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Анализ</a:t>
          </a:r>
          <a:endParaRPr lang="ru-RU" sz="3400" kern="1200" dirty="0"/>
        </a:p>
      </dsp:txBody>
      <dsp:txXfrm>
        <a:off x="89960" y="90386"/>
        <a:ext cx="3605696" cy="1662912"/>
      </dsp:txXfrm>
    </dsp:sp>
    <dsp:sp modelId="{AA68A6E8-F2A4-4302-96A7-54D6FB30F896}">
      <dsp:nvSpPr>
        <dsp:cNvPr id="0" name=""/>
        <dsp:cNvSpPr/>
      </dsp:nvSpPr>
      <dsp:spPr>
        <a:xfrm rot="5400000">
          <a:off x="6206787" y="-489467"/>
          <a:ext cx="1873674" cy="67234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3. Системная диаграмма последовательностей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4. Диаграмма коммуникаций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5. Диаграмма классов проектирования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6. Схема данных</a:t>
          </a:r>
          <a:endParaRPr lang="ru-RU" sz="2400" kern="1200" dirty="0"/>
        </a:p>
      </dsp:txBody>
      <dsp:txXfrm rot="-5400000">
        <a:off x="3781919" y="2026866"/>
        <a:ext cx="6631946" cy="1690744"/>
      </dsp:txXfrm>
    </dsp:sp>
    <dsp:sp modelId="{8DAF306D-25A1-4484-A964-CF068F1A2440}">
      <dsp:nvSpPr>
        <dsp:cNvPr id="0" name=""/>
        <dsp:cNvSpPr/>
      </dsp:nvSpPr>
      <dsp:spPr>
        <a:xfrm>
          <a:off x="0" y="1950822"/>
          <a:ext cx="3781919" cy="1842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Проектирование</a:t>
          </a:r>
          <a:endParaRPr lang="ru-RU" sz="3400" kern="1200" dirty="0"/>
        </a:p>
      </dsp:txBody>
      <dsp:txXfrm>
        <a:off x="89960" y="2040782"/>
        <a:ext cx="3601999" cy="1662912"/>
      </dsp:txXfrm>
    </dsp:sp>
    <dsp:sp modelId="{6B2B57B4-D2FE-46CB-8D7F-BBA19946A744}">
      <dsp:nvSpPr>
        <dsp:cNvPr id="0" name=""/>
        <dsp:cNvSpPr/>
      </dsp:nvSpPr>
      <dsp:spPr>
        <a:xfrm rot="5400000">
          <a:off x="6699504" y="1457641"/>
          <a:ext cx="902206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7. Создание ПО</a:t>
          </a:r>
          <a:endParaRPr lang="ru-RU" sz="2400" kern="1200" dirty="0"/>
        </a:p>
      </dsp:txBody>
      <dsp:txXfrm rot="-5400000">
        <a:off x="3785615" y="4415572"/>
        <a:ext cx="6685942" cy="814122"/>
      </dsp:txXfrm>
    </dsp:sp>
    <dsp:sp modelId="{97192F39-04ED-410D-9F84-04953F7A3565}">
      <dsp:nvSpPr>
        <dsp:cNvPr id="0" name=""/>
        <dsp:cNvSpPr/>
      </dsp:nvSpPr>
      <dsp:spPr>
        <a:xfrm>
          <a:off x="0" y="3901217"/>
          <a:ext cx="3785616" cy="1842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Реализация</a:t>
          </a:r>
          <a:endParaRPr lang="ru-RU" sz="3400" kern="1200" dirty="0"/>
        </a:p>
      </dsp:txBody>
      <dsp:txXfrm>
        <a:off x="89960" y="3991177"/>
        <a:ext cx="3605696" cy="1662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2F8A1-3569-47D7-B326-D0ADB73B0F25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Определить прецеденты</a:t>
          </a:r>
          <a:endParaRPr lang="ru-RU" sz="1800" kern="1200" dirty="0"/>
        </a:p>
      </dsp:txBody>
      <dsp:txXfrm>
        <a:off x="572760" y="1607785"/>
        <a:ext cx="1703651" cy="1135766"/>
      </dsp:txXfrm>
    </dsp:sp>
    <dsp:sp modelId="{1DAF2CDD-8E1A-4433-B5F2-8E926C52AE26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Создать модель предметной области</a:t>
          </a:r>
          <a:endParaRPr lang="ru-RU" sz="1800" kern="1200" dirty="0"/>
        </a:p>
      </dsp:txBody>
      <dsp:txXfrm>
        <a:off x="3128236" y="1607785"/>
        <a:ext cx="1703651" cy="1135766"/>
      </dsp:txXfrm>
    </dsp:sp>
    <dsp:sp modelId="{C011A55B-78AA-48F2-9633-6126718B9787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Построить диаграммы взаимодействия</a:t>
          </a:r>
          <a:endParaRPr lang="ru-RU" sz="1800" kern="1200" dirty="0"/>
        </a:p>
      </dsp:txBody>
      <dsp:txXfrm>
        <a:off x="5683712" y="1607785"/>
        <a:ext cx="1703651" cy="1135766"/>
      </dsp:txXfrm>
    </dsp:sp>
    <dsp:sp modelId="{E1A39AB5-282B-499F-B063-86E609E843D0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Создать диаграммы классов проектирования</a:t>
          </a:r>
          <a:endParaRPr lang="ru-RU" sz="1800" kern="1200" dirty="0"/>
        </a:p>
      </dsp:txBody>
      <dsp:txXfrm>
        <a:off x="8239187" y="1607785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EC05-CFA2-4D7B-A302-EBD5EACAEAF7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F9B7-3035-4B26-B581-4BEB897E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8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EC05-CFA2-4D7B-A302-EBD5EACAEAF7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F9B7-3035-4B26-B581-4BEB897E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8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EC05-CFA2-4D7B-A302-EBD5EACAEAF7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F9B7-3035-4B26-B581-4BEB897E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41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EC05-CFA2-4D7B-A302-EBD5EACAEAF7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F9B7-3035-4B26-B581-4BEB897E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91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EC05-CFA2-4D7B-A302-EBD5EACAEAF7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F9B7-3035-4B26-B581-4BEB897E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91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EC05-CFA2-4D7B-A302-EBD5EACAEAF7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F9B7-3035-4B26-B581-4BEB897E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4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EC05-CFA2-4D7B-A302-EBD5EACAEAF7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F9B7-3035-4B26-B581-4BEB897E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95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EC05-CFA2-4D7B-A302-EBD5EACAEAF7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F9B7-3035-4B26-B581-4BEB897E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2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EC05-CFA2-4D7B-A302-EBD5EACAEAF7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F9B7-3035-4B26-B581-4BEB897E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98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EC05-CFA2-4D7B-A302-EBD5EACAEAF7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F9B7-3035-4B26-B581-4BEB897E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45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EC05-CFA2-4D7B-A302-EBD5EACAEAF7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F9B7-3035-4B26-B581-4BEB897E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63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FEC05-CFA2-4D7B-A302-EBD5EACAEAF7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3F9B7-3035-4B26-B581-4BEB897E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28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Задание на семестр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28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Лабораторная 4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b="1" dirty="0"/>
              <a:t>Создание </a:t>
            </a:r>
            <a:r>
              <a:rPr lang="ru-RU" sz="3600" b="1" dirty="0" smtClean="0"/>
              <a:t>диаграмм коммуникаций</a:t>
            </a:r>
            <a:endParaRPr lang="ru-RU" sz="3600" b="1" dirty="0"/>
          </a:p>
          <a:p>
            <a:pPr marL="0" indent="0">
              <a:buNone/>
            </a:pPr>
            <a:r>
              <a:rPr lang="ru-RU" dirty="0"/>
              <a:t>С помощью диаграммы </a:t>
            </a:r>
            <a:r>
              <a:rPr lang="ru-RU" dirty="0" smtClean="0"/>
              <a:t>коммуникаций отобразить взаимодействие объектов в системе для выполнения системной функции. </a:t>
            </a:r>
          </a:p>
          <a:p>
            <a:pPr marL="0" indent="0">
              <a:buNone/>
            </a:pPr>
            <a:r>
              <a:rPr lang="ru-RU" dirty="0" smtClean="0"/>
              <a:t>Диаграмма коммуникаций создаётся для каждой системной функции всех диаграмм последовательностей, из предыдущей лабораторной.</a:t>
            </a:r>
          </a:p>
          <a:p>
            <a:pPr marL="0" indent="0">
              <a:buNone/>
            </a:pPr>
            <a:r>
              <a:rPr lang="ru-RU" dirty="0"/>
              <a:t>Каждый участник команды, создаёт диаграммы для </a:t>
            </a:r>
            <a:r>
              <a:rPr lang="ru-RU" dirty="0" smtClean="0"/>
              <a:t>системных функций со своих диаграмм последовательностей. Однако допускается что некоторые системные функции будут совпадать, необходимо стремиться чтобы их реализация была одинаковой у всей команды.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069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Лабораторная 5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Создание </a:t>
            </a:r>
            <a:r>
              <a:rPr lang="ru-RU" sz="3600" b="1" dirty="0" smtClean="0"/>
              <a:t>диаграмм классов проектирования</a:t>
            </a:r>
            <a:endParaRPr lang="ru-RU" sz="3600" b="1" dirty="0"/>
          </a:p>
          <a:p>
            <a:r>
              <a:rPr lang="ru-RU" dirty="0" smtClean="0"/>
              <a:t>Диаграмма классов не должна быть привязана к конкретному языку реализации.</a:t>
            </a:r>
          </a:p>
          <a:p>
            <a:r>
              <a:rPr lang="ru-RU" dirty="0" smtClean="0"/>
              <a:t>Диаграмма классов должна быть согласована с диаграммами коммуникаций.</a:t>
            </a:r>
          </a:p>
          <a:p>
            <a:r>
              <a:rPr lang="ru-RU" dirty="0" smtClean="0"/>
              <a:t>Если у разных участников есть одинаковые классы, - диаграммы должны быть согласованы.</a:t>
            </a:r>
          </a:p>
        </p:txBody>
      </p:sp>
    </p:spTree>
    <p:extLst>
      <p:ext uri="{BB962C8B-B14F-4D97-AF65-F5344CB8AC3E}">
        <p14:creationId xmlns:p14="http://schemas.microsoft.com/office/powerpoint/2010/main" val="86667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Лабораторная 6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b="1" dirty="0"/>
              <a:t>Создание </a:t>
            </a:r>
            <a:r>
              <a:rPr lang="ru-RU" sz="3600" b="1" dirty="0" smtClean="0"/>
              <a:t>схемы данных</a:t>
            </a:r>
            <a:endParaRPr lang="ru-RU" sz="3600" b="1" dirty="0"/>
          </a:p>
          <a:p>
            <a:pPr marL="0" indent="0">
              <a:buNone/>
            </a:pPr>
            <a:r>
              <a:rPr lang="ru-RU" dirty="0" smtClean="0"/>
              <a:t>Создать схему базы данных.</a:t>
            </a:r>
          </a:p>
          <a:p>
            <a:r>
              <a:rPr lang="ru-RU" dirty="0"/>
              <a:t>Если </a:t>
            </a:r>
            <a:r>
              <a:rPr lang="ru-RU" dirty="0" smtClean="0"/>
              <a:t>разные участники используют одни и те же таблицы, то схемы данных </a:t>
            </a:r>
            <a:r>
              <a:rPr lang="ru-RU" dirty="0"/>
              <a:t>должны быть согласованы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Допускается что на диаграммах одних участников команды, будут представлены таблицы, созданные другими участниками, например, в случае если необходимо показать отношения с этой таблицей.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44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Лабораторная 7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/>
              <a:t>Реализовать программное обеспечение</a:t>
            </a:r>
          </a:p>
          <a:p>
            <a:pPr marL="0" indent="0">
              <a:buNone/>
            </a:pPr>
            <a:r>
              <a:rPr lang="ru-RU" dirty="0" smtClean="0"/>
              <a:t>Программу необходимо выполнить на языке </a:t>
            </a:r>
            <a:r>
              <a:rPr lang="en-US" dirty="0" smtClean="0"/>
              <a:t>C#</a:t>
            </a:r>
            <a:r>
              <a:rPr lang="ru-RU" dirty="0" smtClean="0"/>
              <a:t>, изменить язык реализации можно только предварительно согласовав это с преподавателем, и только при согласии всех остальных членов команды. </a:t>
            </a:r>
          </a:p>
          <a:p>
            <a:pPr marL="0" indent="0">
              <a:buNone/>
            </a:pPr>
            <a:r>
              <a:rPr lang="ru-RU" dirty="0" smtClean="0"/>
              <a:t>Программа должна соответствовать модели проектирования.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300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Сроки выполнения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021003"/>
              </p:ext>
            </p:extLst>
          </p:nvPr>
        </p:nvGraphicFramePr>
        <p:xfrm>
          <a:off x="838200" y="1825625"/>
          <a:ext cx="10515603" cy="316992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836761">
                  <a:extLst>
                    <a:ext uri="{9D8B030D-6E8A-4147-A177-3AD203B41FA5}">
                      <a16:colId xmlns:a16="http://schemas.microsoft.com/office/drawing/2014/main" val="76926485"/>
                    </a:ext>
                  </a:extLst>
                </a:gridCol>
                <a:gridCol w="1398896">
                  <a:extLst>
                    <a:ext uri="{9D8B030D-6E8A-4147-A177-3AD203B41FA5}">
                      <a16:colId xmlns:a16="http://schemas.microsoft.com/office/drawing/2014/main" val="2469766732"/>
                    </a:ext>
                  </a:extLst>
                </a:gridCol>
                <a:gridCol w="1271030">
                  <a:extLst>
                    <a:ext uri="{9D8B030D-6E8A-4147-A177-3AD203B41FA5}">
                      <a16:colId xmlns:a16="http://schemas.microsoft.com/office/drawing/2014/main" val="42439548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806831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7692244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51943251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30978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Лабораторная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Срок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Баллы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Срок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Баллы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Срок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Баллы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49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10</a:t>
                      </a:r>
                      <a:r>
                        <a:rPr lang="ru-RU" sz="2000" baseline="0" dirty="0" smtClean="0"/>
                        <a:t> октября</a:t>
                      </a:r>
                      <a:endParaRPr lang="ru-RU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17 </a:t>
                      </a:r>
                      <a:r>
                        <a:rPr lang="ru-RU" sz="2000" baseline="0" dirty="0" smtClean="0"/>
                        <a:t>октября</a:t>
                      </a:r>
                      <a:endParaRPr lang="ru-RU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7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24 октября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5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5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17 </a:t>
                      </a:r>
                      <a:r>
                        <a:rPr lang="ru-RU" sz="2000" baseline="0" dirty="0" smtClean="0"/>
                        <a:t>октября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24 октября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7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31 октября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5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06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3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31 </a:t>
                      </a:r>
                      <a:r>
                        <a:rPr lang="ru-RU" sz="2000" baseline="0" dirty="0" smtClean="0"/>
                        <a:t>октября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7 ноября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7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14 ноября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5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3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4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14 ноября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28 ноября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7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5 декабря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5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5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28 ноября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12 декабря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7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19 декабря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5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5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6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12 декабря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19 декабря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7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26 декабря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5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35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7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12 декабря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20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19 декабря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15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26 декабря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10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980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09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23331"/>
            <a:ext cx="10515600" cy="5453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i="1" dirty="0" smtClean="0"/>
              <a:t>После</a:t>
            </a:r>
            <a:r>
              <a:rPr lang="ru-RU" dirty="0" smtClean="0"/>
              <a:t> сдачи лабораторных работ </a:t>
            </a:r>
            <a:r>
              <a:rPr lang="ru-RU" b="1" i="1" dirty="0" smtClean="0"/>
              <a:t>допускается</a:t>
            </a:r>
            <a:r>
              <a:rPr lang="ru-RU" dirty="0" smtClean="0"/>
              <a:t> внесения изменений в уже сданные работы, например, чтобы добиться согласованности с другими лабораторными работами, или другими участниками команды. </a:t>
            </a:r>
          </a:p>
          <a:p>
            <a:pPr marL="0" indent="0">
              <a:buNone/>
            </a:pPr>
            <a:r>
              <a:rPr lang="ru-RU" dirty="0" smtClean="0"/>
              <a:t>Допускается также расширение путём создания новых диаграмм или дополнения существующих, например из-за </a:t>
            </a:r>
            <a:r>
              <a:rPr lang="ru-RU" dirty="0" err="1" smtClean="0"/>
              <a:t>перфекционизма</a:t>
            </a:r>
            <a:r>
              <a:rPr lang="ru-RU" dirty="0" smtClean="0"/>
              <a:t> или для выполнения курсовой работы по предмету.</a:t>
            </a:r>
          </a:p>
          <a:p>
            <a:pPr marL="0" indent="0">
              <a:buNone/>
            </a:pPr>
            <a:r>
              <a:rPr lang="ru-RU" dirty="0" smtClean="0"/>
              <a:t>Внесение изменений </a:t>
            </a:r>
            <a:r>
              <a:rPr lang="ru-RU" b="1" i="1" dirty="0" smtClean="0"/>
              <a:t>в проверенные работы не влияет</a:t>
            </a:r>
            <a:r>
              <a:rPr lang="ru-RU" dirty="0" smtClean="0"/>
              <a:t> на уже полученную оценку.</a:t>
            </a:r>
          </a:p>
          <a:p>
            <a:pPr marL="0" indent="0">
              <a:buNone/>
            </a:pPr>
            <a:r>
              <a:rPr lang="ru-RU" dirty="0" smtClean="0"/>
              <a:t>Старайтесь избегать внесения значительных изменений в готовые работы.</a:t>
            </a:r>
          </a:p>
          <a:p>
            <a:pPr marL="0" indent="0">
              <a:buNone/>
            </a:pPr>
            <a:r>
              <a:rPr lang="ru-RU" b="1" i="1" dirty="0" smtClean="0"/>
              <a:t>Если при сдаче работы есть лишь незначительные недочёты, считать что работа сдана (для соблюдения сроков).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575686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Унифицированный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Это широко используемый итеративный процесс разработки ОО систем.</a:t>
            </a:r>
          </a:p>
          <a:p>
            <a:pPr marL="0" indent="0">
              <a:buNone/>
            </a:pPr>
            <a:r>
              <a:rPr lang="ru-RU" dirty="0" smtClean="0"/>
              <a:t>Каждая итерация включает свои этапы анализа, проектирования, реализации и завершается созданием </a:t>
            </a:r>
            <a:r>
              <a:rPr lang="ru-RU" b="1" i="1" dirty="0" smtClean="0"/>
              <a:t>рабочей части системы</a:t>
            </a:r>
            <a:r>
              <a:rPr lang="ru-RU" i="1" dirty="0" smtClean="0"/>
              <a:t>.</a:t>
            </a:r>
          </a:p>
          <a:p>
            <a:pPr marL="0" indent="0">
              <a:buNone/>
            </a:pPr>
            <a:r>
              <a:rPr lang="ru-RU" b="1" i="1" dirty="0" smtClean="0"/>
              <a:t>При наличии, рабочей и соответствующей этапу анализа и проектирования, программы, студент может получить «автоматом» «удовлетворительно», даже если не набирает нужного количества баллов.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439557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451622"/>
            <a:ext cx="10515600" cy="16119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 рассматривайте итеративный проект в терминах последовательного жизненного цикла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23069"/>
            <a:ext cx="10515600" cy="4114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Лабораторные принимаются и оцениваются </a:t>
            </a:r>
            <a:r>
              <a:rPr lang="ru-RU" b="1" i="1" dirty="0" smtClean="0"/>
              <a:t>последовательно</a:t>
            </a:r>
            <a:r>
              <a:rPr lang="ru-RU" dirty="0" smtClean="0"/>
              <a:t>, в порядке, в котором они идут в задании.</a:t>
            </a:r>
          </a:p>
          <a:p>
            <a:pPr marL="0" indent="0">
              <a:buNone/>
            </a:pPr>
            <a:r>
              <a:rPr lang="ru-RU" dirty="0" smtClean="0"/>
              <a:t>Несмотря на заданную последовательность сдачи работ, </a:t>
            </a:r>
            <a:r>
              <a:rPr lang="ru-RU" b="1" i="1" dirty="0" smtClean="0"/>
              <a:t>НЕ рекомендуется</a:t>
            </a:r>
            <a:r>
              <a:rPr lang="ru-RU" dirty="0" smtClean="0"/>
              <a:t> откладывать написание программы, необходимо начинать программировать </a:t>
            </a:r>
            <a:r>
              <a:rPr lang="ru-RU" b="1" i="1" dirty="0" smtClean="0"/>
              <a:t>с самого начала</a:t>
            </a:r>
            <a:r>
              <a:rPr lang="ru-RU" dirty="0" smtClean="0"/>
              <a:t>. Это приведёт к осмыслению требований и задач, появлению новых идей. </a:t>
            </a:r>
          </a:p>
          <a:p>
            <a:pPr marL="0" indent="0">
              <a:buNone/>
            </a:pPr>
            <a:r>
              <a:rPr lang="ru-RU" b="1" i="1" dirty="0" smtClean="0"/>
              <a:t>Окончательная</a:t>
            </a:r>
            <a:r>
              <a:rPr lang="ru-RU" dirty="0" smtClean="0"/>
              <a:t> оценка программы будет произведена после сдачи всех остальных лабораторных работ. Однако получать обратную связь от преподавателя необходимо на протяжении всего семестра.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64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70703"/>
            <a:ext cx="10515600" cy="58062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Рекомендуется параллельно выполнять сразу несколько лабораторных работ, так как они взаимосвязаны.</a:t>
            </a:r>
          </a:p>
          <a:p>
            <a:pPr marL="0" indent="0">
              <a:buNone/>
            </a:pPr>
            <a:r>
              <a:rPr lang="ru-RU" dirty="0" smtClean="0"/>
              <a:t>«Написание всех прецедентов до перехода к программированию» или «построение большого количества ОО моделей на </a:t>
            </a:r>
            <a:r>
              <a:rPr lang="en-US" dirty="0" smtClean="0"/>
              <a:t>UML </a:t>
            </a:r>
            <a:r>
              <a:rPr lang="ru-RU" dirty="0" smtClean="0"/>
              <a:t>до реализации», являются примерами некорректной подмены основных принципов унифицированного процесса.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9780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Необходимость обратной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Обратная связь </a:t>
            </a:r>
            <a:r>
              <a:rPr lang="ru-RU" dirty="0" smtClean="0"/>
              <a:t>на ранних стадиях разработки, когда анализируется спецификация, позволяет уточнить требования</a:t>
            </a:r>
          </a:p>
          <a:p>
            <a:r>
              <a:rPr lang="ru-RU" dirty="0" smtClean="0"/>
              <a:t>Обратная связь от специалистов по тестированию и разработчиков, позволяет уточнить проектные решения и модели</a:t>
            </a:r>
          </a:p>
          <a:p>
            <a:r>
              <a:rPr lang="ru-RU" dirty="0"/>
              <a:t>Обратная </a:t>
            </a:r>
            <a:r>
              <a:rPr lang="ru-RU" dirty="0" smtClean="0"/>
              <a:t>связь от менеджеров, позволяет уточнить график работ и оценку хода выполнения проекта</a:t>
            </a:r>
          </a:p>
          <a:p>
            <a:r>
              <a:rPr lang="ru-RU" dirty="0"/>
              <a:t>Обратная </a:t>
            </a:r>
            <a:r>
              <a:rPr lang="ru-RU" dirty="0" smtClean="0"/>
              <a:t>связь от пользователей, может изменить приоритет реализации функций системы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64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94271"/>
            <a:ext cx="10515600" cy="5559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1" dirty="0" smtClean="0"/>
              <a:t>Выполнить разработку проекта в рамках первой итерации унифицированного процесса.</a:t>
            </a:r>
          </a:p>
          <a:p>
            <a:pPr marL="0" indent="0">
              <a:buNone/>
            </a:pPr>
            <a:r>
              <a:rPr lang="ru-RU" dirty="0"/>
              <a:t>Унифицированный процесс - это широко используемый итеративный процесс разработки ОО систем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i="1" dirty="0" smtClean="0"/>
              <a:t>Для выполнения задания группу студентов разделят на команды по 2-4 человека. (Разделение на команды выполняет преподаватель)</a:t>
            </a:r>
          </a:p>
          <a:p>
            <a:pPr marL="0" indent="0">
              <a:buNone/>
            </a:pPr>
            <a:endParaRPr lang="ru-RU" sz="3200" b="1" i="1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4904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Унифицированный процесс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3063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анализа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Состоит в исследовании системных требований и проблемы, а не в поиске путей её решения.</a:t>
            </a:r>
          </a:p>
          <a:p>
            <a:r>
              <a:rPr lang="ru-RU" dirty="0" smtClean="0"/>
              <a:t>Анализ требований – исследование требований к системе</a:t>
            </a:r>
          </a:p>
          <a:p>
            <a:r>
              <a:rPr lang="ru-RU" dirty="0" smtClean="0"/>
              <a:t>Объектно-ориентированный анализ – исследование объектов предметной области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758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Основное внимание уделяется концептуальному решению, обеспечивающему выполнение требований, </a:t>
            </a:r>
            <a:r>
              <a:rPr lang="ru-RU" b="1" i="1" dirty="0" smtClean="0"/>
              <a:t>но не вопросам реализации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Описываются программные объекты или схема БД.</a:t>
            </a:r>
          </a:p>
          <a:p>
            <a:pPr marL="0" indent="0">
              <a:buNone/>
            </a:pPr>
            <a:r>
              <a:rPr lang="ru-RU" dirty="0" smtClean="0"/>
              <a:t>Проектные решения могут быть реализованы в программном коде.</a:t>
            </a:r>
          </a:p>
          <a:p>
            <a:r>
              <a:rPr lang="ru-RU" dirty="0" smtClean="0"/>
              <a:t>Объектно-ориентированное проектирование</a:t>
            </a:r>
          </a:p>
          <a:p>
            <a:r>
              <a:rPr lang="ru-RU" dirty="0" smtClean="0"/>
              <a:t>Проектирование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6545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143229"/>
              </p:ext>
            </p:extLst>
          </p:nvPr>
        </p:nvGraphicFramePr>
        <p:xfrm>
          <a:off x="838200" y="432486"/>
          <a:ext cx="10515600" cy="5744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54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 анализ и проектирование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этапе ОО анализа основное внимание уделяется определению и описанию объектов в терминах предметной области.</a:t>
            </a:r>
          </a:p>
          <a:p>
            <a:r>
              <a:rPr lang="ru-RU" dirty="0" smtClean="0"/>
              <a:t>На этапе ОО проектирования определяются программные объекты и способы их взаимодействия с целью выполнения системных требований. </a:t>
            </a:r>
          </a:p>
          <a:p>
            <a:r>
              <a:rPr lang="ru-RU" dirty="0" smtClean="0"/>
              <a:t>На этапе реализации (ОО программирования) обеспечивается реализация разработанных компонентов на выбранном языке.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464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243667"/>
              </p:ext>
            </p:extLst>
          </p:nvPr>
        </p:nvGraphicFramePr>
        <p:xfrm>
          <a:off x="887627" y="126957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807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прецедентов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Анализ требований может включать описание сценариев использования, которое может быть представлено в форме прецедентов (Лабораторная 1).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971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модели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ОО анализ связан с описанием предметной области с точки зрения классификации объектов. Декомпозиция предметной области состоит в идентификации понятий, атрибутов и ассоциаций, имеющих важное значение для решения задачи.</a:t>
            </a:r>
          </a:p>
          <a:p>
            <a:pPr marL="0" indent="0">
              <a:buNone/>
            </a:pPr>
            <a:r>
              <a:rPr lang="ru-RU" dirty="0" smtClean="0"/>
              <a:t>Результат анализа выражен в модели предметной области, которая иллюстрируется с помощью набора диаграмм с изображёнными на них понятиями предметной области (Лабораторная 2).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030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98358"/>
            <a:ext cx="10515600" cy="5278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Модель предметной области – это не описание программных объектов. Это представление понятий, выраженных в терминах реального мира. </a:t>
            </a:r>
          </a:p>
          <a:p>
            <a:pPr marL="0" indent="0">
              <a:buNone/>
            </a:pPr>
            <a:r>
              <a:rPr lang="ru-RU" dirty="0" smtClean="0"/>
              <a:t>Эту модель также называют концептуальной объектной моделью.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709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обязанностей между объектами и диаграммы взаимодействий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ОО проектирование связано с определением программных объектов, их обязанностей и способов взаимодействия (Лабораторные 3 и 4). </a:t>
            </a:r>
          </a:p>
          <a:p>
            <a:pPr marL="0" indent="0">
              <a:buNone/>
            </a:pPr>
            <a:r>
              <a:rPr lang="ru-RU" dirty="0" smtClean="0"/>
              <a:t>Для иллюстрации взаимосвязей между объектами используются диаграммы взаимодействия </a:t>
            </a:r>
            <a:r>
              <a:rPr lang="en-US" dirty="0" smtClean="0"/>
              <a:t>UML</a:t>
            </a:r>
            <a:r>
              <a:rPr lang="ru-RU" dirty="0" smtClean="0"/>
              <a:t> (последовательностей или коммуникаций). Они отображают потоки сообщений и вызовы методов.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1986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81914"/>
            <a:ext cx="10515600" cy="58941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000" dirty="0"/>
              <a:t>В рамках итеративного подхода разработка выполняется в виде нескольких краткосрочных мини-проектов фиксированной длительности</a:t>
            </a:r>
            <a:r>
              <a:rPr lang="ru-RU" sz="3000" dirty="0" smtClean="0"/>
              <a:t>.</a:t>
            </a:r>
          </a:p>
          <a:p>
            <a:pPr marL="0" indent="0">
              <a:buNone/>
            </a:pPr>
            <a:r>
              <a:rPr lang="ru-RU" sz="3000" b="1" i="1" dirty="0" smtClean="0"/>
              <a:t>Каждая команда получит от преподавателя предметную область: мини-проект, который является частью одного большого проекта, другие его части достанутся другим командам, однако взаимодействие команд не подразумевается, но и не запрещается(!). (Распределение проектов выполняется преподавателем)</a:t>
            </a:r>
          </a:p>
          <a:p>
            <a:pPr marL="0" indent="0">
              <a:buNone/>
            </a:pPr>
            <a:r>
              <a:rPr lang="ru-RU" sz="3000" dirty="0" smtClean="0"/>
              <a:t>Под «краткосрочными» подразумевается «длительностью примерно 3 недели». </a:t>
            </a:r>
            <a:r>
              <a:rPr lang="ru-RU" sz="3000" b="1" i="1" dirty="0" smtClean="0"/>
              <a:t>В нашем случае: весь семестр. </a:t>
            </a:r>
          </a:p>
          <a:p>
            <a:pPr marL="0" indent="0">
              <a:buNone/>
            </a:pPr>
            <a:r>
              <a:rPr lang="ru-RU" sz="3000" b="1" i="1" dirty="0" smtClean="0"/>
              <a:t>Однако для лабораторных работ установлены сроки сдачи. Невыполнение задания в срок снижает максимальный балл, т.к. является, по сути, срывом сроков итерации и релиза. </a:t>
            </a:r>
            <a:endParaRPr lang="ru-RU" sz="3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7874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диаграмм классов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 этой диаграмме отображаются атрибуты и методы классов (Лабораторная 5).</a:t>
            </a:r>
          </a:p>
          <a:p>
            <a:pPr marL="0" indent="0">
              <a:buNone/>
            </a:pPr>
            <a:r>
              <a:rPr lang="ru-RU" dirty="0" smtClean="0"/>
              <a:t>В отличии от модели предметной области, которая отражает понятия реального мира, эта диаграмма описывает программные классы.</a:t>
            </a:r>
          </a:p>
        </p:txBody>
      </p:sp>
    </p:spTree>
    <p:extLst>
      <p:ext uri="{BB962C8B-B14F-4D97-AF65-F5344CB8AC3E}">
        <p14:creationId xmlns:p14="http://schemas.microsoft.com/office/powerpoint/2010/main" val="3959595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Прямое отображение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0583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1" dirty="0"/>
              <a:t>Диаграмма классов проектирования может не до конца соответствовать модели предметной области, но некоторые имена классов и их характеристики совпадают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smtClean="0"/>
              <a:t>Это уменьшает разрыв между представлением информации в виде программных компонентов и ментальными моделями предметной области.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9741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Курсовая по предмету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549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702860"/>
            <a:ext cx="10515600" cy="5474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Полученные, в ходе выполнения лабораторных работ, диаграммы и их спецификации, оформить в виде отчёта по курсовой работе.</a:t>
            </a:r>
          </a:p>
          <a:p>
            <a:pPr marL="0" indent="0">
              <a:buNone/>
            </a:pPr>
            <a:r>
              <a:rPr lang="ru-RU" dirty="0" smtClean="0"/>
              <a:t>Отчёт должен состоять из введения, основной части и заключения.</a:t>
            </a:r>
          </a:p>
          <a:p>
            <a:pPr marL="0" indent="0">
              <a:buNone/>
            </a:pPr>
            <a:r>
              <a:rPr lang="ru-RU" dirty="0" smtClean="0"/>
              <a:t>Отчёт должен содержать:</a:t>
            </a:r>
          </a:p>
          <a:p>
            <a:r>
              <a:rPr lang="ru-RU" dirty="0" smtClean="0"/>
              <a:t>Общие сведения, назначение, цели и задачи создания системы</a:t>
            </a:r>
          </a:p>
          <a:p>
            <a:r>
              <a:rPr lang="ru-RU" dirty="0" smtClean="0"/>
              <a:t>Нефункциональные требования (описать в соответствии с ГОСТ 34-602 раздел 2.6)</a:t>
            </a:r>
          </a:p>
          <a:p>
            <a:r>
              <a:rPr lang="ru-RU" dirty="0" smtClean="0"/>
              <a:t>Макет пользовательского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3612270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66633"/>
            <a:ext cx="10515600" cy="531033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Рекомендуется выполнять отчёт на каждого участника команды. Однако допускается выполнение одного общего отчёта на всю команду.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199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566382"/>
            <a:ext cx="10515600" cy="56105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400" dirty="0" smtClean="0"/>
              <a:t>КУРСОВАЯ АТТЕСТУЕТСЯ НЕЗАВИСИМО ОТ ПРЕДМЕТА, В ФОРМЕ ЗАЧЁТА</a:t>
            </a:r>
          </a:p>
          <a:p>
            <a:r>
              <a:rPr lang="ru-RU" dirty="0" smtClean="0"/>
              <a:t>Оценка по предмету не обусловлена фактом сдачи курсовой, хотя значительная корреляция наблюдается. Сданная </a:t>
            </a:r>
            <a:r>
              <a:rPr lang="ru-RU" dirty="0"/>
              <a:t>вовремя курсовая не гарантирует экзамен «автоматом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Сдача курсовой не зависит от оценки полученной на экзамене</a:t>
            </a:r>
          </a:p>
        </p:txBody>
      </p:sp>
    </p:spTree>
    <p:extLst>
      <p:ext uri="{BB962C8B-B14F-4D97-AF65-F5344CB8AC3E}">
        <p14:creationId xmlns:p14="http://schemas.microsoft.com/office/powerpoint/2010/main" val="660356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UML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Визуальный язык для определения, конструирования и документирования артефактов системы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672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использования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черновиков </a:t>
            </a:r>
          </a:p>
          <a:p>
            <a:r>
              <a:rPr lang="ru-RU" dirty="0" smtClean="0"/>
              <a:t>Для создания проектной документации</a:t>
            </a:r>
          </a:p>
          <a:p>
            <a:r>
              <a:rPr lang="ru-RU" dirty="0" smtClean="0"/>
              <a:t>В качестве языка программирования</a:t>
            </a:r>
          </a:p>
          <a:p>
            <a:pPr marL="0" indent="0">
              <a:buNone/>
            </a:pPr>
            <a:r>
              <a:rPr lang="en-US" dirty="0" smtClean="0"/>
              <a:t>Agile </a:t>
            </a:r>
            <a:r>
              <a:rPr lang="ru-RU" dirty="0" smtClean="0"/>
              <a:t>методики предполагают использование </a:t>
            </a:r>
            <a:r>
              <a:rPr lang="en-US" dirty="0" smtClean="0"/>
              <a:t>UML </a:t>
            </a:r>
            <a:r>
              <a:rPr lang="ru-RU" dirty="0" smtClean="0"/>
              <a:t>для черновиков.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315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Язык </a:t>
            </a:r>
            <a:r>
              <a:rPr lang="en-US" dirty="0" smtClean="0"/>
              <a:t>UML </a:t>
            </a:r>
            <a:r>
              <a:rPr lang="ru-RU" dirty="0" smtClean="0"/>
              <a:t>не привязан ни к какому методу, или этапу проектирования, одни и те же обозначения и диаграммы </a:t>
            </a:r>
            <a:r>
              <a:rPr lang="en-US" dirty="0" smtClean="0"/>
              <a:t>UML </a:t>
            </a:r>
            <a:r>
              <a:rPr lang="ru-RU" dirty="0" smtClean="0"/>
              <a:t>можно использовать для представления различных понятий.</a:t>
            </a:r>
          </a:p>
          <a:p>
            <a:pPr marL="0" indent="0">
              <a:buNone/>
            </a:pPr>
            <a:r>
              <a:rPr lang="en-US" dirty="0" smtClean="0"/>
              <a:t>UML </a:t>
            </a:r>
            <a:r>
              <a:rPr lang="ru-RU" dirty="0" smtClean="0"/>
              <a:t>– это просто стандартный набор обозначений (линии и прямоугольники), а диаграммы </a:t>
            </a:r>
            <a:r>
              <a:rPr lang="en-US" dirty="0" smtClean="0"/>
              <a:t>UML – </a:t>
            </a:r>
            <a:r>
              <a:rPr lang="ru-RU" dirty="0" smtClean="0"/>
              <a:t>правила применения этих обозначений.</a:t>
            </a:r>
          </a:p>
          <a:p>
            <a:pPr marL="0" indent="0">
              <a:buNone/>
            </a:pPr>
            <a:r>
              <a:rPr lang="ru-RU" dirty="0" smtClean="0"/>
              <a:t>Знание принципов проектирования, важнее чем визуальное моделирование.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342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ЧаВо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26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32486"/>
            <a:ext cx="10515600" cy="5744477"/>
          </a:xfrm>
        </p:spPr>
        <p:txBody>
          <a:bodyPr/>
          <a:lstStyle/>
          <a:p>
            <a:pPr marL="0" indent="0">
              <a:buNone/>
            </a:pPr>
            <a:r>
              <a:rPr lang="ru-RU" b="1" i="1" dirty="0" err="1" smtClean="0"/>
              <a:t>НЕобязательно</a:t>
            </a:r>
            <a:r>
              <a:rPr lang="ru-RU" dirty="0" smtClean="0"/>
              <a:t>, выполнять дословно то, что представлено в описании предметной области.</a:t>
            </a:r>
          </a:p>
          <a:p>
            <a:pPr marL="0" indent="0">
              <a:buNone/>
            </a:pPr>
            <a:r>
              <a:rPr lang="ru-RU" dirty="0" smtClean="0"/>
              <a:t>Однако, необходимо стараться выполнять задание максимально близко к представленному описанию.</a:t>
            </a:r>
          </a:p>
          <a:p>
            <a:pPr marL="0" indent="0">
              <a:buNone/>
            </a:pPr>
            <a:r>
              <a:rPr lang="ru-RU" b="1" i="1" dirty="0" smtClean="0"/>
              <a:t>Допускается что разработанное ПО (Лабораторная 7) будет засчитано как сданное, даже при условии, что не все функциональные требования из описания будут выполнены.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48243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почитать?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91" y="1821727"/>
            <a:ext cx="2925931" cy="4355236"/>
          </a:xfrm>
        </p:spPr>
      </p:pic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b="1" dirty="0" err="1"/>
              <a:t>Крэг</a:t>
            </a:r>
            <a:r>
              <a:rPr lang="ru-RU" sz="3200" b="1" dirty="0"/>
              <a:t> </a:t>
            </a:r>
            <a:r>
              <a:rPr lang="ru-RU" sz="3200" b="1" dirty="0" err="1" smtClean="0"/>
              <a:t>Ларман</a:t>
            </a:r>
            <a:endParaRPr lang="ru-RU" sz="3200" b="1" dirty="0" smtClean="0"/>
          </a:p>
          <a:p>
            <a:pPr marL="0" indent="0">
              <a:buNone/>
            </a:pPr>
            <a:r>
              <a:rPr lang="ru-RU" dirty="0" smtClean="0"/>
              <a:t>Применение </a:t>
            </a:r>
            <a:r>
              <a:rPr lang="ru-RU" dirty="0"/>
              <a:t>UML 2.0 и шаблонов проектирования.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Введение </a:t>
            </a:r>
            <a:r>
              <a:rPr lang="ru-RU" dirty="0"/>
              <a:t>в объектно-ориентированный анализ, проектирование и итеративную </a:t>
            </a:r>
            <a:r>
              <a:rPr lang="ru-RU" dirty="0" smtClean="0"/>
              <a:t>разработку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184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13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 меня не хватает баллов до «автомата» потому что что-то когда-то не вовремя сдал. Можно сделать какое-нибудь задание?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252749"/>
            <a:ext cx="10515600" cy="39242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Можно подготовиться к экзамену, прийти на него, и получить оценку на экзамене.</a:t>
            </a:r>
          </a:p>
          <a:p>
            <a:pPr marL="0" indent="0">
              <a:buNone/>
            </a:pPr>
            <a:r>
              <a:rPr lang="ru-RU" b="1" i="1" dirty="0" smtClean="0"/>
              <a:t>Цели поставить всем «автомат» у нас нет. </a:t>
            </a:r>
            <a:r>
              <a:rPr lang="ru-RU" dirty="0" smtClean="0"/>
              <a:t>Придумывать персональные задания ни кто не будет.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8766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могу прийти чтобы сдать задание в срок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Заранее сообщите об этом преподавателю и прейдите к совместному решению.</a:t>
            </a:r>
          </a:p>
          <a:p>
            <a:pPr marL="0" indent="0">
              <a:buNone/>
            </a:pPr>
            <a:r>
              <a:rPr lang="ru-RU" dirty="0" smtClean="0"/>
              <a:t>Если есть уважительная причина, например болезнь, допускается отправка ответа по почте или перенос срока.</a:t>
            </a:r>
          </a:p>
          <a:p>
            <a:r>
              <a:rPr lang="ru-RU" dirty="0" smtClean="0"/>
              <a:t>Перенос срока сдачи одной лабораторной не отразится на сроках сдачи остальных. </a:t>
            </a:r>
          </a:p>
          <a:p>
            <a:r>
              <a:rPr lang="ru-RU" dirty="0" smtClean="0"/>
              <a:t>Сдача заданий по почте допускается только в крайних случаях, т.к. для защиты лабораторной может потребоваться ответить на </a:t>
            </a:r>
            <a:r>
              <a:rPr lang="ru-RU" smtClean="0"/>
              <a:t>дополнительные вопросы.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34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66119"/>
            <a:ext cx="10515600" cy="5410844"/>
          </a:xfrm>
        </p:spPr>
        <p:txBody>
          <a:bodyPr/>
          <a:lstStyle/>
          <a:p>
            <a:pPr marL="0" indent="0">
              <a:buNone/>
            </a:pPr>
            <a:r>
              <a:rPr lang="ru-RU" b="1" i="1" dirty="0"/>
              <a:t>Работа каждого участника оценивается </a:t>
            </a:r>
            <a:r>
              <a:rPr lang="ru-RU" b="1" i="1" dirty="0" smtClean="0"/>
              <a:t>индивидуально</a:t>
            </a:r>
            <a:r>
              <a:rPr lang="ru-RU" dirty="0" smtClean="0"/>
              <a:t>, и не зависит от оценок других участников. </a:t>
            </a:r>
            <a:r>
              <a:rPr lang="ru-RU" dirty="0"/>
              <a:t>Поэтому </a:t>
            </a:r>
            <a:r>
              <a:rPr lang="ru-RU" dirty="0" smtClean="0"/>
              <a:t>допускается, что </a:t>
            </a:r>
            <a:r>
              <a:rPr lang="ru-RU" dirty="0"/>
              <a:t>все участники команды получат разные баллы.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Предполагается что каждый участник выполняет в рамках проекта </a:t>
            </a:r>
            <a:r>
              <a:rPr lang="ru-RU" b="1" i="1" dirty="0" smtClean="0"/>
              <a:t>одни и те же задачи на всех этапах</a:t>
            </a:r>
            <a:r>
              <a:rPr lang="ru-RU" dirty="0" smtClean="0"/>
              <a:t>, от анализа до реализации.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61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697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Лабораторная 1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/>
              <a:t>Определение прецедентов</a:t>
            </a:r>
          </a:p>
          <a:p>
            <a:pPr marL="0" indent="0">
              <a:buNone/>
            </a:pPr>
            <a:r>
              <a:rPr lang="ru-RU" dirty="0"/>
              <a:t>На основе полученного </a:t>
            </a:r>
            <a:r>
              <a:rPr lang="ru-RU" dirty="0" smtClean="0"/>
              <a:t>описания предметной области, </a:t>
            </a:r>
            <a:r>
              <a:rPr lang="ru-RU" dirty="0"/>
              <a:t>определить </a:t>
            </a:r>
            <a:r>
              <a:rPr lang="ru-RU" dirty="0" smtClean="0"/>
              <a:t>функциональные требования </a:t>
            </a:r>
            <a:r>
              <a:rPr lang="ru-RU" dirty="0"/>
              <a:t>в виде </a:t>
            </a:r>
            <a:r>
              <a:rPr lang="ru-RU" dirty="0" smtClean="0"/>
              <a:t>диаграммы прецедентов, со спецификацией, спецификация должна содержать</a:t>
            </a:r>
            <a:r>
              <a:rPr lang="ru-RU" smtClean="0"/>
              <a:t>: описание, </a:t>
            </a:r>
            <a:r>
              <a:rPr lang="ru-RU" dirty="0" smtClean="0"/>
              <a:t>основного исполнителя, основной сценарии, альтернативные сценарии, при необходимости постусловия и предусловия. </a:t>
            </a:r>
          </a:p>
          <a:p>
            <a:pPr marL="0" indent="0">
              <a:buNone/>
            </a:pPr>
            <a:r>
              <a:rPr lang="ru-RU" dirty="0" smtClean="0"/>
              <a:t>Поскольку </a:t>
            </a:r>
            <a:r>
              <a:rPr lang="ru-RU" dirty="0"/>
              <a:t>работа выполняется в командах, </a:t>
            </a:r>
            <a:r>
              <a:rPr lang="ru-RU" dirty="0" smtClean="0"/>
              <a:t>то каждый </a:t>
            </a:r>
            <a:r>
              <a:rPr lang="ru-RU" dirty="0"/>
              <a:t>участник описывает </a:t>
            </a:r>
            <a:r>
              <a:rPr lang="ru-RU" dirty="0" smtClean="0"/>
              <a:t>свои прецеденты. </a:t>
            </a:r>
            <a:r>
              <a:rPr lang="ru-RU" dirty="0"/>
              <a:t>Допускается что прецеденты, реализованные разными участниками</a:t>
            </a:r>
            <a:r>
              <a:rPr lang="ru-RU" dirty="0" smtClean="0"/>
              <a:t>, будут </a:t>
            </a:r>
            <a:r>
              <a:rPr lang="ru-RU" dirty="0"/>
              <a:t>включать (</a:t>
            </a:r>
            <a:r>
              <a:rPr lang="ru-RU" dirty="0" err="1"/>
              <a:t>include</a:t>
            </a:r>
            <a:r>
              <a:rPr lang="ru-RU" dirty="0"/>
              <a:t>) или расширяться (</a:t>
            </a:r>
            <a:r>
              <a:rPr lang="ru-RU" dirty="0" err="1"/>
              <a:t>extend</a:t>
            </a:r>
            <a:r>
              <a:rPr lang="ru-RU" dirty="0"/>
              <a:t>) </a:t>
            </a:r>
            <a:r>
              <a:rPr lang="ru-RU" dirty="0" smtClean="0"/>
              <a:t>прецедентами других участников команды.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47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Лабораторная 2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b="1" dirty="0" smtClean="0"/>
              <a:t>Создание модели предметной области</a:t>
            </a:r>
            <a:endParaRPr lang="ru-RU" sz="3600" b="1" dirty="0"/>
          </a:p>
          <a:p>
            <a:pPr marL="0" indent="0">
              <a:buNone/>
            </a:pPr>
            <a:r>
              <a:rPr lang="ru-RU" dirty="0" smtClean="0"/>
              <a:t>Описать модель предметной области в виде диаграммы классов.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Каждый участник команды создаёт диаграмму классов </a:t>
            </a:r>
            <a:r>
              <a:rPr lang="ru-RU" dirty="0" smtClean="0"/>
              <a:t>для своих прецедентов из предыдущей лабораторной работы. </a:t>
            </a:r>
          </a:p>
          <a:p>
            <a:r>
              <a:rPr lang="ru-RU" dirty="0" smtClean="0"/>
              <a:t>Допускается что диаграммы разных участников будут содержать одни и те же классы.</a:t>
            </a:r>
          </a:p>
          <a:p>
            <a:r>
              <a:rPr lang="ru-RU" dirty="0" smtClean="0"/>
              <a:t>Работу желательно выполнять совместно, чтобы классы отражающие одни и те же понятия реального мира были согласованы у всех участников команды.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89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Лабораторная 3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/>
              <a:t>Создание системных диаграмм последовательностей</a:t>
            </a:r>
          </a:p>
          <a:p>
            <a:pPr marL="0" indent="0">
              <a:buNone/>
            </a:pPr>
            <a:r>
              <a:rPr lang="ru-RU" dirty="0" smtClean="0"/>
              <a:t>С помощью диаграммы последовательностей описать потоки сообщений между действующими лицами и системой. </a:t>
            </a:r>
          </a:p>
          <a:p>
            <a:pPr marL="0" indent="0">
              <a:buNone/>
            </a:pPr>
            <a:r>
              <a:rPr lang="ru-RU" dirty="0" smtClean="0"/>
              <a:t>Диаграмма последовательность создаётся для основного сценария, и для наиболее существенных альтернативных сценариев.</a:t>
            </a:r>
          </a:p>
          <a:p>
            <a:pPr marL="0" indent="0">
              <a:buNone/>
            </a:pPr>
            <a:r>
              <a:rPr lang="ru-RU" dirty="0" smtClean="0"/>
              <a:t>Каждый участник команды, создаёт диаграммы для своих сценариев, из первой лабораторной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Выполнить описания операций.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7896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1816</Words>
  <Application>Microsoft Office PowerPoint</Application>
  <PresentationFormat>Широкоэкранный</PresentationFormat>
  <Paragraphs>207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Тема Office</vt:lpstr>
      <vt:lpstr>Задание на семестр</vt:lpstr>
      <vt:lpstr>Презентация PowerPoint</vt:lpstr>
      <vt:lpstr>Презентация PowerPoint</vt:lpstr>
      <vt:lpstr>Презентация PowerPoint</vt:lpstr>
      <vt:lpstr>Презентация PowerPoint</vt:lpstr>
      <vt:lpstr>Лабораторные</vt:lpstr>
      <vt:lpstr>Лабораторная 1</vt:lpstr>
      <vt:lpstr>Лабораторная 2</vt:lpstr>
      <vt:lpstr>Лабораторная 3</vt:lpstr>
      <vt:lpstr>Лабораторная 4</vt:lpstr>
      <vt:lpstr>Лабораторная 5</vt:lpstr>
      <vt:lpstr>Лабораторная 6</vt:lpstr>
      <vt:lpstr>Лабораторная 7</vt:lpstr>
      <vt:lpstr>Сроки выполнения</vt:lpstr>
      <vt:lpstr>Презентация PowerPoint</vt:lpstr>
      <vt:lpstr>Унифицированный процесс</vt:lpstr>
      <vt:lpstr>Не рассматривайте итеративный проект в терминах последовательного жизненного цикла</vt:lpstr>
      <vt:lpstr>Презентация PowerPoint</vt:lpstr>
      <vt:lpstr>Необходимость обратной связи</vt:lpstr>
      <vt:lpstr>Унифицированный процесс</vt:lpstr>
      <vt:lpstr>Этап анализа</vt:lpstr>
      <vt:lpstr>Этап проектирования</vt:lpstr>
      <vt:lpstr>Презентация PowerPoint</vt:lpstr>
      <vt:lpstr>ОО анализ и проектирование</vt:lpstr>
      <vt:lpstr>Презентация PowerPoint</vt:lpstr>
      <vt:lpstr>Определение прецедентов</vt:lpstr>
      <vt:lpstr>Определение модели предметной области</vt:lpstr>
      <vt:lpstr>Презентация PowerPoint</vt:lpstr>
      <vt:lpstr>Распределение обязанностей между объектами и диаграммы взаимодействий</vt:lpstr>
      <vt:lpstr>Разработка диаграмм классов проектирования</vt:lpstr>
      <vt:lpstr>Прямое отображение</vt:lpstr>
      <vt:lpstr>Курсовая по предмету</vt:lpstr>
      <vt:lpstr>Презентация PowerPoint</vt:lpstr>
      <vt:lpstr>Презентация PowerPoint</vt:lpstr>
      <vt:lpstr>Презентация PowerPoint</vt:lpstr>
      <vt:lpstr>UML</vt:lpstr>
      <vt:lpstr>Способы использования</vt:lpstr>
      <vt:lpstr>disclaimer</vt:lpstr>
      <vt:lpstr>ЧаВо</vt:lpstr>
      <vt:lpstr>Что почитать?</vt:lpstr>
      <vt:lpstr>У меня не хватает баллов до «автомата» потому что что-то когда-то не вовремя сдал. Можно сделать какое-нибудь задание?</vt:lpstr>
      <vt:lpstr>Не могу прийти чтобы сдать задание в срок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</dc:creator>
  <cp:lastModifiedBy>Иван</cp:lastModifiedBy>
  <cp:revision>57</cp:revision>
  <dcterms:created xsi:type="dcterms:W3CDTF">2020-08-17T08:18:56Z</dcterms:created>
  <dcterms:modified xsi:type="dcterms:W3CDTF">2020-08-26T14:10:23Z</dcterms:modified>
</cp:coreProperties>
</file>