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7" r:id="rId21"/>
    <p:sldId id="276" r:id="rId22"/>
    <p:sldId id="285" r:id="rId23"/>
    <p:sldId id="283" r:id="rId24"/>
    <p:sldId id="278" r:id="rId25"/>
    <p:sldId id="279" r:id="rId26"/>
    <p:sldId id="280" r:id="rId27"/>
    <p:sldId id="281" r:id="rId28"/>
    <p:sldId id="282" r:id="rId29"/>
    <p:sldId id="284" r:id="rId30"/>
    <p:sldId id="287" r:id="rId31"/>
    <p:sldId id="286" r:id="rId32"/>
    <p:sldId id="289" r:id="rId33"/>
    <p:sldId id="288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5" r:id="rId59"/>
    <p:sldId id="314" r:id="rId6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42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8" y="17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43B8-B688-4525-A9B0-75C02EE7A718}" type="datetimeFigureOut">
              <a:rPr lang="ru-RU" smtClean="0"/>
              <a:t>23.08.2020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F5B3-448F-49A5-BFFB-4BDCC0B60E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630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43B8-B688-4525-A9B0-75C02EE7A718}" type="datetimeFigureOut">
              <a:rPr lang="ru-RU" smtClean="0"/>
              <a:t>23.08.2020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F5B3-448F-49A5-BFFB-4BDCC0B60E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038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43B8-B688-4525-A9B0-75C02EE7A718}" type="datetimeFigureOut">
              <a:rPr lang="ru-RU" smtClean="0"/>
              <a:t>23.08.2020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F5B3-448F-49A5-BFFB-4BDCC0B60E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703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43B8-B688-4525-A9B0-75C02EE7A718}" type="datetimeFigureOut">
              <a:rPr lang="ru-RU" smtClean="0"/>
              <a:t>23.08.2020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F5B3-448F-49A5-BFFB-4BDCC0B60E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22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43B8-B688-4525-A9B0-75C02EE7A718}" type="datetimeFigureOut">
              <a:rPr lang="ru-RU" smtClean="0"/>
              <a:t>23.08.2020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F5B3-448F-49A5-BFFB-4BDCC0B60E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2181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43B8-B688-4525-A9B0-75C02EE7A718}" type="datetimeFigureOut">
              <a:rPr lang="ru-RU" smtClean="0"/>
              <a:t>23.08.2020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F5B3-448F-49A5-BFFB-4BDCC0B60E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18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43B8-B688-4525-A9B0-75C02EE7A718}" type="datetimeFigureOut">
              <a:rPr lang="ru-RU" smtClean="0"/>
              <a:t>23.08.2020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F5B3-448F-49A5-BFFB-4BDCC0B60E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319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43B8-B688-4525-A9B0-75C02EE7A718}" type="datetimeFigureOut">
              <a:rPr lang="ru-RU" smtClean="0"/>
              <a:t>23.08.2020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F5B3-448F-49A5-BFFB-4BDCC0B60E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6889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43B8-B688-4525-A9B0-75C02EE7A718}" type="datetimeFigureOut">
              <a:rPr lang="ru-RU" smtClean="0"/>
              <a:t>23.08.2020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F5B3-448F-49A5-BFFB-4BDCC0B60E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678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43B8-B688-4525-A9B0-75C02EE7A718}" type="datetimeFigureOut">
              <a:rPr lang="ru-RU" smtClean="0"/>
              <a:t>23.08.2020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F5B3-448F-49A5-BFFB-4BDCC0B60E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875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43B8-B688-4525-A9B0-75C02EE7A718}" type="datetimeFigureOut">
              <a:rPr lang="ru-RU" smtClean="0"/>
              <a:t>23.08.2020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F5B3-448F-49A5-BFFB-4BDCC0B60E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518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943B8-B688-4525-A9B0-75C02EE7A718}" type="datetimeFigureOut">
              <a:rPr lang="ru-RU" smtClean="0"/>
              <a:t>23.08.2020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7F5B3-448F-49A5-BFFB-4BDCC0B60E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530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Модель предметной области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Лабораторная 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1442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839787" y="522923"/>
            <a:ext cx="5157787" cy="823912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Модель предметной области</a:t>
            </a:r>
            <a:endParaRPr lang="ru-RU" sz="2800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>
          <a:xfrm>
            <a:off x="6172200" y="522923"/>
            <a:ext cx="5183188" cy="823912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Модель проектирования</a:t>
            </a:r>
            <a:endParaRPr lang="ru-RU" sz="2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68748" y="1951449"/>
            <a:ext cx="2610644" cy="3886633"/>
          </a:xfrm>
          <a:prstGeom prst="rect">
            <a:avLst/>
          </a:prstGeom>
        </p:spPr>
      </p:pic>
      <p:pic>
        <p:nvPicPr>
          <p:cNvPr id="6" name="Объект 5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976205" y="1951449"/>
            <a:ext cx="2855769" cy="388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964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838200" y="719328"/>
            <a:ext cx="10515600" cy="545763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dirty="0"/>
              <a:t>модели предметной области </a:t>
            </a:r>
            <a:r>
              <a:rPr lang="ru-RU" dirty="0" err="1"/>
              <a:t>Payment</a:t>
            </a:r>
            <a:r>
              <a:rPr lang="ru-RU" dirty="0"/>
              <a:t> — это понятие, а в модели проектирования </a:t>
            </a:r>
            <a:r>
              <a:rPr lang="ru-RU" dirty="0" err="1"/>
              <a:t>Payment</a:t>
            </a:r>
            <a:r>
              <a:rPr lang="ru-RU" dirty="0"/>
              <a:t> представляет собой программный класс. Эти сущности отличны друг от друга, однако первая из них </a:t>
            </a:r>
            <a:r>
              <a:rPr lang="ru-RU" i="1" dirty="0"/>
              <a:t>оказывает влияние </a:t>
            </a:r>
            <a:r>
              <a:rPr lang="ru-RU" dirty="0"/>
              <a:t>на имя и определение второй. </a:t>
            </a:r>
          </a:p>
          <a:p>
            <a:pPr marL="0" indent="0">
              <a:buNone/>
            </a:pPr>
            <a:r>
              <a:rPr lang="ru-RU" dirty="0"/>
              <a:t>Такой подход позволяет сократить разрыв между ментальными и программными моделями. </a:t>
            </a:r>
          </a:p>
          <a:p>
            <a:pPr marL="0" indent="0">
              <a:buNone/>
            </a:pPr>
            <a:r>
              <a:rPr lang="ru-RU" dirty="0"/>
              <a:t>Это одна из наиболее важных идей объектной </a:t>
            </a:r>
            <a:r>
              <a:rPr lang="ru-RU" dirty="0" smtClean="0"/>
              <a:t>технологии.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0043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создать модель предметной области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Для </a:t>
            </a:r>
            <a:r>
              <a:rPr lang="ru-RU" dirty="0"/>
              <a:t>создания модели предметной области на данной итерации выполните следующие действия.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Выделите </a:t>
            </a:r>
            <a:r>
              <a:rPr lang="ru-RU" dirty="0"/>
              <a:t>концептуальные </a:t>
            </a:r>
            <a:r>
              <a:rPr lang="ru-RU" dirty="0" smtClean="0"/>
              <a:t>классы. 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Отобразите </a:t>
            </a:r>
            <a:r>
              <a:rPr lang="ru-RU" dirty="0"/>
              <a:t>их в модели предметной области в виде классов на диаграмме UML.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Добавьте </a:t>
            </a:r>
            <a:r>
              <a:rPr lang="ru-RU" dirty="0"/>
              <a:t>необходимые ассоциации и </a:t>
            </a:r>
            <a:r>
              <a:rPr lang="ru-RU" dirty="0" smtClean="0"/>
              <a:t>атрибуты.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0253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Выделение концептуальных классов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tx1"/>
                </a:solidFill>
              </a:rPr>
              <a:t>Основная </a:t>
            </a:r>
            <a:r>
              <a:rPr lang="ru-RU" sz="2800" dirty="0">
                <a:solidFill>
                  <a:schemeClr val="tx1"/>
                </a:solidFill>
              </a:rPr>
              <a:t>проблема построения модели предметной области состоит в выделении концептуальных </a:t>
            </a:r>
            <a:r>
              <a:rPr lang="ru-RU" sz="2800" dirty="0" smtClean="0">
                <a:solidFill>
                  <a:schemeClr val="tx1"/>
                </a:solidFill>
              </a:rPr>
              <a:t>классов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51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Стратегии идентификации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Повторное использование или модификация существующих моделей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Использование списка категорий концептуальных классов.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Выделение </a:t>
            </a:r>
            <a:r>
              <a:rPr lang="ru-RU" dirty="0" smtClean="0"/>
              <a:t>существительных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2448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Повторное использование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Это </a:t>
            </a:r>
            <a:r>
              <a:rPr lang="ru-RU" dirty="0"/>
              <a:t>самый первый, наилучший и обычно, простейший подход, с которого </a:t>
            </a:r>
            <a:r>
              <a:rPr lang="ru-RU" dirty="0" smtClean="0"/>
              <a:t>всегда лучше </a:t>
            </a:r>
            <a:r>
              <a:rPr lang="ru-RU" dirty="0"/>
              <a:t>начать процесс выделения концептуальных классов.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dirty="0"/>
              <a:t>литературе описаны модели многих предметных областей и модели данных, которые можно трансформировать в модели предметной области. Такие модели существуют для области финансов, здравоохранения и т.п.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7604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категорий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Приступая </a:t>
            </a:r>
            <a:r>
              <a:rPr lang="ru-RU" dirty="0"/>
              <a:t>к созданию модели предметной области, целесообразно составить список кандидатов на роль концептуальных классов. В </a:t>
            </a:r>
            <a:r>
              <a:rPr lang="ru-RU" dirty="0" smtClean="0"/>
              <a:t>таблице </a:t>
            </a:r>
            <a:r>
              <a:rPr lang="ru-RU" dirty="0"/>
              <a:t>содержится множество стандартных категорий, которые обычно имеют важное значение. В этом перечне они приводятся в произвольном порядке и не упорядочены по степени важности. </a:t>
            </a:r>
          </a:p>
        </p:txBody>
      </p:sp>
    </p:spTree>
    <p:extLst>
      <p:ext uri="{BB962C8B-B14F-4D97-AF65-F5344CB8AC3E}">
        <p14:creationId xmlns:p14="http://schemas.microsoft.com/office/powerpoint/2010/main" val="3595330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7088841"/>
              </p:ext>
            </p:extLst>
          </p:nvPr>
        </p:nvGraphicFramePr>
        <p:xfrm>
          <a:off x="838200" y="536575"/>
          <a:ext cx="10515600" cy="548640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8852601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3005661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730227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Категория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Описание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Пример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282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u="none" strike="noStrike" kern="1200" baseline="0" dirty="0" smtClean="0"/>
                        <a:t>Транзакции	</a:t>
                      </a:r>
                      <a:endParaRPr lang="ru-RU" sz="2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u="none" strike="noStrike" kern="1200" baseline="0" dirty="0" smtClean="0"/>
                        <a:t>Описывают финансовые операции 	</a:t>
                      </a:r>
                      <a:endParaRPr lang="ru-RU" sz="2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Продажа,</a:t>
                      </a:r>
                      <a:r>
                        <a:rPr lang="ru-RU" sz="2800" baseline="0" dirty="0" smtClean="0"/>
                        <a:t> платёж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997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Элементы транзакций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u="none" strike="noStrike" kern="1200" baseline="0" dirty="0" smtClean="0"/>
                        <a:t>Транзакции зачастую состоят из элементов</a:t>
                      </a:r>
                      <a:endParaRPr lang="ru-RU" sz="2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Позиция</a:t>
                      </a:r>
                      <a:r>
                        <a:rPr lang="ru-RU" sz="2800" baseline="0" dirty="0" smtClean="0"/>
                        <a:t> в чеке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472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Товары связанные с транзакциями и элементами транзакций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транзакции выполняются над некоторыми элементами (товарами или службами)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Элемент,</a:t>
                      </a:r>
                      <a:r>
                        <a:rPr lang="ru-RU" sz="2800" baseline="0" dirty="0" smtClean="0"/>
                        <a:t> посадочное место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305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6074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6745329"/>
              </p:ext>
            </p:extLst>
          </p:nvPr>
        </p:nvGraphicFramePr>
        <p:xfrm>
          <a:off x="838200" y="536575"/>
          <a:ext cx="10515600" cy="582168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8852601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3005661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730227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Категория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Описание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Пример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282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Места записи транзакций 	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u="none" strike="noStrike" kern="1200" baseline="0" dirty="0" smtClean="0"/>
                        <a:t>	</a:t>
                      </a:r>
                      <a:endParaRPr lang="ru-RU" sz="2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Реестр, расписание полётов</a:t>
                      </a:r>
                    </a:p>
                    <a:p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997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Роли людей или организации, связанные с транзакциями.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Необходимо знать, кто участвует в транзакции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Кассир, покупатель, магазин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472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Места совершения транзакций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Магазин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30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Важные события, для которых необходимо хранить время и место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Продажа, платёж, вылет самолёта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730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3928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0429577"/>
              </p:ext>
            </p:extLst>
          </p:nvPr>
        </p:nvGraphicFramePr>
        <p:xfrm>
          <a:off x="838200" y="536575"/>
          <a:ext cx="10515600" cy="591312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8852601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3005661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730227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Категория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Описание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Пример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282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Физические объекты	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u="none" strike="noStrike" kern="1200" baseline="0" dirty="0" smtClean="0"/>
                        <a:t>	</a:t>
                      </a:r>
                      <a:endParaRPr lang="ru-RU" sz="2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Такие объекты обычно соответствуют программным системам, предназначенным для управления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Реестр, товар</a:t>
                      </a:r>
                    </a:p>
                    <a:p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997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Характеристики объектов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Спецификация товара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472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Каталоги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Характеристики товаров обычно хранятся в каталогах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Список рейсов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305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9920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63296"/>
            <a:ext cx="10515600" cy="5713667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Отображает </a:t>
            </a:r>
            <a:r>
              <a:rPr lang="ru-RU" dirty="0"/>
              <a:t>основные (с точки зрения моделирующего) классы понятий (концептуальные классы) предметной области.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Модель предметной области отражает </a:t>
            </a:r>
            <a:r>
              <a:rPr lang="ru-RU" dirty="0"/>
              <a:t>реализуемые </a:t>
            </a:r>
            <a:r>
              <a:rPr lang="ru-RU" dirty="0" smtClean="0"/>
              <a:t>сценарии </a:t>
            </a:r>
            <a:r>
              <a:rPr lang="ru-RU" dirty="0"/>
              <a:t>прецедентов.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Идентификация </a:t>
            </a:r>
            <a:r>
              <a:rPr lang="ru-RU" dirty="0"/>
              <a:t>набора концептуальных классов — основная задача объектно-ориентированного анализа. </a:t>
            </a:r>
            <a:endParaRPr lang="ru-RU" dirty="0" smtClean="0"/>
          </a:p>
          <a:p>
            <a:pPr marL="0" indent="0">
              <a:buNone/>
            </a:pPr>
            <a:r>
              <a:rPr lang="ru-RU" i="1" dirty="0" smtClean="0"/>
              <a:t>Модель </a:t>
            </a:r>
            <a:r>
              <a:rPr lang="ru-RU" i="1" dirty="0"/>
              <a:t>предметной области — </a:t>
            </a:r>
            <a:r>
              <a:rPr lang="ru-RU" dirty="0"/>
              <a:t>это </a:t>
            </a:r>
            <a:r>
              <a:rPr lang="ru-RU" i="1" dirty="0"/>
              <a:t>визуальное </a:t>
            </a:r>
            <a:r>
              <a:rPr lang="ru-RU" dirty="0"/>
              <a:t>представление концептуальных классов или объектов реального мира в терминах предметной области </a:t>
            </a:r>
          </a:p>
        </p:txBody>
      </p:sp>
    </p:spTree>
    <p:extLst>
      <p:ext uri="{BB962C8B-B14F-4D97-AF65-F5344CB8AC3E}">
        <p14:creationId xmlns:p14="http://schemas.microsoft.com/office/powerpoint/2010/main" val="563610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238327"/>
              </p:ext>
            </p:extLst>
          </p:nvPr>
        </p:nvGraphicFramePr>
        <p:xfrm>
          <a:off x="838200" y="536575"/>
          <a:ext cx="10515600" cy="5931281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4721352">
                  <a:extLst>
                    <a:ext uri="{9D8B030D-6E8A-4147-A177-3AD203B41FA5}">
                      <a16:colId xmlns:a16="http://schemas.microsoft.com/office/drawing/2014/main" val="188526019"/>
                    </a:ext>
                  </a:extLst>
                </a:gridCol>
                <a:gridCol w="1865376">
                  <a:extLst>
                    <a:ext uri="{9D8B030D-6E8A-4147-A177-3AD203B41FA5}">
                      <a16:colId xmlns:a16="http://schemas.microsoft.com/office/drawing/2014/main" val="730056615"/>
                    </a:ext>
                  </a:extLst>
                </a:gridCol>
                <a:gridCol w="3928872">
                  <a:extLst>
                    <a:ext uri="{9D8B030D-6E8A-4147-A177-3AD203B41FA5}">
                      <a16:colId xmlns:a16="http://schemas.microsoft.com/office/drawing/2014/main" val="3730227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Категория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Описание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Пример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282465"/>
                  </a:ext>
                </a:extLst>
              </a:tr>
              <a:tr h="6887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Контейнеры других объектов</a:t>
                      </a:r>
                      <a:endParaRPr lang="ru-RU" sz="2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Шахматная доска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997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Содержимое контейнеров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Клетка шахматной доски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472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Внешние системы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30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Записи финансовой, трудовой, юридической и др. деятельности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Чек, журнал обслуживания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485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Финансовые инструменты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Кредит, наличные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645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Руководства, документы, статьи, книги, на которые ссылаются в процессе работы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Бюллетень ежедневного изменения цен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857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0224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Выделение существительных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Он </a:t>
            </a:r>
            <a:r>
              <a:rPr lang="ru-RU" dirty="0"/>
              <a:t>состоит в </a:t>
            </a:r>
            <a:r>
              <a:rPr lang="ru-RU" dirty="0" smtClean="0"/>
              <a:t>подчёркивании </a:t>
            </a:r>
            <a:r>
              <a:rPr lang="ru-RU" dirty="0"/>
              <a:t>существительных из текстовых описаний предметной области и их выборе в качестве кандидатов в концептуальные классы или </a:t>
            </a:r>
            <a:r>
              <a:rPr lang="ru-RU" dirty="0" smtClean="0"/>
              <a:t>атрибуты.</a:t>
            </a:r>
          </a:p>
          <a:p>
            <a:pPr marL="0" indent="0">
              <a:buNone/>
            </a:pPr>
            <a:r>
              <a:rPr lang="ru-RU" dirty="0" smtClean="0"/>
              <a:t>Для </a:t>
            </a:r>
            <a:r>
              <a:rPr lang="ru-RU" dirty="0"/>
              <a:t>реализации подобного подхода удобно использовать развернутые описания </a:t>
            </a:r>
            <a:r>
              <a:rPr lang="ru-RU" dirty="0" smtClean="0"/>
              <a:t>прецедентов.</a:t>
            </a:r>
          </a:p>
          <a:p>
            <a:pPr marL="0" indent="0">
              <a:buNone/>
            </a:pPr>
            <a:r>
              <a:rPr lang="ru-RU" dirty="0" smtClean="0"/>
              <a:t>Модель </a:t>
            </a:r>
            <a:r>
              <a:rPr lang="ru-RU" dirty="0"/>
              <a:t>предметной области — это визуализация важных понятий из словаря предметной области. Откуда брать необходимые термины? Из описания прецедентов.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605645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70733"/>
            <a:ext cx="10515600" cy="5606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1. </a:t>
            </a:r>
            <a:r>
              <a:rPr lang="ru-RU" b="1" dirty="0" smtClean="0"/>
              <a:t>Покупатель</a:t>
            </a:r>
            <a:r>
              <a:rPr lang="ru-RU" dirty="0" smtClean="0"/>
              <a:t> подходит к </a:t>
            </a:r>
            <a:r>
              <a:rPr lang="ru-RU" b="1" dirty="0" smtClean="0"/>
              <a:t>кассе</a:t>
            </a:r>
            <a:r>
              <a:rPr lang="ru-RU" dirty="0" smtClean="0"/>
              <a:t> с выбранными </a:t>
            </a:r>
            <a:r>
              <a:rPr lang="ru-RU" b="1" dirty="0" smtClean="0"/>
              <a:t>товарами</a:t>
            </a:r>
          </a:p>
          <a:p>
            <a:pPr marL="0" indent="0">
              <a:buNone/>
            </a:pPr>
            <a:r>
              <a:rPr lang="ru-RU" dirty="0" smtClean="0"/>
              <a:t>2. </a:t>
            </a:r>
            <a:r>
              <a:rPr lang="ru-RU" b="1" dirty="0" smtClean="0"/>
              <a:t>Кассир</a:t>
            </a:r>
            <a:r>
              <a:rPr lang="ru-RU" dirty="0" smtClean="0"/>
              <a:t> регистрирует </a:t>
            </a:r>
            <a:r>
              <a:rPr lang="ru-RU" b="1" dirty="0" smtClean="0"/>
              <a:t>товар</a:t>
            </a:r>
          </a:p>
          <a:p>
            <a:pPr marL="0" indent="0">
              <a:buNone/>
            </a:pPr>
            <a:r>
              <a:rPr lang="ru-RU" dirty="0" smtClean="0"/>
              <a:t>3. Система записывает </a:t>
            </a:r>
            <a:r>
              <a:rPr lang="ru-RU" b="1" dirty="0" smtClean="0"/>
              <a:t>наименование товара</a:t>
            </a:r>
            <a:r>
              <a:rPr lang="ru-RU" dirty="0" smtClean="0"/>
              <a:t>, выдаёт его </a:t>
            </a:r>
            <a:r>
              <a:rPr lang="ru-RU" b="1" dirty="0" smtClean="0"/>
              <a:t>цену</a:t>
            </a:r>
            <a:r>
              <a:rPr lang="ru-RU" dirty="0" smtClean="0"/>
              <a:t>, и </a:t>
            </a:r>
            <a:r>
              <a:rPr lang="ru-RU" b="1" dirty="0" smtClean="0"/>
              <a:t>общую стоимость</a:t>
            </a:r>
            <a:r>
              <a:rPr lang="ru-RU" dirty="0" smtClean="0"/>
              <a:t> если таких </a:t>
            </a:r>
            <a:r>
              <a:rPr lang="ru-RU" b="1" dirty="0" smtClean="0"/>
              <a:t>товаров</a:t>
            </a:r>
            <a:r>
              <a:rPr lang="ru-RU" dirty="0" smtClean="0"/>
              <a:t> несколько.</a:t>
            </a:r>
          </a:p>
          <a:p>
            <a:pPr marL="0" indent="0">
              <a:buNone/>
            </a:pPr>
            <a:r>
              <a:rPr lang="ru-RU" i="1" dirty="0" smtClean="0"/>
              <a:t>Кассир выполняет действия из пунктов 2-3 для каждого товара</a:t>
            </a:r>
          </a:p>
          <a:p>
            <a:pPr marL="0" indent="0">
              <a:buNone/>
            </a:pPr>
            <a:r>
              <a:rPr lang="ru-RU" dirty="0" smtClean="0"/>
              <a:t>4. Система вычисляет </a:t>
            </a:r>
            <a:r>
              <a:rPr lang="ru-RU" b="1" dirty="0" smtClean="0"/>
              <a:t>итоговую стоимость</a:t>
            </a:r>
          </a:p>
          <a:p>
            <a:pPr marL="0" indent="0">
              <a:buNone/>
            </a:pPr>
            <a:r>
              <a:rPr lang="ru-RU" dirty="0" smtClean="0"/>
              <a:t>5. </a:t>
            </a:r>
            <a:r>
              <a:rPr lang="ru-RU" b="1" dirty="0" smtClean="0"/>
              <a:t>Кассир</a:t>
            </a:r>
            <a:r>
              <a:rPr lang="ru-RU" dirty="0" smtClean="0"/>
              <a:t> сообщает </a:t>
            </a:r>
            <a:r>
              <a:rPr lang="ru-RU" b="1" dirty="0" smtClean="0"/>
              <a:t>итоговую стоимость покупателю</a:t>
            </a:r>
          </a:p>
          <a:p>
            <a:pPr marL="0" indent="0">
              <a:buNone/>
            </a:pPr>
            <a:r>
              <a:rPr lang="ru-RU" dirty="0" smtClean="0"/>
              <a:t>6. </a:t>
            </a:r>
            <a:r>
              <a:rPr lang="ru-RU" b="1" dirty="0" smtClean="0"/>
              <a:t>Покупатель</a:t>
            </a:r>
            <a:r>
              <a:rPr lang="ru-RU" dirty="0" smtClean="0"/>
              <a:t> оплачивает </a:t>
            </a:r>
            <a:r>
              <a:rPr lang="ru-RU" b="1" dirty="0" smtClean="0"/>
              <a:t>покупку</a:t>
            </a:r>
          </a:p>
          <a:p>
            <a:pPr marL="0" indent="0">
              <a:buNone/>
            </a:pPr>
            <a:r>
              <a:rPr lang="ru-RU" dirty="0" smtClean="0"/>
              <a:t>7. Система обрабатывает </a:t>
            </a:r>
            <a:r>
              <a:rPr lang="ru-RU" b="1" dirty="0" smtClean="0"/>
              <a:t>платёж</a:t>
            </a:r>
          </a:p>
          <a:p>
            <a:pPr marL="0" indent="0">
              <a:buNone/>
            </a:pPr>
            <a:r>
              <a:rPr lang="ru-RU" dirty="0" smtClean="0"/>
              <a:t>8. Система выполняет </a:t>
            </a:r>
            <a:r>
              <a:rPr lang="ru-RU" b="1" dirty="0" smtClean="0"/>
              <a:t>инвентаризацию</a:t>
            </a:r>
            <a:r>
              <a:rPr lang="ru-RU" dirty="0" smtClean="0"/>
              <a:t> и печатает </a:t>
            </a:r>
            <a:r>
              <a:rPr lang="ru-RU" b="1" dirty="0" smtClean="0"/>
              <a:t>чек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7643785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Критика метода подчёркивания существительных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0571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65760"/>
            <a:ext cx="10515600" cy="581120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Этот метод следует применять с осторожностью. Между существительными и концептуальными классами нет взаимно однозначного соответствия, а слова естественного языка могут иметь по несколько значений.</a:t>
            </a:r>
          </a:p>
          <a:p>
            <a:pPr marL="0" indent="0">
              <a:buNone/>
            </a:pPr>
            <a:r>
              <a:rPr lang="ru-RU" dirty="0" smtClean="0"/>
              <a:t>Существительные в документе с требованиями покрывают некоторое множество классов будущего проекта, но они также включают слишком много "ложных тревог" - концепций, не заслуживающих того, чтобы быть классами.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90617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1: Бесполезные классы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i="1" u="sng" dirty="0"/>
              <a:t>Лифт</a:t>
            </a:r>
            <a:r>
              <a:rPr lang="ru-RU" sz="3200" i="1" dirty="0"/>
              <a:t> закрывает </a:t>
            </a:r>
            <a:r>
              <a:rPr lang="ru-RU" sz="3200" i="1" u="sng" dirty="0"/>
              <a:t>дверь</a:t>
            </a:r>
            <a:r>
              <a:rPr lang="ru-RU" sz="3200" i="1" dirty="0"/>
              <a:t>, прежде чем двигаться к следующему </a:t>
            </a:r>
            <a:r>
              <a:rPr lang="ru-RU" sz="3200" i="1" u="sng" dirty="0"/>
              <a:t>этажу</a:t>
            </a:r>
          </a:p>
        </p:txBody>
      </p:sp>
    </p:spTree>
    <p:extLst>
      <p:ext uri="{BB962C8B-B14F-4D97-AF65-F5344CB8AC3E}">
        <p14:creationId xmlns:p14="http://schemas.microsoft.com/office/powerpoint/2010/main" val="29927043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15142"/>
            <a:ext cx="10515600" cy="5561821"/>
          </a:xfrm>
        </p:spPr>
        <p:txBody>
          <a:bodyPr/>
          <a:lstStyle/>
          <a:p>
            <a:r>
              <a:rPr lang="ru-RU" dirty="0"/>
              <a:t>Любой разумный ОО-метод проектирования системы управления лифтом будет включать класс ELEVATOR. Получение подобных классов не самая трудная часть задачи.</a:t>
            </a:r>
            <a:endParaRPr lang="ru-RU" dirty="0" smtClean="0"/>
          </a:p>
          <a:p>
            <a:r>
              <a:rPr lang="ru-RU" dirty="0" smtClean="0"/>
              <a:t>Дверь является </a:t>
            </a:r>
            <a:r>
              <a:rPr lang="ru-RU" dirty="0"/>
              <a:t>существительным, но необходим ли класс </a:t>
            </a:r>
            <a:r>
              <a:rPr lang="ru-RU" dirty="0" smtClean="0"/>
              <a:t>DOOR? </a:t>
            </a:r>
            <a:r>
              <a:rPr lang="ru-RU" dirty="0"/>
              <a:t>Возможно, что единственным свойством дверей лифта является их способность открываться и закрываться. Тогда проще включить это свойство в виде соответствующего запроса и команды в класс </a:t>
            </a:r>
            <a:r>
              <a:rPr lang="ru-RU" dirty="0" smtClean="0"/>
              <a:t>ELEVATOR. </a:t>
            </a:r>
            <a:r>
              <a:rPr lang="ru-RU" dirty="0"/>
              <a:t>В другом варианте понятие двери может заслуживать отдельного класса. </a:t>
            </a:r>
            <a:r>
              <a:rPr lang="ru-RU" dirty="0" smtClean="0"/>
              <a:t>Является </a:t>
            </a:r>
            <a:r>
              <a:rPr lang="ru-RU" dirty="0"/>
              <a:t>ли </a:t>
            </a:r>
            <a:r>
              <a:rPr lang="ru-RU" dirty="0" smtClean="0"/>
              <a:t>"</a:t>
            </a:r>
            <a:r>
              <a:rPr lang="ru-RU" dirty="0" err="1" smtClean="0"/>
              <a:t>door</a:t>
            </a:r>
            <a:r>
              <a:rPr lang="ru-RU" dirty="0" smtClean="0"/>
              <a:t>" </a:t>
            </a:r>
            <a:r>
              <a:rPr lang="ru-RU" dirty="0"/>
              <a:t>независимым типом данных с собственными чётко определёнными операциями или все они уже включены в операции других типов данных, таких как, например, ELEVATOR?</a:t>
            </a:r>
          </a:p>
        </p:txBody>
      </p:sp>
    </p:spTree>
    <p:extLst>
      <p:ext uri="{BB962C8B-B14F-4D97-AF65-F5344CB8AC3E}">
        <p14:creationId xmlns:p14="http://schemas.microsoft.com/office/powerpoint/2010/main" val="1974640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75488"/>
            <a:ext cx="10515600" cy="5701475"/>
          </a:xfrm>
        </p:spPr>
        <p:txBody>
          <a:bodyPr/>
          <a:lstStyle/>
          <a:p>
            <a:r>
              <a:rPr lang="ru-RU" dirty="0"/>
              <a:t>Ещё одним примером существительного в примере с лифтом является слово </a:t>
            </a:r>
            <a:r>
              <a:rPr lang="ru-RU" dirty="0" smtClean="0"/>
              <a:t>этаж. В </a:t>
            </a:r>
            <a:r>
              <a:rPr lang="ru-RU" dirty="0"/>
              <a:t>данном случае для целей лифтовой системы вполне достаточно представлять этажи целыми числами - их номерами, так расстояние между этажами может быть выражено простой разностью целых чисел</a:t>
            </a:r>
            <a:r>
              <a:rPr lang="ru-RU" dirty="0" smtClean="0"/>
              <a:t>. </a:t>
            </a:r>
            <a:r>
              <a:rPr lang="ru-RU" dirty="0"/>
              <a:t>Если, однако, этажи имеют свойства, не отображаемые номерами, тогда может потребоваться класс FLOOR. Например, некоторые этажи могут иметь специальные права доступа, разрешающие их посещение только избранным </a:t>
            </a:r>
            <a:r>
              <a:rPr lang="ru-RU" dirty="0" smtClean="0"/>
              <a:t>особам.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71232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2: Пропуск важных классов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i="1" u="sng" dirty="0"/>
              <a:t>Запись базы данных</a:t>
            </a:r>
            <a:r>
              <a:rPr lang="ru-RU" i="1" dirty="0"/>
              <a:t> должна создаваться всякий раз, когда </a:t>
            </a:r>
            <a:r>
              <a:rPr lang="ru-RU" i="1" u="sng" dirty="0"/>
              <a:t>лифт</a:t>
            </a:r>
            <a:r>
              <a:rPr lang="ru-RU" i="1" dirty="0"/>
              <a:t> перемещается от одного </a:t>
            </a:r>
            <a:r>
              <a:rPr lang="ru-RU" i="1" u="sng" dirty="0"/>
              <a:t>этажа</a:t>
            </a:r>
            <a:r>
              <a:rPr lang="ru-RU" i="1" dirty="0"/>
              <a:t> к </a:t>
            </a:r>
            <a:r>
              <a:rPr lang="ru-RU" i="1" dirty="0" smtClean="0"/>
              <a:t>другому.</a:t>
            </a:r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r>
              <a:rPr lang="ru-RU" dirty="0"/>
              <a:t>Существительное </a:t>
            </a:r>
            <a:r>
              <a:rPr lang="ru-RU" dirty="0" smtClean="0"/>
              <a:t>«запись» </a:t>
            </a:r>
            <a:r>
              <a:rPr lang="ru-RU" dirty="0"/>
              <a:t>предполагает класс DATABASE_RECORD ; но при этом можно пропустить более важную абстракцию данных: </a:t>
            </a:r>
            <a:r>
              <a:rPr lang="ru-RU" dirty="0" smtClean="0"/>
              <a:t>понятие, </a:t>
            </a:r>
            <a:r>
              <a:rPr lang="ru-RU" dirty="0"/>
              <a:t>определяющее перемещение между этажами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0317534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60832"/>
            <a:ext cx="10515600" cy="5616131"/>
          </a:xfrm>
        </p:spPr>
        <p:txBody>
          <a:bodyPr/>
          <a:lstStyle/>
          <a:p>
            <a:pPr marL="0" indent="0">
              <a:buNone/>
            </a:pPr>
            <a:r>
              <a:rPr lang="ru-RU" i="1" dirty="0" smtClean="0"/>
              <a:t>Каждое </a:t>
            </a:r>
            <a:r>
              <a:rPr lang="ru-RU" i="1" u="sng" dirty="0" smtClean="0"/>
              <a:t>перемещение лифта </a:t>
            </a:r>
            <a:r>
              <a:rPr lang="ru-RU" i="1" dirty="0" smtClean="0"/>
              <a:t>приводит к созданию </a:t>
            </a:r>
            <a:r>
              <a:rPr lang="ru-RU" i="1" u="sng" dirty="0" smtClean="0"/>
              <a:t>записи в базе данных</a:t>
            </a:r>
            <a:r>
              <a:rPr lang="ru-RU" i="1" dirty="0" smtClean="0"/>
              <a:t>.</a:t>
            </a:r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Здесь «перемещение» из </a:t>
            </a:r>
            <a:r>
              <a:rPr lang="ru-RU" dirty="0"/>
              <a:t>глагола переходит в разряд существительных, претендуя на класс в соответствии с грамматическим критерием.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Такое серьёзное дело, как проектирование системы, в частности её модульная структура, не может зависеть от причуд стиля и настроения автора документа.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9308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3797" y="304800"/>
            <a:ext cx="7160695" cy="586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5358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Продолжаем выделять концептуальные классы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78899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или атрибут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Наиболее </a:t>
            </a:r>
            <a:r>
              <a:rPr lang="ru-RU" dirty="0"/>
              <a:t>типичной ошибкой при создании модели предметной области является причисление некоторого объекта к атрибутам, в то время как он должен относиться к концептуальным классам. Чтобы избежать этой ошибки, следует придерживаться простого </a:t>
            </a:r>
            <a:r>
              <a:rPr lang="ru-RU" dirty="0" smtClean="0"/>
              <a:t>правила:</a:t>
            </a:r>
          </a:p>
          <a:p>
            <a:pPr marL="0" indent="0">
              <a:buNone/>
            </a:pPr>
            <a:r>
              <a:rPr lang="ru-RU" b="1" dirty="0" smtClean="0"/>
              <a:t>Если </a:t>
            </a:r>
            <a:r>
              <a:rPr lang="ru-RU" b="1" dirty="0"/>
              <a:t>некоторый объект </a:t>
            </a:r>
            <a:r>
              <a:rPr lang="ru-RU" b="1" i="1" dirty="0"/>
              <a:t>X </a:t>
            </a:r>
            <a:r>
              <a:rPr lang="ru-RU" b="1" dirty="0"/>
              <a:t>в реальном мире не является числом или текстом, значит, это скорее концептуальный класс, чем атрибут.</a:t>
            </a:r>
          </a:p>
        </p:txBody>
      </p:sp>
    </p:spTree>
    <p:extLst>
      <p:ext uri="{BB962C8B-B14F-4D97-AF65-F5344CB8AC3E}">
        <p14:creationId xmlns:p14="http://schemas.microsoft.com/office/powerpoint/2010/main" val="25052087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839788" y="368179"/>
            <a:ext cx="5157787" cy="823912"/>
          </a:xfrm>
        </p:spPr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Атрибут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11" name="Объект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813540"/>
            <a:ext cx="2797904" cy="1521008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>
          <a:xfrm>
            <a:off x="6172200" y="368179"/>
            <a:ext cx="5183188" cy="823912"/>
          </a:xfrm>
        </p:spPr>
        <p:txBody>
          <a:bodyPr/>
          <a:lstStyle/>
          <a:p>
            <a:r>
              <a:rPr lang="ru-RU" dirty="0" smtClean="0">
                <a:solidFill>
                  <a:srgbClr val="00B050"/>
                </a:solidFill>
              </a:rPr>
              <a:t>Класс</a:t>
            </a:r>
            <a:endParaRPr lang="ru-RU" dirty="0">
              <a:solidFill>
                <a:srgbClr val="00B050"/>
              </a:solidFill>
            </a:endParaRPr>
          </a:p>
        </p:txBody>
      </p:sp>
      <p:pic>
        <p:nvPicPr>
          <p:cNvPr id="12" name="Объект 11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224821"/>
            <a:ext cx="2483445" cy="305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6705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описаний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Класс </a:t>
            </a:r>
            <a:r>
              <a:rPr lang="ru-RU" dirty="0"/>
              <a:t>описания </a:t>
            </a:r>
            <a:r>
              <a:rPr lang="ru-RU" dirty="0" smtClean="0"/>
              <a:t>содержит </a:t>
            </a:r>
            <a:r>
              <a:rPr lang="ru-RU" dirty="0"/>
              <a:t>информацию о свойствах некоторого объекта. Например, класс </a:t>
            </a:r>
            <a:r>
              <a:rPr lang="ru-RU" dirty="0" err="1"/>
              <a:t>ProductDescription</a:t>
            </a:r>
            <a:r>
              <a:rPr lang="ru-RU" dirty="0"/>
              <a:t> может содержать описание цены, внешнего вида и свойств объекта </a:t>
            </a:r>
            <a:r>
              <a:rPr lang="ru-RU" dirty="0" err="1"/>
              <a:t>Item</a:t>
            </a:r>
            <a:r>
              <a:rPr lang="ru-RU" dirty="0"/>
              <a:t>. </a:t>
            </a:r>
          </a:p>
          <a:p>
            <a:pPr marL="0" indent="0">
              <a:buNone/>
            </a:pPr>
            <a:r>
              <a:rPr lang="ru-RU" dirty="0" smtClean="0"/>
              <a:t>Иначе </a:t>
            </a:r>
            <a:r>
              <a:rPr lang="ru-RU" dirty="0"/>
              <a:t>при программной реализации </a:t>
            </a:r>
            <a:r>
              <a:rPr lang="ru-RU" dirty="0" smtClean="0"/>
              <a:t>происходит </a:t>
            </a:r>
            <a:r>
              <a:rPr lang="ru-RU" dirty="0"/>
              <a:t>дублирование данных, и память используется неэффективно, поскольку описание, цена и идентификатор товара связаны с каждым экземпляром одного и того же товара.</a:t>
            </a:r>
          </a:p>
        </p:txBody>
      </p:sp>
    </p:spTree>
    <p:extLst>
      <p:ext uri="{BB962C8B-B14F-4D97-AF65-F5344CB8AC3E}">
        <p14:creationId xmlns:p14="http://schemas.microsoft.com/office/powerpoint/2010/main" val="19467081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839788" y="368179"/>
            <a:ext cx="5157787" cy="823912"/>
          </a:xfrm>
        </p:spPr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Плохо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>
          <a:xfrm>
            <a:off x="6172200" y="368179"/>
            <a:ext cx="5183188" cy="823912"/>
          </a:xfrm>
        </p:spPr>
        <p:txBody>
          <a:bodyPr/>
          <a:lstStyle/>
          <a:p>
            <a:r>
              <a:rPr lang="ru-RU" dirty="0" smtClean="0">
                <a:solidFill>
                  <a:srgbClr val="00B050"/>
                </a:solidFill>
              </a:rPr>
              <a:t>Норм, вариант</a:t>
            </a:r>
            <a:endParaRPr lang="ru-RU" dirty="0">
              <a:solidFill>
                <a:srgbClr val="00B050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760532"/>
            <a:ext cx="2569125" cy="1965639"/>
          </a:xfrm>
          <a:prstGeom prst="rect">
            <a:avLst/>
          </a:prstGeom>
        </p:spPr>
      </p:pic>
      <p:pic>
        <p:nvPicPr>
          <p:cNvPr id="13" name="Объект 12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986954" y="1852990"/>
            <a:ext cx="2169929" cy="419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5005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838200" y="715108"/>
            <a:ext cx="10515600" cy="5461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Класс </a:t>
            </a:r>
            <a:r>
              <a:rPr lang="ru-RU" dirty="0"/>
              <a:t>описания </a:t>
            </a:r>
            <a:r>
              <a:rPr lang="ru-RU" dirty="0" smtClean="0"/>
              <a:t>вводится </a:t>
            </a:r>
            <a:r>
              <a:rPr lang="ru-RU" dirty="0"/>
              <a:t>в таких </a:t>
            </a:r>
            <a:r>
              <a:rPr lang="ru-RU" dirty="0" smtClean="0"/>
              <a:t>случаях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 smtClean="0"/>
              <a:t>Существует </a:t>
            </a:r>
            <a:r>
              <a:rPr lang="ru-RU" dirty="0"/>
              <a:t>необходимость описания элементов или служб независимо от существования конкретных экземпляров этих объектов. </a:t>
            </a:r>
          </a:p>
          <a:p>
            <a:r>
              <a:rPr lang="ru-RU" dirty="0" smtClean="0"/>
              <a:t>Если </a:t>
            </a:r>
            <a:r>
              <a:rPr lang="ru-RU" dirty="0"/>
              <a:t>удаление экземпляров описываемых им </a:t>
            </a:r>
            <a:r>
              <a:rPr lang="ru-RU" dirty="0" smtClean="0"/>
              <a:t>понятий приводит </a:t>
            </a:r>
            <a:r>
              <a:rPr lang="ru-RU" dirty="0"/>
              <a:t>к потере важной информации в связи с некорректной ассоциацией этой информации с удаляемым экземпляром. </a:t>
            </a:r>
          </a:p>
          <a:p>
            <a:r>
              <a:rPr lang="ru-RU" dirty="0" smtClean="0"/>
              <a:t>Если </a:t>
            </a:r>
            <a:r>
              <a:rPr lang="ru-RU" dirty="0"/>
              <a:t>при наличии </a:t>
            </a:r>
            <a:r>
              <a:rPr lang="ru-RU" dirty="0" smtClean="0"/>
              <a:t>описания </a:t>
            </a:r>
            <a:r>
              <a:rPr lang="ru-RU" dirty="0"/>
              <a:t>устраняется дублирование </a:t>
            </a:r>
            <a:r>
              <a:rPr lang="ru-RU" dirty="0" smtClean="0"/>
              <a:t>информации</a:t>
            </a:r>
            <a:r>
              <a:rPr lang="ru-RU" dirty="0"/>
              <a:t>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90053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Ассоциации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tx1"/>
                </a:solidFill>
              </a:rPr>
              <a:t>Это </a:t>
            </a:r>
            <a:r>
              <a:rPr lang="ru-RU" sz="2800" dirty="0">
                <a:solidFill>
                  <a:schemeClr val="tx1"/>
                </a:solidFill>
              </a:rPr>
              <a:t>отношение между классами (или точнее, экземплярами этих классов), отражающая некоторое значимые и полезные связи между ними </a:t>
            </a:r>
          </a:p>
        </p:txBody>
      </p:sp>
    </p:spTree>
    <p:extLst>
      <p:ext uri="{BB962C8B-B14F-4D97-AF65-F5344CB8AC3E}">
        <p14:creationId xmlns:p14="http://schemas.microsoft.com/office/powerpoint/2010/main" val="17690586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703385"/>
            <a:ext cx="10515600" cy="547357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dirty="0"/>
              <a:t>процессе разработки модели предметной области необходимо идентифицировать связи (ассоциации) между концептуальными классами, удовлетворяющие информационным требованиям разрабатываемых на текущей итерации сценариев, а также выделить те из них, которые способствуют лучшему пониманию модели предметной области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Заслуживающие </a:t>
            </a:r>
            <a:r>
              <a:rPr lang="ru-RU" dirty="0"/>
              <a:t>внимания ассоциации обычно содержат знания о взаимосвязи между объектами, которые должны сохраняться в течение некоторого периода. </a:t>
            </a:r>
          </a:p>
        </p:txBody>
      </p:sp>
    </p:spTree>
    <p:extLst>
      <p:ext uri="{BB962C8B-B14F-4D97-AF65-F5344CB8AC3E}">
        <p14:creationId xmlns:p14="http://schemas.microsoft.com/office/powerpoint/2010/main" val="16390846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Сокращение количества ассоциаций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Следует </a:t>
            </a:r>
            <a:r>
              <a:rPr lang="ru-RU" dirty="0"/>
              <a:t>избегать добавления лишних ассоциаций в модель предметной области.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Если </a:t>
            </a:r>
            <a:r>
              <a:rPr lang="ru-RU" dirty="0"/>
              <a:t>имеется граф с А узлами, то между ними можно установить </a:t>
            </a:r>
            <a:r>
              <a:rPr lang="en-US" dirty="0"/>
              <a:t>N</a:t>
            </a:r>
            <a:r>
              <a:rPr lang="ru-RU" dirty="0" smtClean="0"/>
              <a:t>(N-1</a:t>
            </a:r>
            <a:r>
              <a:rPr lang="ru-RU" dirty="0"/>
              <a:t>)/2 </a:t>
            </a:r>
            <a:r>
              <a:rPr lang="ru-RU" dirty="0" smtClean="0"/>
              <a:t>ассоциаций</a:t>
            </a:r>
            <a:r>
              <a:rPr lang="en-US" dirty="0"/>
              <a:t>:</a:t>
            </a:r>
            <a:r>
              <a:rPr lang="ru-RU" dirty="0" smtClean="0"/>
              <a:t> если </a:t>
            </a:r>
            <a:r>
              <a:rPr lang="ru-RU" dirty="0"/>
              <a:t>модель предметной области содержит 20 классов, то их можно связать с помощью 190 линий ассоциаций.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Многие </a:t>
            </a:r>
            <a:r>
              <a:rPr lang="ru-RU" dirty="0"/>
              <a:t>линии связей такой диаграммы будут просто вносить визуальный шум и ухудшать </a:t>
            </a:r>
            <a:r>
              <a:rPr lang="ru-RU" dirty="0" smtClean="0"/>
              <a:t>её </a:t>
            </a:r>
            <a:r>
              <a:rPr lang="ru-RU" dirty="0"/>
              <a:t>наглядность. Поэтому при добавлении ассоциаций нужно придерживаться принципа минимализма. </a:t>
            </a:r>
          </a:p>
        </p:txBody>
      </p:sp>
    </p:spTree>
    <p:extLst>
      <p:ext uri="{BB962C8B-B14F-4D97-AF65-F5344CB8AC3E}">
        <p14:creationId xmlns:p14="http://schemas.microsoft.com/office/powerpoint/2010/main" val="12215359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Ассоциации в </a:t>
            </a:r>
            <a:r>
              <a:rPr lang="en-US" dirty="0" smtClean="0"/>
              <a:t>UML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2249" y="2394499"/>
            <a:ext cx="5767501" cy="292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87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51104"/>
            <a:ext cx="10515600" cy="5725859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На </a:t>
            </a:r>
            <a:r>
              <a:rPr lang="ru-RU" dirty="0"/>
              <a:t>языке UML модель предметной области представляется в виде набора </a:t>
            </a:r>
            <a:r>
              <a:rPr lang="ru-RU" i="1" dirty="0"/>
              <a:t>диаграмм классов, </a:t>
            </a:r>
            <a:r>
              <a:rPr lang="ru-RU" dirty="0"/>
              <a:t>на которых не определены никакие операции. Модель предметной области может отображать </a:t>
            </a:r>
            <a:r>
              <a:rPr lang="ru-RU" dirty="0" smtClean="0"/>
              <a:t>следующее</a:t>
            </a:r>
            <a:r>
              <a:rPr lang="ru-RU" dirty="0"/>
              <a:t>:</a:t>
            </a:r>
          </a:p>
          <a:p>
            <a:r>
              <a:rPr lang="ru-RU" dirty="0" smtClean="0"/>
              <a:t>Объекты </a:t>
            </a:r>
            <a:r>
              <a:rPr lang="ru-RU" dirty="0"/>
              <a:t>предметной области или концептуальные классы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 smtClean="0"/>
              <a:t>Ассоциации </a:t>
            </a:r>
            <a:r>
              <a:rPr lang="ru-RU" dirty="0"/>
              <a:t>между концептуальными классами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 smtClean="0"/>
              <a:t>Атрибуты </a:t>
            </a:r>
            <a:r>
              <a:rPr lang="ru-RU" dirty="0"/>
              <a:t>концептуальных классов.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32668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51692"/>
            <a:ext cx="10515600" cy="5825271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Ассоциация </a:t>
            </a:r>
            <a:r>
              <a:rPr lang="ru-RU" dirty="0"/>
              <a:t>обозначается проведенной между классами линией, с которой связано </a:t>
            </a:r>
            <a:r>
              <a:rPr lang="ru-RU" dirty="0" smtClean="0"/>
              <a:t>определённое </a:t>
            </a:r>
            <a:r>
              <a:rPr lang="ru-RU" dirty="0"/>
              <a:t>имя, </a:t>
            </a:r>
            <a:r>
              <a:rPr lang="ru-RU" b="1" dirty="0"/>
              <a:t>начинающееся с большой </a:t>
            </a:r>
            <a:r>
              <a:rPr lang="ru-RU" b="1" dirty="0" smtClean="0"/>
              <a:t>буквы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На концах линии, которая обозначает ассоциацию, могут содержаться выражения, определяющие количественную связь между экземплярами классов.</a:t>
            </a:r>
          </a:p>
          <a:p>
            <a:r>
              <a:rPr lang="ru-RU" dirty="0"/>
              <a:t>Обычно ассоциация является двунаправленной. Это означает, что от одного объекта </a:t>
            </a:r>
            <a:r>
              <a:rPr lang="ru-RU" dirty="0" smtClean="0"/>
              <a:t>возможен </a:t>
            </a:r>
            <a:r>
              <a:rPr lang="ru-RU" dirty="0"/>
              <a:t>логический переход к </a:t>
            </a:r>
            <a:r>
              <a:rPr lang="ru-RU" dirty="0" smtClean="0"/>
              <a:t>другому. </a:t>
            </a:r>
            <a:r>
              <a:rPr lang="ru-RU" dirty="0"/>
              <a:t>Такой переход является абсолютно </a:t>
            </a:r>
            <a:r>
              <a:rPr lang="ru-RU" dirty="0" smtClean="0"/>
              <a:t>абстрактным: не </a:t>
            </a:r>
            <a:r>
              <a:rPr lang="ru-RU" dirty="0"/>
              <a:t>определяет тип взаимосвязей между программными сущностями.</a:t>
            </a:r>
          </a:p>
          <a:p>
            <a:r>
              <a:rPr lang="ru-RU" dirty="0"/>
              <a:t>Дополнительная стрелка рядом с именем ассоциации указывает, в каком направлении нужно читать </a:t>
            </a:r>
            <a:r>
              <a:rPr lang="ru-RU" dirty="0" smtClean="0"/>
              <a:t>её </a:t>
            </a:r>
            <a:r>
              <a:rPr lang="ru-RU" dirty="0"/>
              <a:t>имя. Она не определяет направление видимости или перемещения. Если такая стрелка отсутствует, то имена ассоциаций следует </a:t>
            </a:r>
            <a:r>
              <a:rPr lang="ru-RU" dirty="0" smtClean="0"/>
              <a:t>читать слева </a:t>
            </a:r>
            <a:r>
              <a:rPr lang="ru-RU" dirty="0"/>
              <a:t>направо и сверху вниз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5526754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Роли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Каждый </a:t>
            </a:r>
            <a:r>
              <a:rPr lang="ru-RU" dirty="0"/>
              <a:t>конец ассоциации называется </a:t>
            </a:r>
            <a:r>
              <a:rPr lang="ru-RU" i="1" dirty="0"/>
              <a:t>ролью </a:t>
            </a:r>
            <a:r>
              <a:rPr lang="ru-RU" dirty="0" smtClean="0"/>
              <a:t>. </a:t>
            </a:r>
            <a:r>
              <a:rPr lang="ru-RU" dirty="0"/>
              <a:t>Роль дополнительно может иметь следующие </a:t>
            </a:r>
            <a:r>
              <a:rPr lang="ru-RU" dirty="0" smtClean="0"/>
              <a:t>характеристики</a:t>
            </a:r>
            <a:r>
              <a:rPr lang="ru-RU" dirty="0"/>
              <a:t>:</a:t>
            </a:r>
          </a:p>
          <a:p>
            <a:r>
              <a:rPr lang="ru-RU" dirty="0" smtClean="0"/>
              <a:t>Кратность </a:t>
            </a:r>
            <a:endParaRPr lang="ru-RU" dirty="0"/>
          </a:p>
          <a:p>
            <a:r>
              <a:rPr lang="ru-RU" dirty="0" smtClean="0"/>
              <a:t>Имя </a:t>
            </a:r>
            <a:endParaRPr lang="ru-RU" dirty="0"/>
          </a:p>
          <a:p>
            <a:r>
              <a:rPr lang="ru-RU" dirty="0" smtClean="0"/>
              <a:t>Направление </a:t>
            </a:r>
            <a:r>
              <a:rPr lang="ru-RU" dirty="0"/>
              <a:t>связи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75288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Кратность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i="1" dirty="0" smtClean="0"/>
              <a:t>Кратность </a:t>
            </a:r>
            <a:r>
              <a:rPr lang="ru-RU" dirty="0" smtClean="0"/>
              <a:t>определяет</a:t>
            </a:r>
            <a:r>
              <a:rPr lang="ru-RU" dirty="0"/>
              <a:t>, сколько экземпляров класса А может быть ассоциировано с одним экземпляром класса </a:t>
            </a:r>
            <a:r>
              <a:rPr lang="ru-RU" dirty="0" smtClean="0"/>
              <a:t>В.</a:t>
            </a: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317001"/>
              </p:ext>
            </p:extLst>
          </p:nvPr>
        </p:nvGraphicFramePr>
        <p:xfrm>
          <a:off x="1809262" y="3068003"/>
          <a:ext cx="8128000" cy="3108960"/>
        </p:xfrm>
        <a:graphic>
          <a:graphicData uri="http://schemas.openxmlformats.org/drawingml/2006/table">
            <a:tbl>
              <a:tblPr firstRow="1">
                <a:tableStyleId>{0505E3EF-67EA-436B-97B2-0124C06EBD24}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885452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76230831"/>
                    </a:ext>
                  </a:extLst>
                </a:gridCol>
              </a:tblGrid>
              <a:tr h="368517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Кратность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Описание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404271"/>
                  </a:ext>
                </a:extLst>
              </a:tr>
              <a:tr h="368517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* Или</a:t>
                      </a:r>
                      <a:r>
                        <a:rPr lang="ru-RU" sz="2800" baseline="0" dirty="0" smtClean="0"/>
                        <a:t> </a:t>
                      </a:r>
                      <a:r>
                        <a:rPr lang="en-US" sz="2800" baseline="0" dirty="0" smtClean="0"/>
                        <a:t>0..*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0 или больше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641122"/>
                  </a:ext>
                </a:extLst>
              </a:tr>
              <a:tr h="368517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1..*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Один или больше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82212"/>
                  </a:ext>
                </a:extLst>
              </a:tr>
              <a:tr h="368517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1..40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От 1 до 40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624746"/>
                  </a:ext>
                </a:extLst>
              </a:tr>
              <a:tr h="368517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5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Ровно 5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543"/>
                  </a:ext>
                </a:extLst>
              </a:tr>
              <a:tr h="368517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3,5,8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Ровно 3, 5, или 8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828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65162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Несколько ассоциаций между классами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Между </a:t>
            </a:r>
            <a:r>
              <a:rPr lang="ru-RU" dirty="0"/>
              <a:t>двумя классами может быть установлено несколько ассоциаций. 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212" y="3700082"/>
            <a:ext cx="8493941" cy="177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968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5612096"/>
              </p:ext>
            </p:extLst>
          </p:nvPr>
        </p:nvGraphicFramePr>
        <p:xfrm>
          <a:off x="791308" y="360240"/>
          <a:ext cx="10515600" cy="377952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15384415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427890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Категория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Пример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049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А является организационной единицей В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Отдел-Магазин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717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А использует, управляет или владеет В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Пилот-Самолет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911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А следует за В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Наименование товара-</a:t>
                      </a:r>
                    </a:p>
                    <a:p>
                      <a:r>
                        <a:rPr lang="ru-RU" sz="2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Следующее наименование товара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260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24870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5178807"/>
              </p:ext>
            </p:extLst>
          </p:nvPr>
        </p:nvGraphicFramePr>
        <p:xfrm>
          <a:off x="791308" y="360240"/>
          <a:ext cx="10515600" cy="377952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15384415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427890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Категория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Пример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049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А является организационной единицей В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Отдел-Магазин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717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А использует, управляет или владеет В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Пилот-Самолет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911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А следует за В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Наименование товара-</a:t>
                      </a:r>
                    </a:p>
                    <a:p>
                      <a:r>
                        <a:rPr lang="ru-RU" sz="2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Следующее наименование товара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260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9471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ru-RU" sz="2800" dirty="0" smtClean="0">
                <a:solidFill>
                  <a:schemeClr val="tx1"/>
                </a:solidFill>
              </a:rPr>
              <a:t>Необходимо </a:t>
            </a:r>
            <a:r>
              <a:rPr lang="ru-RU" sz="2800" dirty="0">
                <a:solidFill>
                  <a:schemeClr val="tx1"/>
                </a:solidFill>
              </a:rPr>
              <a:t>идентифицировать атрибуты концептуальных классов, которые удовлетворяют информационным требованиям разрабатываемых в текущий момент сценариев. </a:t>
            </a:r>
            <a:r>
              <a:rPr lang="ru-RU" sz="2800" i="1" dirty="0">
                <a:solidFill>
                  <a:schemeClr val="tx1"/>
                </a:solidFill>
              </a:rPr>
              <a:t>Атрибут </a:t>
            </a:r>
            <a:r>
              <a:rPr lang="ru-RU" sz="2800" dirty="0" smtClean="0">
                <a:solidFill>
                  <a:schemeClr val="tx1"/>
                </a:solidFill>
              </a:rPr>
              <a:t>— </a:t>
            </a:r>
            <a:r>
              <a:rPr lang="ru-RU" sz="2800" dirty="0">
                <a:solidFill>
                  <a:schemeClr val="tx1"/>
                </a:solidFill>
              </a:rPr>
              <a:t>это </a:t>
            </a:r>
            <a:r>
              <a:rPr lang="ru-RU" sz="2800" dirty="0" smtClean="0">
                <a:solidFill>
                  <a:schemeClr val="tx1"/>
                </a:solidFill>
              </a:rPr>
              <a:t>значение </a:t>
            </a:r>
            <a:r>
              <a:rPr lang="ru-RU" sz="2800" dirty="0">
                <a:solidFill>
                  <a:schemeClr val="tx1"/>
                </a:solidFill>
              </a:rPr>
              <a:t>данных объекта. </a:t>
            </a:r>
          </a:p>
        </p:txBody>
      </p:sp>
    </p:spTree>
    <p:extLst>
      <p:ext uri="{BB962C8B-B14F-4D97-AF65-F5344CB8AC3E}">
        <p14:creationId xmlns:p14="http://schemas.microsoft.com/office/powerpoint/2010/main" val="35890969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Когда следует отображать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dirty="0"/>
              <a:t>модель предметной области включаются те атрибуты, для которых определены соответствующие требования (например, прецеденты) или для которых необходимо хранить определенную информацию.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Например</a:t>
            </a:r>
            <a:r>
              <a:rPr lang="ru-RU" dirty="0"/>
              <a:t>, в товарном чеке (представляющем собой </a:t>
            </a:r>
            <a:r>
              <a:rPr lang="ru-RU" dirty="0" smtClean="0"/>
              <a:t>отчёт </a:t>
            </a:r>
            <a:r>
              <a:rPr lang="ru-RU" dirty="0"/>
              <a:t>о некоторой продаже) обычно указываются дата и время, а также название магазина, его адрес и идентификатор кассира. </a:t>
            </a:r>
          </a:p>
        </p:txBody>
      </p:sp>
    </p:spTree>
    <p:extLst>
      <p:ext uri="{BB962C8B-B14F-4D97-AF65-F5344CB8AC3E}">
        <p14:creationId xmlns:p14="http://schemas.microsoft.com/office/powerpoint/2010/main" val="17206450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Обозначение в </a:t>
            </a:r>
            <a:r>
              <a:rPr lang="en-US" dirty="0" smtClean="0"/>
              <a:t>UML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Атрибуты </a:t>
            </a:r>
            <a:r>
              <a:rPr lang="ru-RU" dirty="0"/>
              <a:t>помещаются во второй раздел условного обозначения класса (рис. 9.19). Дополнительно может быть указан также тип атрибута либо другая необязательная информация.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Полный </a:t>
            </a:r>
            <a:r>
              <a:rPr lang="ru-RU" dirty="0"/>
              <a:t>синтаксис для описания атрибутов на языке UML имеет следующий </a:t>
            </a:r>
            <a:r>
              <a:rPr lang="ru-RU" dirty="0" smtClean="0"/>
              <a:t>вид</a:t>
            </a:r>
            <a:r>
              <a:rPr lang="en-US" dirty="0"/>
              <a:t>:</a:t>
            </a:r>
            <a:r>
              <a:rPr lang="ru-RU" dirty="0" smtClean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ru-RU" i="1" dirty="0" err="1" smtClean="0"/>
              <a:t>область_видимости</a:t>
            </a:r>
            <a:r>
              <a:rPr lang="ru-RU" i="1" dirty="0" smtClean="0"/>
              <a:t> </a:t>
            </a:r>
            <a:r>
              <a:rPr lang="ru-RU" i="1" dirty="0"/>
              <a:t>имя: тип </a:t>
            </a:r>
            <a:r>
              <a:rPr lang="ru-RU" i="1" dirty="0" smtClean="0"/>
              <a:t>кратность</a:t>
            </a:r>
            <a:r>
              <a:rPr lang="en-US" i="1" dirty="0" smtClean="0"/>
              <a:t> </a:t>
            </a:r>
            <a:r>
              <a:rPr lang="ru-RU" i="1" dirty="0" smtClean="0"/>
              <a:t>=</a:t>
            </a:r>
            <a:r>
              <a:rPr lang="en-US" i="1" dirty="0" smtClean="0"/>
              <a:t> </a:t>
            </a:r>
            <a:r>
              <a:rPr lang="ru-RU" i="1" dirty="0" err="1" smtClean="0"/>
              <a:t>значение_по_умолчанию</a:t>
            </a:r>
            <a:r>
              <a:rPr lang="ru-RU" i="1" dirty="0" smtClean="0"/>
              <a:t> </a:t>
            </a:r>
            <a:r>
              <a:rPr lang="ru-RU" i="1" dirty="0"/>
              <a:t>{</a:t>
            </a:r>
            <a:r>
              <a:rPr lang="ru-RU" i="1" dirty="0" err="1"/>
              <a:t>строка_свойств</a:t>
            </a:r>
            <a:r>
              <a:rPr lang="ru-RU" i="1" dirty="0"/>
              <a:t>}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51611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6172200" y="668215"/>
            <a:ext cx="5181600" cy="550874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Атрибуты закрытой области видимости.</a:t>
            </a:r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otal – </a:t>
            </a:r>
            <a:r>
              <a:rPr lang="ru-RU" dirty="0" smtClean="0"/>
              <a:t>производный атрибут, помечается /</a:t>
            </a:r>
            <a:endParaRPr lang="en-US" dirty="0" smtClean="0"/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Как правило, в большинстве моделей атрибуты относятся к закрытой области видимости, и перед их именами ставится знак “минус” (-). 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789" y="1825625"/>
            <a:ext cx="3685580" cy="186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455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48640"/>
            <a:ext cx="10515600" cy="5628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Модель </a:t>
            </a:r>
            <a:r>
              <a:rPr lang="ru-RU" dirty="0"/>
              <a:t>предметной области — это результат визуализации понятий реального мира в терминах предметной области, а не программных элементов, таких как классы </a:t>
            </a:r>
            <a:r>
              <a:rPr lang="ru-RU" dirty="0" err="1"/>
              <a:t>Java</a:t>
            </a:r>
            <a:r>
              <a:rPr lang="ru-RU" dirty="0"/>
              <a:t> или C</a:t>
            </a:r>
            <a:r>
              <a:rPr lang="ru-RU" dirty="0" smtClean="0"/>
              <a:t>#. </a:t>
            </a:r>
            <a:r>
              <a:rPr lang="ru-RU" dirty="0"/>
              <a:t>Следовательно, в модели предметной области не используются следующие </a:t>
            </a:r>
            <a:r>
              <a:rPr lang="ru-RU" dirty="0" smtClean="0"/>
              <a:t>элементы:</a:t>
            </a:r>
            <a:endParaRPr lang="ru-RU" dirty="0"/>
          </a:p>
          <a:p>
            <a:r>
              <a:rPr lang="ru-RU" dirty="0" smtClean="0"/>
              <a:t>Артефакты </a:t>
            </a:r>
            <a:r>
              <a:rPr lang="ru-RU" dirty="0"/>
              <a:t>программирования наподобие окон или базы данных, если только разрабатываемая система не является моделью программного средства, например моделью графического интерфейса пользователя. </a:t>
            </a:r>
          </a:p>
          <a:p>
            <a:r>
              <a:rPr lang="ru-RU" dirty="0" smtClean="0"/>
              <a:t>Обязанности </a:t>
            </a:r>
            <a:r>
              <a:rPr lang="ru-RU" dirty="0"/>
              <a:t>или </a:t>
            </a:r>
            <a:r>
              <a:rPr lang="ru-RU" dirty="0" smtClean="0"/>
              <a:t>методы.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83100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Атрибут </a:t>
            </a:r>
            <a:r>
              <a:rPr lang="ru-RU" dirty="0"/>
              <a:t>из открытой области видимости с инициализирующим значением, который </a:t>
            </a:r>
            <a:r>
              <a:rPr lang="ru-RU" dirty="0" smtClean="0"/>
              <a:t>доступен «только </a:t>
            </a:r>
            <a:r>
              <a:rPr lang="ru-RU" dirty="0"/>
              <a:t>для </a:t>
            </a:r>
            <a:r>
              <a:rPr lang="ru-RU" dirty="0" smtClean="0"/>
              <a:t>чтения»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41428"/>
            <a:ext cx="3749280" cy="175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8353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6172200" y="949569"/>
            <a:ext cx="5181600" cy="52273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Необязательное значение</a:t>
            </a:r>
            <a:r>
              <a:rPr lang="en-US" dirty="0" smtClean="0"/>
              <a:t>.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Кратность используется для указания количества объектов, заполняющих атрибут коллекции. Например, </a:t>
            </a:r>
            <a:r>
              <a:rPr lang="ru-RU" dirty="0" smtClean="0"/>
              <a:t>в </a:t>
            </a:r>
            <a:r>
              <a:rPr lang="ru-RU" dirty="0"/>
              <a:t>программной системе обязательно указывается имя и фамилия человека, а отчество — необязательно. </a:t>
            </a:r>
            <a:endParaRPr lang="en-US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1" y="1825625"/>
            <a:ext cx="3383551" cy="171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4450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Производные атрибуты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Если атрибут можно </a:t>
            </a:r>
            <a:r>
              <a:rPr lang="ru-RU" dirty="0"/>
              <a:t>вычислить на основе информации, содержащейся в </a:t>
            </a:r>
            <a:r>
              <a:rPr lang="ru-RU" dirty="0" smtClean="0"/>
              <a:t>объекте и </a:t>
            </a:r>
            <a:r>
              <a:rPr lang="ru-RU" dirty="0"/>
              <a:t>атрибут является </a:t>
            </a:r>
            <a:r>
              <a:rPr lang="ru-RU" dirty="0" smtClean="0"/>
              <a:t>важным, </a:t>
            </a:r>
            <a:r>
              <a:rPr lang="ru-RU" dirty="0"/>
              <a:t>на диаграммах UML перед его именем ставится символ /. </a:t>
            </a:r>
          </a:p>
        </p:txBody>
      </p:sp>
    </p:spTree>
    <p:extLst>
      <p:ext uri="{BB962C8B-B14F-4D97-AF65-F5344CB8AC3E}">
        <p14:creationId xmlns:p14="http://schemas.microsoft.com/office/powerpoint/2010/main" val="15140029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Корректные типы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Типы </a:t>
            </a:r>
            <a:r>
              <a:rPr lang="ru-RU" dirty="0"/>
              <a:t>большинства простых атрибутов зачастую рассматриваются как примитивные типы данных. Обычно тип атрибута не должен быть сложным понятием предметной области, таким как </a:t>
            </a:r>
            <a:r>
              <a:rPr lang="ru-RU" dirty="0" err="1"/>
              <a:t>Sale</a:t>
            </a:r>
            <a:r>
              <a:rPr lang="ru-RU" dirty="0"/>
              <a:t> (Продажа) или </a:t>
            </a:r>
            <a:r>
              <a:rPr lang="ru-RU" dirty="0" err="1"/>
              <a:t>Airport</a:t>
            </a:r>
            <a:r>
              <a:rPr lang="ru-RU" dirty="0"/>
              <a:t> (Аэропорт).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Например, </a:t>
            </a:r>
            <a:r>
              <a:rPr lang="ru-RU" dirty="0"/>
              <a:t>е</a:t>
            </a:r>
            <a:r>
              <a:rPr lang="ru-RU" dirty="0" smtClean="0"/>
              <a:t>сли </a:t>
            </a:r>
            <a:r>
              <a:rPr lang="ru-RU" dirty="0"/>
              <a:t>объект </a:t>
            </a:r>
            <a:r>
              <a:rPr lang="ru-RU" dirty="0" err="1"/>
              <a:t>Cashier</a:t>
            </a:r>
            <a:r>
              <a:rPr lang="ru-RU" dirty="0"/>
              <a:t> использует объект </a:t>
            </a:r>
            <a:r>
              <a:rPr lang="ru-RU" dirty="0" err="1"/>
              <a:t>Register</a:t>
            </a:r>
            <a:r>
              <a:rPr lang="ru-RU" dirty="0"/>
              <a:t>, то лучше всего выразить этот факт с помощью ассоциации, а не атрибута. </a:t>
            </a:r>
          </a:p>
        </p:txBody>
      </p:sp>
    </p:spTree>
    <p:extLst>
      <p:ext uri="{BB962C8B-B14F-4D97-AF65-F5344CB8AC3E}">
        <p14:creationId xmlns:p14="http://schemas.microsoft.com/office/powerpoint/2010/main" val="10976279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863234" y="857251"/>
            <a:ext cx="5157787" cy="823912"/>
          </a:xfrm>
        </p:spPr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П</a:t>
            </a:r>
            <a:r>
              <a:rPr lang="ru-RU" dirty="0" smtClean="0">
                <a:solidFill>
                  <a:srgbClr val="FF0000"/>
                </a:solidFill>
              </a:rPr>
              <a:t>лохо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>
          <a:xfrm>
            <a:off x="6172200" y="857251"/>
            <a:ext cx="5183188" cy="823912"/>
          </a:xfrm>
        </p:spPr>
        <p:txBody>
          <a:bodyPr/>
          <a:lstStyle/>
          <a:p>
            <a:r>
              <a:rPr lang="ru-RU" dirty="0" smtClean="0">
                <a:solidFill>
                  <a:srgbClr val="00B050"/>
                </a:solidFill>
              </a:rPr>
              <a:t>Лучше</a:t>
            </a:r>
            <a:endParaRPr lang="ru-RU" dirty="0">
              <a:solidFill>
                <a:srgbClr val="00B050"/>
              </a:solidFill>
            </a:endParaRPr>
          </a:p>
        </p:txBody>
      </p:sp>
      <p:pic>
        <p:nvPicPr>
          <p:cNvPr id="12" name="Объект 11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1939943"/>
            <a:ext cx="2593792" cy="4472055"/>
          </a:xfrm>
          <a:prstGeom prst="rect">
            <a:avLst/>
          </a:prstGeom>
        </p:spPr>
      </p:pic>
      <p:pic>
        <p:nvPicPr>
          <p:cNvPr id="11" name="Объект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48848" y="2767981"/>
            <a:ext cx="2393279" cy="175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4513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Атрибутами </a:t>
            </a:r>
            <a:r>
              <a:rPr lang="ru-RU" dirty="0"/>
              <a:t>должны быть данные простых типов. Неформально такие типы </a:t>
            </a:r>
            <a:r>
              <a:rPr lang="ru-RU" dirty="0" smtClean="0"/>
              <a:t>называются </a:t>
            </a:r>
            <a:r>
              <a:rPr lang="ru-RU" i="1" dirty="0"/>
              <a:t>примитивными, </a:t>
            </a:r>
            <a:r>
              <a:rPr lang="ru-RU" dirty="0"/>
              <a:t>и к ним относятся числовые типы, логические, символьные, строковые и </a:t>
            </a:r>
            <a:r>
              <a:rPr lang="ru-RU" dirty="0" smtClean="0"/>
              <a:t>перечисления. Более </a:t>
            </a:r>
            <a:r>
              <a:rPr lang="ru-RU" dirty="0"/>
              <a:t>точно, в языке UML этот термин означает типы, для которых совершенно незначимой является уникальная тождественность (в контексте модели или системы</a:t>
            </a:r>
            <a:r>
              <a:rPr lang="ru-RU" dirty="0" smtClean="0"/>
              <a:t>). </a:t>
            </a:r>
          </a:p>
          <a:p>
            <a:pPr marL="0" indent="0">
              <a:buNone/>
            </a:pPr>
            <a:r>
              <a:rPr lang="ru-RU" dirty="0" smtClean="0"/>
              <a:t>Другими </a:t>
            </a:r>
            <a:r>
              <a:rPr lang="ru-RU" dirty="0"/>
              <a:t>словами, проверка на равенство для этих типов базируется не на идентичности, а на проверке значений. </a:t>
            </a:r>
          </a:p>
        </p:txBody>
      </p:sp>
    </p:spTree>
    <p:extLst>
      <p:ext uri="{BB962C8B-B14F-4D97-AF65-F5344CB8AC3E}">
        <p14:creationId xmlns:p14="http://schemas.microsoft.com/office/powerpoint/2010/main" val="37213285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68215"/>
            <a:ext cx="10515600" cy="56153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Тип </a:t>
            </a:r>
            <a:r>
              <a:rPr lang="ru-RU" dirty="0"/>
              <a:t>данных, изначально рассматриваемый как число или строка, может быть представлен в виде нового типа данных </a:t>
            </a:r>
            <a:r>
              <a:rPr lang="ru-RU" dirty="0" smtClean="0"/>
              <a:t>в </a:t>
            </a:r>
            <a:r>
              <a:rPr lang="ru-RU" dirty="0"/>
              <a:t>следующих </a:t>
            </a:r>
            <a:r>
              <a:rPr lang="ru-RU" dirty="0" smtClean="0"/>
              <a:t>случаях</a:t>
            </a:r>
            <a:r>
              <a:rPr lang="ru-RU" dirty="0"/>
              <a:t>:</a:t>
            </a:r>
          </a:p>
          <a:p>
            <a:r>
              <a:rPr lang="ru-RU" dirty="0" smtClean="0"/>
              <a:t>Если </a:t>
            </a:r>
            <a:r>
              <a:rPr lang="ru-RU" dirty="0"/>
              <a:t>он составлен из отдельных </a:t>
            </a:r>
            <a:r>
              <a:rPr lang="ru-RU" dirty="0" smtClean="0"/>
              <a:t>частей: номер </a:t>
            </a:r>
            <a:r>
              <a:rPr lang="ru-RU" dirty="0"/>
              <a:t>телефона, имя человека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 smtClean="0"/>
              <a:t>Если </a:t>
            </a:r>
            <a:r>
              <a:rPr lang="ru-RU" dirty="0"/>
              <a:t>с этим типом обычно ассоциируются операции, такие как синтаксический анализ и </a:t>
            </a:r>
            <a:r>
              <a:rPr lang="ru-RU" dirty="0" smtClean="0"/>
              <a:t>проверка: номер </a:t>
            </a:r>
            <a:r>
              <a:rPr lang="ru-RU" dirty="0"/>
              <a:t>страхового полиса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 smtClean="0"/>
              <a:t>Если </a:t>
            </a:r>
            <a:r>
              <a:rPr lang="ru-RU" dirty="0"/>
              <a:t>он содержит другие </a:t>
            </a:r>
            <a:r>
              <a:rPr lang="ru-RU" dirty="0" smtClean="0"/>
              <a:t>атрибуты: для </a:t>
            </a:r>
            <a:r>
              <a:rPr lang="ru-RU" dirty="0"/>
              <a:t>льготной цены могут устанавливаться сроки действия (начало и конец</a:t>
            </a:r>
            <a:r>
              <a:rPr lang="ru-RU" dirty="0" smtClean="0"/>
              <a:t>).</a:t>
            </a:r>
            <a:endParaRPr lang="ru-RU" dirty="0"/>
          </a:p>
          <a:p>
            <a:r>
              <a:rPr lang="ru-RU" dirty="0" smtClean="0"/>
              <a:t>Если </a:t>
            </a:r>
            <a:r>
              <a:rPr lang="ru-RU" dirty="0"/>
              <a:t>этот тип используется для задания количества с единицами </a:t>
            </a:r>
            <a:r>
              <a:rPr lang="ru-RU" dirty="0" smtClean="0"/>
              <a:t>измерения</a:t>
            </a:r>
            <a:r>
              <a:rPr lang="ru-RU" dirty="0"/>
              <a:t>:</a:t>
            </a:r>
            <a:r>
              <a:rPr lang="ru-RU" dirty="0" smtClean="0"/>
              <a:t> стоимость </a:t>
            </a:r>
            <a:r>
              <a:rPr lang="ru-RU" dirty="0"/>
              <a:t>товара измеряется в некоторых единицах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 smtClean="0"/>
              <a:t>Это абстракция </a:t>
            </a:r>
            <a:r>
              <a:rPr lang="ru-RU" dirty="0"/>
              <a:t>одного или нескольких </a:t>
            </a:r>
            <a:r>
              <a:rPr lang="ru-RU" dirty="0" smtClean="0"/>
              <a:t>типов: Идентификатор </a:t>
            </a:r>
            <a:r>
              <a:rPr lang="ru-RU" dirty="0"/>
              <a:t>товара — это некое обобщение типов </a:t>
            </a:r>
            <a:r>
              <a:rPr lang="en-US" dirty="0"/>
              <a:t>UPC (Universal Product Code) </a:t>
            </a:r>
            <a:r>
              <a:rPr lang="ru-RU" dirty="0"/>
              <a:t>и </a:t>
            </a:r>
            <a:r>
              <a:rPr lang="en-US" dirty="0"/>
              <a:t>EAN (European Article Number).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83369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 используйте атрибут в качестве внешних ключей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Атрибуты </a:t>
            </a:r>
            <a:r>
              <a:rPr lang="ru-RU" dirty="0"/>
              <a:t>не должны использоваться для связи концептуальных классов в модели предметной области. Наиболее распространенным нарушением этого принципа является добавление некоторой разновидности </a:t>
            </a:r>
            <a:r>
              <a:rPr lang="ru-RU" i="1" dirty="0"/>
              <a:t>атрибута внешнего </a:t>
            </a:r>
            <a:r>
              <a:rPr lang="ru-RU" i="1" dirty="0" smtClean="0"/>
              <a:t>ключа</a:t>
            </a:r>
            <a:r>
              <a:rPr lang="ru-RU" dirty="0" smtClean="0"/>
              <a:t>, что </a:t>
            </a:r>
            <a:r>
              <a:rPr lang="ru-RU" dirty="0"/>
              <a:t>обычно происходит при разработке реляционных баз данных. </a:t>
            </a: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Связывайте </a:t>
            </a:r>
            <a:r>
              <a:rPr lang="ru-RU" b="1" dirty="0"/>
              <a:t>типы с помощью ассоциаций, а не атрибутов. </a:t>
            </a:r>
          </a:p>
        </p:txBody>
      </p:sp>
    </p:spTree>
    <p:extLst>
      <p:ext uri="{BB962C8B-B14F-4D97-AF65-F5344CB8AC3E}">
        <p14:creationId xmlns:p14="http://schemas.microsoft.com/office/powerpoint/2010/main" val="40960437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Корректность модели предметной области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08524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 существует такого понятия, как “единственно верная модель”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Все </a:t>
            </a:r>
            <a:r>
              <a:rPr lang="ru-RU" dirty="0"/>
              <a:t>модели являются аппроксимациями изучаемой предметной области.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dirty="0"/>
              <a:t>хорошей модели представлены наиболее существенные абстракции и данные, которые требуются для понимания предметной области в контексте текущих требований. С помощью такой модели можно досконально разобраться в предметной области, </a:t>
            </a:r>
            <a:r>
              <a:rPr lang="ru-RU" dirty="0" smtClean="0"/>
              <a:t>её </a:t>
            </a:r>
            <a:r>
              <a:rPr lang="ru-RU" dirty="0"/>
              <a:t>понятиях, терминологии и взаимосвязях между различными элементами.</a:t>
            </a:r>
          </a:p>
        </p:txBody>
      </p:sp>
    </p:spTree>
    <p:extLst>
      <p:ext uri="{BB962C8B-B14F-4D97-AF65-F5344CB8AC3E}">
        <p14:creationId xmlns:p14="http://schemas.microsoft.com/office/powerpoint/2010/main" val="2833272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839787" y="522923"/>
            <a:ext cx="5157787" cy="823912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rgbClr val="00B050"/>
                </a:solidFill>
              </a:rPr>
              <a:t>Понятие предметной области</a:t>
            </a:r>
            <a:endParaRPr lang="ru-RU" sz="2800" dirty="0">
              <a:solidFill>
                <a:srgbClr val="00B050"/>
              </a:solidFill>
            </a:endParaRPr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14253" y="2548129"/>
            <a:ext cx="3160413" cy="1845342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>
          <a:xfrm>
            <a:off x="6172200" y="522923"/>
            <a:ext cx="5183188" cy="823912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rgbClr val="FF0000"/>
                </a:solidFill>
              </a:rPr>
              <a:t>Программный артефакт</a:t>
            </a:r>
            <a:endParaRPr lang="ru-RU" sz="2800" dirty="0">
              <a:solidFill>
                <a:srgbClr val="FF0000"/>
              </a:solidFill>
            </a:endParaRPr>
          </a:p>
        </p:txBody>
      </p:sp>
      <p:pic>
        <p:nvPicPr>
          <p:cNvPr id="10" name="Объект 9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76484" y="2548129"/>
            <a:ext cx="3160413" cy="184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20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839787" y="522923"/>
            <a:ext cx="5157787" cy="823912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rgbClr val="00B050"/>
                </a:solidFill>
              </a:rPr>
              <a:t>Понятие предметной области</a:t>
            </a:r>
            <a:endParaRPr lang="ru-RU" sz="2800" dirty="0">
              <a:solidFill>
                <a:srgbClr val="00B050"/>
              </a:solidFill>
            </a:endParaRPr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14253" y="2548129"/>
            <a:ext cx="3160413" cy="1845342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>
          <a:xfrm>
            <a:off x="6172200" y="522923"/>
            <a:ext cx="5183188" cy="823912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rgbClr val="FF0000"/>
                </a:solidFill>
              </a:rPr>
              <a:t>Программный класс</a:t>
            </a:r>
            <a:endParaRPr lang="ru-RU" sz="2800" dirty="0">
              <a:solidFill>
                <a:srgbClr val="FF0000"/>
              </a:solidFill>
            </a:endParaRPr>
          </a:p>
        </p:txBody>
      </p:sp>
      <p:pic>
        <p:nvPicPr>
          <p:cNvPr id="3" name="Объект 2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834981" y="2548129"/>
            <a:ext cx="3211227" cy="237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06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Модели </a:t>
            </a:r>
            <a:r>
              <a:rPr lang="ru-RU" b="1" dirty="0"/>
              <a:t>предметной области и данных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Модель </a:t>
            </a:r>
            <a:r>
              <a:rPr lang="ru-RU" dirty="0"/>
              <a:t>предметной области не является </a:t>
            </a:r>
            <a:r>
              <a:rPr lang="ru-RU" i="1" dirty="0"/>
              <a:t>моделью </a:t>
            </a:r>
            <a:r>
              <a:rPr lang="ru-RU" i="1" dirty="0" smtClean="0"/>
              <a:t>данных</a:t>
            </a:r>
            <a:r>
              <a:rPr lang="ru-RU" dirty="0" smtClean="0"/>
              <a:t>, </a:t>
            </a:r>
            <a:r>
              <a:rPr lang="ru-RU" dirty="0"/>
              <a:t>к которой по определению относятся данные, сохраняемые на постоянном носителе, поскольку неизвестно, нужно ли сохранять в базе данных информацию о классах. Концептуальные классы могут вообще не содержать атрибутов и играть в предметной области чисто поведенческую, а не информационную роль.</a:t>
            </a:r>
          </a:p>
        </p:txBody>
      </p:sp>
    </p:spTree>
    <p:extLst>
      <p:ext uri="{BB962C8B-B14F-4D97-AF65-F5344CB8AC3E}">
        <p14:creationId xmlns:p14="http://schemas.microsoft.com/office/powerpoint/2010/main" val="2624242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/>
            </a:r>
            <a:br>
              <a:rPr lang="ru-RU" dirty="0"/>
            </a:br>
            <a:r>
              <a:rPr lang="ru-RU" b="1" dirty="0"/>
              <a:t>Зачем создавать модель предметной </a:t>
            </a:r>
            <a:r>
              <a:rPr lang="ru-RU" b="1" dirty="0" smtClean="0"/>
              <a:t>области</a:t>
            </a:r>
            <a:r>
              <a:rPr lang="ru-RU" b="1" dirty="0"/>
              <a:t>?</a:t>
            </a:r>
            <a:r>
              <a:rPr lang="ru-RU" b="1" dirty="0" smtClean="0"/>
              <a:t> 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Ключевая </a:t>
            </a:r>
            <a:r>
              <a:rPr lang="ru-RU" dirty="0"/>
              <a:t>идея объектного подхода состоит в том, чтобы имена программных классов уровня предметной области соответствовали названиям ключевых понятий модели предметной области. </a:t>
            </a:r>
            <a:r>
              <a:rPr lang="ru-RU" dirty="0" smtClean="0"/>
              <a:t>Эта идея </a:t>
            </a:r>
            <a:r>
              <a:rPr lang="ru-RU" dirty="0"/>
              <a:t>позволяет сократить разрыв между нашими ментальными и программными моделями. Такой подход является не просто философским принципом. Он имеет практическое значение. </a:t>
            </a:r>
          </a:p>
        </p:txBody>
      </p:sp>
    </p:spTree>
    <p:extLst>
      <p:ext uri="{BB962C8B-B14F-4D97-AF65-F5344CB8AC3E}">
        <p14:creationId xmlns:p14="http://schemas.microsoft.com/office/powerpoint/2010/main" val="5301719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2363</Words>
  <Application>Microsoft Office PowerPoint</Application>
  <PresentationFormat>Широкоэкранный</PresentationFormat>
  <Paragraphs>232</Paragraphs>
  <Slides>59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59</vt:i4>
      </vt:variant>
    </vt:vector>
  </HeadingPairs>
  <TitlesOfParts>
    <vt:vector size="63" baseType="lpstr">
      <vt:lpstr>Arial</vt:lpstr>
      <vt:lpstr>Calibri</vt:lpstr>
      <vt:lpstr>Calibri Light</vt:lpstr>
      <vt:lpstr>Тема Office</vt:lpstr>
      <vt:lpstr>Модель предметной области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Модели предметной области и данных</vt:lpstr>
      <vt:lpstr> Зачем создавать модель предметной области?  </vt:lpstr>
      <vt:lpstr>Презентация PowerPoint</vt:lpstr>
      <vt:lpstr>Презентация PowerPoint</vt:lpstr>
      <vt:lpstr>Как создать модель предметной области</vt:lpstr>
      <vt:lpstr>Выделение концептуальных классов</vt:lpstr>
      <vt:lpstr>Стратегии идентификации</vt:lpstr>
      <vt:lpstr>Повторное использование</vt:lpstr>
      <vt:lpstr>Список категорий</vt:lpstr>
      <vt:lpstr>Презентация PowerPoint</vt:lpstr>
      <vt:lpstr>Презентация PowerPoint</vt:lpstr>
      <vt:lpstr>Презентация PowerPoint</vt:lpstr>
      <vt:lpstr>Презентация PowerPoint</vt:lpstr>
      <vt:lpstr>Выделение существительных</vt:lpstr>
      <vt:lpstr>Презентация PowerPoint</vt:lpstr>
      <vt:lpstr>Критика метода подчёркивания существительных</vt:lpstr>
      <vt:lpstr>Презентация PowerPoint</vt:lpstr>
      <vt:lpstr>Пример 1: Бесполезные классы</vt:lpstr>
      <vt:lpstr>Презентация PowerPoint</vt:lpstr>
      <vt:lpstr>Презентация PowerPoint</vt:lpstr>
      <vt:lpstr>Пример 2: Пропуск важных классов</vt:lpstr>
      <vt:lpstr>Презентация PowerPoint</vt:lpstr>
      <vt:lpstr>Продолжаем выделять концептуальные классы</vt:lpstr>
      <vt:lpstr>Класс или атрибут</vt:lpstr>
      <vt:lpstr>Презентация PowerPoint</vt:lpstr>
      <vt:lpstr>Классы описаний</vt:lpstr>
      <vt:lpstr>Презентация PowerPoint</vt:lpstr>
      <vt:lpstr>Презентация PowerPoint</vt:lpstr>
      <vt:lpstr>Ассоциации</vt:lpstr>
      <vt:lpstr>Презентация PowerPoint</vt:lpstr>
      <vt:lpstr>Сокращение количества ассоциаций</vt:lpstr>
      <vt:lpstr>Ассоциации в UML</vt:lpstr>
      <vt:lpstr>Презентация PowerPoint</vt:lpstr>
      <vt:lpstr>Роли</vt:lpstr>
      <vt:lpstr>Кратность</vt:lpstr>
      <vt:lpstr>Несколько ассоциаций между классами</vt:lpstr>
      <vt:lpstr>Презентация PowerPoint</vt:lpstr>
      <vt:lpstr>Презентация PowerPoint</vt:lpstr>
      <vt:lpstr>Атрибуты</vt:lpstr>
      <vt:lpstr>Когда следует отображать</vt:lpstr>
      <vt:lpstr>Обозначение в UML</vt:lpstr>
      <vt:lpstr>Презентация PowerPoint</vt:lpstr>
      <vt:lpstr>Презентация PowerPoint</vt:lpstr>
      <vt:lpstr>Презентация PowerPoint</vt:lpstr>
      <vt:lpstr>Производные атрибуты</vt:lpstr>
      <vt:lpstr>Корректные типы данных</vt:lpstr>
      <vt:lpstr>Презентация PowerPoint</vt:lpstr>
      <vt:lpstr>Типы данных</vt:lpstr>
      <vt:lpstr>Презентация PowerPoint</vt:lpstr>
      <vt:lpstr>Не используйте атрибут в качестве внешних ключей</vt:lpstr>
      <vt:lpstr>Корректность модели предметной области</vt:lpstr>
      <vt:lpstr>Не существует такого понятия, как “единственно верная модель”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Модель предметной области</dc:title>
  <dc:creator>Иван</dc:creator>
  <cp:lastModifiedBy>Иван</cp:lastModifiedBy>
  <cp:revision>32</cp:revision>
  <dcterms:created xsi:type="dcterms:W3CDTF">2020-08-23T05:49:15Z</dcterms:created>
  <dcterms:modified xsi:type="dcterms:W3CDTF">2020-08-23T13:05:44Z</dcterms:modified>
</cp:coreProperties>
</file>