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6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7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11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4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4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9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1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7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0671-17AA-452F-BB3F-B0D778614A0A}" type="datetimeFigureOut">
              <a:rPr lang="ru-RU" smtClean="0"/>
              <a:t>26.08.2020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EA3D-DB36-44C2-83A3-E096492A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0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Системные диаграммы последовательностей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Лабораторная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7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операций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0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Описания </a:t>
            </a:r>
            <a:r>
              <a:rPr lang="ru-RU" i="1" dirty="0"/>
              <a:t>системных </a:t>
            </a:r>
            <a:r>
              <a:rPr lang="ru-RU" i="1" dirty="0" smtClean="0"/>
              <a:t>операций</a:t>
            </a:r>
            <a:r>
              <a:rPr lang="ru-RU" dirty="0" smtClean="0"/>
              <a:t> </a:t>
            </a:r>
            <a:r>
              <a:rPr lang="ru-RU" dirty="0"/>
              <a:t>определяют детальное поведение системы в терминах изменения состояния объектов модели предметной области после выполнения системных операций.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описании системных операций используются пред- и постусловия.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Описание </a:t>
            </a:r>
            <a:r>
              <a:rPr lang="ru-RU" dirty="0"/>
              <a:t>операций можно рассматривать как часть модели </a:t>
            </a:r>
            <a:r>
              <a:rPr lang="ru-RU" dirty="0" smtClean="0"/>
              <a:t>прецедентов, </a:t>
            </a:r>
            <a:r>
              <a:rPr lang="ru-RU" dirty="0"/>
              <a:t>поскольку они обеспечивают детализацию выполняемого анализа системных операций.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665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29733"/>
            <a:ext cx="10515600" cy="534723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Основными входными данными для описаний являются системные операции, определяемые с помощью системной диаграммы последовательностей и модели предметной области. </a:t>
            </a:r>
          </a:p>
          <a:p>
            <a:pPr marL="0" indent="0">
              <a:buNone/>
            </a:pPr>
            <a:r>
              <a:rPr lang="ru-RU" dirty="0" smtClean="0"/>
              <a:t>В свою очередь, эти описания служат входными данными в процессе проектирования, поскольку они описывают изменения программных объектов или базы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99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334" y="147324"/>
            <a:ext cx="5537200" cy="65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описания операции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46706"/>
              </p:ext>
            </p:extLst>
          </p:nvPr>
        </p:nvGraphicFramePr>
        <p:xfrm>
          <a:off x="838200" y="1825625"/>
          <a:ext cx="10515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359293143"/>
                    </a:ext>
                  </a:extLst>
                </a:gridCol>
                <a:gridCol w="8204200">
                  <a:extLst>
                    <a:ext uri="{9D8B030D-6E8A-4147-A177-3AD203B41FA5}">
                      <a16:colId xmlns:a16="http://schemas.microsoft.com/office/drawing/2014/main" val="119068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Операция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enterItem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itemID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ItemID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quantity: integer)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Ссылки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Прецеденты: Оформление продажи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1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Предусловия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Инициирована продажа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5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Постусловия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Создан экземпляр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класса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SaiesLine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(создание экземпляра)</a:t>
                      </a:r>
                      <a:endParaRPr lang="ru-RU" sz="2400" b="0" i="0" u="none" strike="noStrike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связан с текущим экземпляром класса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(формирование ассоциации)</a:t>
                      </a:r>
                      <a:endParaRPr lang="ru-RU" sz="2400" b="0" i="0" u="none" strike="noStrike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Атрибуту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sli.quantity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присвоено значение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(модификация атрибута)</a:t>
                      </a:r>
                      <a:endParaRPr lang="ru-RU" sz="2400" b="0" i="0" u="none" strike="noStrike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Экземпляр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связан с классом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на основе соответствия идентификатора товара </a:t>
                      </a:r>
                      <a:r>
                        <a:rPr lang="ru-RU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itemID</a:t>
                      </a: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1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(формирование ассоциации)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6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76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Классификация </a:t>
            </a:r>
            <a:r>
              <a:rPr lang="ru-RU" dirty="0"/>
              <a:t>постусловий (например, создание экземпляра) приводится для лучшего понимания материала и </a:t>
            </a:r>
            <a:r>
              <a:rPr lang="ru-RU" b="1" dirty="0"/>
              <a:t>не является частью описания операций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92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Разделы описания операции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359293143"/>
                    </a:ext>
                  </a:extLst>
                </a:gridCol>
                <a:gridCol w="8204200">
                  <a:extLst>
                    <a:ext uri="{9D8B030D-6E8A-4147-A177-3AD203B41FA5}">
                      <a16:colId xmlns:a16="http://schemas.microsoft.com/office/drawing/2014/main" val="119068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Операция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Имя операции и её параметры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Ссылки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Прецеденты, в рамках которых может выполняться эта операция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1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Предусловия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Предположения о состоянии системы или объектов модели предметной области до выполнения операции. Выполнение этих условий не проверяется в рамках логики выполнения данной операции, а предполагается, что они истинны. Это нетривиальные условия, на которые нужно обратить внимание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5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Постусловия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Это самый важный раздел. Состояние объектов модели предметной области после завершения операции.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6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21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разделе </a:t>
            </a:r>
            <a:r>
              <a:rPr lang="ru-RU" dirty="0" smtClean="0"/>
              <a:t>«Постусловия» </a:t>
            </a:r>
            <a:r>
              <a:rPr lang="ru-RU" dirty="0"/>
              <a:t>декларируются изменения состояния объектов модели предметной области. К таким изменениям относятся создание экземпляра, формирование или разрыв ассоциации, или изменение атрибута. 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Постусловия </a:t>
            </a:r>
            <a:r>
              <a:rPr lang="ru-RU" i="1" dirty="0"/>
              <a:t>- это не действия, выполняемые в процессе операции, </a:t>
            </a:r>
            <a:r>
              <a:rPr lang="ru-RU" dirty="0"/>
              <a:t>а лишь </a:t>
            </a:r>
            <a:r>
              <a:rPr lang="ru-RU" i="1" dirty="0"/>
              <a:t>декларация </a:t>
            </a:r>
            <a:r>
              <a:rPr lang="ru-RU" dirty="0"/>
              <a:t>об изменении состоянии объектов модели предметной области </a:t>
            </a:r>
            <a:r>
              <a:rPr lang="ru-RU" i="1" dirty="0"/>
              <a:t>после выполнения </a:t>
            </a:r>
            <a:r>
              <a:rPr lang="ru-RU" i="1" dirty="0" smtClean="0"/>
              <a:t>операции.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2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28133"/>
            <a:ext cx="10515600" cy="544883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Постусловия </a:t>
            </a:r>
            <a:r>
              <a:rPr lang="ru-RU" dirty="0"/>
              <a:t>должны описывать состояние системы, а не выполняемые действия. Их желательно формулировать в прошедшем времени, чтобы подчеркнуть уже произошедшие </a:t>
            </a:r>
            <a:r>
              <a:rPr lang="ru-RU" dirty="0" smtClean="0"/>
              <a:t>изменения: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600" dirty="0" smtClean="0">
                <a:solidFill>
                  <a:srgbClr val="00B050"/>
                </a:solidFill>
              </a:rPr>
              <a:t>создан </a:t>
            </a:r>
            <a:r>
              <a:rPr lang="ru-RU" sz="3600" dirty="0">
                <a:solidFill>
                  <a:srgbClr val="00B050"/>
                </a:solidFill>
              </a:rPr>
              <a:t>экземпляр </a:t>
            </a:r>
            <a:r>
              <a:rPr lang="en-US" sz="3600" dirty="0" err="1" smtClean="0">
                <a:solidFill>
                  <a:srgbClr val="00B050"/>
                </a:solidFill>
              </a:rPr>
              <a:t>SaiesLineitem</a:t>
            </a:r>
            <a:endParaRPr lang="ru-RU" sz="3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3600" b="1" dirty="0"/>
              <a:t>а </a:t>
            </a:r>
            <a:r>
              <a:rPr lang="ru-RU" sz="3600" b="1" dirty="0" smtClean="0"/>
              <a:t>не</a:t>
            </a:r>
            <a:endParaRPr lang="ru-RU" sz="3600" b="1" dirty="0"/>
          </a:p>
          <a:p>
            <a:pPr marL="0" indent="0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>создание </a:t>
            </a:r>
            <a:r>
              <a:rPr lang="ru-RU" sz="3600" dirty="0">
                <a:solidFill>
                  <a:srgbClr val="FF0000"/>
                </a:solidFill>
              </a:rPr>
              <a:t>экземпляра </a:t>
            </a:r>
            <a:r>
              <a:rPr lang="ru-RU" sz="3600" dirty="0" err="1">
                <a:solidFill>
                  <a:srgbClr val="FF0000"/>
                </a:solidFill>
              </a:rPr>
              <a:t>SaiesLineitem</a:t>
            </a:r>
            <a:endParaRPr lang="ru-RU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17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постусловий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Создание </a:t>
            </a:r>
            <a:r>
              <a:rPr lang="ru-RU" sz="3200" dirty="0"/>
              <a:t>и удаление экземпляра</a:t>
            </a:r>
            <a:r>
              <a:rPr lang="ru-RU" sz="3200" dirty="0" smtClean="0"/>
              <a:t>.</a:t>
            </a:r>
            <a:endParaRPr lang="ru-RU" sz="3200" dirty="0"/>
          </a:p>
          <a:p>
            <a:r>
              <a:rPr lang="ru-RU" sz="3200" dirty="0" smtClean="0"/>
              <a:t>Модификация </a:t>
            </a:r>
            <a:r>
              <a:rPr lang="ru-RU" sz="3200" dirty="0"/>
              <a:t>атрибута</a:t>
            </a:r>
            <a:r>
              <a:rPr lang="ru-RU" sz="3200" dirty="0" smtClean="0"/>
              <a:t>.</a:t>
            </a:r>
            <a:endParaRPr lang="ru-RU" sz="3200" dirty="0"/>
          </a:p>
          <a:p>
            <a:r>
              <a:rPr lang="ru-RU" sz="3200" dirty="0" smtClean="0"/>
              <a:t>Формирование </a:t>
            </a:r>
            <a:r>
              <a:rPr lang="ru-RU" sz="3200" dirty="0"/>
              <a:t>и разрыв ассоциаций.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2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9872"/>
            <a:ext cx="10515600" cy="5677091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Системные диаграмма </a:t>
            </a:r>
            <a:r>
              <a:rPr lang="ru-RU" i="1" dirty="0"/>
              <a:t>последовательностей </a:t>
            </a:r>
            <a:r>
              <a:rPr lang="ru-RU" dirty="0"/>
              <a:t>(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— это быстро и легко создаваемый артефакт, иллюстрирующий </a:t>
            </a:r>
            <a:r>
              <a:rPr lang="ru-RU" b="1" dirty="0"/>
              <a:t>входные и выходные события</a:t>
            </a:r>
            <a:r>
              <a:rPr lang="ru-RU" dirty="0"/>
              <a:t>, связанные с разрабатываемой системой.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Исходными </a:t>
            </a:r>
            <a:r>
              <a:rPr lang="ru-RU" dirty="0"/>
              <a:t>данными для создания системных диаграмм последовательности служат описания прецедентов и системные события.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Операции</a:t>
            </a:r>
            <a:r>
              <a:rPr lang="ru-RU" dirty="0"/>
              <a:t>, отображаемые на </a:t>
            </a:r>
            <a:r>
              <a:rPr lang="ru-RU" dirty="0" smtClean="0"/>
              <a:t>диаграмме, служат </a:t>
            </a:r>
            <a:r>
              <a:rPr lang="ru-RU" dirty="0"/>
              <a:t>отправной точкой для проектирования взаимодействия </a:t>
            </a:r>
            <a:r>
              <a:rPr lang="ru-RU" dirty="0" smtClean="0"/>
              <a:t>объектов (лабораторная 4).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62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Постусловия и модель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Постусловия </a:t>
            </a:r>
            <a:r>
              <a:rPr lang="ru-RU" dirty="0"/>
              <a:t>формулируются в контексте </a:t>
            </a:r>
            <a:r>
              <a:rPr lang="ru-RU" b="1" dirty="0"/>
              <a:t>модели предметной области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Экземпляры </a:t>
            </a:r>
            <a:r>
              <a:rPr lang="ru-RU" dirty="0"/>
              <a:t>каких объектов могут создаваться? Из модели предметной области. </a:t>
            </a:r>
            <a:endParaRPr lang="ru-RU" dirty="0" smtClean="0"/>
          </a:p>
          <a:p>
            <a:r>
              <a:rPr lang="ru-RU" dirty="0" smtClean="0"/>
              <a:t>Какие </a:t>
            </a:r>
            <a:r>
              <a:rPr lang="ru-RU" dirty="0"/>
              <a:t>ассоциации могут </a:t>
            </a:r>
            <a:r>
              <a:rPr lang="ru-RU" dirty="0" smtClean="0"/>
              <a:t>формироваться? Ассоциации</a:t>
            </a:r>
            <a:r>
              <a:rPr lang="ru-RU" dirty="0"/>
              <a:t>, предусмотренные в модели предметной </a:t>
            </a:r>
            <a:r>
              <a:rPr lang="ru-RU" dirty="0" smtClean="0"/>
              <a:t>области.</a:t>
            </a:r>
          </a:p>
          <a:p>
            <a:r>
              <a:rPr lang="ru-RU" dirty="0" smtClean="0"/>
              <a:t>Аналогично и с атрибутами.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66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1067"/>
            <a:ext cx="10515600" cy="56858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Описание </a:t>
            </a:r>
            <a:r>
              <a:rPr lang="ru-RU" dirty="0"/>
              <a:t>операции — прекрасное средство анализа требований или </a:t>
            </a:r>
            <a:r>
              <a:rPr lang="ru-RU" dirty="0" smtClean="0"/>
              <a:t>ОО анализа, </a:t>
            </a:r>
            <a:r>
              <a:rPr lang="ru-RU" dirty="0"/>
              <a:t>позволяющее детально описать изменения, выполняемые системными операциями в терминах модели предметной области, не вдаваясь в способ их </a:t>
            </a:r>
            <a:r>
              <a:rPr lang="ru-RU" dirty="0" smtClean="0"/>
              <a:t>реализации.</a:t>
            </a:r>
          </a:p>
          <a:p>
            <a:pPr marL="0" indent="0">
              <a:buNone/>
            </a:pPr>
            <a:r>
              <a:rPr lang="ru-RU" dirty="0" smtClean="0"/>
              <a:t>Другими </a:t>
            </a:r>
            <a:r>
              <a:rPr lang="ru-RU" dirty="0"/>
              <a:t>словами, при описании операций можно абстрагироваться от проектных решений, а сконцентрироваться на анализе происходящих событий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операции достаточно сложны и их детальное описание вносит ясность в проблему, то </a:t>
            </a:r>
            <a:r>
              <a:rPr lang="ru-RU" dirty="0" smtClean="0"/>
              <a:t>описание </a:t>
            </a:r>
            <a:r>
              <a:rPr lang="ru-RU" dirty="0"/>
              <a:t>системной операции можно рассматривать как </a:t>
            </a:r>
            <a:r>
              <a:rPr lang="ru-RU" dirty="0" smtClean="0"/>
              <a:t>ещё </a:t>
            </a:r>
            <a:r>
              <a:rPr lang="ru-RU" dirty="0"/>
              <a:t>один механизм формулировки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234893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процессе составления описаний операций в модель предметной области зачастую приходится вводить новые концептуальные классы, атрибуты или ассоциации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Не </a:t>
            </a:r>
            <a:r>
              <a:rPr lang="ru-RU" b="1" dirty="0"/>
              <a:t>привязывайтесь к существующей модели предметной области, усовершенствуйте </a:t>
            </a:r>
            <a:r>
              <a:rPr lang="ru-RU" b="1" dirty="0" smtClean="0"/>
              <a:t>её </a:t>
            </a:r>
            <a:r>
              <a:rPr lang="ru-RU" b="1" dirty="0"/>
              <a:t>в процессе исследования и описания системных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158072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Составление описаний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Определите </a:t>
            </a:r>
            <a:r>
              <a:rPr lang="ru-RU" dirty="0"/>
              <a:t>системные операции из диаграмм последовательностей.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Составьте </a:t>
            </a:r>
            <a:r>
              <a:rPr lang="ru-RU" dirty="0"/>
              <a:t>описание для сложных системных операций, результаты которых с очевидностью не следуют из описания прецедента.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 </a:t>
            </a:r>
            <a:r>
              <a:rPr lang="ru-RU" dirty="0"/>
              <a:t>описании постусловий используйте </a:t>
            </a:r>
            <a:r>
              <a:rPr lang="ru-RU" dirty="0" smtClean="0"/>
              <a:t>категории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Наиболее типичной ошибкой при составлении описаний является </a:t>
            </a:r>
            <a:r>
              <a:rPr lang="ru-RU" dirty="0" err="1"/>
              <a:t>невключение</a:t>
            </a:r>
            <a:r>
              <a:rPr lang="ru-RU" dirty="0"/>
              <a:t> </a:t>
            </a:r>
            <a:r>
              <a:rPr lang="ru-RU" i="1" dirty="0"/>
              <a:t>формирования ассоциаций </a:t>
            </a:r>
            <a:r>
              <a:rPr lang="ru-RU" dirty="0"/>
              <a:t>в число постусловий операции. Установка ассоциаций играет </a:t>
            </a:r>
            <a:r>
              <a:rPr lang="ru-RU" dirty="0" smtClean="0"/>
              <a:t>важную </a:t>
            </a:r>
            <a:r>
              <a:rPr lang="ru-RU" dirty="0"/>
              <a:t>роль при создании новых экземпляров. </a:t>
            </a:r>
          </a:p>
        </p:txBody>
      </p:sp>
    </p:spTree>
    <p:extLst>
      <p:ext uri="{BB962C8B-B14F-4D97-AF65-F5344CB8AC3E}">
        <p14:creationId xmlns:p14="http://schemas.microsoft.com/office/powerpoint/2010/main" val="42398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944" y="172990"/>
            <a:ext cx="7303008" cy="64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8368"/>
            <a:ext cx="10515600" cy="5518595"/>
          </a:xfrm>
        </p:spPr>
        <p:txBody>
          <a:bodyPr/>
          <a:lstStyle/>
          <a:p>
            <a:r>
              <a:rPr lang="ru-RU" dirty="0" smtClean="0"/>
              <a:t>На </a:t>
            </a:r>
            <a:r>
              <a:rPr lang="ru-RU" dirty="0"/>
              <a:t>системной диаграмме последовательностей для </a:t>
            </a:r>
            <a:r>
              <a:rPr lang="ru-RU" dirty="0" smtClean="0"/>
              <a:t>определённого </a:t>
            </a:r>
            <a:r>
              <a:rPr lang="ru-RU" dirty="0"/>
              <a:t>хода </a:t>
            </a:r>
            <a:r>
              <a:rPr lang="ru-RU" dirty="0" smtClean="0"/>
              <a:t>событий (сценария), </a:t>
            </a:r>
            <a:r>
              <a:rPr lang="ru-RU" dirty="0"/>
              <a:t>описанного в прецеденте, отображаются внешние исполнители, которые взаимодействуют </a:t>
            </a:r>
            <a:r>
              <a:rPr lang="ru-RU" b="1" dirty="0"/>
              <a:t>непосредственно с системой</a:t>
            </a:r>
            <a:r>
              <a:rPr lang="ru-RU" dirty="0"/>
              <a:t>, сама система (</a:t>
            </a:r>
            <a:r>
              <a:rPr lang="ru-RU" b="1" dirty="0"/>
              <a:t>как </a:t>
            </a:r>
            <a:r>
              <a:rPr lang="ru-RU" b="1" dirty="0" smtClean="0"/>
              <a:t>«чёрный ящик»</a:t>
            </a:r>
            <a:r>
              <a:rPr lang="ru-RU" dirty="0" smtClean="0"/>
              <a:t>), </a:t>
            </a:r>
            <a:r>
              <a:rPr lang="ru-RU" dirty="0"/>
              <a:t>а также системные события, инициируемые </a:t>
            </a:r>
            <a:r>
              <a:rPr lang="ru-RU" dirty="0" smtClean="0"/>
              <a:t>исполнителями. </a:t>
            </a:r>
          </a:p>
          <a:p>
            <a:r>
              <a:rPr lang="ru-RU" dirty="0" smtClean="0"/>
              <a:t>Порядок </a:t>
            </a:r>
            <a:r>
              <a:rPr lang="ru-RU" dirty="0"/>
              <a:t>событий должен соответствовать их последовательности в описании прецедента. </a:t>
            </a:r>
            <a:endParaRPr lang="ru-RU" dirty="0" smtClean="0"/>
          </a:p>
          <a:p>
            <a:r>
              <a:rPr lang="ru-RU" dirty="0" smtClean="0"/>
              <a:t>Время </a:t>
            </a:r>
            <a:r>
              <a:rPr lang="ru-RU" dirty="0"/>
              <a:t>на диаграмме последовательности изменяется </a:t>
            </a:r>
            <a:r>
              <a:rPr lang="ru-RU" b="1" dirty="0"/>
              <a:t>сверху вниз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219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76" y="256676"/>
            <a:ext cx="8924544" cy="64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Прецеденты </a:t>
            </a:r>
            <a:r>
              <a:rPr lang="ru-RU" dirty="0"/>
              <a:t>определяют, как внешние исполнители взаимодействуют с программной системой. В процессе этого взаимодействия исполнителем генерируются </a:t>
            </a:r>
            <a:r>
              <a:rPr lang="ru-RU" i="1" dirty="0"/>
              <a:t>системные </a:t>
            </a:r>
            <a:r>
              <a:rPr lang="ru-RU" i="1" dirty="0" smtClean="0"/>
              <a:t>события, </a:t>
            </a:r>
            <a:r>
              <a:rPr lang="ru-RU" dirty="0" smtClean="0"/>
              <a:t>которые </a:t>
            </a:r>
            <a:r>
              <a:rPr lang="ru-RU" dirty="0"/>
              <a:t>представляют собой запросы на выполнение некоторой </a:t>
            </a:r>
            <a:r>
              <a:rPr lang="ru-RU" i="1" dirty="0"/>
              <a:t>системной </a:t>
            </a:r>
            <a:r>
              <a:rPr lang="ru-RU" i="1" dirty="0" smtClean="0"/>
              <a:t>операции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33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последовательностей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состав языка UML входят обозначения для </a:t>
            </a:r>
            <a:r>
              <a:rPr lang="ru-RU" i="1" dirty="0"/>
              <a:t>диаграммы </a:t>
            </a:r>
            <a:r>
              <a:rPr lang="ru-RU" i="1" dirty="0" smtClean="0"/>
              <a:t>последовательностей</a:t>
            </a:r>
            <a:r>
              <a:rPr lang="ru-RU" dirty="0" smtClean="0"/>
              <a:t>, </a:t>
            </a:r>
            <a:r>
              <a:rPr lang="ru-RU" dirty="0"/>
              <a:t>с помощью которых можно проиллюстрировать взаимодействие исполнителя с системой и операции, выполнение которых при этом инициируется.</a:t>
            </a:r>
          </a:p>
          <a:p>
            <a:r>
              <a:rPr lang="ru-RU" i="1" dirty="0"/>
              <a:t>Системная диаграмма </a:t>
            </a:r>
            <a:r>
              <a:rPr lang="ru-RU" i="1" dirty="0" smtClean="0"/>
              <a:t>последовательностей</a:t>
            </a:r>
            <a:r>
              <a:rPr lang="ru-RU" dirty="0" smtClean="0"/>
              <a:t>— </a:t>
            </a:r>
            <a:r>
              <a:rPr lang="ru-RU" dirty="0"/>
              <a:t>это схема, которая для </a:t>
            </a:r>
            <a:r>
              <a:rPr lang="ru-RU" dirty="0" smtClean="0"/>
              <a:t>определённого </a:t>
            </a:r>
            <a:r>
              <a:rPr lang="ru-RU" dirty="0"/>
              <a:t>сценария прецедента показывает генерируемые внешними исполнителями события, их </a:t>
            </a:r>
            <a:r>
              <a:rPr lang="ru-RU" dirty="0" smtClean="0"/>
              <a:t>порядок. </a:t>
            </a:r>
            <a:r>
              <a:rPr lang="ru-RU" dirty="0"/>
              <a:t>При этом </a:t>
            </a:r>
            <a:r>
              <a:rPr lang="ru-RU" dirty="0" smtClean="0"/>
              <a:t>вся система рассматривается </a:t>
            </a:r>
            <a:r>
              <a:rPr lang="ru-RU" dirty="0"/>
              <a:t>как </a:t>
            </a:r>
            <a:r>
              <a:rPr lang="ru-RU" dirty="0" smtClean="0"/>
              <a:t>«чёрный ящик». </a:t>
            </a:r>
            <a:r>
              <a:rPr lang="ru-RU" dirty="0"/>
              <a:t>Назначение данной диаграммы — отображение событий, передаваемых исполнителями системе через </a:t>
            </a:r>
            <a:r>
              <a:rPr lang="ru-RU" dirty="0" smtClean="0"/>
              <a:t>её </a:t>
            </a:r>
            <a:r>
              <a:rPr lang="ru-RU" dirty="0"/>
              <a:t>границы.</a:t>
            </a:r>
          </a:p>
        </p:txBody>
      </p:sp>
    </p:spTree>
    <p:extLst>
      <p:ext uri="{BB962C8B-B14F-4D97-AF65-F5344CB8AC3E}">
        <p14:creationId xmlns:p14="http://schemas.microsoft.com/office/powerpoint/2010/main" val="51372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диаграммы последовательностей и прецеденты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Покупатель подходит к </a:t>
            </a:r>
            <a:r>
              <a:rPr lang="ru-RU" dirty="0" smtClean="0"/>
              <a:t>кассе с </a:t>
            </a:r>
            <a:r>
              <a:rPr lang="ru-RU" dirty="0"/>
              <a:t>выбранными товарами. </a:t>
            </a:r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/>
              <a:t>. Кассир открывает новую продажу. </a:t>
            </a:r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. Кассир вводит идентификатор товара. </a:t>
            </a:r>
          </a:p>
          <a:p>
            <a:pPr marL="0" indent="0">
              <a:buNone/>
            </a:pPr>
            <a:r>
              <a:rPr lang="ru-RU" dirty="0" smtClean="0"/>
              <a:t>4</a:t>
            </a:r>
            <a:r>
              <a:rPr lang="ru-RU" dirty="0"/>
              <a:t>. Система записывает идентификатор товара и выдает его описание, цену </a:t>
            </a:r>
            <a:r>
              <a:rPr lang="ru-RU" dirty="0" smtClean="0"/>
              <a:t> и </a:t>
            </a:r>
            <a:r>
              <a:rPr lang="ru-RU" dirty="0"/>
              <a:t>общую стоимость. </a:t>
            </a:r>
          </a:p>
          <a:p>
            <a:pPr marL="0" indent="0">
              <a:buNone/>
            </a:pPr>
            <a:r>
              <a:rPr lang="ru-RU" i="1" dirty="0"/>
              <a:t>Кассир повторяет действия</a:t>
            </a:r>
            <a:r>
              <a:rPr lang="ru-RU" i="1" dirty="0" smtClean="0"/>
              <a:t>, описанные </a:t>
            </a:r>
            <a:r>
              <a:rPr lang="ru-RU" i="1" dirty="0"/>
              <a:t>в </a:t>
            </a:r>
            <a:r>
              <a:rPr lang="ru-RU" i="1" dirty="0" smtClean="0"/>
              <a:t>п. </a:t>
            </a:r>
            <a:r>
              <a:rPr lang="ru-RU" i="1" dirty="0"/>
              <a:t>3-4, для каждого наименования товара. </a:t>
            </a:r>
          </a:p>
          <a:p>
            <a:pPr marL="0" indent="0">
              <a:buNone/>
            </a:pPr>
            <a:r>
              <a:rPr lang="ru-RU" dirty="0" smtClean="0"/>
              <a:t>5</a:t>
            </a:r>
            <a:r>
              <a:rPr lang="ru-RU" dirty="0"/>
              <a:t>. Система вычисляет общую стоимость покупки с налогом. </a:t>
            </a:r>
          </a:p>
          <a:p>
            <a:pPr marL="0" indent="0">
              <a:buNone/>
            </a:pPr>
            <a:r>
              <a:rPr lang="ru-RU" dirty="0" smtClean="0"/>
              <a:t>6</a:t>
            </a:r>
            <a:r>
              <a:rPr lang="ru-RU" dirty="0"/>
              <a:t>. Кассир сообщает покупателю общую стоимость и предлагает оплатить покупку. </a:t>
            </a:r>
          </a:p>
          <a:p>
            <a:pPr marL="0" indent="0">
              <a:buNone/>
            </a:pPr>
            <a:r>
              <a:rPr lang="ru-RU" dirty="0" smtClean="0"/>
              <a:t>7</a:t>
            </a:r>
            <a:r>
              <a:rPr lang="ru-RU" dirty="0"/>
              <a:t>. Покупатель оплачивает покупку, система обрабатывает </a:t>
            </a:r>
            <a:r>
              <a:rPr lang="ru-RU" dirty="0" smtClean="0"/>
              <a:t>платёж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pic>
        <p:nvPicPr>
          <p:cNvPr id="11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9341" y="1825625"/>
            <a:ext cx="3296739" cy="473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658368"/>
            <a:ext cx="10515600" cy="551859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Диаграммы </a:t>
            </a:r>
            <a:r>
              <a:rPr lang="ru-RU" dirty="0"/>
              <a:t>последовательностей облегчают понимание интерфейса и принципов взаимодействия с существующими системами, а также позволяют документировать архитектуру.</a:t>
            </a:r>
          </a:p>
        </p:txBody>
      </p:sp>
    </p:spTree>
    <p:extLst>
      <p:ext uri="{BB962C8B-B14F-4D97-AF65-F5344CB8AC3E}">
        <p14:creationId xmlns:p14="http://schemas.microsoft.com/office/powerpoint/2010/main" val="17770118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912</Words>
  <Application>Microsoft Office PowerPoint</Application>
  <PresentationFormat>Широкоэкранный</PresentationFormat>
  <Paragraphs>79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Системные диаграммы последовательностей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Диаграммы последовательностей</vt:lpstr>
      <vt:lpstr>Системные диаграммы последовательностей и прецеденты</vt:lpstr>
      <vt:lpstr>Презентация PowerPoint</vt:lpstr>
      <vt:lpstr>Описание операций</vt:lpstr>
      <vt:lpstr>Презентация PowerPoint</vt:lpstr>
      <vt:lpstr>Презентация PowerPoint</vt:lpstr>
      <vt:lpstr>Презентация PowerPoint</vt:lpstr>
      <vt:lpstr>Пример описания операции</vt:lpstr>
      <vt:lpstr>Презентация PowerPoint</vt:lpstr>
      <vt:lpstr>Разделы описания операции</vt:lpstr>
      <vt:lpstr>Постусловия</vt:lpstr>
      <vt:lpstr>Презентация PowerPoint</vt:lpstr>
      <vt:lpstr>Категории постусловий</vt:lpstr>
      <vt:lpstr>Постусловия и модель предметной области</vt:lpstr>
      <vt:lpstr>Презентация PowerPoint</vt:lpstr>
      <vt:lpstr>Изменения предметной области</vt:lpstr>
      <vt:lpstr>Составление описаний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Системные диаграммы последовательностей</dc:title>
  <dc:creator>Иван</dc:creator>
  <cp:lastModifiedBy>Иван</cp:lastModifiedBy>
  <cp:revision>11</cp:revision>
  <dcterms:created xsi:type="dcterms:W3CDTF">2020-08-25T15:45:21Z</dcterms:created>
  <dcterms:modified xsi:type="dcterms:W3CDTF">2020-08-26T14:11:33Z</dcterms:modified>
</cp:coreProperties>
</file>