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9" r:id="rId13"/>
    <p:sldId id="268" r:id="rId14"/>
    <p:sldId id="270" r:id="rId15"/>
    <p:sldId id="282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83" r:id="rId25"/>
    <p:sldId id="284" r:id="rId26"/>
    <p:sldId id="285" r:id="rId27"/>
    <p:sldId id="280" r:id="rId28"/>
    <p:sldId id="279" r:id="rId29"/>
    <p:sldId id="28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0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5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82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3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2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03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6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10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7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65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4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AAF4-B603-4831-92CF-03EA3836A57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B328-CC54-4A3A-BE04-1A41F7A1C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0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93430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Логическая архитектура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/>
              <a:t>Логическая </a:t>
            </a:r>
            <a:r>
              <a:rPr lang="ru-RU" sz="2800" dirty="0"/>
              <a:t>архитектура определяет пакеты, в рамках которых создаются программные классы.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17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365760"/>
            <a:ext cx="518160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Зачастую </a:t>
            </a:r>
            <a:r>
              <a:rPr lang="ru-RU" dirty="0"/>
              <a:t>изображают зависимости между пакетами, чтобы разработчикам была понятна взаимосвязь элементов системы.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этого используется </a:t>
            </a:r>
            <a:r>
              <a:rPr lang="ru-RU" i="1" dirty="0"/>
              <a:t>линия зависимости </a:t>
            </a:r>
            <a:r>
              <a:rPr lang="ru-RU" i="1" dirty="0" smtClean="0"/>
              <a:t>UML</a:t>
            </a:r>
            <a:r>
              <a:rPr lang="ru-RU" dirty="0" smtClean="0"/>
              <a:t>, </a:t>
            </a:r>
            <a:r>
              <a:rPr lang="ru-RU" dirty="0"/>
              <a:t>представляющая собой пунктирную линию со стрелкой 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3105" y="521452"/>
            <a:ext cx="3904627" cy="56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7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2284" y="160808"/>
            <a:ext cx="2644155" cy="2732294"/>
          </a:xfrm>
          <a:prstGeom prst="rect">
            <a:avLst/>
          </a:prstGeom>
        </p:spPr>
      </p:pic>
      <p:pic>
        <p:nvPicPr>
          <p:cNvPr id="6" name="Объект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74767" y="1161426"/>
            <a:ext cx="2995354" cy="43385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57" y="3562542"/>
            <a:ext cx="5920023" cy="3009969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239843" y="3267856"/>
            <a:ext cx="683551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7075357" y="160808"/>
            <a:ext cx="1" cy="633974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48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Проектирование на основе шаблона </a:t>
            </a:r>
            <a:r>
              <a:rPr lang="ru-RU" dirty="0" err="1"/>
              <a:t>Layers</a:t>
            </a:r>
            <a:r>
              <a:rPr lang="ru-RU" dirty="0"/>
              <a:t> 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Шаблон </a:t>
            </a:r>
            <a:r>
              <a:rPr lang="ru-RU" sz="2800" dirty="0" err="1">
                <a:solidFill>
                  <a:schemeClr val="tx1"/>
                </a:solidFill>
              </a:rPr>
              <a:t>Layers</a:t>
            </a:r>
            <a:r>
              <a:rPr lang="ru-RU" sz="2800" dirty="0">
                <a:solidFill>
                  <a:schemeClr val="tx1"/>
                </a:solidFill>
              </a:rPr>
              <a:t> определяет общую </a:t>
            </a:r>
            <a:r>
              <a:rPr lang="en-US" sz="2800" dirty="0" smtClean="0">
                <a:solidFill>
                  <a:schemeClr val="tx1"/>
                </a:solidFill>
              </a:rPr>
              <a:t>N-</a:t>
            </a:r>
            <a:r>
              <a:rPr lang="ru-RU" sz="2800" dirty="0" smtClean="0">
                <a:solidFill>
                  <a:schemeClr val="tx1"/>
                </a:solidFill>
              </a:rPr>
              <a:t>уровневую </a:t>
            </a:r>
            <a:r>
              <a:rPr lang="ru-RU" sz="2800" dirty="0">
                <a:solidFill>
                  <a:schemeClr val="tx1"/>
                </a:solidFill>
              </a:rPr>
              <a:t>модель логической архитектуры. На его основе строится </a:t>
            </a:r>
            <a:r>
              <a:rPr lang="ru-RU" sz="2800" i="1" dirty="0">
                <a:solidFill>
                  <a:schemeClr val="tx1"/>
                </a:solidFill>
              </a:rPr>
              <a:t>многоуровневая архитектура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Организовать </a:t>
            </a:r>
            <a:r>
              <a:rPr lang="ru-RU" dirty="0"/>
              <a:t>крупномасштабные структурные элементы системы в отдельные уровни со взаимосвязанными обязанностями таким образом, чтобы на нижнем уровне располагались низкоуровневые службы и службы общего назначения, а на более высоких уровнях — объекты уровня логики приложения. </a:t>
            </a:r>
          </a:p>
          <a:p>
            <a:r>
              <a:rPr lang="ru-RU" dirty="0"/>
              <a:t>Взаимодействие и связывание уровней происходит сверху вниз. Нужно избегать связывания объектов снизу вверх.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02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Преимущества </a:t>
            </a:r>
            <a:r>
              <a:rPr lang="ru-RU" dirty="0"/>
              <a:t>использования шаблона </a:t>
            </a:r>
            <a:r>
              <a:rPr lang="en-US" dirty="0"/>
              <a:t>Layers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беспечивает </a:t>
            </a:r>
            <a:r>
              <a:rPr lang="ru-RU" dirty="0"/>
              <a:t>разделение разных аспектов, высокоуровневых служб от низкоуровневых, специализированных функций от общих. Это снижает уровень связывания и зависимости в приложении</a:t>
            </a:r>
            <a:r>
              <a:rPr lang="ru-RU" dirty="0" smtClean="0"/>
              <a:t>, </a:t>
            </a:r>
            <a:r>
              <a:rPr lang="ru-RU" dirty="0"/>
              <a:t>увеличивает потенциал повторного использования и вносит дополнительную ясность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Некоторые уровни заменяются новыми реализациями. </a:t>
            </a:r>
          </a:p>
          <a:p>
            <a:r>
              <a:rPr lang="ru-RU" dirty="0"/>
              <a:t>Нижние уровни содержат повторно используемые функции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Логическая сегментация обеспечивает возможность работы над приложением группы разработчиков.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39514" y="6653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17156"/>
              </p:ext>
            </p:extLst>
          </p:nvPr>
        </p:nvGraphicFramePr>
        <p:xfrm>
          <a:off x="2530213" y="429423"/>
          <a:ext cx="7085735" cy="59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6562619" imgH="5543394" progId="Visio.Drawing.15">
                  <p:embed/>
                </p:oleObj>
              </mc:Choice>
              <mc:Fallback>
                <p:oleObj name="Visio" r:id="rId3" imgW="6562619" imgH="554339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213" y="429423"/>
                        <a:ext cx="7085735" cy="599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51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Связывание обязанностей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Обязанности </a:t>
            </a:r>
            <a:r>
              <a:rPr lang="ru-RU" dirty="0"/>
              <a:t>объектов одного уровня должны быть тесно связаны между собой и отличаться от обязанностей объектов других уровней.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ru-RU" dirty="0"/>
              <a:t>, объекты уровня интерфейса пользователя должны отвечать за создание диалоговых окон, элементов управления, обработку событий мыши и клавиатуры и т.д.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Объекты </a:t>
            </a:r>
            <a:r>
              <a:rPr lang="ru-RU" dirty="0"/>
              <a:t>уровня логики приложения должны сконцентрироваться на реализации функций предметной области, например, вычисления общей стоимости покупки, </a:t>
            </a:r>
            <a:r>
              <a:rPr lang="ru-RU" dirty="0" smtClean="0"/>
              <a:t>налога.</a:t>
            </a:r>
          </a:p>
          <a:p>
            <a:pPr marL="0" indent="0">
              <a:buNone/>
            </a:pPr>
            <a:r>
              <a:rPr lang="ru-RU" b="1" dirty="0" smtClean="0"/>
              <a:t>Объекты </a:t>
            </a:r>
            <a:r>
              <a:rPr lang="ru-RU" b="1" dirty="0"/>
              <a:t>уровня интерфейса пользователя не должны реализовывать логику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0692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Уровень </a:t>
            </a:r>
            <a:r>
              <a:rPr lang="ru-RU" dirty="0"/>
              <a:t>предметной области или логики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типичном </a:t>
            </a:r>
            <a:r>
              <a:rPr lang="ru-RU" dirty="0"/>
              <a:t>программном приложении имеются уровни интерфейса пользователя и логики приложения, отвечающие за создание элементов пользовательского интерфейса и вычисление налога.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Возникает </a:t>
            </a:r>
            <a:r>
              <a:rPr lang="ru-RU" dirty="0"/>
              <a:t>вопрос, как спроектировать логику приложения на основе объектного подхода.</a:t>
            </a:r>
          </a:p>
        </p:txBody>
      </p:sp>
    </p:spTree>
    <p:extLst>
      <p:ext uri="{BB962C8B-B14F-4D97-AF65-F5344CB8AC3E}">
        <p14:creationId xmlns:p14="http://schemas.microsoft.com/office/powerpoint/2010/main" val="144631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44577"/>
            <a:ext cx="10515600" cy="553238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Необходимо </a:t>
            </a:r>
            <a:r>
              <a:rPr lang="ru-RU" dirty="0"/>
              <a:t>создать программные объекты, имена которых соответствуют сущностям предметной области, и присвоить им обязанности по реализации логики приложения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этом контексте уровень логики приложения следует называть </a:t>
            </a:r>
            <a:r>
              <a:rPr lang="ru-RU" i="1" dirty="0"/>
              <a:t>уровнем предметной области </a:t>
            </a:r>
            <a:r>
              <a:rPr lang="ru-RU" dirty="0"/>
              <a:t>(</a:t>
            </a:r>
            <a:r>
              <a:rPr lang="ru-RU" dirty="0" err="1"/>
              <a:t>domain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760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Взаимосвязь </a:t>
            </a:r>
            <a:r>
              <a:rPr lang="ru-RU" dirty="0"/>
              <a:t>уровня и модели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Модель </a:t>
            </a:r>
            <a:r>
              <a:rPr lang="ru-RU" dirty="0"/>
              <a:t>предметной области (представляющая собой визуализацию понятий предметной области) служит для выделения </a:t>
            </a:r>
            <a:r>
              <a:rPr lang="ru-RU" dirty="0" smtClean="0"/>
              <a:t>имён </a:t>
            </a:r>
            <a:r>
              <a:rPr lang="ru-RU" dirty="0"/>
              <a:t>классов уровня предметной </a:t>
            </a:r>
            <a:r>
              <a:rPr lang="ru-RU" dirty="0" smtClean="0"/>
              <a:t>области.</a:t>
            </a:r>
          </a:p>
          <a:p>
            <a:pPr marL="0" indent="0">
              <a:buNone/>
            </a:pPr>
            <a:r>
              <a:rPr lang="ru-RU" dirty="0" smtClean="0"/>
              <a:t>Уровень </a:t>
            </a:r>
            <a:r>
              <a:rPr lang="ru-RU" dirty="0"/>
              <a:t>предметной области является частью программной реализации, а модель предметной области — частью концептуального аспекта анализа. И это разные вещи.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Однако</a:t>
            </a:r>
            <a:r>
              <a:rPr lang="ru-RU" dirty="0"/>
              <a:t>, создавая объекты уровня предметной области на основе соответствующей модели, мы сокращаем </a:t>
            </a:r>
            <a:r>
              <a:rPr lang="ru-RU" i="1" dirty="0"/>
              <a:t>разрыв </a:t>
            </a:r>
            <a:r>
              <a:rPr lang="ru-RU" i="1" dirty="0" smtClean="0"/>
              <a:t>представления</a:t>
            </a:r>
            <a:r>
              <a:rPr lang="ru-RU" dirty="0" smtClean="0"/>
              <a:t> </a:t>
            </a:r>
            <a:r>
              <a:rPr lang="ru-RU" dirty="0"/>
              <a:t>между реальным миром и его программной реализацией.</a:t>
            </a:r>
          </a:p>
        </p:txBody>
      </p:sp>
    </p:spTree>
    <p:extLst>
      <p:ext uri="{BB962C8B-B14F-4D97-AF65-F5344CB8AC3E}">
        <p14:creationId xmlns:p14="http://schemas.microsoft.com/office/powerpoint/2010/main" val="112136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/>
              <a:t>Логическая </a:t>
            </a:r>
            <a:r>
              <a:rPr lang="ru-RU" i="1" dirty="0"/>
              <a:t>архитектура </a:t>
            </a:r>
            <a:r>
              <a:rPr lang="ru-RU" dirty="0" smtClean="0"/>
              <a:t> </a:t>
            </a:r>
            <a:r>
              <a:rPr lang="ru-RU" dirty="0"/>
              <a:t>описывает систему в терминах </a:t>
            </a:r>
            <a:r>
              <a:rPr lang="ru-RU" dirty="0" smtClean="0"/>
              <a:t>её </a:t>
            </a:r>
            <a:r>
              <a:rPr lang="ru-RU" dirty="0"/>
              <a:t>принципиальной организации в виде </a:t>
            </a:r>
            <a:r>
              <a:rPr lang="ru-RU" b="1" dirty="0"/>
              <a:t>уровней</a:t>
            </a:r>
            <a:r>
              <a:rPr lang="ru-RU" dirty="0"/>
              <a:t>, пакетов </a:t>
            </a:r>
            <a:r>
              <a:rPr lang="ru-RU" dirty="0" smtClean="0"/>
              <a:t>(пространств имён</a:t>
            </a:r>
            <a:r>
              <a:rPr lang="ru-RU" dirty="0"/>
              <a:t>), программных классов и подсистем.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Она </a:t>
            </a:r>
            <a:r>
              <a:rPr lang="ru-RU" dirty="0"/>
              <a:t>называется логической, поскольку не определяет способы </a:t>
            </a:r>
            <a:r>
              <a:rPr lang="ru-RU" dirty="0" smtClean="0"/>
              <a:t>развёртывания </a:t>
            </a:r>
            <a:r>
              <a:rPr lang="ru-RU" dirty="0"/>
              <a:t>этих элементов в различных операционных системах или на физических компьютерах в сети (это относится к </a:t>
            </a:r>
            <a:r>
              <a:rPr lang="ru-RU" i="1" dirty="0"/>
              <a:t>архитектуре </a:t>
            </a:r>
            <a:r>
              <a:rPr lang="ru-RU" i="1" dirty="0" smtClean="0"/>
              <a:t>развёртывания</a:t>
            </a:r>
            <a:r>
              <a:rPr lang="ru-RU" dirty="0" smtClean="0"/>
              <a:t>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4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Принцип </a:t>
            </a:r>
            <a:r>
              <a:rPr lang="en-US" dirty="0"/>
              <a:t>Model-View </a:t>
            </a:r>
            <a:r>
              <a:rPr lang="en-US" dirty="0" smtClean="0"/>
              <a:t>Separation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Как </a:t>
            </a:r>
            <a:r>
              <a:rPr lang="ru-RU" sz="2800" dirty="0">
                <a:solidFill>
                  <a:schemeClr val="tx1"/>
                </a:solidFill>
              </a:rPr>
              <a:t>можно обеспечить взаимодействие других пакетов с уровнем представления? Как классы, не имеющие отношения к интерфейсу пользователя, должны взаимодействовать с окнами?</a:t>
            </a:r>
          </a:p>
        </p:txBody>
      </p:sp>
    </p:spTree>
    <p:extLst>
      <p:ext uri="{BB962C8B-B14F-4D97-AF65-F5344CB8AC3E}">
        <p14:creationId xmlns:p14="http://schemas.microsoft.com/office/powerpoint/2010/main" val="65246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9567"/>
            <a:ext cx="10515600" cy="58161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 </a:t>
            </a:r>
            <a:r>
              <a:rPr lang="ru-RU" dirty="0"/>
              <a:t>связывайте объекты интерфейса пользователя с объектами других уровней напрямую.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 </a:t>
            </a:r>
            <a:r>
              <a:rPr lang="ru-RU" dirty="0"/>
              <a:t>используйте имена объектов логики приложения в методах объектов интерфейса пользователя. Объекты интерфейса пользователя должны лишь инициализировать соответствующие элементы интерфейса, получать сообщения о событиях (например, о перемещении мыши или щелчке на кнопке) и делегировать запросы объектам уровня логики приложения.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218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4616"/>
            <a:ext cx="10515600" cy="559234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Согласно </a:t>
            </a:r>
            <a:r>
              <a:rPr lang="ru-RU" dirty="0"/>
              <a:t>принципу </a:t>
            </a:r>
            <a:r>
              <a:rPr lang="ru-RU" dirty="0" err="1"/>
              <a:t>Model-View</a:t>
            </a:r>
            <a:r>
              <a:rPr lang="ru-RU" dirty="0"/>
              <a:t> </a:t>
            </a:r>
            <a:r>
              <a:rPr lang="ru-RU" dirty="0" err="1" smtClean="0"/>
              <a:t>Separation</a:t>
            </a:r>
            <a:r>
              <a:rPr lang="ru-RU" dirty="0" smtClean="0"/>
              <a:t>, </a:t>
            </a:r>
            <a:r>
              <a:rPr lang="ru-RU" dirty="0"/>
              <a:t>объекты модели (уровня предметной области) не должны напрямую взаимодействовать с объектами уровня представления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Классы </a:t>
            </a:r>
            <a:r>
              <a:rPr lang="ru-RU" dirty="0"/>
              <a:t>уровня предметной области должны инкапсулировать информацию и поведение, связанные с логикой </a:t>
            </a:r>
            <a:r>
              <a:rPr lang="ru-RU" dirty="0" smtClean="0"/>
              <a:t>приложения</a:t>
            </a:r>
            <a:r>
              <a:rPr lang="ru-RU" dirty="0"/>
              <a:t>, а классы окон являются относительно “тонкими”. Они отвечают лишь за ввод и вывод информации, но не поддерживают обработку данных или функции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24914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</a:t>
            </a:r>
            <a:r>
              <a:rPr lang="en-US" dirty="0"/>
              <a:t>Model-View </a:t>
            </a:r>
            <a:r>
              <a:rPr lang="en-US" dirty="0" smtClean="0"/>
              <a:t>Separation</a:t>
            </a:r>
            <a:r>
              <a:rPr lang="ru-RU" dirty="0" smtClean="0"/>
              <a:t> обеспечивает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0145"/>
          </a:xfrm>
        </p:spPr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озволяет </a:t>
            </a:r>
            <a:r>
              <a:rPr lang="ru-RU" dirty="0"/>
              <a:t>сконцентрировать внимание на процессах предметной области, а не на вопросах интерфейса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Позволяет разделить процесс разработки уровней модели и интерфейса пользователя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Позволяет легко подключить новый интерфейс, не затрагивая уровень реализации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Позволяет одновременно использовать несколько различных представлений для одного и того же </a:t>
            </a:r>
            <a:r>
              <a:rPr lang="ru-RU" dirty="0" smtClean="0"/>
              <a:t>объекта</a:t>
            </a:r>
            <a:r>
              <a:rPr lang="ru-RU" dirty="0"/>
              <a:t>, например, вывести информацию </a:t>
            </a:r>
            <a:r>
              <a:rPr lang="ru-RU" dirty="0" smtClean="0"/>
              <a:t>в </a:t>
            </a:r>
            <a:r>
              <a:rPr lang="ru-RU" dirty="0"/>
              <a:t>виде таблицы и диаграммы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Упрощает переход к другому каркасу интерфейса пользователя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272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92200"/>
            <a:ext cx="7962899" cy="6035420"/>
          </a:xfrm>
        </p:spPr>
      </p:pic>
    </p:spTree>
    <p:extLst>
      <p:ext uri="{BB962C8B-B14F-4D97-AF65-F5344CB8AC3E}">
        <p14:creationId xmlns:p14="http://schemas.microsoft.com/office/powerpoint/2010/main" val="30835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>
            <a:normAutofit/>
          </a:bodyPr>
          <a:lstStyle/>
          <a:p>
            <a:r>
              <a:rPr lang="ru-RU" b="1" dirty="0" err="1"/>
              <a:t>View</a:t>
            </a:r>
            <a:r>
              <a:rPr lang="ru-RU" dirty="0"/>
              <a:t> — выводит данные клиенту, фактически визуализирует состояние логики клиенту.</a:t>
            </a:r>
          </a:p>
          <a:p>
            <a:r>
              <a:rPr lang="ru-RU" b="1" dirty="0" err="1"/>
              <a:t>Controller</a:t>
            </a:r>
            <a:r>
              <a:rPr lang="ru-RU" dirty="0"/>
              <a:t> — отвечает за взаимодействие с пользователем посредством IO (ввод-вывод).</a:t>
            </a:r>
          </a:p>
          <a:p>
            <a:r>
              <a:rPr lang="ru-RU" b="1" dirty="0" err="1"/>
              <a:t>Service</a:t>
            </a:r>
            <a:r>
              <a:rPr lang="ru-RU" dirty="0"/>
              <a:t> — отвечает за бизнес логику и </a:t>
            </a:r>
            <a:r>
              <a:rPr lang="ru-RU" dirty="0" smtClean="0"/>
              <a:t>её </a:t>
            </a:r>
            <a:r>
              <a:rPr lang="ru-RU" dirty="0" err="1"/>
              <a:t>переиспользование</a:t>
            </a:r>
            <a:r>
              <a:rPr lang="ru-RU" dirty="0"/>
              <a:t> между компонентами.</a:t>
            </a:r>
          </a:p>
          <a:p>
            <a:r>
              <a:rPr lang="ru-RU" b="1" dirty="0" err="1"/>
              <a:t>Repository</a:t>
            </a:r>
            <a:r>
              <a:rPr lang="ru-RU" dirty="0"/>
              <a:t> — отвечает за получение данных из внешних источников, такие как база данных, </a:t>
            </a:r>
            <a:r>
              <a:rPr lang="ru-RU" dirty="0" err="1"/>
              <a:t>api</a:t>
            </a:r>
            <a:r>
              <a:rPr lang="ru-RU" dirty="0"/>
              <a:t>, локальное хранилище и пр.</a:t>
            </a:r>
          </a:p>
          <a:p>
            <a:r>
              <a:rPr lang="ru-RU" b="1" dirty="0" err="1"/>
              <a:t>Models</a:t>
            </a:r>
            <a:r>
              <a:rPr lang="ru-RU" dirty="0"/>
              <a:t> — отвечает за перенос данных между слоями и системами, а также за логику обработки этих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1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90550"/>
            <a:ext cx="10515600" cy="55864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Модели в зависимости от типа использования делятся на разные паттерны</a:t>
            </a:r>
            <a:r>
              <a:rPr lang="ru-RU" dirty="0" smtClean="0"/>
              <a:t>:</a:t>
            </a:r>
          </a:p>
          <a:p>
            <a:r>
              <a:rPr lang="ru-RU" b="1" dirty="0" err="1" smtClean="0"/>
              <a:t>Entities</a:t>
            </a:r>
            <a:r>
              <a:rPr lang="ru-RU" dirty="0" smtClean="0"/>
              <a:t> </a:t>
            </a:r>
            <a:r>
              <a:rPr lang="ru-RU" dirty="0"/>
              <a:t>— отвечают за работу с базой данных и представляют из себя структуру повторяющую таблицу или документ в базе данных.</a:t>
            </a:r>
          </a:p>
          <a:p>
            <a:r>
              <a:rPr lang="ru-RU" b="1" dirty="0"/>
              <a:t>DTO (</a:t>
            </a:r>
            <a:r>
              <a:rPr lang="ru-RU" b="1" dirty="0" err="1"/>
              <a:t>Data</a:t>
            </a:r>
            <a:r>
              <a:rPr lang="ru-RU" b="1" dirty="0"/>
              <a:t> </a:t>
            </a:r>
            <a:r>
              <a:rPr lang="ru-RU" b="1" dirty="0" err="1"/>
              <a:t>Transfer</a:t>
            </a:r>
            <a:r>
              <a:rPr lang="ru-RU" b="1" dirty="0"/>
              <a:t> </a:t>
            </a:r>
            <a:r>
              <a:rPr lang="ru-RU" b="1" dirty="0" err="1"/>
              <a:t>Object</a:t>
            </a:r>
            <a:r>
              <a:rPr lang="ru-RU" b="1" dirty="0"/>
              <a:t>)</a:t>
            </a:r>
            <a:r>
              <a:rPr lang="ru-RU" dirty="0"/>
              <a:t> — служат для переноса данных между разными слоями приложения.</a:t>
            </a:r>
          </a:p>
          <a:p>
            <a:r>
              <a:rPr lang="ru-RU" b="1" dirty="0" err="1"/>
              <a:t>ViewModel</a:t>
            </a:r>
            <a:r>
              <a:rPr lang="ru-RU" dirty="0"/>
              <a:t> — содержат заранее подготовленную информацию необходимую для отображении в представлении.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https://habr.com/ru/post/493430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- чистая </a:t>
            </a:r>
            <a:r>
              <a:rPr lang="ru-RU" dirty="0"/>
              <a:t>Архитектура для </a:t>
            </a:r>
            <a:r>
              <a:rPr lang="ru-RU" smtClean="0"/>
              <a:t>клиент-серверных приложений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3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>Взаимосвязь между </a:t>
            </a:r>
            <a:r>
              <a:rPr lang="ru-RU" dirty="0" smtClean="0"/>
              <a:t>системной диаграммой последовательностей и уровнями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21396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На </a:t>
            </a:r>
            <a:r>
              <a:rPr lang="ru-RU" sz="2800" dirty="0">
                <a:solidFill>
                  <a:schemeClr val="tx1"/>
                </a:solidFill>
              </a:rPr>
              <a:t>этапе анализа строятся системные диаграммы последовательностей для сценариев прецедентов. При этом идентифицируются входные события, инициируемые внешними исполнителями, а также вызовы системных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871884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4597"/>
            <a:ext cx="10515600" cy="55623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диаграммах последовательностей изображают системные операции, а не представления объектов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Однако </a:t>
            </a:r>
            <a:r>
              <a:rPr lang="ru-RU" dirty="0"/>
              <a:t>обычно эти системные операции перехватываются объектами интерфейса пользователя</a:t>
            </a:r>
            <a:r>
              <a:rPr lang="ru-RU" dirty="0" smtClean="0"/>
              <a:t>. Объекты </a:t>
            </a:r>
            <a:r>
              <a:rPr lang="ru-RU" dirty="0"/>
              <a:t>уровня интерфейса пользователя направляют или делегируют эти запросы объектам уровня предметной области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/>
              <a:t>Сообщения</a:t>
            </a:r>
            <a:r>
              <a:rPr lang="ru-RU" b="1" dirty="0"/>
              <a:t>, отправляемые с уровня интерфейса пользователя объектам предметной области, обычно отображаются на </a:t>
            </a:r>
            <a:r>
              <a:rPr lang="ru-RU" b="1" dirty="0" smtClean="0"/>
              <a:t>Системной Диаграмме Последовательностей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5941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28" y="469588"/>
            <a:ext cx="9564020" cy="59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9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/>
              <a:t>Уровень</a:t>
            </a:r>
            <a:r>
              <a:rPr lang="ru-RU" dirty="0" smtClean="0"/>
              <a:t>— </a:t>
            </a:r>
            <a:r>
              <a:rPr lang="ru-RU" dirty="0"/>
              <a:t>это крупномасштабная группа классов, пакетов или подсистем, имеющих сходные обязанности для большинства аспектов системы. Уровни организуются в группы (например, уровень интерфейса пользователя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61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Уровни </a:t>
            </a:r>
            <a:r>
              <a:rPr lang="ru-RU" dirty="0"/>
              <a:t>объектно-ориентированной системы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Интерфейс </a:t>
            </a:r>
            <a:r>
              <a:rPr lang="ru-RU" b="1" dirty="0"/>
              <a:t>пользователя </a:t>
            </a:r>
            <a:endParaRPr lang="en-US" b="1" dirty="0" smtClean="0"/>
          </a:p>
          <a:p>
            <a:r>
              <a:rPr lang="ru-RU" b="1" dirty="0" smtClean="0"/>
              <a:t>Уровень </a:t>
            </a:r>
            <a:r>
              <a:rPr lang="ru-RU" b="1" dirty="0"/>
              <a:t>приложения или объектов предметной </a:t>
            </a:r>
            <a:r>
              <a:rPr lang="ru-RU" b="1" dirty="0" smtClean="0"/>
              <a:t>области</a:t>
            </a:r>
            <a:r>
              <a:rPr lang="en-US" b="1" dirty="0" smtClean="0"/>
              <a:t> </a:t>
            </a:r>
            <a:r>
              <a:rPr lang="ru-RU" dirty="0" smtClean="0"/>
              <a:t>- программные объекты, представляющие понятия предметной области 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/>
              <a:t>обеспечивающие выполнение требований к системе 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технических служб </a:t>
            </a:r>
            <a:r>
              <a:rPr lang="ru-RU" dirty="0" smtClean="0"/>
              <a:t>- объекты </a:t>
            </a:r>
            <a:r>
              <a:rPr lang="ru-RU" dirty="0"/>
              <a:t>и подсистемы общего назначения, обеспечивающие поддержку взаимодействия с базой данных или журналов регистрации ошибок. Эти службы обычно независимы от приложения, и их можно повторно использовать в нескольких системах.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86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0505"/>
            <a:ext cx="10515600" cy="565645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i="1" dirty="0" smtClean="0"/>
              <a:t>жёстко </a:t>
            </a:r>
            <a:r>
              <a:rPr lang="ru-RU" i="1" dirty="0"/>
              <a:t>структурированной многоуровневой архитектуре </a:t>
            </a:r>
            <a:r>
              <a:rPr lang="ru-RU" dirty="0"/>
              <a:t>объекты каждого уровня могут вызывать службы только уровня, расположенного непосредственно под ним. 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информационных системах обычно используется </a:t>
            </a:r>
            <a:r>
              <a:rPr lang="ru-RU" i="1" dirty="0"/>
              <a:t>гибкая многоуровневая архитектура, </a:t>
            </a:r>
            <a:r>
              <a:rPr lang="ru-RU" dirty="0"/>
              <a:t>при которой объекты могут обращаться к нескольким уровням, расположенным ниже. Например, объекты уровня интерфейса пользователя могут обращаться напрямую к уровню логики приложения, а также к элементам нижнего уровня технических служб. </a:t>
            </a:r>
          </a:p>
        </p:txBody>
      </p:sp>
    </p:spTree>
    <p:extLst>
      <p:ext uri="{BB962C8B-B14F-4D97-AF65-F5344CB8AC3E}">
        <p14:creationId xmlns:p14="http://schemas.microsoft.com/office/powerpoint/2010/main" val="416849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Программная </a:t>
            </a:r>
            <a:r>
              <a:rPr lang="ru-RU" dirty="0"/>
              <a:t>архитектура системы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набор важных решений, касающихся организации программной системы, выбора структурных элементов и их интерфейсов, затрагивающих поведение и взаимодействие этих элементов, их группировку в более крупные подсистемы и архитектурный стиль приложения. К архитектуре относятся элементы, их интерфейсы и принципы их взаимодействия. </a:t>
            </a:r>
          </a:p>
        </p:txBody>
      </p:sp>
    </p:spTree>
    <p:extLst>
      <p:ext uri="{BB962C8B-B14F-4D97-AF65-F5344CB8AC3E}">
        <p14:creationId xmlns:p14="http://schemas.microsoft.com/office/powerpoint/2010/main" val="132443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пакетов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Диаграммы </a:t>
            </a:r>
            <a:r>
              <a:rPr lang="ru-RU" sz="2800" dirty="0">
                <a:solidFill>
                  <a:schemeClr val="tx1"/>
                </a:solidFill>
              </a:rPr>
              <a:t>пакетов UML используются для иллюстрации логической архитектуры приложения — уровней, подсистем, пакетов </a:t>
            </a:r>
            <a:r>
              <a:rPr lang="ru-RU" sz="2800" dirty="0" smtClean="0">
                <a:solidFill>
                  <a:schemeClr val="tx1"/>
                </a:solidFill>
              </a:rPr>
              <a:t>(пространств имён)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r>
              <a:rPr lang="ru-RU" dirty="0" smtClean="0"/>
              <a:t>Каждый </a:t>
            </a:r>
            <a:r>
              <a:rPr lang="ru-RU" dirty="0"/>
              <a:t>уровень можно представить в виде </a:t>
            </a:r>
            <a:r>
              <a:rPr lang="ru-RU" dirty="0" smtClean="0"/>
              <a:t>пакета</a:t>
            </a:r>
            <a:endParaRPr lang="ru-RU" dirty="0"/>
          </a:p>
          <a:p>
            <a:r>
              <a:rPr lang="ru-RU" dirty="0"/>
              <a:t>Диаграмма пакетов обеспечивает один из способов группировки </a:t>
            </a:r>
            <a:r>
              <a:rPr lang="ru-RU" dirty="0" smtClean="0"/>
              <a:t>элементов</a:t>
            </a:r>
            <a:endParaRPr lang="ru-RU" dirty="0"/>
          </a:p>
          <a:p>
            <a:r>
              <a:rPr lang="ru-RU" dirty="0"/>
              <a:t>Пакет UML — это более общее понятие, чем пакет </a:t>
            </a:r>
            <a:r>
              <a:rPr lang="ru-RU" dirty="0" err="1"/>
              <a:t>Java</a:t>
            </a:r>
            <a:r>
              <a:rPr lang="ru-RU" dirty="0"/>
              <a:t> или пространство имен .NET, которые могут включаться в состав пакета UML.</a:t>
            </a:r>
          </a:p>
        </p:txBody>
      </p:sp>
    </p:spTree>
    <p:extLst>
      <p:ext uri="{BB962C8B-B14F-4D97-AF65-F5344CB8AC3E}">
        <p14:creationId xmlns:p14="http://schemas.microsoft.com/office/powerpoint/2010/main" val="413731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365760"/>
            <a:ext cx="518160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Имя пакета располагается на корешке, если на диаграмме отображается внутреннее содержимое пакета, либо на самом обозначении пакета.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Если нужно обеспечить </a:t>
            </a:r>
            <a:r>
              <a:rPr lang="ru-RU" i="1" dirty="0"/>
              <a:t>полную квалификацию имен, </a:t>
            </a:r>
            <a:r>
              <a:rPr lang="ru-RU" dirty="0"/>
              <a:t>используется обозначение вида </a:t>
            </a:r>
            <a:r>
              <a:rPr lang="en-US" dirty="0" smtClean="0"/>
              <a:t>animal</a:t>
            </a:r>
            <a:r>
              <a:rPr lang="ru-RU" dirty="0" smtClean="0"/>
              <a:t>:</a:t>
            </a:r>
            <a:r>
              <a:rPr lang="en-US" dirty="0" smtClean="0"/>
              <a:t>model</a:t>
            </a:r>
            <a:r>
              <a:rPr lang="ru-RU" dirty="0" smtClean="0"/>
              <a:t>:</a:t>
            </a:r>
            <a:r>
              <a:rPr lang="en-US" dirty="0" err="1" smtClean="0"/>
              <a:t>AnimalPhoto</a:t>
            </a:r>
            <a:r>
              <a:rPr lang="ru-RU" dirty="0" smtClean="0"/>
              <a:t>, </a:t>
            </a:r>
            <a:r>
              <a:rPr lang="ru-RU" dirty="0"/>
              <a:t>описывающее вложенность пакетов </a:t>
            </a:r>
            <a:r>
              <a:rPr lang="en-US" dirty="0" smtClean="0"/>
              <a:t>model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animal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3699" y="583884"/>
            <a:ext cx="3343498" cy="57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31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5345BC9E214B54BA21D7B3E23208B34" ma:contentTypeVersion="2" ma:contentTypeDescription="Создание документа." ma:contentTypeScope="" ma:versionID="cec85710607a2e930743e943ff2037ed">
  <xsd:schema xmlns:xsd="http://www.w3.org/2001/XMLSchema" xmlns:xs="http://www.w3.org/2001/XMLSchema" xmlns:p="http://schemas.microsoft.com/office/2006/metadata/properties" xmlns:ns2="818bb6de-c4d7-49a8-8a0b-32f30be07499" targetNamespace="http://schemas.microsoft.com/office/2006/metadata/properties" ma:root="true" ma:fieldsID="c2745e95e059a983a1e61cb2b2d31960" ns2:_="">
    <xsd:import namespace="818bb6de-c4d7-49a8-8a0b-32f30be07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bb6de-c4d7-49a8-8a0b-32f30be074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4121A0-7050-426D-99DF-A8DDB49DCB9C}"/>
</file>

<file path=customXml/itemProps2.xml><?xml version="1.0" encoding="utf-8"?>
<ds:datastoreItem xmlns:ds="http://schemas.openxmlformats.org/officeDocument/2006/customXml" ds:itemID="{4C754ACB-DF15-45A2-BD7C-3A98320F113A}"/>
</file>

<file path=customXml/itemProps3.xml><?xml version="1.0" encoding="utf-8"?>
<ds:datastoreItem xmlns:ds="http://schemas.openxmlformats.org/officeDocument/2006/customXml" ds:itemID="{ABA2F80A-2173-4CD1-8A98-5B0E52893492}"/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1192</Words>
  <Application>Microsoft Office PowerPoint</Application>
  <PresentationFormat>Широкоэкранный</PresentationFormat>
  <Paragraphs>86</Paragraphs>
  <Slides>29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Тема Office</vt:lpstr>
      <vt:lpstr>Visio</vt:lpstr>
      <vt:lpstr>Логическая архитектура</vt:lpstr>
      <vt:lpstr>Определение</vt:lpstr>
      <vt:lpstr>Уровень</vt:lpstr>
      <vt:lpstr>Уровни объектно-ориентированной системы </vt:lpstr>
      <vt:lpstr>Презентация PowerPoint</vt:lpstr>
      <vt:lpstr> Программная архитектура системы </vt:lpstr>
      <vt:lpstr>Диаграмма пакетов</vt:lpstr>
      <vt:lpstr>Презентация PowerPoint</vt:lpstr>
      <vt:lpstr>Презентация PowerPoint</vt:lpstr>
      <vt:lpstr>Презентация PowerPoint</vt:lpstr>
      <vt:lpstr>Презентация PowerPoint</vt:lpstr>
      <vt:lpstr>  Проектирование на основе шаблона Layers </vt:lpstr>
      <vt:lpstr>Основные принципы</vt:lpstr>
      <vt:lpstr>Преимущества использования шаблона Layers</vt:lpstr>
      <vt:lpstr>Презентация PowerPoint</vt:lpstr>
      <vt:lpstr>Связывание обязанностей</vt:lpstr>
      <vt:lpstr>Уровень предметной области или логики приложения</vt:lpstr>
      <vt:lpstr>Презентация PowerPoint</vt:lpstr>
      <vt:lpstr>Взаимосвязь уровня и модели предметной области</vt:lpstr>
      <vt:lpstr>   Принцип Model-View Separation</vt:lpstr>
      <vt:lpstr>Презентация PowerPoint</vt:lpstr>
      <vt:lpstr>Презентация PowerPoint</vt:lpstr>
      <vt:lpstr>Принцип Model-View Separation обеспечивает</vt:lpstr>
      <vt:lpstr>Презентация PowerPoint</vt:lpstr>
      <vt:lpstr>Презентация PowerPoint</vt:lpstr>
      <vt:lpstr>Презентация PowerPoint</vt:lpstr>
      <vt:lpstr>   Взаимосвязь между системной диаграммой последовательностей и уровнями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Логическая архитектура</dc:title>
  <dc:creator>Иван</dc:creator>
  <cp:lastModifiedBy>Иван</cp:lastModifiedBy>
  <cp:revision>26</cp:revision>
  <dcterms:created xsi:type="dcterms:W3CDTF">2020-10-21T03:50:12Z</dcterms:created>
  <dcterms:modified xsi:type="dcterms:W3CDTF">2020-10-24T10:10:06Z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0x01010065345BC9E214B54BA21D7B3E23208B34</vt:lpwstr>
  </property>
</Properties>
</file>