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2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30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8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9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880E-2223-4B67-BFAA-640DAC13720D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FBCA-9F14-4EAF-A89C-38E5F9D14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Диаграммы взаимодействия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 smtClean="0"/>
              <a:t>Динамическое моделирование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7913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параметры отсутствуют, скобки опускаются.</a:t>
            </a:r>
          </a:p>
          <a:p>
            <a:pPr marL="0" indent="0">
              <a:buNone/>
            </a:pPr>
            <a:r>
              <a:rPr lang="ru-RU" dirty="0"/>
              <a:t>Информация о </a:t>
            </a:r>
            <a:r>
              <a:rPr lang="ru-RU" dirty="0" smtClean="0"/>
              <a:t>типах </a:t>
            </a:r>
            <a:r>
              <a:rPr lang="ru-RU" dirty="0"/>
              <a:t>может исключаться в силу своей очевидности или незначительности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3200" dirty="0"/>
              <a:t>initialize(code)</a:t>
            </a:r>
          </a:p>
          <a:p>
            <a:pPr marL="0" indent="0">
              <a:buNone/>
            </a:pPr>
            <a:r>
              <a:rPr lang="en-US" sz="3200" dirty="0"/>
              <a:t>initialize</a:t>
            </a:r>
          </a:p>
          <a:p>
            <a:pPr marL="0" indent="0">
              <a:buNone/>
            </a:pPr>
            <a:r>
              <a:rPr lang="en-US" sz="3200" dirty="0"/>
              <a:t>d = </a:t>
            </a:r>
            <a:r>
              <a:rPr lang="en-US" sz="3200" dirty="0" err="1"/>
              <a:t>getProductDescription</a:t>
            </a:r>
            <a:r>
              <a:rPr lang="en-US" sz="3200" dirty="0"/>
              <a:t>(id)</a:t>
            </a:r>
          </a:p>
          <a:p>
            <a:pPr marL="0" indent="0">
              <a:buNone/>
            </a:pPr>
            <a:r>
              <a:rPr lang="en-US" sz="3200" dirty="0"/>
              <a:t>d = </a:t>
            </a:r>
            <a:r>
              <a:rPr lang="en-US" sz="3200" dirty="0" err="1"/>
              <a:t>getProductDescription</a:t>
            </a:r>
            <a:r>
              <a:rPr lang="en-US" sz="3200" dirty="0"/>
              <a:t>(</a:t>
            </a:r>
            <a:r>
              <a:rPr lang="en-US" sz="3200" dirty="0" err="1"/>
              <a:t>id:ItemID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d = </a:t>
            </a:r>
            <a:r>
              <a:rPr lang="en-US" sz="3200" dirty="0" err="1"/>
              <a:t>getProductDescription</a:t>
            </a:r>
            <a:r>
              <a:rPr lang="en-US" sz="3200" dirty="0"/>
              <a:t>(</a:t>
            </a:r>
            <a:r>
              <a:rPr lang="en-US" sz="3200" dirty="0" err="1"/>
              <a:t>id:ItemID</a:t>
            </a:r>
            <a:r>
              <a:rPr lang="en-US" sz="3200" dirty="0"/>
              <a:t>) : </a:t>
            </a:r>
            <a:r>
              <a:rPr lang="en-US" sz="3200" dirty="0" err="1"/>
              <a:t>ProductDescription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5020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Диаграмма последовательностей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Основные обозначения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5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Линии жизни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76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Каждый </a:t>
            </a:r>
            <a:r>
              <a:rPr lang="ru-RU" dirty="0"/>
              <a:t>прямоугольник участника взаимодействия связан с расположенной под ним вертикальной линией — </a:t>
            </a:r>
            <a:r>
              <a:rPr lang="ru-RU" i="1" dirty="0"/>
              <a:t>линией </a:t>
            </a:r>
            <a:r>
              <a:rPr lang="ru-RU" i="1" dirty="0" smtClean="0"/>
              <a:t>жизни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Практически всегда эта </a:t>
            </a:r>
            <a:r>
              <a:rPr lang="ru-RU" dirty="0"/>
              <a:t>линия изображается пунктиром </a:t>
            </a:r>
            <a:r>
              <a:rPr lang="ru-RU" dirty="0" smtClean="0"/>
              <a:t>(влияние </a:t>
            </a:r>
            <a:r>
              <a:rPr lang="ru-RU" dirty="0"/>
              <a:t>UML 1). </a:t>
            </a:r>
            <a:r>
              <a:rPr lang="ru-RU" dirty="0" smtClean="0"/>
              <a:t>Однако </a:t>
            </a:r>
            <a:r>
              <a:rPr lang="ru-RU" dirty="0"/>
              <a:t>согласно спецификации UML 2 эта линия может быть либо сплошной, либо пунктирной. 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49254" y="1652757"/>
            <a:ext cx="2292880" cy="45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6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Сообщения </a:t>
            </a:r>
            <a:r>
              <a:rPr lang="ru-RU" dirty="0"/>
              <a:t>между объектами изображаются в виде соединяющих </a:t>
            </a:r>
            <a:r>
              <a:rPr lang="ru-RU" dirty="0" smtClean="0"/>
              <a:t>линий</a:t>
            </a:r>
            <a:r>
              <a:rPr lang="ru-RU" b="1" dirty="0" smtClean="0"/>
              <a:t> </a:t>
            </a:r>
            <a:r>
              <a:rPr lang="ru-RU" b="1" i="1" dirty="0"/>
              <a:t>с заштрихованными стрелками на </a:t>
            </a:r>
            <a:r>
              <a:rPr lang="ru-RU" b="1" i="1" dirty="0" smtClean="0"/>
              <a:t>конце</a:t>
            </a:r>
            <a:r>
              <a:rPr lang="ru-RU" i="1" dirty="0" smtClean="0"/>
              <a:t>, </a:t>
            </a:r>
            <a:r>
              <a:rPr lang="ru-RU" dirty="0"/>
              <a:t>над которыми указывается имя </a:t>
            </a:r>
            <a:r>
              <a:rPr lang="ru-RU" dirty="0" smtClean="0"/>
              <a:t>сообщения. </a:t>
            </a:r>
            <a:r>
              <a:rPr lang="ru-RU" dirty="0"/>
              <a:t>Порядок передачи сообщений определяется их расположением </a:t>
            </a:r>
            <a:r>
              <a:rPr lang="ru-RU" b="1" dirty="0"/>
              <a:t>сверху вниз</a:t>
            </a:r>
            <a:r>
              <a:rPr lang="ru-RU" dirty="0"/>
              <a:t>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9507" y="1825625"/>
            <a:ext cx="5110173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Начальное сообщение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632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Первое </a:t>
            </a:r>
            <a:r>
              <a:rPr lang="ru-RU" dirty="0"/>
              <a:t>сообщение </a:t>
            </a:r>
            <a:r>
              <a:rPr lang="ru-RU" dirty="0" smtClean="0"/>
              <a:t>называется </a:t>
            </a:r>
            <a:r>
              <a:rPr lang="ru-RU" i="1" dirty="0"/>
              <a:t>начальным </a:t>
            </a:r>
            <a:r>
              <a:rPr lang="ru-RU" dirty="0"/>
              <a:t>(</a:t>
            </a:r>
            <a:r>
              <a:rPr lang="ru-RU" dirty="0" err="1"/>
              <a:t>found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). Оно начинается с заштрихованного кружочка, символизирующего неизвестного, </a:t>
            </a:r>
            <a:r>
              <a:rPr lang="ru-RU" dirty="0" smtClean="0"/>
              <a:t>неопределённого </a:t>
            </a:r>
            <a:r>
              <a:rPr lang="ru-RU" dirty="0"/>
              <a:t>или случайного отправителя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ru-RU" dirty="0"/>
              <a:t>согласованию </a:t>
            </a:r>
            <a:r>
              <a:rPr lang="ru-RU" dirty="0" smtClean="0"/>
              <a:t>это </a:t>
            </a:r>
            <a:r>
              <a:rPr lang="ru-RU" dirty="0"/>
              <a:t>обозначение можно игнорировать и использовать обычную линию </a:t>
            </a:r>
            <a:r>
              <a:rPr lang="ru-RU" dirty="0" smtClean="0"/>
              <a:t>без </a:t>
            </a:r>
            <a:r>
              <a:rPr lang="ru-RU" dirty="0"/>
              <a:t>кружочка.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6200" y="1690688"/>
            <a:ext cx="3657600" cy="45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Фокус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9326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</a:t>
            </a:r>
            <a:r>
              <a:rPr lang="ru-RU" dirty="0"/>
              <a:t>отображать фокус управления с использованием </a:t>
            </a:r>
            <a:r>
              <a:rPr lang="ru-RU" i="1" dirty="0"/>
              <a:t>блока </a:t>
            </a:r>
            <a:r>
              <a:rPr lang="ru-RU" i="1" dirty="0" smtClean="0"/>
              <a:t>выполнения</a:t>
            </a:r>
            <a:r>
              <a:rPr lang="ru-RU" dirty="0" smtClean="0"/>
              <a:t>, </a:t>
            </a:r>
            <a:r>
              <a:rPr lang="ru-RU" dirty="0"/>
              <a:t>который в UML 1 назывался </a:t>
            </a:r>
            <a:r>
              <a:rPr lang="ru-RU" i="1" dirty="0"/>
              <a:t>блоком </a:t>
            </a:r>
            <a:r>
              <a:rPr lang="ru-RU" i="1" dirty="0" smtClean="0"/>
              <a:t>активации</a:t>
            </a:r>
            <a:r>
              <a:rPr lang="ru-RU" dirty="0" smtClean="0"/>
              <a:t>. </a:t>
            </a:r>
            <a:r>
              <a:rPr lang="ru-RU" dirty="0"/>
              <a:t>Блоки выполнения указывать необязательно.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3084" y="1690688"/>
            <a:ext cx="4608316" cy="49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6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Возвращаемые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Существует </a:t>
            </a:r>
            <a:r>
              <a:rPr lang="ru-RU" dirty="0"/>
              <a:t>два способа отобразить возврат значения при передаче </a:t>
            </a:r>
            <a:r>
              <a:rPr lang="ru-RU" dirty="0" smtClean="0"/>
              <a:t>сообщения: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</a:t>
            </a:r>
            <a:r>
              <a:rPr lang="ru-RU" dirty="0"/>
              <a:t>использованием специальной надписи над линией сообщения вида </a:t>
            </a:r>
            <a:r>
              <a:rPr lang="ru-RU" i="1" dirty="0" smtClean="0"/>
              <a:t>переменная </a:t>
            </a:r>
            <a:r>
              <a:rPr lang="ru-RU" i="1" dirty="0"/>
              <a:t>= </a:t>
            </a:r>
            <a:r>
              <a:rPr lang="ru-RU" i="1" dirty="0" smtClean="0"/>
              <a:t>сообщение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</a:t>
            </a:r>
            <a:r>
              <a:rPr lang="ru-RU" dirty="0"/>
              <a:t>использованием возвратной линии сообщения, исходящей из блока активации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4300" y="1825625"/>
            <a:ext cx="4889500" cy="37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8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Сообщения, передаваемому самому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Передача </a:t>
            </a:r>
            <a:r>
              <a:rPr lang="ru-RU" dirty="0"/>
              <a:t>сообщения объектом самому себе отображается с использованием вложенных активационных блоков 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4076" y="1825625"/>
            <a:ext cx="4839724" cy="46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8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экземпляров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Сообщение </a:t>
            </a:r>
            <a:r>
              <a:rPr lang="ru-RU" dirty="0"/>
              <a:t>о создании объекта не обязательно должно иметь имя </a:t>
            </a:r>
            <a:r>
              <a:rPr lang="ru-RU" dirty="0" err="1"/>
              <a:t>create</a:t>
            </a:r>
            <a:r>
              <a:rPr lang="ru-RU" dirty="0"/>
              <a:t>, но это уже сложившаяся традиция. </a:t>
            </a:r>
          </a:p>
          <a:p>
            <a:pPr marL="0" indent="0">
              <a:buNone/>
            </a:pPr>
            <a:r>
              <a:rPr lang="ru-RU" dirty="0" smtClean="0"/>
              <a:t>Сообщение </a:t>
            </a:r>
            <a:r>
              <a:rPr lang="ru-RU" dirty="0" err="1"/>
              <a:t>create</a:t>
            </a:r>
            <a:r>
              <a:rPr lang="ru-RU" dirty="0"/>
              <a:t>, </a:t>
            </a:r>
            <a:r>
              <a:rPr lang="ru-RU" b="1" dirty="0"/>
              <a:t>обычно</a:t>
            </a:r>
            <a:r>
              <a:rPr lang="ru-RU" dirty="0"/>
              <a:t> изображаемое пунктирной </a:t>
            </a:r>
            <a:r>
              <a:rPr lang="ru-RU" dirty="0" smtClean="0"/>
              <a:t>линией, </a:t>
            </a:r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или C# интерпретируется как оператор </a:t>
            </a:r>
            <a:r>
              <a:rPr lang="ru-RU" dirty="0" err="1"/>
              <a:t>new</a:t>
            </a:r>
            <a:r>
              <a:rPr lang="ru-RU" dirty="0"/>
              <a:t> с вызовом конструктора.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1200" y="1825624"/>
            <a:ext cx="6069456" cy="39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5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Уничтожение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Иногда </a:t>
            </a:r>
            <a:r>
              <a:rPr lang="ru-RU" dirty="0"/>
              <a:t>желательно отобразить на диаграмме факт уничтожения </a:t>
            </a:r>
            <a:r>
              <a:rPr lang="ru-RU" dirty="0" smtClean="0"/>
              <a:t>объекта. </a:t>
            </a:r>
          </a:p>
          <a:p>
            <a:pPr marL="0" indent="0">
              <a:buNone/>
            </a:pPr>
            <a:r>
              <a:rPr lang="ru-RU" dirty="0" smtClean="0"/>
              <a:t>Например чтобы явно </a:t>
            </a:r>
            <a:r>
              <a:rPr lang="ru-RU" dirty="0"/>
              <a:t>указать, что объект больше не будет использоваться (например, отразить факт закрытия соединения с базой данных).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4150" y="1825687"/>
            <a:ext cx="5181672" cy="43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4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взаимодействия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состав языка UML входят обозначения для </a:t>
            </a:r>
            <a:r>
              <a:rPr lang="ru-RU" i="1" dirty="0"/>
              <a:t>диаграмм взаимодействий </a:t>
            </a:r>
            <a:r>
              <a:rPr lang="ru-RU" dirty="0"/>
              <a:t>(</a:t>
            </a:r>
            <a:r>
              <a:rPr lang="ru-RU" dirty="0" err="1"/>
              <a:t>interaction</a:t>
            </a:r>
            <a:r>
              <a:rPr lang="ru-RU" dirty="0"/>
              <a:t> </a:t>
            </a:r>
            <a:r>
              <a:rPr lang="ru-RU" dirty="0" err="1"/>
              <a:t>diagrams</a:t>
            </a:r>
            <a:r>
              <a:rPr lang="ru-RU" dirty="0"/>
              <a:t>), используемых для </a:t>
            </a:r>
            <a:r>
              <a:rPr lang="ru-RU" i="1" dirty="0"/>
              <a:t>динамического моделирования </a:t>
            </a:r>
            <a:r>
              <a:rPr lang="ru-RU" dirty="0" smtClean="0"/>
              <a:t>объектов. </a:t>
            </a:r>
            <a:r>
              <a:rPr lang="ru-RU" dirty="0"/>
              <a:t>Они иллюстрируют </a:t>
            </a:r>
            <a:r>
              <a:rPr lang="ru-RU" dirty="0" smtClean="0"/>
              <a:t>взаимодействия </a:t>
            </a:r>
            <a:r>
              <a:rPr lang="ru-RU" dirty="0"/>
              <a:t>объектов с помощью сообщений.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Значительную </a:t>
            </a:r>
            <a:r>
              <a:rPr lang="ru-RU" b="1" dirty="0"/>
              <a:t>часть усилий необходимо затратить на построение </a:t>
            </a:r>
            <a:r>
              <a:rPr lang="ru-RU" b="1" i="1" dirty="0"/>
              <a:t>динамических </a:t>
            </a:r>
            <a:r>
              <a:rPr lang="ru-RU" b="1" dirty="0"/>
              <a:t>диаграмм взаимодействия, а не только на создание статической модели в рамках диаграммы классов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Дело </a:t>
            </a:r>
            <a:r>
              <a:rPr lang="ru-RU" dirty="0"/>
              <a:t>в том, что на таких диаграммах отображается процесс передачи сообщений между объектами, требующий более детальной проработки.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3388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поддержки условных операторов или </a:t>
            </a:r>
            <a:r>
              <a:rPr lang="ru-RU" dirty="0" smtClean="0"/>
              <a:t>циклов используются </a:t>
            </a:r>
            <a:r>
              <a:rPr lang="ru-RU" i="1" dirty="0" smtClean="0"/>
              <a:t>фреймы.</a:t>
            </a:r>
          </a:p>
          <a:p>
            <a:pPr marL="0" indent="0">
              <a:buNone/>
            </a:pPr>
            <a:r>
              <a:rPr lang="ru-RU" dirty="0" smtClean="0"/>
              <a:t>Фреймы </a:t>
            </a:r>
            <a:r>
              <a:rPr lang="ru-RU" dirty="0"/>
              <a:t>— это области или фрагменты диаграмм, содержащие оператор или метку (например, </a:t>
            </a:r>
            <a:r>
              <a:rPr lang="ru-RU" dirty="0" err="1"/>
              <a:t>loop</a:t>
            </a:r>
            <a:r>
              <a:rPr lang="ru-RU" dirty="0"/>
              <a:t>) и условное выражение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Фреймы могут быть вложенными.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2428" y="365124"/>
            <a:ext cx="5041371" cy="59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2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фреймов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892976"/>
              </p:ext>
            </p:extLst>
          </p:nvPr>
        </p:nvGraphicFramePr>
        <p:xfrm>
          <a:off x="838200" y="1825625"/>
          <a:ext cx="10515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205964091"/>
                    </a:ext>
                  </a:extLst>
                </a:gridCol>
                <a:gridCol w="8915400">
                  <a:extLst>
                    <a:ext uri="{9D8B030D-6E8A-4147-A177-3AD203B41FA5}">
                      <a16:colId xmlns:a16="http://schemas.microsoft.com/office/drawing/2014/main" val="230535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Оператор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Значение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 smtClean="0"/>
                        <a:t>alt</a:t>
                      </a:r>
                      <a:endParaRPr lang="en-US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Альтернативный фрагмент для представления взаимоисключающих условий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Фрагмент цикла, выполняемый в случае истинности условного выражения. Многократное выполнение оператора цикла (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раз) записывается в виде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для цикла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(i,1,10)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6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Необязательный фрагмент, который выполняется в случае истинности условного выражения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2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Фрагменты, выполняемые параллельно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3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Критическая область, в рамках которой может выполняться только один поток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6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81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Другой способ показать условные обозначения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Обозначение условного </a:t>
            </a:r>
            <a:r>
              <a:rPr lang="ru-RU" dirty="0"/>
              <a:t>сообщения в UML </a:t>
            </a:r>
            <a:r>
              <a:rPr lang="ru-RU" i="1" dirty="0"/>
              <a:t>2.x </a:t>
            </a:r>
            <a:r>
              <a:rPr lang="ru-RU" dirty="0"/>
              <a:t>является </a:t>
            </a:r>
            <a:r>
              <a:rPr lang="ru-RU" dirty="0" smtClean="0"/>
              <a:t>«громоздким», </a:t>
            </a:r>
            <a:r>
              <a:rPr lang="ru-RU" dirty="0"/>
              <a:t>поскольку требует создания отдельного фрейма </a:t>
            </a:r>
            <a:r>
              <a:rPr lang="ru-RU" dirty="0" err="1" smtClean="0"/>
              <a:t>opt</a:t>
            </a:r>
            <a:r>
              <a:rPr lang="ru-RU" dirty="0" smtClean="0"/>
              <a:t>. </a:t>
            </a:r>
            <a:r>
              <a:rPr lang="ru-RU" dirty="0"/>
              <a:t>Устаревшее обозначение </a:t>
            </a:r>
            <a:r>
              <a:rPr lang="ru-RU" dirty="0" smtClean="0"/>
              <a:t>условного </a:t>
            </a:r>
            <a:r>
              <a:rPr lang="ru-RU" dirty="0"/>
              <a:t>сообщения в UML </a:t>
            </a:r>
            <a:r>
              <a:rPr lang="ru-RU" i="1" dirty="0"/>
              <a:t>1.x </a:t>
            </a:r>
            <a:r>
              <a:rPr lang="ru-RU" dirty="0"/>
              <a:t>уже не действует, но является настолько удобным и простым, что, вероятно, будет популярным </a:t>
            </a:r>
            <a:r>
              <a:rPr lang="ru-RU" dirty="0" smtClean="0"/>
              <a:t>ещё </a:t>
            </a:r>
            <a:r>
              <a:rPr lang="ru-RU" dirty="0"/>
              <a:t>не один </a:t>
            </a:r>
            <a:r>
              <a:rPr lang="ru-RU" dirty="0" smtClean="0"/>
              <a:t>год.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8962" y="1577417"/>
            <a:ext cx="4618138" cy="47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Связать диаграммы взаимодействия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0320" y="1690688"/>
            <a:ext cx="5425546" cy="4494215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2669" y="1690688"/>
            <a:ext cx="5189011" cy="47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4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745067"/>
            <a:ext cx="10515600" cy="543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обозначения вхождений используется два фрейма. </a:t>
            </a:r>
          </a:p>
          <a:p>
            <a:r>
              <a:rPr lang="ru-RU" dirty="0" smtClean="0"/>
              <a:t>В </a:t>
            </a:r>
            <a:r>
              <a:rPr lang="ru-RU" dirty="0"/>
              <a:t>первый помещается общая диаграмма </a:t>
            </a:r>
            <a:r>
              <a:rPr lang="ru-RU" dirty="0" smtClean="0"/>
              <a:t>последовательности. </a:t>
            </a:r>
            <a:r>
              <a:rPr lang="ru-RU" dirty="0"/>
              <a:t>Этот фрейм помечается дескриптором </a:t>
            </a:r>
            <a:r>
              <a:rPr lang="ru-RU" dirty="0" err="1"/>
              <a:t>sd</a:t>
            </a:r>
            <a:r>
              <a:rPr lang="ru-RU" dirty="0"/>
              <a:t> с указанием имени, например: </a:t>
            </a:r>
            <a:r>
              <a:rPr lang="ru-RU" dirty="0" err="1"/>
              <a:t>AuthenticateUser</a:t>
            </a:r>
            <a:r>
              <a:rPr lang="ru-RU" dirty="0"/>
              <a:t>. </a:t>
            </a:r>
          </a:p>
          <a:p>
            <a:r>
              <a:rPr lang="ru-RU" dirty="0" smtClean="0"/>
              <a:t>Второй </a:t>
            </a:r>
            <a:r>
              <a:rPr lang="ru-RU" dirty="0"/>
              <a:t>фрейм </a:t>
            </a:r>
            <a:r>
              <a:rPr lang="ru-RU" dirty="0" err="1"/>
              <a:t>ref</a:t>
            </a:r>
            <a:r>
              <a:rPr lang="ru-RU" dirty="0"/>
              <a:t>, называемый </a:t>
            </a:r>
            <a:r>
              <a:rPr lang="ru-RU" i="1" dirty="0"/>
              <a:t>ссылкой </a:t>
            </a:r>
            <a:r>
              <a:rPr lang="ru-RU" dirty="0"/>
              <a:t>(</a:t>
            </a:r>
            <a:r>
              <a:rPr lang="ru-RU" dirty="0" err="1"/>
              <a:t>reference</a:t>
            </a:r>
            <a:r>
              <a:rPr lang="ru-RU" dirty="0"/>
              <a:t>), указывает на другую именованную диаграмму последовательностей. Она и является вхождением взаимодействия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Любую </a:t>
            </a:r>
            <a:r>
              <a:rPr lang="ru-RU" dirty="0"/>
              <a:t>диаграмму взаимодействия можно поместить во фрейм </a:t>
            </a:r>
            <a:r>
              <a:rPr lang="ru-RU" dirty="0" err="1"/>
              <a:t>sd</a:t>
            </a:r>
            <a:r>
              <a:rPr lang="ru-RU" dirty="0"/>
              <a:t> и присвоить ей имя. Это делается для обеспечения возможности ссылки на эту диаграмму с помощью фрейма </a:t>
            </a:r>
            <a:r>
              <a:rPr lang="ru-RU" dirty="0" err="1"/>
              <a:t>ref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0442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Асинхронные </a:t>
            </a:r>
            <a:r>
              <a:rPr lang="ru-RU" dirty="0"/>
              <a:t>и синхронные </a:t>
            </a:r>
            <a:r>
              <a:rPr lang="ru-RU" dirty="0" smtClean="0"/>
              <a:t>вызовы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 smtClean="0"/>
              <a:t>Асинхронные сообщения</a:t>
            </a:r>
            <a:r>
              <a:rPr lang="ru-RU" dirty="0" smtClean="0"/>
              <a:t> </a:t>
            </a:r>
            <a:r>
              <a:rPr lang="ru-RU" dirty="0"/>
              <a:t>не требуют отклика и не блокируют выполнения программы. Они используются в многопоточных средах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UML асинхронные вызовы обозначаются линиями сообщений с открытыми стрелками, а обычные синхронные — линиями с заштрихованными стрелками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9937" y="1690688"/>
            <a:ext cx="4233863" cy="50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5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Диаграмма коммуникаций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Основные обозначения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29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связей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/>
              <a:t>Связь</a:t>
            </a:r>
            <a:r>
              <a:rPr lang="ru-RU" dirty="0" smtClean="0"/>
              <a:t> </a:t>
            </a:r>
            <a:r>
              <a:rPr lang="ru-RU" dirty="0"/>
              <a:t>является соединением между двумя экземплярами классов, определяющим некоторую форму перемещения и видимости между </a:t>
            </a:r>
            <a:r>
              <a:rPr lang="ru-RU" dirty="0" smtClean="0"/>
              <a:t>ними. </a:t>
            </a:r>
          </a:p>
          <a:p>
            <a:pPr marL="0" indent="0">
              <a:buNone/>
            </a:pPr>
            <a:r>
              <a:rPr lang="ru-RU" dirty="0" smtClean="0"/>
              <a:t>Более </a:t>
            </a:r>
            <a:r>
              <a:rPr lang="ru-RU" dirty="0"/>
              <a:t>строго можно сказать, что связь является экземпляром ассоциации. 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2071" y="1825625"/>
            <a:ext cx="4005262" cy="35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35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829733"/>
            <a:ext cx="10515600" cy="53472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ru-RU" dirty="0"/>
              <a:t>одной и той же линии связи могут передаваться несколько сообщений в обоих направлениях. Для каждого сообщения не нужно строить отдельную линию связи. Все сообщения передаются по одной той же линии, которую можно рассматривать как трассу с двухсторонним движением. </a:t>
            </a:r>
          </a:p>
        </p:txBody>
      </p:sp>
    </p:spTree>
    <p:extLst>
      <p:ext uri="{BB962C8B-B14F-4D97-AF65-F5344CB8AC3E}">
        <p14:creationId xmlns:p14="http://schemas.microsoft.com/office/powerpoint/2010/main" val="1815042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Передаваемые </a:t>
            </a:r>
            <a:r>
              <a:rPr lang="ru-RU" dirty="0"/>
              <a:t>между объектами сообщения представляются в виде </a:t>
            </a:r>
            <a:r>
              <a:rPr lang="ru-RU" dirty="0" smtClean="0"/>
              <a:t>имён </a:t>
            </a:r>
            <a:r>
              <a:rPr lang="ru-RU" dirty="0"/>
              <a:t>этих сообщений над линиями связей, помеченных стрелками. Над одной линией связи может быть указано любое количество </a:t>
            </a:r>
            <a:r>
              <a:rPr lang="ru-RU" dirty="0" smtClean="0"/>
              <a:t>сообщений. </a:t>
            </a:r>
            <a:r>
              <a:rPr lang="ru-RU" dirty="0"/>
              <a:t>Для отображения порядка следования сообщений в текущем потоке управления рядом с сообщением приводится порядковый номер.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Начальные </a:t>
            </a:r>
            <a:r>
              <a:rPr lang="ru-RU" b="1" dirty="0"/>
              <a:t>сообщения нумеровать не следует. Формально это можно сделать, но отсутствие номера упрощает общую нумерацию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72335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Термин </a:t>
            </a:r>
            <a:r>
              <a:rPr lang="ru-RU" i="1" dirty="0"/>
              <a:t>диаграмма взаимодействия </a:t>
            </a:r>
            <a:r>
              <a:rPr lang="ru-RU" dirty="0" smtClean="0"/>
              <a:t>используется </a:t>
            </a:r>
            <a:r>
              <a:rPr lang="ru-RU" dirty="0"/>
              <a:t>в качестве общего названия для двух следующих конкретных типов </a:t>
            </a:r>
            <a:r>
              <a:rPr lang="ru-RU" dirty="0" smtClean="0"/>
              <a:t>диаграмм</a:t>
            </a:r>
            <a:r>
              <a:rPr lang="ru-RU" dirty="0"/>
              <a:t>:</a:t>
            </a:r>
          </a:p>
          <a:p>
            <a:r>
              <a:rPr lang="ru-RU" dirty="0" smtClean="0"/>
              <a:t>Диаграммы </a:t>
            </a:r>
            <a:r>
              <a:rPr lang="ru-RU" dirty="0"/>
              <a:t>последовательностей (</a:t>
            </a:r>
            <a:r>
              <a:rPr lang="en-US" dirty="0"/>
              <a:t>sequence diagram) </a:t>
            </a:r>
            <a:endParaRPr lang="ru-RU" dirty="0"/>
          </a:p>
          <a:p>
            <a:r>
              <a:rPr lang="ru-RU" dirty="0" smtClean="0"/>
              <a:t>Диаграммы </a:t>
            </a:r>
            <a:r>
              <a:rPr lang="ru-RU" dirty="0"/>
              <a:t>коммуникации (</a:t>
            </a:r>
            <a:r>
              <a:rPr lang="en-US" dirty="0"/>
              <a:t>communication diagram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Оба типа диаграмм могут использоваться для иллюстрации схожих взаимодействий.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построения диаграмм последовательностей существует более богатый набор </a:t>
            </a:r>
            <a:r>
              <a:rPr lang="ru-RU" dirty="0" smtClean="0"/>
              <a:t>обозначений.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68496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самому себе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Сообщение </a:t>
            </a:r>
            <a:r>
              <a:rPr lang="ru-RU" dirty="0"/>
              <a:t>может передаваться объектом </a:t>
            </a:r>
            <a:r>
              <a:rPr lang="ru-RU" dirty="0" smtClean="0"/>
              <a:t>самому. </a:t>
            </a:r>
          </a:p>
          <a:p>
            <a:pPr marL="0" indent="0">
              <a:buNone/>
            </a:pPr>
            <a:r>
              <a:rPr lang="ru-RU" dirty="0" smtClean="0"/>
              <a:t>Такой </a:t>
            </a:r>
            <a:r>
              <a:rPr lang="ru-RU" dirty="0"/>
              <a:t>случай отображается с помощью связи объекта с самим собой, когда сообщения передаются в направлении этой связи. 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3601" y="2257462"/>
            <a:ext cx="3945466" cy="42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17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экземпляра объекта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создания экземпляра объекта </a:t>
            </a:r>
            <a:r>
              <a:rPr lang="ru-RU" dirty="0" smtClean="0"/>
              <a:t>в UML </a:t>
            </a:r>
            <a:r>
              <a:rPr lang="ru-RU" dirty="0"/>
              <a:t>принято использовать </a:t>
            </a:r>
            <a:r>
              <a:rPr lang="ru-RU" dirty="0" smtClean="0"/>
              <a:t>сообщение </a:t>
            </a:r>
            <a:r>
              <a:rPr lang="ru-RU" dirty="0" err="1"/>
              <a:t>create</a:t>
            </a:r>
            <a:r>
              <a:rPr lang="ru-RU" dirty="0"/>
              <a:t> </a:t>
            </a:r>
            <a:r>
              <a:rPr lang="ru-RU" dirty="0" smtClean="0"/>
              <a:t>или </a:t>
            </a:r>
            <a:r>
              <a:rPr lang="ru-RU" dirty="0" err="1" smtClean="0"/>
              <a:t>new</a:t>
            </a:r>
            <a:r>
              <a:rPr lang="ru-RU" dirty="0" smtClean="0"/>
              <a:t>. </a:t>
            </a:r>
            <a:r>
              <a:rPr lang="ru-RU" dirty="0"/>
              <a:t>При использовании другого имени </a:t>
            </a:r>
            <a:r>
              <a:rPr lang="ru-RU" dirty="0" smtClean="0"/>
              <a:t>сообщение </a:t>
            </a:r>
            <a:r>
              <a:rPr lang="ru-RU" dirty="0"/>
              <a:t>следует снабдить специальным свойством, получившим название </a:t>
            </a:r>
            <a:r>
              <a:rPr lang="ru-RU" i="1" dirty="0"/>
              <a:t>стереотипа </a:t>
            </a:r>
            <a:r>
              <a:rPr lang="en-US" dirty="0" smtClean="0"/>
              <a:t>&lt;&lt;</a:t>
            </a:r>
            <a:r>
              <a:rPr lang="ru-RU" dirty="0" err="1" smtClean="0"/>
              <a:t>create</a:t>
            </a:r>
            <a:r>
              <a:rPr lang="en-US" dirty="0" smtClean="0"/>
              <a:t>&gt;&gt;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Сообщение </a:t>
            </a:r>
            <a:r>
              <a:rPr lang="ru-RU" dirty="0" err="1"/>
              <a:t>create</a:t>
            </a:r>
            <a:r>
              <a:rPr lang="ru-RU" dirty="0"/>
              <a:t> может иметь </a:t>
            </a:r>
            <a:r>
              <a:rPr lang="ru-RU" dirty="0" smtClean="0"/>
              <a:t>параметры. Более </a:t>
            </a:r>
            <a:r>
              <a:rPr lang="ru-RU" dirty="0"/>
              <a:t>того, чтобы подчеркнуть факт создания экземпляра, новому экземпляру объекта можно дополнительно присвоить </a:t>
            </a:r>
            <a:r>
              <a:rPr lang="ru-RU" i="1" dirty="0"/>
              <a:t>тегированное </a:t>
            </a:r>
            <a:r>
              <a:rPr lang="ru-RU" i="1" dirty="0" smtClean="0"/>
              <a:t>значение</a:t>
            </a:r>
            <a:r>
              <a:rPr lang="ru-RU" dirty="0" smtClean="0"/>
              <a:t> </a:t>
            </a:r>
            <a:r>
              <a:rPr lang="ru-RU" dirty="0"/>
              <a:t>{новый}. </a:t>
            </a:r>
            <a:r>
              <a:rPr lang="ru-RU" dirty="0" smtClean="0"/>
              <a:t>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Тегированное </a:t>
            </a:r>
            <a:r>
              <a:rPr lang="ru-RU" dirty="0"/>
              <a:t>значение — это гибкий механизм расширения UML, позволяющий добавлять семантически значимую информацию к элементам диаграмм. </a:t>
            </a:r>
          </a:p>
        </p:txBody>
      </p:sp>
    </p:spTree>
    <p:extLst>
      <p:ext uri="{BB962C8B-B14F-4D97-AF65-F5344CB8AC3E}">
        <p14:creationId xmlns:p14="http://schemas.microsoft.com/office/powerpoint/2010/main" val="3224993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318256"/>
            <a:ext cx="6791320" cy="63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Порядок </a:t>
            </a:r>
            <a:r>
              <a:rPr lang="ru-RU" dirty="0"/>
              <a:t>передачи сообщений иллюстрируется с помощью </a:t>
            </a:r>
            <a:r>
              <a:rPr lang="ru-RU" i="1" dirty="0"/>
              <a:t>порядковых </a:t>
            </a:r>
            <a:r>
              <a:rPr lang="ru-RU" i="1" dirty="0" smtClean="0"/>
              <a:t>номеров: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Первое </a:t>
            </a:r>
            <a:r>
              <a:rPr lang="ru-RU" dirty="0"/>
              <a:t>сообщение не нумеруется.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Порядок </a:t>
            </a:r>
            <a:r>
              <a:rPr lang="ru-RU" dirty="0"/>
              <a:t>и вложенность последующих сообщений отображается в соответствии с </a:t>
            </a:r>
            <a:r>
              <a:rPr lang="ru-RU" dirty="0" smtClean="0"/>
              <a:t>«принятой» нумерацией. </a:t>
            </a:r>
            <a:r>
              <a:rPr lang="ru-RU" dirty="0"/>
              <a:t>При </a:t>
            </a:r>
            <a:r>
              <a:rPr lang="ru-RU" dirty="0" smtClean="0"/>
              <a:t>её </a:t>
            </a:r>
            <a:r>
              <a:rPr lang="ru-RU" dirty="0"/>
              <a:t>использовании к вложенным сообщениям добавляется номер. Вложенность означает, что к номеру исходящего сообщения добавляется номер </a:t>
            </a:r>
            <a:r>
              <a:rPr lang="ru-RU" dirty="0" smtClean="0"/>
              <a:t>входящего (принятого) </a:t>
            </a:r>
            <a:r>
              <a:rPr lang="ru-RU" dirty="0"/>
              <a:t>сообщения.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87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056" y="406400"/>
            <a:ext cx="8780610" cy="56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0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сообщения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Условное изображается </a:t>
            </a:r>
            <a:r>
              <a:rPr lang="ru-RU" dirty="0"/>
              <a:t>с помощью его номера, за которым в квадратных скобках указывается условное выражение, аналогичное условию цикла. Сообщение </a:t>
            </a:r>
            <a:r>
              <a:rPr lang="ru-RU" dirty="0" smtClean="0"/>
              <a:t>передаётся </a:t>
            </a:r>
            <a:r>
              <a:rPr lang="ru-RU" dirty="0"/>
              <a:t>только в том случае, когда оператором возвращается значение </a:t>
            </a:r>
            <a:r>
              <a:rPr lang="ru-RU" dirty="0" err="1"/>
              <a:t>true</a:t>
            </a:r>
            <a:r>
              <a:rPr lang="ru-RU" dirty="0"/>
              <a:t>. 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6883" y="1690688"/>
            <a:ext cx="5903384" cy="42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38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Взаимоисключающие условия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этом случае требуется модифицировать схему нумерации, воспользовавшись символом условного маршрута. В соответствии с принятым соглашением первым таким символом является буква </a:t>
            </a:r>
            <a:r>
              <a:rPr lang="ru-RU" i="1" dirty="0"/>
              <a:t>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395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53" y="487890"/>
            <a:ext cx="9067214" cy="62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Итерационный </a:t>
            </a:r>
            <a:r>
              <a:rPr lang="ru-RU" dirty="0"/>
              <a:t>процесс можно отобразить, указав за порядковым номером сообщения символ </a:t>
            </a:r>
            <a:r>
              <a:rPr lang="ru-RU" dirty="0" smtClean="0"/>
              <a:t>*. Затем может следовать необязательный оператор повторения. 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7667" y="1690688"/>
            <a:ext cx="5249208" cy="36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коллекции объектов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067" y="1683698"/>
            <a:ext cx="4351866" cy="4635191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0929" y="1683698"/>
            <a:ext cx="4803082" cy="30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4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839788" y="316597"/>
            <a:ext cx="5157787" cy="823912"/>
          </a:xfrm>
        </p:spPr>
        <p:txBody>
          <a:bodyPr/>
          <a:lstStyle/>
          <a:p>
            <a:r>
              <a:rPr lang="ru-RU" dirty="0" smtClean="0"/>
              <a:t>Последовательностей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848" y="2014318"/>
            <a:ext cx="4286250" cy="3581400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5997575" y="316597"/>
            <a:ext cx="5183188" cy="823912"/>
          </a:xfrm>
        </p:spPr>
        <p:txBody>
          <a:bodyPr/>
          <a:lstStyle/>
          <a:p>
            <a:r>
              <a:rPr lang="ru-RU" dirty="0" smtClean="0"/>
              <a:t>Коммуникаций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9951" y="2014318"/>
            <a:ext cx="6080828" cy="22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7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Последовательностей и коммуникаций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/>
              <a:t>Диаграммы </a:t>
            </a:r>
            <a:r>
              <a:rPr lang="ru-RU" i="1" dirty="0"/>
              <a:t>коммуникации </a:t>
            </a:r>
            <a:r>
              <a:rPr lang="ru-RU" dirty="0" smtClean="0"/>
              <a:t>иллюстрируют </a:t>
            </a:r>
            <a:r>
              <a:rPr lang="ru-RU" dirty="0"/>
              <a:t>взаимодействие объектов в формате графа или сети. При этом объекты могут размещаться в любом месте </a:t>
            </a:r>
            <a:r>
              <a:rPr lang="ru-RU" dirty="0" smtClean="0"/>
              <a:t>диаграммы.</a:t>
            </a:r>
          </a:p>
          <a:p>
            <a:pPr marL="0" indent="0">
              <a:buNone/>
            </a:pPr>
            <a:r>
              <a:rPr lang="ru-RU" i="1" dirty="0" smtClean="0"/>
              <a:t>Диаграммы последовательностей</a:t>
            </a:r>
            <a:r>
              <a:rPr lang="ru-RU" dirty="0" smtClean="0"/>
              <a:t> </a:t>
            </a:r>
            <a:r>
              <a:rPr lang="ru-RU" dirty="0"/>
              <a:t>иллюстрируют </a:t>
            </a:r>
            <a:r>
              <a:rPr lang="ru-RU" dirty="0" smtClean="0"/>
              <a:t>взаимодействие располагая объекты </a:t>
            </a:r>
            <a:r>
              <a:rPr lang="ru-RU" dirty="0"/>
              <a:t>слева направо. </a:t>
            </a:r>
          </a:p>
        </p:txBody>
      </p:sp>
    </p:spTree>
    <p:extLst>
      <p:ext uri="{BB962C8B-B14F-4D97-AF65-F5344CB8AC3E}">
        <p14:creationId xmlns:p14="http://schemas.microsoft.com/office/powerpoint/2010/main" val="111145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993613"/>
              </p:ext>
            </p:extLst>
          </p:nvPr>
        </p:nvGraphicFramePr>
        <p:xfrm>
          <a:off x="838200" y="393700"/>
          <a:ext cx="10515600" cy="618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00754">
                  <a:extLst>
                    <a:ext uri="{9D8B030D-6E8A-4147-A177-3AD203B41FA5}">
                      <a16:colId xmlns:a16="http://schemas.microsoft.com/office/drawing/2014/main" val="2767677791"/>
                    </a:ext>
                  </a:extLst>
                </a:gridCol>
                <a:gridCol w="3559126">
                  <a:extLst>
                    <a:ext uri="{9D8B030D-6E8A-4147-A177-3AD203B41FA5}">
                      <a16:colId xmlns:a16="http://schemas.microsoft.com/office/drawing/2014/main" val="2821844248"/>
                    </a:ext>
                  </a:extLst>
                </a:gridCol>
                <a:gridCol w="3855720">
                  <a:extLst>
                    <a:ext uri="{9D8B030D-6E8A-4147-A177-3AD203B41FA5}">
                      <a16:colId xmlns:a16="http://schemas.microsoft.com/office/drawing/2014/main" val="296842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Диаграмма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Плюсы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Минусы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0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Последовательностей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Ясно отображает последовательность и временной порядок сообщений.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Богатый набор обозначений.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Расширяется вправо при добавлении новых объектов; занимает много места по горизонтали.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4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Коммуникации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Экономия пространства — возможность добавления объектов в двух направлениях.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Сложнее отследить последовательность сообщений.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Более бедная система обозначений.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2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26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взаимодействия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Прямоугольники</a:t>
            </a:r>
            <a:r>
              <a:rPr lang="ru-RU" dirty="0"/>
              <a:t>, показанные в </a:t>
            </a:r>
            <a:r>
              <a:rPr lang="ru-RU" dirty="0" smtClean="0"/>
              <a:t>примерах </a:t>
            </a:r>
            <a:r>
              <a:rPr lang="ru-RU" dirty="0"/>
              <a:t>диаграмм, </a:t>
            </a:r>
            <a:r>
              <a:rPr lang="ru-RU" dirty="0" smtClean="0"/>
              <a:t>называются </a:t>
            </a:r>
            <a:r>
              <a:rPr lang="ru-RU" dirty="0"/>
              <a:t>изображениями </a:t>
            </a:r>
            <a:r>
              <a:rPr lang="ru-RU" i="1" dirty="0" smtClean="0"/>
              <a:t>участников</a:t>
            </a:r>
            <a:r>
              <a:rPr lang="ru-RU" dirty="0" smtClean="0"/>
              <a:t> </a:t>
            </a:r>
            <a:r>
              <a:rPr lang="ru-RU" dirty="0"/>
              <a:t>взаимодействия — взаимосвязанных элементов, </a:t>
            </a:r>
            <a:r>
              <a:rPr lang="ru-RU" sz="3200" b="1" dirty="0" smtClean="0"/>
              <a:t>ОТОБРАЖАЕМЫХ НА СТРУКТУРНЫХ МОДЕЛЯХ, НАПРИМЕР ДИАГРАММАХ КЛАССОВ. </a:t>
            </a:r>
          </a:p>
          <a:p>
            <a:pPr marL="0" indent="0">
              <a:buNone/>
            </a:pPr>
            <a:r>
              <a:rPr lang="ru-RU" dirty="0" smtClean="0"/>
              <a:t>Такие </a:t>
            </a:r>
            <a:r>
              <a:rPr lang="ru-RU" dirty="0"/>
              <a:t>прямоугольники используются для иллюстрации </a:t>
            </a:r>
            <a:r>
              <a:rPr lang="ru-RU" i="1" dirty="0"/>
              <a:t>экземпляров </a:t>
            </a:r>
            <a:r>
              <a:rPr lang="ru-RU" dirty="0"/>
              <a:t>класса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4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865" y="323557"/>
            <a:ext cx="8503670" cy="62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5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сообщений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Диаграммы </a:t>
            </a:r>
            <a:r>
              <a:rPr lang="ru-RU" dirty="0"/>
              <a:t>взаимодействия отражают сообщения, передаваемые от одних объектов другим. В языке UML существует стандартный синтаксис для обозначения передачи </a:t>
            </a:r>
            <a:r>
              <a:rPr lang="ru-RU" dirty="0" smtClean="0"/>
              <a:t>сообщений: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i="1" dirty="0" smtClean="0"/>
              <a:t>получатель </a:t>
            </a:r>
            <a:r>
              <a:rPr lang="ru-RU" sz="4000" i="1" dirty="0"/>
              <a:t>= сообщение (параметр : </a:t>
            </a:r>
            <a:r>
              <a:rPr lang="ru-RU" sz="4000" i="1" dirty="0" err="1"/>
              <a:t>типПараметра</a:t>
            </a:r>
            <a:r>
              <a:rPr lang="ru-RU" sz="4000" i="1" dirty="0"/>
              <a:t>) : </a:t>
            </a:r>
            <a:r>
              <a:rPr lang="ru-RU" sz="4000" i="1" dirty="0" err="1"/>
              <a:t>типПолучателя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74756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5345BC9E214B54BA21D7B3E23208B34" ma:contentTypeVersion="2" ma:contentTypeDescription="Создание документа." ma:contentTypeScope="" ma:versionID="cec85710607a2e930743e943ff2037ed">
  <xsd:schema xmlns:xsd="http://www.w3.org/2001/XMLSchema" xmlns:xs="http://www.w3.org/2001/XMLSchema" xmlns:p="http://schemas.microsoft.com/office/2006/metadata/properties" xmlns:ns2="818bb6de-c4d7-49a8-8a0b-32f30be07499" targetNamespace="http://schemas.microsoft.com/office/2006/metadata/properties" ma:root="true" ma:fieldsID="c2745e95e059a983a1e61cb2b2d31960" ns2:_="">
    <xsd:import namespace="818bb6de-c4d7-49a8-8a0b-32f30be07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bb6de-c4d7-49a8-8a0b-32f30be074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56531B-9C3A-4804-93BF-0092CA4D50C1}"/>
</file>

<file path=customXml/itemProps2.xml><?xml version="1.0" encoding="utf-8"?>
<ds:datastoreItem xmlns:ds="http://schemas.openxmlformats.org/officeDocument/2006/customXml" ds:itemID="{40E442E2-1A13-4DEC-B969-64F3C5580C1E}"/>
</file>

<file path=customXml/itemProps3.xml><?xml version="1.0" encoding="utf-8"?>
<ds:datastoreItem xmlns:ds="http://schemas.openxmlformats.org/officeDocument/2006/customXml" ds:itemID="{806F42FD-3D11-418D-90DC-06D0012682A1}"/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1236</Words>
  <Application>Microsoft Office PowerPoint</Application>
  <PresentationFormat>Широкоэкранный</PresentationFormat>
  <Paragraphs>121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Тема Office</vt:lpstr>
      <vt:lpstr>Диаграммы взаимодействия</vt:lpstr>
      <vt:lpstr>Диаграммы взаимодействия</vt:lpstr>
      <vt:lpstr>Презентация PowerPoint</vt:lpstr>
      <vt:lpstr>Презентация PowerPoint</vt:lpstr>
      <vt:lpstr>Последовательностей и коммуникаций</vt:lpstr>
      <vt:lpstr>Презентация PowerPoint</vt:lpstr>
      <vt:lpstr>Участники взаимодействия</vt:lpstr>
      <vt:lpstr>Презентация PowerPoint</vt:lpstr>
      <vt:lpstr>Синтаксис сообщений</vt:lpstr>
      <vt:lpstr>Презентация PowerPoint</vt:lpstr>
      <vt:lpstr>Диаграмма последовательностей</vt:lpstr>
      <vt:lpstr>Линии жизни</vt:lpstr>
      <vt:lpstr>Сообщения</vt:lpstr>
      <vt:lpstr>Начальное сообщение</vt:lpstr>
      <vt:lpstr>Фокус управления</vt:lpstr>
      <vt:lpstr>Возвращаемые значения</vt:lpstr>
      <vt:lpstr>Сообщения, передаваемому самому себе</vt:lpstr>
      <vt:lpstr>Создание экземпляров</vt:lpstr>
      <vt:lpstr>Уничтожение объектов</vt:lpstr>
      <vt:lpstr>Фреймы</vt:lpstr>
      <vt:lpstr>Операторы фреймов</vt:lpstr>
      <vt:lpstr>Другой способ показать условные обозначения</vt:lpstr>
      <vt:lpstr>Связать диаграммы взаимодействия</vt:lpstr>
      <vt:lpstr>Презентация PowerPoint</vt:lpstr>
      <vt:lpstr>Асинхронные и синхронные вызовы</vt:lpstr>
      <vt:lpstr>Диаграмма коммуникаций</vt:lpstr>
      <vt:lpstr>Отображение связей</vt:lpstr>
      <vt:lpstr>Презентация PowerPoint</vt:lpstr>
      <vt:lpstr>Сообщения</vt:lpstr>
      <vt:lpstr>Сообщения самому себе</vt:lpstr>
      <vt:lpstr>Создание экземпляра объекта</vt:lpstr>
      <vt:lpstr>Презентация PowerPoint</vt:lpstr>
      <vt:lpstr>Порядок сообщений</vt:lpstr>
      <vt:lpstr>Презентация PowerPoint</vt:lpstr>
      <vt:lpstr>Условные сообщения</vt:lpstr>
      <vt:lpstr>Взаимоисключающие условия</vt:lpstr>
      <vt:lpstr>Презентация PowerPoint</vt:lpstr>
      <vt:lpstr>Цикл</vt:lpstr>
      <vt:lpstr>Обход коллекции объектов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коммуникаций</dc:title>
  <dc:creator>Иван</dc:creator>
  <cp:lastModifiedBy>Иван</cp:lastModifiedBy>
  <cp:revision>29</cp:revision>
  <dcterms:created xsi:type="dcterms:W3CDTF">2020-08-27T05:48:41Z</dcterms:created>
  <dcterms:modified xsi:type="dcterms:W3CDTF">2020-08-27T09:38:11Z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0x01010065345BC9E214B54BA21D7B3E23208B34</vt:lpwstr>
  </property>
</Properties>
</file>