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0" r:id="rId23"/>
    <p:sldId id="289" r:id="rId24"/>
    <p:sldId id="291" r:id="rId25"/>
    <p:sldId id="292" r:id="rId26"/>
    <p:sldId id="293" r:id="rId27"/>
    <p:sldId id="294" r:id="rId28"/>
    <p:sldId id="296" r:id="rId29"/>
    <p:sldId id="297" r:id="rId30"/>
    <p:sldId id="298" r:id="rId31"/>
    <p:sldId id="299" r:id="rId32"/>
    <p:sldId id="300" r:id="rId33"/>
    <p:sldId id="301" r:id="rId34"/>
    <p:sldId id="295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54F4D-49E8-47F2-868C-87817FA60B23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7CAD1-123E-4115-A128-8BE0A6EBB2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54F4D-49E8-47F2-868C-87817FA60B23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7CAD1-123E-4115-A128-8BE0A6EBB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54F4D-49E8-47F2-868C-87817FA60B23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7CAD1-123E-4115-A128-8BE0A6EBB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54F4D-49E8-47F2-868C-87817FA60B23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7CAD1-123E-4115-A128-8BE0A6EBB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54F4D-49E8-47F2-868C-87817FA60B23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7CAD1-123E-4115-A128-8BE0A6EBB2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54F4D-49E8-47F2-868C-87817FA60B23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7CAD1-123E-4115-A128-8BE0A6EBB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54F4D-49E8-47F2-868C-87817FA60B23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7CAD1-123E-4115-A128-8BE0A6EBB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54F4D-49E8-47F2-868C-87817FA60B23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7CAD1-123E-4115-A128-8BE0A6EBB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54F4D-49E8-47F2-868C-87817FA60B23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7CAD1-123E-4115-A128-8BE0A6EBB2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54F4D-49E8-47F2-868C-87817FA60B23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7CAD1-123E-4115-A128-8BE0A6EBB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54F4D-49E8-47F2-868C-87817FA60B23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7CAD1-123E-4115-A128-8BE0A6EBB2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5054F4D-49E8-47F2-868C-87817FA60B23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F97CAD1-123E-4115-A128-8BE0A6EBB2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328341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Введение в  информационную безопасность. </a:t>
            </a:r>
            <a:br>
              <a:rPr lang="ru-RU" sz="5400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5400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понятия. </a:t>
            </a:r>
            <a:endParaRPr lang="ru-RU" sz="5400" i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72066" y="5500702"/>
            <a:ext cx="3767134" cy="571504"/>
          </a:xfrm>
        </p:spPr>
        <p:txBody>
          <a:bodyPr>
            <a:normAutofit/>
          </a:bodyPr>
          <a:lstStyle/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Ущерб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422672" cy="466344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 приемлемым 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неприемлемым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285852" y="4786322"/>
            <a:ext cx="7647836" cy="140111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b="1" dirty="0" smtClean="0"/>
              <a:t>    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УЩЕРБ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- это утрата активов, повреждение (утрата свойств) активов и (или) инфраструктуры.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435608" y="214290"/>
            <a:ext cx="7498080" cy="603411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b="1" dirty="0" smtClean="0"/>
              <a:t>  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Информационная угроза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– потенциальная возможность неправомерного или случайного воздействия на объект защиты, приводящая к потере или разглашению информации.</a:t>
            </a:r>
          </a:p>
          <a:p>
            <a:pPr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Политика безопасности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совокупность норм и правил, регламентирующих работу средств защиты от заданного множества угроз.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500042"/>
            <a:ext cx="7498080" cy="917596"/>
          </a:xfrm>
        </p:spPr>
        <p:txBody>
          <a:bodyPr>
            <a:normAutofit fontScale="90000"/>
          </a:bodyPr>
          <a:lstStyle/>
          <a:p>
            <a:pPr lvl="0"/>
            <a:r>
              <a:rPr lang="ru-RU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Концепция информационной безопасности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571612"/>
            <a:ext cx="7498080" cy="4676788"/>
          </a:xfrm>
        </p:spPr>
        <p:txBody>
          <a:bodyPr/>
          <a:lstStyle/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Что защищать?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 чего (кого) защищать?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 защищать?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357298"/>
            <a:ext cx="7498080" cy="2357454"/>
          </a:xfrm>
        </p:spPr>
        <p:txBody>
          <a:bodyPr>
            <a:normAutofit/>
          </a:bodyPr>
          <a:lstStyle/>
          <a:p>
            <a:pPr algn="ctr"/>
            <a:r>
              <a:rPr lang="ru-RU" i="1" dirty="0" smtClean="0">
                <a:solidFill>
                  <a:schemeClr val="tx1"/>
                </a:solidFill>
                <a:effectLst/>
              </a:rPr>
              <a:t>Основные составляющие информационной безопасности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57752" y="1447800"/>
            <a:ext cx="4075936" cy="90963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500042"/>
            <a:ext cx="7790712" cy="6357958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sz="3300" b="1" dirty="0" smtClean="0">
                <a:latin typeface="Times New Roman" pitchFamily="18" charset="0"/>
                <a:cs typeface="Times New Roman" pitchFamily="18" charset="0"/>
              </a:rPr>
              <a:t>    Доступность информации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 – свойство системы обеспечивать своевременный беспрепятственный доступ правомочных (авторизованных) субъектов к интересующей их информации или осуществлять своевременный информационный обмен между ними. </a:t>
            </a:r>
          </a:p>
          <a:p>
            <a:pPr algn="just">
              <a:buNone/>
            </a:pPr>
            <a:r>
              <a:rPr lang="ru-RU" sz="3300" b="1" dirty="0" smtClean="0">
                <a:latin typeface="Times New Roman" pitchFamily="18" charset="0"/>
                <a:cs typeface="Times New Roman" pitchFamily="18" charset="0"/>
              </a:rPr>
              <a:t>    Целостность информации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 – свойство информации, характеризующее ее устойчивость к случайному или преднамеренному разрушению или несанкционированному изменению. </a:t>
            </a:r>
          </a:p>
          <a:p>
            <a:pPr algn="ctr"/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Статическая</a:t>
            </a:r>
          </a:p>
          <a:p>
            <a:pPr algn="ctr"/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Динамическая</a:t>
            </a:r>
          </a:p>
          <a:p>
            <a:pPr algn="just">
              <a:buNone/>
            </a:pPr>
            <a:r>
              <a:rPr lang="ru-RU" sz="3300" b="1" dirty="0" smtClean="0">
                <a:latin typeface="Times New Roman" pitchFamily="18" charset="0"/>
                <a:cs typeface="Times New Roman" pitchFamily="18" charset="0"/>
              </a:rPr>
              <a:t>    Конфиденциальность информации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 – свойство информации быть известной и доступной только правомочным субъектам системы. </a:t>
            </a:r>
          </a:p>
          <a:p>
            <a:pPr algn="just">
              <a:buNone/>
            </a:pPr>
            <a:r>
              <a:rPr lang="ru-RU" dirty="0" smtClean="0"/>
              <a:t> 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571480"/>
            <a:ext cx="7933588" cy="567692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b="1" dirty="0" smtClean="0"/>
              <a:t>    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Штатные средства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- совокупность программного и аппаратного обеспечения рассматриваемой информационной системы.</a:t>
            </a:r>
          </a:p>
          <a:p>
            <a:pPr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Транзакция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- одно действие или их последовательность, выполняемых одним или несколькими пользователями (прикладными программами) с целью осуществления доступа или изменения информации, воспринимаемых как единое целое и переводящих ее из одного непротиворечивого (согласованного) состояния в другое непротиворечивое состояние.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Основными объектами защиты при обеспечении ИБ являются: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1285860"/>
            <a:ext cx="7862150" cy="528641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все виды информационных ресурсов . </a:t>
            </a:r>
          </a:p>
          <a:p>
            <a:pPr algn="just"/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права граждан, юридических лиц и государства на получение, распространение и использование информации;</a:t>
            </a:r>
          </a:p>
          <a:p>
            <a:pPr algn="just"/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система формирования, распространения и использования информации (информационные системы и технологии, библиотеки, архивы, персонал, нормативные документы и т.д.);</a:t>
            </a:r>
          </a:p>
          <a:p>
            <a:pPr algn="just"/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система формирования общественного сознания (СМИ, социальные институты и т.д.).</a:t>
            </a:r>
          </a:p>
          <a:p>
            <a:pPr algn="just"/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3800" b="1" dirty="0" smtClean="0">
                <a:latin typeface="Times New Roman" pitchFamily="18" charset="0"/>
                <a:cs typeface="Times New Roman" pitchFamily="18" charset="0"/>
              </a:rPr>
              <a:t>     Информационные ресурсы 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(документированная информация) – это информация, зафиксированная на материальном носителе с реквизитами, позволяющими ее идентифицировать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ru-RU" sz="4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4800" i="1" dirty="0" smtClean="0">
                <a:latin typeface="Times New Roman" pitchFamily="18" charset="0"/>
                <a:cs typeface="Times New Roman" pitchFamily="18" charset="0"/>
              </a:rPr>
              <a:t>Категории и носители информации</a:t>
            </a:r>
            <a:endParaRPr lang="ru-RU" sz="4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Вида правовой</a:t>
            </a:r>
            <a:r>
              <a:rPr lang="ru-RU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36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информации (основные)</a:t>
            </a:r>
            <a:endParaRPr lang="ru-RU" sz="36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информация с ограниченным доступом;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информация общедоступная;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иная общедоступная информация;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«вредная» информация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информация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не подлежащая распространению как недостоверная, ложная и т.п.).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357166"/>
            <a:ext cx="8143932" cy="589123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осударственной тайне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относятся защищаемые государством сведения в области его военной, внешнеполитической, экономической, разведывательной, контрразведывательной и оперативно - розыскной деятельности, распространение которых может нанести ущерб безопасности РФ. 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Владельцем государственной тайны является само государство. </a:t>
            </a:r>
          </a:p>
          <a:p>
            <a:pPr algn="just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Регламентируется Законом РФ от  21 июля 1993 г. N 5485-I  «О государственной тайне»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57290" y="214290"/>
            <a:ext cx="7576398" cy="6643710"/>
          </a:xfrm>
        </p:spPr>
        <p:txBody>
          <a:bodyPr>
            <a:normAutofit fontScale="85000" lnSpcReduction="20000"/>
          </a:bodyPr>
          <a:lstStyle/>
          <a:p>
            <a:pPr marL="596646" indent="-514350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Вопросы: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596646" lvl="0" indent="-51435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Понятие информации, информационной безопасности, защита информации и  информационные угрозы 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т.д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96646" lvl="0" indent="-51435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Концепция информационной безопасности;</a:t>
            </a:r>
          </a:p>
          <a:p>
            <a:pPr marL="596646" lvl="0" indent="-51435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Основные составляющие информационной безопасности;</a:t>
            </a:r>
          </a:p>
          <a:p>
            <a:pPr marL="596646" lvl="0" indent="-51435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Объекты защиты;</a:t>
            </a:r>
          </a:p>
          <a:p>
            <a:pPr marL="596646" lvl="0" indent="-51435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Категории и носители информации;</a:t>
            </a:r>
          </a:p>
          <a:p>
            <a:pPr marL="596646" lvl="0" indent="-51435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 Средства защиты информации;</a:t>
            </a:r>
          </a:p>
          <a:p>
            <a:pPr marL="596646" lvl="0" indent="-51435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7. Способы передачи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конфиденциальной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информации на расстояние;</a:t>
            </a:r>
          </a:p>
          <a:p>
            <a:pPr marL="596646" lvl="0" indent="-51435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8. Структуры, обеспечивающие информационную безопасность.</a:t>
            </a:r>
          </a:p>
          <a:p>
            <a:pPr marL="596646" lvl="0" indent="-51435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9. Этапы развития информационной безопасности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500042"/>
            <a:ext cx="7862150" cy="57483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Конфиденциальная информация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– документированная информация, правовой режим которой установлен специальными нормами действующего законодательства в области государственной, коммерческой, промышленной и другой общественной деятельности. </a:t>
            </a:r>
          </a:p>
          <a:p>
            <a:pPr>
              <a:buNone/>
            </a:pPr>
            <a:r>
              <a:rPr lang="ru-RU" dirty="0" smtClean="0"/>
              <a:t>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285728"/>
            <a:ext cx="7933588" cy="62865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В Указе Президента РФ от 6 марта 1997 г. 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N 188 «Об утверждении перечня сведений конфиденциального характера (с изменениями на 13 июля 2015 г.)», конфиденциальная информация разбита на виды: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тайна следствия и судопроизводства;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служебная тайна;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профессиональная тайна;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коммерческая тайна;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сведения о сущности изобретения, полезной модели или промышленного образца по официальной публикации информации о них;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персональные данные.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smtClean="0">
                <a:solidFill>
                  <a:schemeClr val="tx1"/>
                </a:solidFill>
                <a:effectLst/>
              </a:rPr>
              <a:t>Средства защиты информации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Содержимое 3" descr="https://www.sites.google.com/site/anisimovkhv/_/rsrc/1421562184771/learning/kripto/lecture/tema1/sredstvaZI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43050"/>
            <a:ext cx="7929586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285728"/>
            <a:ext cx="8076464" cy="6286544"/>
          </a:xfrm>
        </p:spPr>
        <p:txBody>
          <a:bodyPr>
            <a:normAutofit fontScale="70000" lnSpcReduction="20000"/>
          </a:bodyPr>
          <a:lstStyle/>
          <a:p>
            <a:pPr lvl="0" algn="just">
              <a:buNone/>
            </a:pPr>
            <a:r>
              <a:rPr lang="ru-RU" b="1" dirty="0" smtClean="0"/>
              <a:t>    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Формальные средства защиты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– выполняют защитные функции строго по заранее предусмотренной процедуре без участия человека.</a:t>
            </a:r>
          </a:p>
          <a:p>
            <a:pPr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Физические средства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- механические, электрические, электромеханические, электронные, электронно-механические и тому подобные устройства и системы, которые функционируют автономно от информационных систем, создавая различного рода препятствия на пути дестабилизирующих факторов (замок на двери, жалюзи, забор, экраны).</a:t>
            </a:r>
          </a:p>
          <a:p>
            <a:pPr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Аппаратные средства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- механические, электрические, электромеханические, электронные, электронно-механические, оптические, лазерные, радиолокационные и тому подобные устройства, встраиваемые в информационных системах или сопрягаемые с ней специально для решения задач защиты информации.</a:t>
            </a:r>
          </a:p>
          <a:p>
            <a:pPr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Программные средства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- пакеты программ, отдельные программы или их части, используемые для решения задач защиты информации. 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К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специфическим средствам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защиты информации относятся криптографические методы.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285728"/>
            <a:ext cx="8072494" cy="6572272"/>
          </a:xfrm>
        </p:spPr>
        <p:txBody>
          <a:bodyPr>
            <a:normAutofit fontScale="70000" lnSpcReduction="20000"/>
          </a:bodyPr>
          <a:lstStyle/>
          <a:p>
            <a:pPr lvl="0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Неформальные средства защиты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– регламентируют деятельность человека.</a:t>
            </a:r>
          </a:p>
          <a:p>
            <a:pPr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Законодательные средства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– законы и другие нормативно-правовые акты, с помощью которых регламентируются правила использования, обработки и передачи информации ограниченного доступа и устанавливаются меры ответственности за нарушение этих правил. </a:t>
            </a:r>
          </a:p>
          <a:p>
            <a:pPr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Организационные средства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- организационно-технические и организационно-правовые мероприятия, осуществляемые в течение всего жизненного цикла защищаемой информационной системы (строительство помещений, проектирование информационных систем, монтаж и наладка оборудования, испытания и эксплуатация информационных систем). 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К организационным мерам также относят сертификацию информационных систем или их элементов, аттестацию объектов информатизации и субъектов на выполнение требований обеспечения безопасности и т.д.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285728"/>
            <a:ext cx="7790712" cy="6572272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Объект информатизации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совокупность информационных ресурсов, средств и систем обработки информации, используемых в соответствии с заданной информационной технологией, средств обеспечения объекта информатизации, помещений или объектов (зданий, сооружений, технических средств), в которых они установлены, или помещения и объекты, предназначенные для ведения конфиденциальных переговоров.</a:t>
            </a:r>
          </a:p>
          <a:p>
            <a:pPr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Аттестация объектов информатизации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комплекс организационно-технических мероприятий, в результате которых посредством специального документа – «Аттестата соответствия» подтверждается, что объект соответствует требованиям стандартов или иных нормативно-технических документов по безопасности информации, утвержденных ФСТЭК России.</a:t>
            </a:r>
          </a:p>
          <a:p>
            <a:pPr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Аттестация производится в порядке, установленном «Положением по аттестации объектов информатизации по требованиям безопасности информации» от 25.11.1994 г. 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285728"/>
            <a:ext cx="7790712" cy="5962672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Способов передачи конфиденциальной информации на расстоянии существует множество, среди которых можно выделить три основных направления: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1. Создать абсолютно надежный, недоступный для других канал связи между абонентами.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2. Использовать общедоступный канал связи, но скрыть сам факт передачи информации.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3. Использовать общедоступный канал связи, но передавать по нему нужную информацию в таком преобразованном виде, чтобы восстановить ее мог только адресат.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500042"/>
            <a:ext cx="7498080" cy="917596"/>
          </a:xfrm>
        </p:spPr>
        <p:txBody>
          <a:bodyPr>
            <a:normAutofit fontScale="90000"/>
          </a:bodyPr>
          <a:lstStyle/>
          <a:p>
            <a:pPr lvl="0"/>
            <a:r>
              <a:rPr lang="ru-RU" b="1" i="1" dirty="0" smtClean="0">
                <a:solidFill>
                  <a:schemeClr val="tx1"/>
                </a:solidFill>
                <a:effectLst/>
              </a:rPr>
              <a:t>Структуры, обеспечивающие информационную безопасность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Содержимое 3" descr="C:\Users\Татьяна\Desktop\structureIB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8372" y="1447800"/>
            <a:ext cx="7665627" cy="498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Комитет Государственной Думы по безопасности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214810" y="1524000"/>
            <a:ext cx="4718878" cy="5048272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Структура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в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ГосударственнойДуме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Федерального собрания России, в ведении, которой находятся рассмотрение и подготовка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законопроектовпо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вопросам безопасности государства и граждан. 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Председатель комитета —Владимир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Абдуалиевич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Васильев (по состоянию на февраль 2009 г.).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Адрес: г. Москва, улица Охотный ряд, д.1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сайт: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http://komitet2-16.km.duma.gov.ru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Татьяна\Desktop\1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285992"/>
            <a:ext cx="3288409" cy="31815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  <a:effectLst/>
              </a:rPr>
              <a:t>Совет безопасности Российской Федерации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786314" y="1357298"/>
            <a:ext cx="4147374" cy="5143536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конституционный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совещательный орган при Президенте Российской Федерации, осуществляющий подготовку решений президента по вопросам обеспечения защищённости жизненно важных интересов личности, общества и государства от внутренних и внешних угроз, проведения единой государственной политики по обеспечению национальной безопасности.</a:t>
            </a:r>
          </a:p>
          <a:p>
            <a:pPr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дрес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: г. Москва, ул. </a:t>
            </a:r>
            <a:r>
              <a:rPr lang="ru-RU" sz="2900" dirty="0" err="1" smtClean="0">
                <a:latin typeface="Times New Roman" pitchFamily="18" charset="0"/>
                <a:cs typeface="Times New Roman" pitchFamily="18" charset="0"/>
              </a:rPr>
              <a:t>Ипатьевский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пер., д.4/10с1</a:t>
            </a:r>
          </a:p>
          <a:p>
            <a:pPr algn="just"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   сайт: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http://www.scrf.gov.ru</a:t>
            </a:r>
            <a:endParaRPr lang="ru-RU" sz="29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Татьяна\Desktop\0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627187"/>
            <a:ext cx="3657600" cy="43735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447800"/>
            <a:ext cx="8005026" cy="48006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ru-RU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4000" i="1" dirty="0" smtClean="0">
                <a:latin typeface="Times New Roman" pitchFamily="18" charset="0"/>
                <a:cs typeface="Times New Roman" pitchFamily="18" charset="0"/>
              </a:rPr>
              <a:t>Основные понятия информационной безопасности </a:t>
            </a:r>
            <a:endParaRPr lang="ru-RU" sz="4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Федеральная служба по техническому и экспортному контролю</a:t>
            </a:r>
            <a:r>
              <a:rPr lang="ru-RU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28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ФСТЭК России</a:t>
            </a:r>
            <a:r>
              <a:rPr lang="ru-RU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4361688" cy="5048272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федеральный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орган исполнительной власти России, осуществляющий реализацию государственной политики, организацию межведомственной координации и взаимодействия, специальные и контрольные функции в области государственной безопасности.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Адрес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 г. Москва, ул. Старая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Басманная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д. 17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Сайт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https://fstec.ru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Татьяна\Desktop\9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5150" y="2060575"/>
            <a:ext cx="2857500" cy="3590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Федеральная служба безопасности Российской Федерации</a:t>
            </a:r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ФСБ России</a:t>
            </a:r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4361688" cy="53340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федеральный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орган исполнительной власти Российской Федерации, спецслужба, осуществляющая в пределах своих полномочий решение задач по обеспечению 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безопасности Российской Федерации.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Адрес: г. Москва,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Лубянская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площадь, д. 2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сайт: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http://www.fsb.ru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Татьяна\Desktop\8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85992"/>
            <a:ext cx="3657600" cy="24395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Федеральная служба по надзору в сфере связи, информационных технологий и массовых коммуникаций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Роскомнадзор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29190" y="1524000"/>
            <a:ext cx="4004498" cy="5048272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федеральное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подразделение (служба)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Минкомсвязи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России.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В задачи службы входят надзор за соблюдением Российского законодательства сфере связи, информационных технологий и СМИ, а также надзор по защите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ПДн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согласно закону о персональных данных в России и деятельность по организации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радиочастотной службы.</a:t>
            </a:r>
          </a:p>
          <a:p>
            <a:pPr algn="just"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    адрес: г. Москва, ул. Китайгородский проезд, д. 7, стр. 2</a:t>
            </a:r>
          </a:p>
          <a:p>
            <a:pPr algn="just"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    сайт: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http://rkn.gov.ru</a:t>
            </a:r>
            <a:endParaRPr lang="ru-RU" sz="29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Татьяна\Desktop\7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71612"/>
            <a:ext cx="3657600" cy="41559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274320"/>
            <a:ext cx="3357586" cy="11430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МВД России</a:t>
            </a:r>
            <a:endParaRPr lang="ru-RU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14810" y="214290"/>
            <a:ext cx="4929190" cy="6643710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     Департамент информационных технологий, связи и защиты информации Министерства внутренних дел Российской Федерации (</a:t>
            </a:r>
            <a:r>
              <a:rPr lang="ru-RU" sz="2900" dirty="0" err="1" smtClean="0">
                <a:latin typeface="Times New Roman" pitchFamily="18" charset="0"/>
                <a:cs typeface="Times New Roman" pitchFamily="18" charset="0"/>
              </a:rPr>
              <a:t>ДИТСиЗИ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МВД России) является самостоятельным структурным подразделением центрального аппарата Министерства внутренних дел РФ, обеспечивающим и осуществляющим в пределах своей компетенции функции Министерства по выработке и реализации государственной политики, нормативному правовому регулированию в области совершенствования информационных и телекоммуникационных технологий, автоматизированных информационных систем, систем и средств связи, радио- и радиотехнического контроля, обеспечения электромагнитной совместимости радиоэлектронных средств, противодействия техническим разведкам, технической (в том числе криптографической) защиты информации, радиоэлектронной борьбы, использования электронной подписи, формирования и ведения информационных ресурсов, межведомственного информационного взаимодействия, реализации государственных и ведомственных программ в области информатизации, </a:t>
            </a:r>
            <a:br>
              <a:rPr lang="ru-RU" sz="2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навигационно-мониторинговых систем органов внутренних дел, организаций и подразделений, созданных для выполнения задач и осуществления полномочий, возложенных на МВД России.</a:t>
            </a:r>
          </a:p>
          <a:p>
            <a:pPr algn="just"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     адрес: г. Москва, ул. Большая Пионерская, д. 6, ст.1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 descr="C:\Users\Татьяна\Desktop\5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36"/>
            <a:ext cx="3000396" cy="46683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Этапы развития информационной безопасности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1285860"/>
            <a:ext cx="7862150" cy="5214974"/>
          </a:xfrm>
        </p:spPr>
        <p:txBody>
          <a:bodyPr>
            <a:noAutofit/>
          </a:bodyPr>
          <a:lstStyle/>
          <a:p>
            <a:pPr lvl="0" algn="just" fontAlgn="base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  I этап — до 1816 года — характеризуется использованием естественно возникавших средств информационных коммуникаций. </a:t>
            </a:r>
          </a:p>
          <a:p>
            <a:pPr lvl="0" algn="just" fontAlgn="base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   II этап — начиная с 1816 года — связан с началом использования искусственно создаваемых технических средств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электро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- и радиосвязи</a:t>
            </a:r>
          </a:p>
          <a:p>
            <a:pPr lvl="0" algn="just" fontAlgn="base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   III этап — начиная с 1935 года — связан с появлением радиолокационных и гидроакустических средств. </a:t>
            </a:r>
          </a:p>
          <a:p>
            <a:pPr lvl="0" algn="just" fontAlgn="base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   IV этап — начиная с 1946 года — связан с изобретением и внедрением в практическую деятельность электронно-вычислительных машин (компьютеров)..</a:t>
            </a:r>
          </a:p>
          <a:p>
            <a:pPr lvl="0" algn="just" fontAlgn="base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  V этап — начиная с 1965 года — обусловлен созданием и развитием локальных информационно-коммуникационных сетей. </a:t>
            </a:r>
          </a:p>
          <a:p>
            <a:pPr lvl="0" algn="just" fontAlgn="base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  VI этап — начиная с 1973 года — связан с использованием сверх мобильных коммуникационных устройств с широким спектром задач. </a:t>
            </a:r>
          </a:p>
          <a:p>
            <a:pPr lvl="0" algn="just" fontAlgn="base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   VII этап — начиная с 1985 года — связан с созданием и развитием глобальных информационно-коммуникационных сетей с использованием космических средств обеспечения. 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Информация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- сведения, являющиеся объектом сбора, хранения, обработки, непосредственного использования и передачи в информационных системах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71538" y="5500702"/>
            <a:ext cx="3714776" cy="1000132"/>
          </a:xfrm>
        </p:spPr>
        <p:txBody>
          <a:bodyPr>
            <a:noAutofit/>
          </a:bodyPr>
          <a:lstStyle/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Указ Президента РФ от 5 декабря 2016 г. № 646 «Об утверждении Доктрины информационной безопасности Российской Федерации»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sz="half" idx="1"/>
          </p:nvPr>
        </p:nvSpPr>
        <p:spPr>
          <a:xfrm>
            <a:off x="857224" y="357166"/>
            <a:ext cx="4214842" cy="5830274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информационная 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безопасность  -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состояние защищенности национальных интересов в информационной сфере, определяемых совокупностью сбалансированных интересов личности, общества и государства. </a:t>
            </a:r>
          </a:p>
          <a:p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sz="half" idx="2"/>
          </p:nvPr>
        </p:nvSpPr>
        <p:spPr>
          <a:xfrm>
            <a:off x="4786314" y="285728"/>
            <a:ext cx="4357686" cy="642942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информационной 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безопасностью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 - состояние защищенности информации и поддерживающей инфраструктуры от случайных или преднамеренных воздействий естественного или искусственного характера (информационных угроз, угроз информационной безопасности), которые могут нанести неприемлемый ущерб субъектам информационных отношений.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428604"/>
            <a:ext cx="7498080" cy="98903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Основными задачами системы ИБ являются: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214422"/>
            <a:ext cx="8072494" cy="5643578"/>
          </a:xfrm>
        </p:spPr>
        <p:txBody>
          <a:bodyPr>
            <a:normAutofit fontScale="70000" lnSpcReduction="20000"/>
          </a:bodyPr>
          <a:lstStyle/>
          <a:p>
            <a:pPr lvl="0" algn="just" fontAlgn="base"/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своевременное выявление и устранение угроз безопасности и ресурсам, причин и условий, способствующих нанесению финансового, материального и морального ущерба его интересам;</a:t>
            </a:r>
          </a:p>
          <a:p>
            <a:pPr lvl="0" algn="just" fontAlgn="base"/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создание механизма и условий оперативного реагирования на угрозы безопасности и проявлению негативных тенденций в функционировании предприятия;</a:t>
            </a:r>
          </a:p>
          <a:p>
            <a:pPr lvl="0" algn="just" fontAlgn="base"/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эффективное пресечение посягательств на ресурсы и угроз персоналу на основе правовых, организационных и инженерно-технических мер и средств обеспечения безопасности;</a:t>
            </a:r>
          </a:p>
          <a:p>
            <a:pPr lvl="0" algn="just" fontAlgn="base"/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создание условий для максимально возможного возмещения и локализации наносимого ущерба неправомерными действиями физических и юридических лиц, ослабление негативного влияния последствий нарушения безопасности на достижение целей организации.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85852" y="357166"/>
            <a:ext cx="7647836" cy="6143668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     Защита информации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 – комплекс правовых, организационных и технических мероприятий и действий по предотвращению угроз информационной безопасности и устранению их последствий в процессе сбора, хранения, обработки и передачи информации в информационных системах.</a:t>
            </a:r>
          </a:p>
          <a:p>
            <a:pPr algn="just">
              <a:buNone/>
            </a:pP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    Информационная система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 — это совокупность технических (аппаратных) и программных средств, а также работающих с ними пользователей (персонала), обеспечивающая информационную технологию выполнения установленных функций.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1447800"/>
            <a:ext cx="7790712" cy="4800600"/>
          </a:xfrm>
        </p:spPr>
        <p:txBody>
          <a:bodyPr/>
          <a:lstStyle/>
          <a:p>
            <a:pPr algn="just">
              <a:buNone/>
            </a:pPr>
            <a:r>
              <a:rPr lang="ru-RU" b="1" dirty="0" smtClean="0"/>
              <a:t>  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Жизненный цикл информационной системы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– непрерывный процесс, начинающийся с момента принятия решения о создании информационной системы и заканчивающийся в момент полного изъятия ее из эксплуатации.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500042"/>
            <a:ext cx="8072494" cy="574835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 субъектами информационных отношений понимаются как владельцы, так и пользователи информации и поддерживающей инфраструктуры.</a:t>
            </a:r>
          </a:p>
          <a:p>
            <a:pPr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 поддерживающей инфраструктуре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относятся не только компьютеры, но и помещения, системы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электро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водо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и теплоснабжения, кондиционеры, средства коммуникаций и, конечно, обслуживающий персонал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228</TotalTime>
  <Words>720</Words>
  <Application>Microsoft Office PowerPoint</Application>
  <PresentationFormat>Экран (4:3)</PresentationFormat>
  <Paragraphs>132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Солнцестояние</vt:lpstr>
      <vt:lpstr>Введение в  информационную безопасность.  Основные понятия. </vt:lpstr>
      <vt:lpstr>Слайд 2</vt:lpstr>
      <vt:lpstr>Слайд 3</vt:lpstr>
      <vt:lpstr>Слайд 4</vt:lpstr>
      <vt:lpstr>Указ Президента РФ от 5 декабря 2016 г. № 646 «Об утверждении Доктрины информационной безопасности Российской Федерации»</vt:lpstr>
      <vt:lpstr>Основными задачами системы ИБ являются: </vt:lpstr>
      <vt:lpstr>Слайд 7</vt:lpstr>
      <vt:lpstr>Слайд 8</vt:lpstr>
      <vt:lpstr>Слайд 9</vt:lpstr>
      <vt:lpstr>Ущерб</vt:lpstr>
      <vt:lpstr>Слайд 11</vt:lpstr>
      <vt:lpstr>Концепция информационной безопасности </vt:lpstr>
      <vt:lpstr>Основные составляющие информационной безопасности</vt:lpstr>
      <vt:lpstr>Слайд 14</vt:lpstr>
      <vt:lpstr>Слайд 15</vt:lpstr>
      <vt:lpstr>Основными объектами защиты при обеспечении ИБ являются: </vt:lpstr>
      <vt:lpstr>Слайд 17</vt:lpstr>
      <vt:lpstr>Вида правовой информации (основные)</vt:lpstr>
      <vt:lpstr>Слайд 19</vt:lpstr>
      <vt:lpstr>Слайд 20</vt:lpstr>
      <vt:lpstr>Слайд 21</vt:lpstr>
      <vt:lpstr>Средства защиты информации</vt:lpstr>
      <vt:lpstr>Слайд 23</vt:lpstr>
      <vt:lpstr>Слайд 24</vt:lpstr>
      <vt:lpstr>Слайд 25</vt:lpstr>
      <vt:lpstr>Слайд 26</vt:lpstr>
      <vt:lpstr>Структуры, обеспечивающие информационную безопасность </vt:lpstr>
      <vt:lpstr>Комитет Государственной Думы по безопасности </vt:lpstr>
      <vt:lpstr>Совет безопасности Российской Федерации</vt:lpstr>
      <vt:lpstr>Федеральная служба по техническому и экспортному контролю (ФСТЭК России)</vt:lpstr>
      <vt:lpstr>Федеральная служба безопасности Российской Федерации (ФСБ России)</vt:lpstr>
      <vt:lpstr>Федеральная служба по надзору в сфере связи, информационных технологий и массовых коммуникаций (Роскомнадзор)</vt:lpstr>
      <vt:lpstr>МВД России</vt:lpstr>
      <vt:lpstr>Этапы развития информационной безопасности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Документ, его свойства, функции и признаки</dc:title>
  <dc:creator>Татьяна</dc:creator>
  <cp:lastModifiedBy>user</cp:lastModifiedBy>
  <cp:revision>45</cp:revision>
  <dcterms:created xsi:type="dcterms:W3CDTF">2015-04-10T04:17:41Z</dcterms:created>
  <dcterms:modified xsi:type="dcterms:W3CDTF">2020-09-25T16:50:27Z</dcterms:modified>
</cp:coreProperties>
</file>