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79"/>
    <p:restoredTop sz="94675"/>
  </p:normalViewPr>
  <p:slideViewPr>
    <p:cSldViewPr snapToGrid="0" snapToObjects="1">
      <p:cViewPr varScale="1">
        <p:scale>
          <a:sx n="129" d="100"/>
          <a:sy n="129" d="100"/>
        </p:scale>
        <p:origin x="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1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3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3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51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9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8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9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2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80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2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335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ntd.ru/document/1200003320" TargetMode="External"/><Relationship Id="rId2" Type="http://schemas.openxmlformats.org/officeDocument/2006/relationships/hyperlink" Target="http://docs.cntd.ru/document/120000359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cntd.ru/document/120000710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A6C6F-46A1-7249-8184-F34B0EF0E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ГОСТ Р 51241-2008 Средства и системы контроля и управления доступом. Классификация. Общие технические требования. Методы испытаний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A1454A-09E8-F146-881D-4AB8B4FB0E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Выполнила исмакова Даяна</a:t>
            </a:r>
          </a:p>
        </p:txBody>
      </p:sp>
    </p:spTree>
    <p:extLst>
      <p:ext uri="{BB962C8B-B14F-4D97-AF65-F5344CB8AC3E}">
        <p14:creationId xmlns:p14="http://schemas.microsoft.com/office/powerpoint/2010/main" val="1684658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1CC2D-F61E-B341-B894-F1C97B81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положения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3C0CA8-941C-D943-A9E9-EC483F790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Средства и системы КУД в составе систем </a:t>
            </a:r>
            <a:r>
              <a:rPr lang="ru-RU" dirty="0" err="1"/>
              <a:t>противокриминальной</a:t>
            </a:r>
            <a:r>
              <a:rPr lang="ru-RU" dirty="0"/>
              <a:t> защиты объектов должны обеспечивать:</a:t>
            </a:r>
            <a:br>
              <a:rPr lang="ru-RU" dirty="0"/>
            </a:br>
            <a:br>
              <a:rPr lang="ru-RU" dirty="0"/>
            </a:br>
            <a:r>
              <a:rPr lang="ru-RU" dirty="0"/>
              <a:t>- защиту от несанкционированного доступа на охраняемый объект (помещение, зону) в режиме снятия их с охраны;</a:t>
            </a:r>
            <a:br>
              <a:rPr lang="ru-RU" dirty="0"/>
            </a:br>
            <a:br>
              <a:rPr lang="ru-RU" dirty="0"/>
            </a:br>
            <a:r>
              <a:rPr lang="ru-RU" dirty="0"/>
              <a:t>- контроль и учет доступа персонала (посетителей) на охраняемый объект (помещение, зону) в режиме снятия их с охраны;</a:t>
            </a:r>
            <a:br>
              <a:rPr lang="ru-RU" dirty="0"/>
            </a:br>
            <a:br>
              <a:rPr lang="ru-RU" dirty="0"/>
            </a:br>
            <a:r>
              <a:rPr lang="ru-RU" dirty="0"/>
              <a:t>- автоматизацию процессов взятия/снятия охраняемого объекта (помещения, зоны) с помощью средств идентификации СКУД в составе устройств и приборов охранной сигнализации;</a:t>
            </a:r>
            <a:br>
              <a:rPr lang="ru-RU" dirty="0"/>
            </a:br>
            <a:br>
              <a:rPr lang="ru-RU" dirty="0"/>
            </a:br>
            <a:r>
              <a:rPr lang="ru-RU" dirty="0"/>
              <a:t>- защиту и контроль доступа к компьютерам автоматизированных рабочих мест (АРМ) пультового оборудования систем охранной сигнализации;</a:t>
            </a:r>
            <a:br>
              <a:rPr lang="ru-RU" dirty="0"/>
            </a:br>
            <a:br>
              <a:rPr lang="ru-RU" dirty="0"/>
            </a:br>
            <a:r>
              <a:rPr lang="ru-RU" dirty="0"/>
              <a:t>- защиту от НСД к информации. </a:t>
            </a:r>
          </a:p>
        </p:txBody>
      </p:sp>
    </p:spTree>
    <p:extLst>
      <p:ext uri="{BB962C8B-B14F-4D97-AF65-F5344CB8AC3E}">
        <p14:creationId xmlns:p14="http://schemas.microsoft.com/office/powerpoint/2010/main" val="33620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C4DFF1-CD41-AE48-BC5E-6D8AA4E3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Методы испытаний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33985C-C4F0-8147-BEDB-DC83BC73D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70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03F80-B333-EB42-A78F-470D6E71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положения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65220B-4155-2B42-B3BE-1BF22BC15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Испытания средств и систем КУД проводят методами, приведенными в настоящем стандарте, а также по методикам испытаний в соответствии с действующими нормативными документами на конкретные типы испытаний и ТУ на конкретные средства и системы КУД.</a:t>
            </a:r>
            <a:br>
              <a:rPr lang="ru-RU" dirty="0"/>
            </a:br>
            <a:endParaRPr lang="ru-RU" dirty="0"/>
          </a:p>
          <a:p>
            <a:r>
              <a:rPr lang="ru-RU" dirty="0"/>
              <a:t>Приборы и оборудование, применяемые при проведении испытаний, должны быть </a:t>
            </a:r>
            <a:r>
              <a:rPr lang="ru-RU" dirty="0" err="1"/>
              <a:t>поверены</a:t>
            </a:r>
            <a:r>
              <a:rPr lang="ru-RU" dirty="0"/>
              <a:t> и аттестованы в соответствии с </a:t>
            </a:r>
            <a:r>
              <a:rPr lang="ru-RU" u="sng" dirty="0">
                <a:hlinkClick r:id="rId2"/>
              </a:rPr>
              <a:t>ГОСТ Р 8.568</a:t>
            </a:r>
            <a:r>
              <a:rPr lang="ru-RU" dirty="0"/>
              <a:t> и обеспечивать требуемую точность измерений.</a:t>
            </a:r>
            <a:br>
              <a:rPr lang="ru-RU" dirty="0"/>
            </a:br>
            <a:endParaRPr lang="ru-RU" dirty="0"/>
          </a:p>
          <a:p>
            <a:r>
              <a:rPr lang="ru-RU" dirty="0"/>
              <a:t>При проведении испытаний средств и систем контроля и управления доступом должны быть обеспечены требования техники безопасности и другие условия в соответствии с требованиями используемых нормативных документов.</a:t>
            </a:r>
          </a:p>
          <a:p>
            <a:r>
              <a:rPr lang="ru-RU" dirty="0"/>
              <a:t>Образцы средств и систем контроля и управления доступом, предназначенные для проведения испытаний, должны иметь техническую документацию в объеме, необходимом для проведения испытаний, и быть полностью ею укомплектованы.</a:t>
            </a:r>
            <a:br>
              <a:rPr lang="ru-RU" dirty="0"/>
            </a:br>
            <a:endParaRPr lang="ru-RU" dirty="0"/>
          </a:p>
          <a:p>
            <a:r>
              <a:rPr lang="ru-RU" dirty="0"/>
              <a:t>Все испытания средств и систем контроля и управления доступом, кроме климатических, проводят в нормальных климатических условиях испытаний по </a:t>
            </a:r>
            <a:r>
              <a:rPr lang="ru-RU" u="sng" dirty="0">
                <a:hlinkClick r:id="rId3"/>
              </a:rPr>
              <a:t>ГОСТ 15150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645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598F03-E83D-C640-94B7-03147FBD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Классификация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F61DD6-DF5B-3343-AF14-6BD49FF21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1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D536E-8E7F-954E-AB52-9D332807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Классификация средств КУД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7FF8D8-2F7F-5041-B852-3C54A1670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87826"/>
            <a:ext cx="11029615" cy="2981739"/>
          </a:xfrm>
        </p:spPr>
        <p:txBody>
          <a:bodyPr>
            <a:normAutofit fontScale="92500" lnSpcReduction="10000"/>
          </a:bodyPr>
          <a:lstStyle/>
          <a:p>
            <a:r>
              <a:rPr lang="ru-RU" i="1" dirty="0"/>
              <a:t>Средства КУД подразделяют по:</a:t>
            </a:r>
            <a:br>
              <a:rPr lang="ru-RU" dirty="0"/>
            </a:br>
            <a:r>
              <a:rPr lang="ru-RU" dirty="0"/>
              <a:t>- функциональному назначению устройств;</a:t>
            </a:r>
            <a:br>
              <a:rPr lang="ru-RU" dirty="0"/>
            </a:br>
            <a:r>
              <a:rPr lang="ru-RU" dirty="0"/>
              <a:t>- функциональным характеристикам;</a:t>
            </a:r>
            <a:br>
              <a:rPr lang="ru-RU" dirty="0"/>
            </a:br>
            <a:r>
              <a:rPr lang="ru-RU" dirty="0"/>
              <a:t>- устойчивости к НСД. </a:t>
            </a:r>
          </a:p>
          <a:p>
            <a:r>
              <a:rPr lang="ru-RU" i="1" dirty="0"/>
              <a:t>Средства КУД по функциональному назначению устройств подразделяют на следующие основные средства:</a:t>
            </a:r>
            <a:br>
              <a:rPr lang="ru-RU" dirty="0"/>
            </a:br>
            <a:r>
              <a:rPr lang="ru-RU" dirty="0"/>
              <a:t>- устройства преграждающие управляемые;</a:t>
            </a:r>
            <a:br>
              <a:rPr lang="ru-RU" dirty="0"/>
            </a:br>
            <a:r>
              <a:rPr lang="ru-RU" dirty="0"/>
              <a:t>- устройства исполнительные;</a:t>
            </a:r>
            <a:br>
              <a:rPr lang="ru-RU" dirty="0"/>
            </a:br>
            <a:r>
              <a:rPr lang="ru-RU" dirty="0"/>
              <a:t>- устройства считывающие;</a:t>
            </a:r>
            <a:br>
              <a:rPr lang="ru-RU" dirty="0"/>
            </a:br>
            <a:r>
              <a:rPr lang="ru-RU" dirty="0"/>
              <a:t>- идентификаторы (ИД);</a:t>
            </a:r>
            <a:br>
              <a:rPr lang="ru-RU" dirty="0"/>
            </a:br>
            <a:r>
              <a:rPr lang="ru-RU" dirty="0"/>
              <a:t>- средства управления в составе аппаратных устройств и программных средств.</a:t>
            </a:r>
            <a:br>
              <a:rPr lang="ru-RU" dirty="0"/>
            </a:b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4C9A697-20BC-AB4E-859F-AE2984F983EB}"/>
              </a:ext>
            </a:extLst>
          </p:cNvPr>
          <p:cNvSpPr/>
          <p:nvPr/>
        </p:nvSpPr>
        <p:spPr>
          <a:xfrm>
            <a:off x="581192" y="5148470"/>
            <a:ext cx="11029616" cy="13417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3A7494-E86B-9D4F-9006-B95AB318E360}"/>
              </a:ext>
            </a:extLst>
          </p:cNvPr>
          <p:cNvSpPr txBox="1"/>
          <p:nvPr/>
        </p:nvSpPr>
        <p:spPr>
          <a:xfrm>
            <a:off x="581192" y="5241435"/>
            <a:ext cx="10918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Средства контроля и управления доступом (средства КУД):</a:t>
            </a:r>
            <a:r>
              <a:rPr lang="ru-RU" dirty="0"/>
              <a:t> Механические, электромеханические устройства и конструкции, электрические, электронные, электронные программируемые устройства, программные средства, обеспечивающие реализацию контроля и управления доступом.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950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5777E-F871-E142-954C-C5A28C3A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Классификация средств КУД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9BBAAE-8919-3F42-82B7-44EF8D5E6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0" y="1848678"/>
            <a:ext cx="11029615" cy="3962198"/>
          </a:xfrm>
        </p:spPr>
        <p:txBody>
          <a:bodyPr>
            <a:normAutofit fontScale="62500" lnSpcReduction="20000"/>
          </a:bodyPr>
          <a:lstStyle/>
          <a:p>
            <a:r>
              <a:rPr lang="ru-RU" sz="1900" i="1" dirty="0"/>
              <a:t> Средства КУД по функциональным характеристикам подразделяют на следующие группы:</a:t>
            </a:r>
            <a:br>
              <a:rPr lang="ru-RU" sz="1900" i="1" dirty="0"/>
            </a:br>
            <a:br>
              <a:rPr lang="ru-RU" sz="1900" i="1" dirty="0"/>
            </a:br>
            <a:r>
              <a:rPr lang="ru-RU" sz="1900" dirty="0"/>
              <a:t>УПУ - по виду перекрытия проема прохода:</a:t>
            </a:r>
            <a:br>
              <a:rPr lang="ru-RU" sz="1900" dirty="0"/>
            </a:br>
            <a:r>
              <a:rPr lang="ru-RU" sz="1900" dirty="0"/>
              <a:t>- с частичным перекрытием</a:t>
            </a:r>
            <a:br>
              <a:rPr lang="ru-RU" sz="1900" dirty="0"/>
            </a:br>
            <a:r>
              <a:rPr lang="ru-RU" sz="1900" dirty="0"/>
              <a:t>- с полным перекрытием</a:t>
            </a:r>
            <a:br>
              <a:rPr lang="ru-RU" sz="1900" dirty="0"/>
            </a:br>
            <a:r>
              <a:rPr lang="ru-RU" sz="1900" dirty="0"/>
              <a:t>- со сплошным перекрытием проема </a:t>
            </a:r>
            <a:br>
              <a:rPr lang="ru-RU" sz="1900" dirty="0"/>
            </a:br>
            <a:r>
              <a:rPr lang="ru-RU" sz="1900" dirty="0"/>
              <a:t>- с блокированием объекта в проеме</a:t>
            </a:r>
            <a:br>
              <a:rPr lang="ru-RU" sz="1900" dirty="0"/>
            </a:br>
            <a:br>
              <a:rPr lang="ru-RU" sz="1900" dirty="0"/>
            </a:br>
            <a:r>
              <a:rPr lang="ru-RU" sz="1900" dirty="0"/>
              <a:t>УИ - по способу запирания:</a:t>
            </a:r>
            <a:br>
              <a:rPr lang="ru-RU" sz="1900" dirty="0"/>
            </a:br>
            <a:r>
              <a:rPr lang="ru-RU" sz="1900" dirty="0"/>
              <a:t>- электромеханические замки;</a:t>
            </a:r>
            <a:br>
              <a:rPr lang="ru-RU" sz="1900" dirty="0"/>
            </a:br>
            <a:r>
              <a:rPr lang="ru-RU" sz="1900" dirty="0"/>
              <a:t>- электромагнитные замки;</a:t>
            </a:r>
            <a:br>
              <a:rPr lang="ru-RU" sz="1900" dirty="0"/>
            </a:br>
            <a:r>
              <a:rPr lang="ru-RU" sz="1900" dirty="0"/>
              <a:t>- электромагнитные защелки;</a:t>
            </a:r>
            <a:br>
              <a:rPr lang="ru-RU" sz="1900" dirty="0"/>
            </a:br>
            <a:r>
              <a:rPr lang="ru-RU" sz="1900" dirty="0"/>
              <a:t>- механизмы привода дверей, ворот.</a:t>
            </a:r>
            <a:br>
              <a:rPr lang="ru-RU" sz="1900" dirty="0"/>
            </a:br>
            <a:br>
              <a:rPr lang="ru-RU" sz="1900" dirty="0"/>
            </a:br>
            <a:r>
              <a:rPr lang="ru-RU" sz="1900" dirty="0"/>
              <a:t>Идентификаторы и считыватели - по следующим признакам:</a:t>
            </a:r>
            <a:br>
              <a:rPr lang="ru-RU" sz="1900" dirty="0"/>
            </a:br>
            <a:r>
              <a:rPr lang="ru-RU" sz="1900" dirty="0"/>
              <a:t>- виду используемых идентификационных признаков (идентификаторы и считыватели);</a:t>
            </a:r>
            <a:br>
              <a:rPr lang="ru-RU" sz="1900" dirty="0"/>
            </a:br>
            <a:r>
              <a:rPr lang="ru-RU" sz="1900" dirty="0"/>
              <a:t>- способу считывания идентификационных признаков (считыватели).</a:t>
            </a:r>
            <a:br>
              <a:rPr lang="ru-RU" sz="1900" dirty="0"/>
            </a:br>
            <a:br>
              <a:rPr lang="ru-RU" sz="1900" dirty="0"/>
            </a:br>
            <a:r>
              <a:rPr lang="ru-RU" sz="1900" dirty="0"/>
              <a:t>По способу считывания идентификационных признаков считыватели могут быть:</a:t>
            </a:r>
            <a:br>
              <a:rPr lang="ru-RU" sz="1900" dirty="0"/>
            </a:br>
            <a:r>
              <a:rPr lang="ru-RU" sz="1900" dirty="0"/>
              <a:t>- с ручным вводом;</a:t>
            </a:r>
            <a:br>
              <a:rPr lang="ru-RU" sz="1900" dirty="0"/>
            </a:br>
            <a:r>
              <a:rPr lang="ru-RU" sz="1900" dirty="0"/>
              <a:t>- контактным;</a:t>
            </a:r>
            <a:br>
              <a:rPr lang="ru-RU" sz="1900" dirty="0"/>
            </a:br>
            <a:r>
              <a:rPr lang="ru-RU" sz="1900" dirty="0"/>
              <a:t>- бесконтактными;</a:t>
            </a:r>
            <a:br>
              <a:rPr lang="ru-RU" sz="1900" dirty="0"/>
            </a:br>
            <a:r>
              <a:rPr lang="ru-RU" sz="1900" dirty="0"/>
              <a:t>- комбинированными.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EE1199-14D0-2D45-987B-952EE76B4616}"/>
              </a:ext>
            </a:extLst>
          </p:cNvPr>
          <p:cNvSpPr txBox="1"/>
          <p:nvPr/>
        </p:nvSpPr>
        <p:spPr>
          <a:xfrm>
            <a:off x="581191" y="5446643"/>
            <a:ext cx="11029615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200" b="1" dirty="0"/>
              <a:t>Устройства преграждающие управляемые (УПУ):</a:t>
            </a:r>
            <a:r>
              <a:rPr lang="ru-RU" sz="1200" dirty="0"/>
              <a:t> Устройства, обеспечивающие физическое препятствие доступу и оборудованные исполнительными устройствами для управления их состоянием (турникеты, шлюзы, проходные кабины, двери и ворота, оборудованные исполнительными устройствами СКУД, а также другие подобные устройства).</a:t>
            </a:r>
          </a:p>
          <a:p>
            <a:r>
              <a:rPr lang="ru-RU" sz="1200" b="1" dirty="0"/>
              <a:t>Устройства исполнительные (УИ):</a:t>
            </a:r>
            <a:r>
              <a:rPr lang="ru-RU" sz="1200" dirty="0"/>
              <a:t> Устройства или механизмы, обеспечивающие приведение в открытое или закрытое состояние УПУ (электромеханические, электромагнитные замки, электромагнитные защелки, механизмы привода шлюзов, ворот, турникетов и другие подобные устройства).</a:t>
            </a:r>
          </a:p>
        </p:txBody>
      </p:sp>
    </p:spTree>
    <p:extLst>
      <p:ext uri="{BB962C8B-B14F-4D97-AF65-F5344CB8AC3E}">
        <p14:creationId xmlns:p14="http://schemas.microsoft.com/office/powerpoint/2010/main" val="407401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CA5900-3A7B-C24A-A206-96D94F22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Классификация средств КУД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D52E45-1F35-1945-9DA8-913D93060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Классификация средств управления СКУД включает в себя:</a:t>
            </a:r>
            <a:br>
              <a:rPr lang="ru-RU" dirty="0"/>
            </a:br>
            <a:r>
              <a:rPr lang="ru-RU" dirty="0"/>
              <a:t>- аппаратные средства (устройства) - контроллеры доступа, приборы приемно-контрольные доступа (ППКД);</a:t>
            </a:r>
            <a:br>
              <a:rPr lang="ru-RU" dirty="0"/>
            </a:br>
            <a:r>
              <a:rPr lang="ru-RU" dirty="0"/>
              <a:t>- программные средства - программное обеспечение СКУД.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861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0F7876-0E29-F440-BCE6-75FC9E4A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Классификация СКУД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C67395-7478-D349-B96F-571AE267E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18252"/>
            <a:ext cx="11029615" cy="3940548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ru-RU" dirty="0"/>
              <a:t>СКУД классифицируют по:</a:t>
            </a:r>
            <a:br>
              <a:rPr lang="ru-RU" dirty="0"/>
            </a:br>
            <a:r>
              <a:rPr lang="ru-RU" dirty="0"/>
              <a:t>- способу управления;</a:t>
            </a:r>
            <a:br>
              <a:rPr lang="ru-RU" dirty="0"/>
            </a:br>
            <a:r>
              <a:rPr lang="ru-RU" dirty="0"/>
              <a:t>- числу контролируемых точек доступа;</a:t>
            </a:r>
            <a:br>
              <a:rPr lang="ru-RU" dirty="0"/>
            </a:br>
            <a:r>
              <a:rPr lang="ru-RU" dirty="0"/>
              <a:t>- функциональным характеристикам;</a:t>
            </a:r>
            <a:br>
              <a:rPr lang="ru-RU" dirty="0"/>
            </a:br>
            <a:r>
              <a:rPr lang="ru-RU" dirty="0"/>
              <a:t>- уровню защищенности системы от несанкционированного доступа к информации.</a:t>
            </a:r>
          </a:p>
          <a:p>
            <a:pPr lvl="0"/>
            <a:r>
              <a:rPr lang="ru-RU" dirty="0"/>
              <a:t>По способу управления СКУД подразделяют на:</a:t>
            </a:r>
            <a:br>
              <a:rPr lang="ru-RU" dirty="0"/>
            </a:br>
            <a:r>
              <a:rPr lang="ru-RU" dirty="0"/>
              <a:t>- автономные</a:t>
            </a:r>
            <a:br>
              <a:rPr lang="ru-RU" dirty="0"/>
            </a:br>
            <a:r>
              <a:rPr lang="ru-RU" dirty="0"/>
              <a:t>- централизованные (сетевые) </a:t>
            </a:r>
            <a:br>
              <a:rPr lang="ru-RU" dirty="0"/>
            </a:br>
            <a:r>
              <a:rPr lang="ru-RU" dirty="0"/>
              <a:t>- универсальные (сетевые)</a:t>
            </a:r>
          </a:p>
          <a:p>
            <a:pPr lvl="0"/>
            <a:r>
              <a:rPr lang="ru-RU" dirty="0"/>
              <a:t>По числу контролируемых точек доступа:</a:t>
            </a:r>
            <a:br>
              <a:rPr lang="ru-RU" dirty="0"/>
            </a:br>
            <a:r>
              <a:rPr lang="ru-RU" dirty="0"/>
              <a:t>- малой емкости (не более 64 точек);</a:t>
            </a:r>
            <a:br>
              <a:rPr lang="ru-RU" dirty="0"/>
            </a:br>
            <a:r>
              <a:rPr lang="ru-RU" dirty="0"/>
              <a:t>- средней емкости (от 64 до 256 точек);</a:t>
            </a:r>
            <a:br>
              <a:rPr lang="ru-RU" dirty="0"/>
            </a:br>
            <a:r>
              <a:rPr lang="ru-RU" dirty="0"/>
              <a:t>- большой емкости (более 256 точек).</a:t>
            </a:r>
          </a:p>
          <a:p>
            <a:pPr lvl="0"/>
            <a:r>
              <a:rPr lang="ru-RU" dirty="0"/>
              <a:t>По функциональным характеристикам СКУД подразделяют на три класса:</a:t>
            </a:r>
            <a:br>
              <a:rPr lang="ru-RU" dirty="0"/>
            </a:br>
            <a:r>
              <a:rPr lang="ru-RU" dirty="0"/>
              <a:t>1-й - системы с ограниченными функциями;</a:t>
            </a:r>
            <a:br>
              <a:rPr lang="ru-RU" dirty="0"/>
            </a:br>
            <a:r>
              <a:rPr lang="ru-RU" dirty="0"/>
              <a:t>2-й - системы с расширенными функциями;</a:t>
            </a:r>
            <a:br>
              <a:rPr lang="ru-RU" dirty="0"/>
            </a:br>
            <a:r>
              <a:rPr lang="ru-RU" dirty="0"/>
              <a:t>3-й - многофункциональные системы.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DFE29D-9256-EC44-AF76-3D025EFB16E0}"/>
              </a:ext>
            </a:extLst>
          </p:cNvPr>
          <p:cNvSpPr txBox="1"/>
          <p:nvPr/>
        </p:nvSpPr>
        <p:spPr>
          <a:xfrm>
            <a:off x="581191" y="5754757"/>
            <a:ext cx="1102961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200" b="1" dirty="0"/>
              <a:t>Система контроля и управления доступом (СКУД):</a:t>
            </a:r>
            <a:r>
              <a:rPr lang="ru-RU" sz="1200" dirty="0"/>
              <a:t> Совокупность средств контроля и управления доступом, обладающих технической, информационной, программной и эксплуатационной совместимостью.</a:t>
            </a:r>
          </a:p>
          <a:p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39355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5F274-8FE0-CB44-8860-1168BD67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Классификация средств и систем КУД по устойчивости к НСД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78B938-2E74-2C48-AA52-EC3A59AD7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286026"/>
          </a:xfrm>
        </p:spPr>
        <p:txBody>
          <a:bodyPr>
            <a:normAutofit fontScale="92500"/>
          </a:bodyPr>
          <a:lstStyle/>
          <a:p>
            <a:r>
              <a:rPr lang="ru-RU" dirty="0"/>
              <a:t>Классификация средств КУД по устойчивости к НСД основана на устойчивости к разрушающим и неразрушающим воздействиям по уровням устойчивости. </a:t>
            </a:r>
          </a:p>
          <a:p>
            <a:r>
              <a:rPr lang="ru-RU" dirty="0"/>
              <a:t>УПУ классифицируют по устойчивости к разрушающим воздействиям. </a:t>
            </a:r>
          </a:p>
          <a:p>
            <a:r>
              <a:rPr lang="ru-RU" dirty="0"/>
              <a:t>Классификация устройств исполнительных (замки, защелки) по устойчивости к разрушающим воздействиям в зависимости от конструкции. </a:t>
            </a:r>
          </a:p>
          <a:p>
            <a:r>
              <a:rPr lang="ru-RU" dirty="0"/>
              <a:t>По устойчивости к неразрушающим воздействиям средства КУД в зависимости от их функционального назначения. </a:t>
            </a:r>
          </a:p>
          <a:p>
            <a:r>
              <a:rPr lang="ru-RU" dirty="0"/>
              <a:t>Классификацию СКУД к НСД определяют как для систем с централизованным управлением по защищенности от несанкционированного доступа к информации ПО СКУД и средств СВТ, входящих в состав сетевых СКУД.</a:t>
            </a:r>
            <a:br>
              <a:rPr lang="ru-RU" dirty="0"/>
            </a:b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630300-31AF-DB4B-8290-38BB541902FD}"/>
              </a:ext>
            </a:extLst>
          </p:cNvPr>
          <p:cNvSpPr txBox="1"/>
          <p:nvPr/>
        </p:nvSpPr>
        <p:spPr>
          <a:xfrm>
            <a:off x="581191" y="5754757"/>
            <a:ext cx="1102961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ru-RU" sz="1200" b="1" dirty="0"/>
              <a:t>Несанкционированные действия (НСД):</a:t>
            </a:r>
            <a:r>
              <a:rPr lang="ru-RU" sz="1200" dirty="0"/>
              <a:t> Действия с целью несанкционированного проникновения в зону доступа через УПУ.</a:t>
            </a:r>
          </a:p>
        </p:txBody>
      </p:sp>
    </p:spTree>
    <p:extLst>
      <p:ext uri="{BB962C8B-B14F-4D97-AF65-F5344CB8AC3E}">
        <p14:creationId xmlns:p14="http://schemas.microsoft.com/office/powerpoint/2010/main" val="75120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F5B2D3-A165-A446-ACF5-F8671A2A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Технические требования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60CAE7-9DED-5740-9903-F05E1C4DCE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72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1CC2D-F61E-B341-B894-F1C97B81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положения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3C0CA8-941C-D943-A9E9-EC483F790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Разработка и постановка на производство средств и систем контроля управления доступом должны проводиться в соответствии с </a:t>
            </a:r>
            <a:r>
              <a:rPr lang="ru-RU" u="sng" dirty="0">
                <a:hlinkClick r:id="rId2"/>
              </a:rPr>
              <a:t>ГОСТ Р 15.201</a:t>
            </a:r>
            <a:r>
              <a:rPr lang="ru-RU" dirty="0"/>
              <a:t>. </a:t>
            </a:r>
          </a:p>
          <a:p>
            <a:r>
              <a:rPr lang="ru-RU" dirty="0"/>
              <a:t>Конструкторская документация на средства и системы КУД должна соответствовать требованиям ЕСКД. </a:t>
            </a:r>
          </a:p>
          <a:p>
            <a:r>
              <a:rPr lang="ru-RU" dirty="0"/>
              <a:t>Средства и системы КУД должны изготовляться в соответствии с требованиями настоящего стандарта, а также нормативных документов на средства и системы КУД конкретного типа. </a:t>
            </a:r>
          </a:p>
          <a:p>
            <a:r>
              <a:rPr lang="ru-RU" dirty="0"/>
              <a:t>Средства и системы КУД должны обеспечивать возможность непрерывной работы с учетом проведения регламентного технического обслуживания. </a:t>
            </a:r>
          </a:p>
          <a:p>
            <a:r>
              <a:rPr lang="ru-RU" dirty="0"/>
              <a:t>Системы КУД в рабочем режиме должны обеспечивать автоматическую работу. </a:t>
            </a:r>
          </a:p>
          <a:p>
            <a:r>
              <a:rPr lang="ru-RU" dirty="0"/>
              <a:t>Параметры и требования, определяющие совместимость средств КУД, предназначенных для поставки в качестве самостоятельных изделий, должны быть установлены в нормативных документах на средства КУД конкретного типа </a:t>
            </a:r>
          </a:p>
        </p:txBody>
      </p:sp>
    </p:spTree>
    <p:extLst>
      <p:ext uri="{BB962C8B-B14F-4D97-AF65-F5344CB8AC3E}">
        <p14:creationId xmlns:p14="http://schemas.microsoft.com/office/powerpoint/2010/main" val="3677046426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Дивиденд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{1CEF48E8-D583-A940-8CCB-77AF1DDC2714}tf10001123</Template>
  <TotalTime>15</TotalTime>
  <Words>1045</Words>
  <Application>Microsoft Macintosh PowerPoint</Application>
  <PresentationFormat>Широкоэкранный</PresentationFormat>
  <Paragraphs>43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Corbel</vt:lpstr>
      <vt:lpstr>Gill Sans MT</vt:lpstr>
      <vt:lpstr>Wingdings 2</vt:lpstr>
      <vt:lpstr>Дивиденд</vt:lpstr>
      <vt:lpstr>ГОСТ Р 51241-2008 Средства и системы контроля и управления доступом. Классификация. Общие технические требования. Методы испытаний</vt:lpstr>
      <vt:lpstr>Классификация</vt:lpstr>
      <vt:lpstr>Классификация средств КУД</vt:lpstr>
      <vt:lpstr>Классификация средств КУД</vt:lpstr>
      <vt:lpstr>Классификация средств КУД</vt:lpstr>
      <vt:lpstr>Классификация СКУД</vt:lpstr>
      <vt:lpstr>Классификация средств и систем КУД по устойчивости к НСД</vt:lpstr>
      <vt:lpstr>Технические требования </vt:lpstr>
      <vt:lpstr>Общие положения</vt:lpstr>
      <vt:lpstr>Общие положения</vt:lpstr>
      <vt:lpstr>Методы испытаний</vt:lpstr>
      <vt:lpstr>Общие положения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ГОСТ Р 51241-2008 Средства и системы контроля и управления доступом. Классификация. Общие технические требования. Методы испытаний</dc:title>
  <dc:creator>Даяна Исмакова</dc:creator>
  <cp:lastModifiedBy>Даяна Исмакова</cp:lastModifiedBy>
  <cp:revision>2</cp:revision>
  <dcterms:created xsi:type="dcterms:W3CDTF">2020-11-21T11:36:45Z</dcterms:created>
  <dcterms:modified xsi:type="dcterms:W3CDTF">2020-11-21T11:52:04Z</dcterms:modified>
</cp:coreProperties>
</file>