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75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6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5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67D2B-7641-E741-A8BB-5C1C0FEDB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Постановление правительства №127</a:t>
            </a:r>
            <a:br>
              <a:rPr lang="ru-RU" sz="2000" dirty="0"/>
            </a:br>
            <a:r>
              <a:rPr lang="ru-RU" sz="2000" dirty="0"/>
              <a:t>«Об утверждении Правил категорирования объектов критической информационной инфраструктуры Российской Федерации, а также перечня показателей критериев значимости объектов критической информационной инфраструктуры Российской Федерации и их значений»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4BEDD-33C0-334A-8E95-82AE227E4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Выполнила исмакова даяна</a:t>
            </a:r>
          </a:p>
          <a:p>
            <a:r>
              <a:rPr lang="ru-RU" dirty="0"/>
              <a:t>Группы </a:t>
            </a:r>
            <a:r>
              <a:rPr lang="ru-RU" dirty="0" err="1"/>
              <a:t>исит</a:t>
            </a:r>
            <a:r>
              <a:rPr lang="ru-RU" dirty="0"/>
              <a:t> 189-1</a:t>
            </a:r>
          </a:p>
        </p:txBody>
      </p:sp>
    </p:spTree>
    <p:extLst>
      <p:ext uri="{BB962C8B-B14F-4D97-AF65-F5344CB8AC3E}">
        <p14:creationId xmlns:p14="http://schemas.microsoft.com/office/powerpoint/2010/main" val="122596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7B955-42F5-184A-8854-262EC96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критериев значимости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52E72-3A80-334E-9B8F-26FF9F12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Политическая значимость</a:t>
            </a:r>
          </a:p>
          <a:p>
            <a:pPr lvl="1"/>
            <a:r>
              <a:rPr lang="ru-RU" dirty="0"/>
              <a:t>Прекращение или нарушение функционирования государственного органа в части невыполнения возложенной на него функции</a:t>
            </a:r>
          </a:p>
          <a:p>
            <a:pPr lvl="1"/>
            <a:r>
              <a:rPr lang="ru-RU" dirty="0"/>
              <a:t>Нарушение условий международного договора Российской Федерации</a:t>
            </a:r>
          </a:p>
          <a:p>
            <a:r>
              <a:rPr lang="ru-RU" dirty="0"/>
              <a:t>Экономическая значимость</a:t>
            </a:r>
          </a:p>
          <a:p>
            <a:pPr lvl="1"/>
            <a:r>
              <a:rPr lang="ru-RU" dirty="0"/>
              <a:t>Возникновение ущерба субъекту критической информационной инфраструктуры, который является государственной корпорацией, государственным унитарным предприятием и др.</a:t>
            </a:r>
          </a:p>
          <a:p>
            <a:pPr lvl="1"/>
            <a:r>
              <a:rPr lang="ru-RU" dirty="0"/>
              <a:t>Возникновение ущерба бюджетам Российской Федерации</a:t>
            </a:r>
          </a:p>
          <a:p>
            <a:pPr lvl="1"/>
            <a:r>
              <a:rPr lang="ru-RU" dirty="0"/>
              <a:t>Прекращение или нарушение проведения клиентами операций по банковским счетам и (или) без открытия банковского счета или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42777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9419-4CC6-E540-9874-ACE4FD56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критериев значимости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88635-3AEC-B74E-842D-259C9AF7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Экологическая значимость</a:t>
            </a:r>
          </a:p>
          <a:p>
            <a:pPr lvl="1"/>
            <a:r>
              <a:rPr lang="ru-RU" dirty="0"/>
              <a:t>Вредные воздействия на окружающую среду</a:t>
            </a:r>
          </a:p>
          <a:p>
            <a:r>
              <a:rPr lang="ru-RU" dirty="0"/>
              <a:t>Значимость для обеспечения обороны страны, безопасности государства и правопорядка</a:t>
            </a:r>
          </a:p>
          <a:p>
            <a:pPr lvl="1"/>
            <a:r>
              <a:rPr lang="ru-RU" dirty="0"/>
              <a:t>Прекращение или нарушение (невыполнение установленных показателей) функционирования пункта управления (ситуационного центра), оцениваемое в уровне (значимости) пункта управления или ситуационного центра</a:t>
            </a:r>
          </a:p>
          <a:p>
            <a:pPr lvl="1"/>
            <a:r>
              <a:rPr lang="ru-RU" dirty="0"/>
              <a:t>Снижение показателей государственного оборонного заказа, выполняемого субъектом критической информационной инфраструктуры</a:t>
            </a:r>
          </a:p>
          <a:p>
            <a:pPr lvl="1"/>
            <a:r>
              <a:rPr lang="ru-RU" dirty="0"/>
              <a:t>Прекращение или нарушение функционирования (невыполнения установленных показателей) информационной системы в области обеспечения обороны страны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6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8DC0098-93DA-6A44-8D04-42012CF0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Правила категорирования объектов критической информационной инфраструктуры Российской Федерации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A44FE1-4329-0E40-B702-DA7FB1F3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Категорирование осуществляется субъектами критической информационной инфраструктуры (КИИ)</a:t>
            </a:r>
            <a:r>
              <a:rPr lang="en-US" dirty="0"/>
              <a:t>*</a:t>
            </a:r>
            <a:endParaRPr lang="ru-RU" dirty="0"/>
          </a:p>
          <a:p>
            <a:r>
              <a:rPr lang="ru-RU" dirty="0"/>
              <a:t>Категорированию подлежат объекты, которые обеспечивают следующие функции: </a:t>
            </a:r>
          </a:p>
          <a:p>
            <a:pPr lvl="1"/>
            <a:r>
              <a:rPr lang="ru-RU" sz="1800" dirty="0"/>
              <a:t>управленческие, </a:t>
            </a:r>
          </a:p>
          <a:p>
            <a:pPr lvl="1"/>
            <a:r>
              <a:rPr lang="ru-RU" sz="1800" dirty="0"/>
              <a:t>технологические, </a:t>
            </a:r>
          </a:p>
          <a:p>
            <a:pPr lvl="1"/>
            <a:r>
              <a:rPr lang="ru-RU" sz="1800" dirty="0"/>
              <a:t>производственные, </a:t>
            </a:r>
          </a:p>
          <a:p>
            <a:pPr lvl="1"/>
            <a:r>
              <a:rPr lang="ru-RU" sz="1800" dirty="0"/>
              <a:t>финансово-экономические </a:t>
            </a:r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BED961-1A43-C748-AFD6-0E7CD985EA56}"/>
              </a:ext>
            </a:extLst>
          </p:cNvPr>
          <p:cNvSpPr/>
          <p:nvPr/>
        </p:nvSpPr>
        <p:spPr>
          <a:xfrm>
            <a:off x="463824" y="4822530"/>
            <a:ext cx="11264349" cy="1747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2"/>
                </a:solidFill>
              </a:rPr>
              <a:t>*Под </a:t>
            </a:r>
            <a:r>
              <a:rPr lang="ru-RU" b="1" dirty="0">
                <a:solidFill>
                  <a:schemeClr val="tx2"/>
                </a:solidFill>
              </a:rPr>
              <a:t>критической информационной инфраструктурой</a:t>
            </a:r>
            <a:r>
              <a:rPr lang="ru-RU" dirty="0">
                <a:solidFill>
                  <a:schemeClr val="tx2"/>
                </a:solidFill>
              </a:rPr>
              <a:t> РФ (КИИ) подразумевается совокупность автоматизированных систем управления производственными и технологическими процессами критически важных объектов РФ и обеспечивающих их взаимодействие информационно-телекоммуникационных сетей, а также ИТ-систем и сетей связи, предназначенных для решения задач государственного управления, обеспечения обороноспособности, безопасности и правопорядка.</a:t>
            </a:r>
          </a:p>
          <a:p>
            <a:pPr algn="just"/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4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15718-3EBA-8C49-8AC9-9FAF0617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Категорирование включает в себя: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1C0EB-6D1E-764A-A3C1-57BB72BC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endParaRPr lang="ru-RU" sz="1800" dirty="0"/>
          </a:p>
          <a:p>
            <a:pPr lvl="1"/>
            <a:r>
              <a:rPr lang="ru-RU" sz="1800" dirty="0"/>
              <a:t>определение процессов</a:t>
            </a:r>
          </a:p>
          <a:p>
            <a:pPr lvl="1"/>
            <a:r>
              <a:rPr lang="ru-RU" sz="1800" dirty="0"/>
              <a:t>выявление процессов в рамках выполнения полномочий</a:t>
            </a:r>
          </a:p>
          <a:p>
            <a:pPr lvl="1"/>
            <a:r>
              <a:rPr lang="ru-RU" sz="1800" dirty="0"/>
              <a:t>выявление объектов категорирования</a:t>
            </a:r>
          </a:p>
          <a:p>
            <a:pPr lvl="1"/>
            <a:r>
              <a:rPr lang="ru-RU" sz="1800" dirty="0"/>
              <a:t>формирование перечня объектов КИИ</a:t>
            </a:r>
          </a:p>
          <a:p>
            <a:pPr lvl="1"/>
            <a:r>
              <a:rPr lang="ru-RU" sz="1800" dirty="0"/>
              <a:t>оценка значимости</a:t>
            </a:r>
          </a:p>
          <a:p>
            <a:pPr lvl="1"/>
            <a:r>
              <a:rPr lang="ru-RU" sz="1800" dirty="0"/>
              <a:t>присвоение каждому объекту КИИ одной из категорий значимости</a:t>
            </a:r>
          </a:p>
          <a:p>
            <a:pPr lvl="1"/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3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4605-DEA0-E147-B6EA-555ED949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Присвоение 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75665-4502-0043-8655-46F7BFDE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Объекту критической информационной инфраструктуры по результатам категорирования присваивается в соответствии с перечнем показателей критериев значимости категория значимости с наивысшим значением.</a:t>
            </a:r>
          </a:p>
          <a:p>
            <a:r>
              <a:rPr lang="ru-RU" dirty="0"/>
              <a:t>Если ни один из показателей критериев значимости неприменим для объекта критической информационной инфраструктуры или объект критической информационной инфраструктуры не соответствует ни одному показателю критериев значимости и их значениям, категория значимости не присваивается.</a:t>
            </a:r>
          </a:p>
          <a:p>
            <a:r>
              <a:rPr lang="ru-RU" dirty="0"/>
              <a:t>3 категории значимости:</a:t>
            </a:r>
          </a:p>
          <a:p>
            <a:pPr lvl="1"/>
            <a:r>
              <a:rPr lang="ru-RU" dirty="0"/>
              <a:t>Первая – самая высокая</a:t>
            </a:r>
          </a:p>
          <a:p>
            <a:pPr lvl="1"/>
            <a:r>
              <a:rPr lang="ru-RU" dirty="0"/>
              <a:t>Вторая - средняя</a:t>
            </a:r>
          </a:p>
          <a:p>
            <a:pPr lvl="1"/>
            <a:r>
              <a:rPr lang="ru-RU" dirty="0"/>
              <a:t>Третья – самая низкая</a:t>
            </a:r>
          </a:p>
        </p:txBody>
      </p:sp>
    </p:spTree>
    <p:extLst>
      <p:ext uri="{BB962C8B-B14F-4D97-AF65-F5344CB8AC3E}">
        <p14:creationId xmlns:p14="http://schemas.microsoft.com/office/powerpoint/2010/main" val="23495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F6EA4-9EEF-DE42-81BB-8E24FC6F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данными для категорирования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759B0-BABE-704A-80F1-9F38245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Сведения об объекте КИИ</a:t>
            </a:r>
          </a:p>
          <a:p>
            <a:r>
              <a:rPr lang="ru-RU" dirty="0"/>
              <a:t>Процессы КИИ</a:t>
            </a:r>
          </a:p>
          <a:p>
            <a:r>
              <a:rPr lang="ru-RU" dirty="0"/>
              <a:t>Состав информации, обрабатываемой объектами КИИ</a:t>
            </a:r>
          </a:p>
          <a:p>
            <a:r>
              <a:rPr lang="ru-RU" dirty="0"/>
              <a:t>Различные декларации по промышленной безопасности, безопасности гидротехнического сооружения и др.</a:t>
            </a:r>
          </a:p>
          <a:p>
            <a:r>
              <a:rPr lang="ru-RU" dirty="0"/>
              <a:t>Сведения о взаимодействии КИИ с другими объектами КИИ</a:t>
            </a:r>
          </a:p>
          <a:p>
            <a:r>
              <a:rPr lang="ru-RU" dirty="0"/>
              <a:t>Угрозы безопасности информации в отношении объекта КИИ</a:t>
            </a:r>
          </a:p>
        </p:txBody>
      </p:sp>
    </p:spTree>
    <p:extLst>
      <p:ext uri="{BB962C8B-B14F-4D97-AF65-F5344CB8AC3E}">
        <p14:creationId xmlns:p14="http://schemas.microsoft.com/office/powerpoint/2010/main" val="329127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52CE3-CAE5-3943-A697-32940C58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Комиссия по категорированию включает: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84AF0-34BE-C949-AE79-36B68610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Руководителя субъекта КИИ</a:t>
            </a:r>
          </a:p>
          <a:p>
            <a:r>
              <a:rPr lang="ru-RU" dirty="0"/>
              <a:t>Работников субъекта КИИ, являющихся специалистами в области выполняемых функций или осуществляемых видов деятельности</a:t>
            </a:r>
          </a:p>
          <a:p>
            <a:r>
              <a:rPr lang="ru-RU" dirty="0"/>
              <a:t>Работников субъекта КИИ, на которых возложены функции обеспечения безопасности</a:t>
            </a:r>
          </a:p>
          <a:p>
            <a:r>
              <a:rPr lang="ru-RU" dirty="0"/>
              <a:t>Работников подразделения по защите государственной тайны субъекта КИИ</a:t>
            </a:r>
          </a:p>
          <a:p>
            <a:r>
              <a:rPr lang="ru-RU" dirty="0"/>
              <a:t>Работников структурного подразделения по гражданской обороне и защите от чрезвычайных ситуаций</a:t>
            </a:r>
          </a:p>
          <a:p>
            <a:endParaRPr lang="ru-RU" dirty="0"/>
          </a:p>
          <a:p>
            <a:r>
              <a:rPr lang="ru-RU" dirty="0"/>
              <a:t>Также возможно включение представителей государственных органов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FBDA0-FF84-1146-A3F8-63FC4EC0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Комиссия по категорированию в ходе своей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BD5BC-B264-564B-802C-4DAF516A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определяет процессы КИИ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выявляет наличие критических процессов у субъекта КИИ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выявляет объекты критической информационной инфраструктуры, которые обрабатывают информацию, необходимую для обеспечения выполнения критических процессов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рассматривает возможные действия нарушителей в отношении объектов критической информационной инфраструктуры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анализирует угрозы безопасности информации и уязвимости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оценивает масштаб возможных последствий в случае возникновения компьютерных инцидентов на объектах КИИ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устанавливает каждому из объектов КИИ одну из категорий значимости, либо принимает решение об отсутствии необходимости присвоения им категорий значимости.</a:t>
            </a:r>
          </a:p>
        </p:txBody>
      </p:sp>
    </p:spTree>
    <p:extLst>
      <p:ext uri="{BB962C8B-B14F-4D97-AF65-F5344CB8AC3E}">
        <p14:creationId xmlns:p14="http://schemas.microsoft.com/office/powerpoint/2010/main" val="8395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A5E16-F9F7-9144-B47C-3CF695F8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F9982-E697-BB4D-93B1-D898EB53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Максимальный срок категорирования не должен превышать одного года со дня утверждения субъектом КИИ перечня объектов.</a:t>
            </a:r>
          </a:p>
          <a:p>
            <a:r>
              <a:rPr lang="ru-RU" dirty="0"/>
              <a:t>Перечень объектов в течение 5 рабочих дней после утверждения направляется в федеральный орган исполнительной власти, уполномоченный в области обеспечения безопасности критической информационной инфраструктуры.</a:t>
            </a:r>
          </a:p>
          <a:p>
            <a:r>
              <a:rPr lang="ru-RU" dirty="0"/>
              <a:t>Субъект КИИ в течение 10 дней со дня утверждения акта направляет в федеральный орган исполнительной власти сведения о результатах присвоения объекту критической информационной инфраструктуры одной из категорий значимости, либо об отсутствии необходимости присвоения ему одной из таких категорий.</a:t>
            </a:r>
          </a:p>
        </p:txBody>
      </p:sp>
    </p:spTree>
    <p:extLst>
      <p:ext uri="{BB962C8B-B14F-4D97-AF65-F5344CB8AC3E}">
        <p14:creationId xmlns:p14="http://schemas.microsoft.com/office/powerpoint/2010/main" val="98222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076AA-A6CA-0242-BB03-0DCF0C43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критериев значимости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C9B2C-2CFF-784F-9019-CFBDB776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Социальная значимость</a:t>
            </a:r>
          </a:p>
          <a:p>
            <a:pPr lvl="1"/>
            <a:r>
              <a:rPr lang="ru-RU" dirty="0"/>
              <a:t>Причинение ущерба жизни и здоровью людей</a:t>
            </a:r>
          </a:p>
          <a:p>
            <a:pPr lvl="1"/>
            <a:r>
              <a:rPr lang="ru-RU" dirty="0"/>
              <a:t>Прекращение или нарушение функционирования объектов обеспечения жизнедеятельности населения</a:t>
            </a:r>
          </a:p>
          <a:p>
            <a:pPr lvl="1"/>
            <a:r>
              <a:rPr lang="ru-RU" dirty="0"/>
              <a:t>Прекращение или нарушение функционирования объектов транспортной инфраструктуры</a:t>
            </a:r>
          </a:p>
          <a:p>
            <a:pPr lvl="1"/>
            <a:r>
              <a:rPr lang="ru-RU" dirty="0"/>
              <a:t>Прекращение или нарушение функционирования сети связи, оцениваемые</a:t>
            </a:r>
          </a:p>
          <a:p>
            <a:pPr lvl="1"/>
            <a:r>
              <a:rPr lang="ru-RU" dirty="0"/>
              <a:t>Отсутствие доступа к государственной услуге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9793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{1CEF48E8-D583-A940-8CCB-77AF1DDC2714}tf10001123</Template>
  <TotalTime>312</TotalTime>
  <Words>678</Words>
  <Application>Microsoft Macintosh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Corbel</vt:lpstr>
      <vt:lpstr>Gill Sans MT</vt:lpstr>
      <vt:lpstr>Wingdings 2</vt:lpstr>
      <vt:lpstr>Дивиденд</vt:lpstr>
      <vt:lpstr>Постановление правительства №127 «Об утверждении Правил категорирования объектов критической информационной инфраструктуры Российской Федерации, а также перечня показателей критериев значимости объектов критической информационной инфраструктуры Российской Федерации и их значений»  </vt:lpstr>
      <vt:lpstr>Правила категорирования объектов критической информационной инфраструктуры Российской Федерации</vt:lpstr>
      <vt:lpstr>Категорирование включает в себя:</vt:lpstr>
      <vt:lpstr>Присвоение значений</vt:lpstr>
      <vt:lpstr>Исходные данными для категорирования</vt:lpstr>
      <vt:lpstr>Комиссия по категорированию включает:</vt:lpstr>
      <vt:lpstr>Комиссия по категорированию в ходе своей работы</vt:lpstr>
      <vt:lpstr>сроки</vt:lpstr>
      <vt:lpstr>Показатели критериев значимости</vt:lpstr>
      <vt:lpstr>Показатели критериев значимости</vt:lpstr>
      <vt:lpstr>Показатели критериев значимости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Постановление правительства №127  </dc:title>
  <dc:creator>Даяна Исмакова</dc:creator>
  <cp:lastModifiedBy>Даяна Исмакова</cp:lastModifiedBy>
  <cp:revision>13</cp:revision>
  <dcterms:created xsi:type="dcterms:W3CDTF">2020-10-16T21:46:29Z</dcterms:created>
  <dcterms:modified xsi:type="dcterms:W3CDTF">2020-10-30T19:41:46Z</dcterms:modified>
</cp:coreProperties>
</file>