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83" r:id="rId2"/>
    <p:sldId id="290" r:id="rId3"/>
    <p:sldId id="285" r:id="rId4"/>
    <p:sldId id="297" r:id="rId5"/>
    <p:sldId id="296" r:id="rId6"/>
    <p:sldId id="298" r:id="rId7"/>
    <p:sldId id="284" r:id="rId8"/>
    <p:sldId id="258" r:id="rId9"/>
    <p:sldId id="286" r:id="rId10"/>
    <p:sldId id="287" r:id="rId11"/>
    <p:sldId id="270" r:id="rId12"/>
    <p:sldId id="291" r:id="rId13"/>
    <p:sldId id="292" r:id="rId14"/>
    <p:sldId id="294" r:id="rId15"/>
    <p:sldId id="29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FF"/>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1042"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667EEF-DEB9-4404-B491-1623EB7710E1}" type="datetimeFigureOut">
              <a:rPr lang="en-GB" smtClean="0"/>
              <a:pPr/>
              <a:t>18/04/2017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8284B5-00AE-4B37-A999-D8B274470269}" type="slidenum">
              <a:rPr lang="en-GB" smtClean="0"/>
              <a:pPr/>
              <a:t>‹#›</a:t>
            </a:fld>
            <a:endParaRPr lang="en-GB"/>
          </a:p>
        </p:txBody>
      </p:sp>
    </p:spTree>
    <p:extLst>
      <p:ext uri="{BB962C8B-B14F-4D97-AF65-F5344CB8AC3E}">
        <p14:creationId xmlns:p14="http://schemas.microsoft.com/office/powerpoint/2010/main" val="293603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372E920-EB7E-4E2E-B34D-95C823A0E33E}" type="datetime1">
              <a:rPr lang="en-GB" smtClean="0"/>
              <a:pPr/>
              <a:t>18/04/2017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A8840F-75BA-4293-B936-1433A7A9200E}"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C7DD29D-6F1B-4DDB-90BA-BD09A2540243}" type="datetime1">
              <a:rPr lang="en-GB" smtClean="0"/>
              <a:pPr/>
              <a:t>18/04/2017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A8840F-75BA-4293-B936-1433A7A9200E}"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7B9CBBE-4513-4EFB-84CF-293788806335}" type="datetime1">
              <a:rPr lang="en-GB" smtClean="0"/>
              <a:pPr/>
              <a:t>18/04/2017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A8840F-75BA-4293-B936-1433A7A9200E}"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6DDE08F-A894-48F5-B573-BFF58AF78243}" type="datetime1">
              <a:rPr lang="en-GB" smtClean="0"/>
              <a:pPr/>
              <a:t>18/04/2017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A8840F-75BA-4293-B936-1433A7A9200E}"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A0FD19-916C-4487-9A6B-3FC8FCECAC34}" type="datetime1">
              <a:rPr lang="en-GB" smtClean="0"/>
              <a:pPr/>
              <a:t>18/04/2017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A8840F-75BA-4293-B936-1433A7A9200E}"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339075B-7D92-4544-A5F6-5312C56BCFA3}" type="datetime1">
              <a:rPr lang="en-GB" smtClean="0"/>
              <a:pPr/>
              <a:t>18/04/2017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8A8840F-75BA-4293-B936-1433A7A9200E}"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03E6225-E10E-49DB-91F6-2D1F66745048}" type="datetime1">
              <a:rPr lang="en-GB" smtClean="0"/>
              <a:pPr/>
              <a:t>18/04/2017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8A8840F-75BA-4293-B936-1433A7A9200E}"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E6F03F3-F355-4C94-BA9A-CE08FB9C4726}" type="datetime1">
              <a:rPr lang="en-GB" smtClean="0"/>
              <a:pPr/>
              <a:t>18/04/2017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A8840F-75BA-4293-B936-1433A7A9200E}"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F42E8A-C13D-4B3E-998A-79A98DCDCFDC}" type="datetime1">
              <a:rPr lang="en-GB" smtClean="0"/>
              <a:pPr/>
              <a:t>18/04/2017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8A8840F-75BA-4293-B936-1433A7A9200E}"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E7EB48-1CFC-46A0-95F8-EF4E93E87E7C}" type="datetime1">
              <a:rPr lang="en-GB" smtClean="0"/>
              <a:pPr/>
              <a:t>18/04/2017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8A8840F-75BA-4293-B936-1433A7A9200E}"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D3C52E-4BE1-4EDF-B774-84E7673AE9CE}" type="datetime1">
              <a:rPr lang="en-GB" smtClean="0"/>
              <a:pPr/>
              <a:t>18/04/2017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8A8840F-75BA-4293-B936-1433A7A9200E}"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B41B0-F495-4C91-AB21-4226DD91882E}" type="datetime1">
              <a:rPr lang="en-GB" smtClean="0"/>
              <a:pPr/>
              <a:t>18/04/2017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A8840F-75BA-4293-B936-1433A7A9200E}"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08720"/>
            <a:ext cx="7772400" cy="1470025"/>
          </a:xfrm>
        </p:spPr>
        <p:txBody>
          <a:bodyPr>
            <a:normAutofit/>
          </a:bodyPr>
          <a:lstStyle/>
          <a:p>
            <a:r>
              <a:rPr lang="en-GB" sz="3600" dirty="0" smtClean="0">
                <a:latin typeface="Arial" pitchFamily="34" charset="0"/>
                <a:cs typeface="Arial" pitchFamily="34" charset="0"/>
              </a:rPr>
              <a:t>Topic 2 / 19111 revision </a:t>
            </a:r>
            <a:br>
              <a:rPr lang="en-GB" sz="3600" dirty="0" smtClean="0">
                <a:latin typeface="Arial" pitchFamily="34" charset="0"/>
                <a:cs typeface="Arial" pitchFamily="34" charset="0"/>
              </a:rPr>
            </a:br>
            <a:r>
              <a:rPr lang="en-GB" sz="3600" dirty="0" smtClean="0">
                <a:latin typeface="Arial" pitchFamily="34" charset="0"/>
                <a:cs typeface="Arial" pitchFamily="34" charset="0"/>
              </a:rPr>
              <a:t>CRS SWG meeting 2017-03-21</a:t>
            </a:r>
            <a:endParaRPr lang="en-GB" sz="1800" dirty="0">
              <a:latin typeface="Arial" pitchFamily="34" charset="0"/>
              <a:cs typeface="Arial" pitchFamily="34" charset="0"/>
            </a:endParaRPr>
          </a:p>
        </p:txBody>
      </p:sp>
      <p:sp>
        <p:nvSpPr>
          <p:cNvPr id="3" name="TextBox 2"/>
          <p:cNvSpPr txBox="1"/>
          <p:nvPr/>
        </p:nvSpPr>
        <p:spPr>
          <a:xfrm>
            <a:off x="2037487" y="2708920"/>
            <a:ext cx="4487126" cy="2677656"/>
          </a:xfrm>
          <a:prstGeom prst="rect">
            <a:avLst/>
          </a:prstGeom>
          <a:noFill/>
        </p:spPr>
        <p:txBody>
          <a:bodyPr wrap="none" rtlCol="0">
            <a:spAutoFit/>
          </a:bodyPr>
          <a:lstStyle/>
          <a:p>
            <a:r>
              <a:rPr lang="en-GB" sz="2800" dirty="0" smtClean="0">
                <a:latin typeface="Arial" pitchFamily="34" charset="0"/>
                <a:cs typeface="Arial" pitchFamily="34" charset="0"/>
              </a:rPr>
              <a:t>Agenda</a:t>
            </a:r>
          </a:p>
          <a:p>
            <a:endParaRPr lang="en-GB" sz="2800" dirty="0" smtClean="0">
              <a:latin typeface="Arial" pitchFamily="34" charset="0"/>
              <a:cs typeface="Arial" pitchFamily="34" charset="0"/>
            </a:endParaRPr>
          </a:p>
          <a:p>
            <a:pPr>
              <a:buFont typeface="Arial" pitchFamily="34" charset="0"/>
              <a:buChar char="•"/>
            </a:pPr>
            <a:r>
              <a:rPr lang="en-GB" sz="2800" dirty="0" smtClean="0">
                <a:latin typeface="Arial" pitchFamily="34" charset="0"/>
                <a:cs typeface="Arial" pitchFamily="34" charset="0"/>
              </a:rPr>
              <a:t> Future schedule</a:t>
            </a:r>
          </a:p>
          <a:p>
            <a:pPr>
              <a:buFont typeface="Arial" pitchFamily="34" charset="0"/>
              <a:buChar char="•"/>
            </a:pPr>
            <a:r>
              <a:rPr lang="en-GB" sz="2800" dirty="0" smtClean="0">
                <a:latin typeface="Arial" pitchFamily="34" charset="0"/>
                <a:cs typeface="Arial" pitchFamily="34" charset="0"/>
              </a:rPr>
              <a:t> Doc layout / conformance</a:t>
            </a:r>
          </a:p>
          <a:p>
            <a:pPr>
              <a:buFont typeface="Arial" pitchFamily="34" charset="0"/>
              <a:buChar char="•"/>
            </a:pPr>
            <a:r>
              <a:rPr lang="en-GB" sz="2800" dirty="0" smtClean="0">
                <a:latin typeface="Arial" pitchFamily="34" charset="0"/>
                <a:cs typeface="Arial" pitchFamily="34" charset="0"/>
              </a:rPr>
              <a:t> Derived CRS</a:t>
            </a:r>
          </a:p>
          <a:p>
            <a:pPr>
              <a:buFont typeface="Arial" pitchFamily="34" charset="0"/>
              <a:buChar char="•"/>
            </a:pPr>
            <a:r>
              <a:rPr lang="en-GB" sz="2800" dirty="0" smtClean="0">
                <a:latin typeface="Arial" pitchFamily="34" charset="0"/>
                <a:cs typeface="Arial" pitchFamily="34" charset="0"/>
              </a:rPr>
              <a:t> Temporal CRS</a:t>
            </a:r>
            <a:endParaRPr lang="en-GB"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latin typeface="Arial" pitchFamily="34" charset="0"/>
                <a:cs typeface="Arial" pitchFamily="34" charset="0"/>
              </a:rPr>
              <a:t>Seismic Bin Grid in ISO19162 (2)</a:t>
            </a:r>
            <a:endParaRPr lang="en-GB" dirty="0">
              <a:latin typeface="Arial" pitchFamily="34" charset="0"/>
              <a:cs typeface="Arial" pitchFamily="34" charset="0"/>
            </a:endParaRPr>
          </a:p>
        </p:txBody>
      </p:sp>
      <p:sp>
        <p:nvSpPr>
          <p:cNvPr id="31" name="Slide Number Placeholder 30"/>
          <p:cNvSpPr>
            <a:spLocks noGrp="1"/>
          </p:cNvSpPr>
          <p:nvPr>
            <p:ph type="sldNum" sz="quarter" idx="12"/>
          </p:nvPr>
        </p:nvSpPr>
        <p:spPr/>
        <p:txBody>
          <a:bodyPr/>
          <a:lstStyle/>
          <a:p>
            <a:fld id="{D8A8840F-75BA-4293-B936-1433A7A9200E}" type="slidenum">
              <a:rPr lang="en-GB" smtClean="0"/>
              <a:pPr/>
              <a:t>10</a:t>
            </a:fld>
            <a:endParaRPr lang="en-GB" dirty="0"/>
          </a:p>
        </p:txBody>
      </p:sp>
      <p:sp>
        <p:nvSpPr>
          <p:cNvPr id="1025" name="Rectangle 1"/>
          <p:cNvSpPr>
            <a:spLocks noChangeArrowheads="1"/>
          </p:cNvSpPr>
          <p:nvPr/>
        </p:nvSpPr>
        <p:spPr bwMode="auto">
          <a:xfrm>
            <a:off x="-252536" y="1849031"/>
            <a:ext cx="4752528" cy="25160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900113" algn="l" defTabSz="914400" rtl="0" eaLnBrk="1" fontAlgn="base" latinLnBrk="0" hangingPunct="1">
              <a:lnSpc>
                <a:spcPct val="100000"/>
              </a:lnSpc>
              <a:spcBef>
                <a:spcPct val="0"/>
              </a:spcBef>
              <a:spcAft>
                <a:spcPct val="0"/>
              </a:spcAft>
              <a:buClrTx/>
              <a:buSzTx/>
              <a:buFontTx/>
              <a:buNone/>
              <a:tabLst>
                <a:tab pos="900113" algn="l"/>
              </a:tabLst>
            </a:pPr>
            <a:r>
              <a:rPr kumimoji="0" lang="en-GB" altLang="ja-JP" sz="1050" b="0" i="0" u="none" strike="noStrike" cap="none" normalizeH="0" baseline="0" dirty="0" smtClean="0">
                <a:ln>
                  <a:noFill/>
                </a:ln>
                <a:solidFill>
                  <a:srgbClr val="FF0000"/>
                </a:solidFill>
                <a:effectLst/>
                <a:latin typeface="Courier New" pitchFamily="49" charset="0"/>
                <a:ea typeface="MS Mincho" pitchFamily="49" charset="-128"/>
                <a:cs typeface="Courier New" pitchFamily="49" charset="0"/>
              </a:rPr>
              <a:t>ENGCRS[“seismic survey bin grid”,</a:t>
            </a:r>
            <a:endParaRPr kumimoji="0" lang="en-GB" altLang="ja-JP" sz="1050" b="0" i="0" u="none" strike="noStrike" cap="none" normalizeH="0" baseline="0" dirty="0" smtClean="0">
              <a:ln>
                <a:noFill/>
              </a:ln>
              <a:solidFill>
                <a:srgbClr val="FF0000"/>
              </a:solidFill>
              <a:effectLst/>
              <a:latin typeface="Courier New" pitchFamily="49" charset="0"/>
              <a:cs typeface="Courier New" pitchFamily="49" charset="0"/>
            </a:endParaRPr>
          </a:p>
          <a:p>
            <a:pPr marL="0" marR="0" lvl="0" indent="900113" algn="l" defTabSz="914400" rtl="0" eaLnBrk="0" fontAlgn="base" latinLnBrk="0" hangingPunct="0">
              <a:lnSpc>
                <a:spcPct val="100000"/>
              </a:lnSpc>
              <a:spcBef>
                <a:spcPct val="0"/>
              </a:spcBef>
              <a:spcAft>
                <a:spcPct val="0"/>
              </a:spcAft>
              <a:buClrTx/>
              <a:buSzTx/>
              <a:buFontTx/>
              <a:buNone/>
              <a:tabLst>
                <a:tab pos="900113" algn="l"/>
              </a:tabLst>
            </a:pPr>
            <a:r>
              <a:rPr kumimoji="0" lang="en-GB" altLang="ja-JP" sz="1050" b="0" i="0" u="none" strike="noStrike" cap="none" normalizeH="0" baseline="0" dirty="0" smtClean="0">
                <a:ln>
                  <a:noFill/>
                </a:ln>
                <a:solidFill>
                  <a:schemeClr val="tx1"/>
                </a:solidFill>
                <a:effectLst/>
                <a:latin typeface="Courier New" pitchFamily="49" charset="0"/>
                <a:ea typeface="MS Mincho" pitchFamily="49" charset="-128"/>
                <a:cs typeface="Courier New" pitchFamily="49" charset="0"/>
              </a:rPr>
              <a:t>	  </a:t>
            </a:r>
            <a:r>
              <a:rPr kumimoji="0" lang="en-GB" altLang="ja-JP" sz="1050" b="0" i="0" u="none" strike="noStrike" cap="none" normalizeH="0" baseline="0" dirty="0" smtClean="0">
                <a:ln>
                  <a:noFill/>
                </a:ln>
                <a:solidFill>
                  <a:srgbClr val="00B050"/>
                </a:solidFill>
                <a:effectLst/>
                <a:latin typeface="Courier New" pitchFamily="49" charset="0"/>
                <a:ea typeface="MS Mincho" pitchFamily="49" charset="-128"/>
                <a:cs typeface="Courier New" pitchFamily="49" charset="0"/>
              </a:rPr>
              <a:t>BASEPROJCRS</a:t>
            </a:r>
            <a:r>
              <a:rPr kumimoji="0" lang="en-GB" altLang="ja-JP" sz="1050" b="0" i="0" u="none" strike="noStrike" cap="none" normalizeH="0" baseline="0" dirty="0" smtClean="0">
                <a:ln>
                  <a:noFill/>
                </a:ln>
                <a:solidFill>
                  <a:schemeClr val="tx1"/>
                </a:solidFill>
                <a:effectLst/>
                <a:latin typeface="Courier New" pitchFamily="49" charset="0"/>
                <a:ea typeface="MS Mincho" pitchFamily="49" charset="-128"/>
                <a:cs typeface="Courier New" pitchFamily="49" charset="0"/>
              </a:rPr>
              <a:t>["NAD27 / Texas South Central",</a:t>
            </a:r>
            <a:endParaRPr kumimoji="0" lang="en-GB" altLang="ja-JP" sz="105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900113" algn="l" defTabSz="914400" rtl="0" eaLnBrk="0" fontAlgn="base" latinLnBrk="0" hangingPunct="0">
              <a:lnSpc>
                <a:spcPct val="100000"/>
              </a:lnSpc>
              <a:spcBef>
                <a:spcPct val="0"/>
              </a:spcBef>
              <a:spcAft>
                <a:spcPct val="0"/>
              </a:spcAft>
              <a:buClrTx/>
              <a:buSzTx/>
              <a:buFontTx/>
              <a:buNone/>
              <a:tabLst>
                <a:tab pos="900113" algn="l"/>
              </a:tabLst>
            </a:pPr>
            <a:r>
              <a:rPr kumimoji="0" lang="en-GB" altLang="ja-JP" sz="1050" b="0" i="0" u="none" strike="noStrike" cap="none" normalizeH="0" baseline="0" dirty="0" smtClean="0">
                <a:ln>
                  <a:noFill/>
                </a:ln>
                <a:solidFill>
                  <a:schemeClr val="tx1"/>
                </a:solidFill>
                <a:effectLst/>
                <a:latin typeface="Courier New" pitchFamily="49" charset="0"/>
                <a:ea typeface="MS Mincho" pitchFamily="49" charset="-128"/>
                <a:cs typeface="Courier New" pitchFamily="49" charset="0"/>
              </a:rPr>
              <a:t>    </a:t>
            </a:r>
            <a:r>
              <a:rPr kumimoji="0" lang="en-GB" altLang="ja-JP" sz="1050" b="0" i="1" u="none" strike="noStrike" cap="none" normalizeH="0" baseline="0" dirty="0" smtClean="0">
                <a:ln>
                  <a:noFill/>
                </a:ln>
                <a:effectLst/>
                <a:latin typeface="Courier New" pitchFamily="49" charset="0"/>
                <a:ea typeface="MS Mincho" pitchFamily="49" charset="-128"/>
                <a:cs typeface="Courier New" pitchFamily="49" charset="0"/>
              </a:rPr>
              <a:t>BASEGEODCRS["NAD27",</a:t>
            </a:r>
            <a:endParaRPr kumimoji="0" lang="en-GB" altLang="ja-JP" sz="1050" b="0" i="0" u="none" strike="noStrike" cap="none" normalizeH="0" baseline="0" dirty="0" smtClean="0">
              <a:ln>
                <a:noFill/>
              </a:ln>
              <a:effectLst/>
              <a:latin typeface="Courier New" pitchFamily="49" charset="0"/>
              <a:cs typeface="Courier New" pitchFamily="49" charset="0"/>
            </a:endParaRPr>
          </a:p>
          <a:p>
            <a:pPr marL="0" marR="0" lvl="0" indent="900113" algn="l" defTabSz="914400" rtl="0" eaLnBrk="0" fontAlgn="base" latinLnBrk="0" hangingPunct="0">
              <a:lnSpc>
                <a:spcPct val="100000"/>
              </a:lnSpc>
              <a:spcBef>
                <a:spcPct val="0"/>
              </a:spcBef>
              <a:spcAft>
                <a:spcPct val="0"/>
              </a:spcAft>
              <a:buClrTx/>
              <a:buSzTx/>
              <a:buFontTx/>
              <a:buNone/>
              <a:tabLst>
                <a:tab pos="900113" algn="l"/>
              </a:tabLst>
            </a:pPr>
            <a:r>
              <a:rPr kumimoji="0" lang="en-GB" altLang="ja-JP" sz="1050" b="0" i="1" u="none" strike="noStrike" cap="none" normalizeH="0" baseline="0" dirty="0" smtClean="0">
                <a:ln>
                  <a:noFill/>
                </a:ln>
                <a:effectLst/>
                <a:latin typeface="Courier New" pitchFamily="49" charset="0"/>
                <a:ea typeface="MS Mincho" pitchFamily="49" charset="-128"/>
                <a:cs typeface="Courier New" pitchFamily="49" charset="0"/>
              </a:rPr>
              <a:t>      DATUM["North American Datum 1927",</a:t>
            </a:r>
            <a:endParaRPr kumimoji="0" lang="en-GB" altLang="ja-JP" sz="1050" b="0" i="0" u="none" strike="noStrike" cap="none" normalizeH="0" baseline="0" dirty="0" smtClean="0">
              <a:ln>
                <a:noFill/>
              </a:ln>
              <a:effectLst/>
              <a:latin typeface="Courier New" pitchFamily="49" charset="0"/>
              <a:cs typeface="Courier New" pitchFamily="49" charset="0"/>
            </a:endParaRPr>
          </a:p>
          <a:p>
            <a:pPr marL="0" marR="0" lvl="0" indent="900113" algn="l" defTabSz="914400" rtl="0" eaLnBrk="0" fontAlgn="base" latinLnBrk="0" hangingPunct="0">
              <a:lnSpc>
                <a:spcPct val="100000"/>
              </a:lnSpc>
              <a:spcBef>
                <a:spcPct val="0"/>
              </a:spcBef>
              <a:spcAft>
                <a:spcPct val="0"/>
              </a:spcAft>
              <a:buClrTx/>
              <a:buSzTx/>
              <a:buFontTx/>
              <a:buNone/>
              <a:tabLst>
                <a:tab pos="900113" algn="l"/>
              </a:tabLst>
            </a:pPr>
            <a:r>
              <a:rPr kumimoji="0" lang="en-GB" altLang="ja-JP" sz="1050" b="0" i="1" u="none" strike="noStrike" cap="none" normalizeH="0" baseline="0" dirty="0" smtClean="0">
                <a:ln>
                  <a:noFill/>
                </a:ln>
                <a:effectLst/>
                <a:latin typeface="Courier New" pitchFamily="49" charset="0"/>
                <a:ea typeface="MS Mincho" pitchFamily="49" charset="-128"/>
                <a:cs typeface="Courier New" pitchFamily="49" charset="0"/>
              </a:rPr>
              <a:t>        ELLIPSOID</a:t>
            </a:r>
            <a:endParaRPr kumimoji="0" lang="en-GB" altLang="ja-JP" sz="1050" b="0" i="0" u="none" strike="noStrike" cap="none" normalizeH="0" baseline="0" dirty="0" smtClean="0">
              <a:ln>
                <a:noFill/>
              </a:ln>
              <a:effectLst/>
              <a:latin typeface="Courier New" pitchFamily="49" charset="0"/>
              <a:cs typeface="Courier New" pitchFamily="49" charset="0"/>
            </a:endParaRPr>
          </a:p>
          <a:p>
            <a:pPr marL="0" marR="0" lvl="0" indent="900113" algn="l" defTabSz="914400" rtl="0" eaLnBrk="0" fontAlgn="base" latinLnBrk="0" hangingPunct="0">
              <a:lnSpc>
                <a:spcPct val="100000"/>
              </a:lnSpc>
              <a:spcBef>
                <a:spcPct val="0"/>
              </a:spcBef>
              <a:spcAft>
                <a:spcPct val="0"/>
              </a:spcAft>
              <a:buClrTx/>
              <a:buSzTx/>
              <a:buFontTx/>
              <a:buNone/>
              <a:tabLst>
                <a:tab pos="900113" algn="l"/>
              </a:tabLst>
            </a:pPr>
            <a:r>
              <a:rPr kumimoji="0" lang="en-GB" altLang="ja-JP" sz="1050" b="0" i="1" u="none" strike="noStrike" cap="none" normalizeH="0" baseline="0" dirty="0" smtClean="0">
                <a:ln>
                  <a:noFill/>
                </a:ln>
                <a:solidFill>
                  <a:schemeClr val="tx1"/>
                </a:solidFill>
                <a:effectLst/>
                <a:latin typeface="Courier New" pitchFamily="49" charset="0"/>
                <a:ea typeface="MS Mincho" pitchFamily="49" charset="-128"/>
                <a:cs typeface="Courier New" pitchFamily="49" charset="0"/>
              </a:rPr>
              <a:t>    </a:t>
            </a:r>
            <a:r>
              <a:rPr kumimoji="0" lang="en-GB" altLang="ja-JP" sz="1050" b="0" i="1" u="none" strike="noStrike" cap="none" normalizeH="0" baseline="0" dirty="0" smtClean="0">
                <a:ln>
                  <a:noFill/>
                </a:ln>
                <a:solidFill>
                  <a:srgbClr val="00B050"/>
                </a:solidFill>
                <a:effectLst/>
                <a:latin typeface="Courier New" pitchFamily="49" charset="0"/>
                <a:ea typeface="MS Mincho" pitchFamily="49" charset="-128"/>
                <a:cs typeface="Courier New" pitchFamily="49" charset="0"/>
              </a:rPr>
              <a:t>CONVERSION["Texas South Central SPCS27",</a:t>
            </a:r>
            <a:endParaRPr kumimoji="0" lang="en-GB" altLang="ja-JP" sz="1050" b="0" i="0" u="none" strike="noStrike" cap="none" normalizeH="0" baseline="0" dirty="0" smtClean="0">
              <a:ln>
                <a:noFill/>
              </a:ln>
              <a:solidFill>
                <a:srgbClr val="00B050"/>
              </a:solidFill>
              <a:effectLst/>
              <a:latin typeface="Courier New" pitchFamily="49" charset="0"/>
              <a:cs typeface="Courier New" pitchFamily="49" charset="0"/>
            </a:endParaRPr>
          </a:p>
          <a:p>
            <a:pPr marL="0" marR="0" lvl="0" indent="900113" algn="l" defTabSz="914400" rtl="0" eaLnBrk="0" fontAlgn="base" latinLnBrk="0" hangingPunct="0">
              <a:lnSpc>
                <a:spcPct val="100000"/>
              </a:lnSpc>
              <a:spcBef>
                <a:spcPct val="0"/>
              </a:spcBef>
              <a:spcAft>
                <a:spcPct val="0"/>
              </a:spcAft>
              <a:buClrTx/>
              <a:buSzTx/>
              <a:buFontTx/>
              <a:buNone/>
              <a:tabLst>
                <a:tab pos="900113" algn="l"/>
              </a:tabLst>
            </a:pPr>
            <a:r>
              <a:rPr kumimoji="0" lang="en-GB" altLang="ja-JP" sz="1050" b="0" i="1" u="none" strike="noStrike" cap="none" normalizeH="0" baseline="0" dirty="0" smtClean="0">
                <a:ln>
                  <a:noFill/>
                </a:ln>
                <a:solidFill>
                  <a:srgbClr val="00B050"/>
                </a:solidFill>
                <a:effectLst/>
                <a:latin typeface="Courier New" pitchFamily="49" charset="0"/>
                <a:ea typeface="MS Mincho" pitchFamily="49" charset="-128"/>
                <a:cs typeface="Courier New" pitchFamily="49" charset="0"/>
              </a:rPr>
              <a:t>      METHOD</a:t>
            </a:r>
            <a:endParaRPr kumimoji="0" lang="en-GB" altLang="ja-JP" sz="1050" b="0" i="0" u="none" strike="noStrike" cap="none" normalizeH="0" baseline="0" dirty="0" smtClean="0">
              <a:ln>
                <a:noFill/>
              </a:ln>
              <a:solidFill>
                <a:srgbClr val="00B050"/>
              </a:solidFill>
              <a:effectLst/>
              <a:latin typeface="Courier New" pitchFamily="49" charset="0"/>
              <a:cs typeface="Courier New" pitchFamily="49" charset="0"/>
            </a:endParaRPr>
          </a:p>
          <a:p>
            <a:pPr marL="0" marR="0" lvl="0" indent="900113" algn="l" defTabSz="914400" rtl="0" eaLnBrk="0" fontAlgn="base" latinLnBrk="0" hangingPunct="0">
              <a:lnSpc>
                <a:spcPct val="100000"/>
              </a:lnSpc>
              <a:spcBef>
                <a:spcPct val="0"/>
              </a:spcBef>
              <a:spcAft>
                <a:spcPct val="0"/>
              </a:spcAft>
              <a:buClrTx/>
              <a:buSzTx/>
              <a:buFontTx/>
              <a:buNone/>
              <a:tabLst>
                <a:tab pos="900113" algn="l"/>
              </a:tabLst>
            </a:pPr>
            <a:r>
              <a:rPr kumimoji="0" lang="en-GB" altLang="ja-JP" sz="1050" b="0" i="1" u="none" strike="noStrike" cap="none" normalizeH="0" baseline="0" dirty="0" smtClean="0">
                <a:ln>
                  <a:noFill/>
                </a:ln>
                <a:solidFill>
                  <a:srgbClr val="00B050"/>
                </a:solidFill>
                <a:effectLst/>
                <a:latin typeface="Courier New" pitchFamily="49" charset="0"/>
                <a:ea typeface="MS Mincho" pitchFamily="49" charset="-128"/>
                <a:cs typeface="Courier New" pitchFamily="49" charset="0"/>
              </a:rPr>
              <a:t>      PARAMETER</a:t>
            </a:r>
            <a:endParaRPr kumimoji="0" lang="en-GB" altLang="ja-JP" sz="1050" b="0" i="0" u="none" strike="noStrike" cap="none" normalizeH="0" baseline="0" dirty="0" smtClean="0">
              <a:ln>
                <a:noFill/>
              </a:ln>
              <a:solidFill>
                <a:srgbClr val="00B050"/>
              </a:solidFill>
              <a:effectLst/>
              <a:latin typeface="Courier New" pitchFamily="49" charset="0"/>
              <a:cs typeface="Courier New" pitchFamily="49" charset="0"/>
            </a:endParaRPr>
          </a:p>
          <a:p>
            <a:pPr marL="0" marR="0" lvl="0" indent="900113" algn="l" defTabSz="914400" rtl="0" eaLnBrk="0" fontAlgn="base" latinLnBrk="0" hangingPunct="0">
              <a:lnSpc>
                <a:spcPct val="100000"/>
              </a:lnSpc>
              <a:spcBef>
                <a:spcPct val="0"/>
              </a:spcBef>
              <a:spcAft>
                <a:spcPct val="0"/>
              </a:spcAft>
              <a:buClrTx/>
              <a:buSzTx/>
              <a:buFontTx/>
              <a:buNone/>
              <a:tabLst>
                <a:tab pos="900113" algn="l"/>
              </a:tabLst>
            </a:pPr>
            <a:r>
              <a:rPr kumimoji="0" lang="en-GB" altLang="ja-JP" sz="1050" b="0" i="1" u="none" strike="noStrike" cap="none" normalizeH="0" baseline="0" dirty="0" smtClean="0">
                <a:ln>
                  <a:noFill/>
                </a:ln>
                <a:solidFill>
                  <a:srgbClr val="00B050"/>
                </a:solidFill>
                <a:effectLst/>
                <a:latin typeface="Courier New" pitchFamily="49" charset="0"/>
                <a:ea typeface="MS Mincho" pitchFamily="49" charset="-128"/>
                <a:cs typeface="Courier New" pitchFamily="49" charset="0"/>
              </a:rPr>
              <a:t>      :</a:t>
            </a:r>
          </a:p>
          <a:p>
            <a:pPr marL="0" marR="0" lvl="0" indent="900113" algn="l" defTabSz="914400" rtl="0" eaLnBrk="0" fontAlgn="base" latinLnBrk="0" hangingPunct="0">
              <a:lnSpc>
                <a:spcPct val="100000"/>
              </a:lnSpc>
              <a:spcBef>
                <a:spcPct val="0"/>
              </a:spcBef>
              <a:spcAft>
                <a:spcPct val="0"/>
              </a:spcAft>
              <a:buClrTx/>
              <a:buSzTx/>
              <a:buFontTx/>
              <a:buNone/>
              <a:tabLst>
                <a:tab pos="900113" algn="l"/>
              </a:tabLst>
            </a:pPr>
            <a:r>
              <a:rPr lang="en-GB" altLang="ja-JP" sz="1050" i="1" dirty="0" smtClean="0">
                <a:solidFill>
                  <a:srgbClr val="00B050"/>
                </a:solidFill>
                <a:latin typeface="Courier New" pitchFamily="49" charset="0"/>
                <a:ea typeface="MS Mincho" pitchFamily="49" charset="-128"/>
                <a:cs typeface="Courier New" pitchFamily="49" charset="0"/>
              </a:rPr>
              <a:t>	</a:t>
            </a:r>
            <a:r>
              <a:rPr kumimoji="0" lang="en-GB" altLang="ja-JP" sz="1050" b="0" i="0" u="none" strike="noStrike" cap="none" normalizeH="0" baseline="0" dirty="0" smtClean="0">
                <a:ln>
                  <a:noFill/>
                </a:ln>
                <a:solidFill>
                  <a:schemeClr val="tx1"/>
                </a:solidFill>
                <a:effectLst/>
                <a:latin typeface="Courier New" pitchFamily="49" charset="0"/>
                <a:ea typeface="MS Mincho" pitchFamily="49" charset="-128"/>
                <a:cs typeface="Courier New" pitchFamily="49" charset="0"/>
              </a:rPr>
              <a:t>  </a:t>
            </a:r>
            <a:r>
              <a:rPr kumimoji="0" lang="en-GB" altLang="ja-JP" sz="1050" b="0" i="0" u="none" strike="noStrike" cap="none" normalizeH="0" baseline="0" dirty="0" smtClean="0">
                <a:ln>
                  <a:noFill/>
                </a:ln>
                <a:solidFill>
                  <a:srgbClr val="0000FF"/>
                </a:solidFill>
                <a:effectLst/>
                <a:latin typeface="Courier New" pitchFamily="49" charset="0"/>
                <a:ea typeface="MS Mincho" pitchFamily="49" charset="-128"/>
                <a:cs typeface="Courier New" pitchFamily="49" charset="0"/>
              </a:rPr>
              <a:t>DERIVINGCONVERSION</a:t>
            </a:r>
            <a:endParaRPr kumimoji="0" lang="en-GB" altLang="ja-JP" sz="1050" b="0" i="0" u="none" strike="noStrike" cap="none" normalizeH="0" baseline="0" dirty="0" smtClean="0">
              <a:ln>
                <a:noFill/>
              </a:ln>
              <a:solidFill>
                <a:srgbClr val="0000FF"/>
              </a:solidFill>
              <a:effectLst/>
              <a:latin typeface="Courier New" pitchFamily="49" charset="0"/>
              <a:cs typeface="Courier New" pitchFamily="49" charset="0"/>
            </a:endParaRPr>
          </a:p>
          <a:p>
            <a:pPr marL="0" marR="0" lvl="0" indent="900113" algn="l" defTabSz="914400" rtl="0" eaLnBrk="0" fontAlgn="base" latinLnBrk="0" hangingPunct="0">
              <a:lnSpc>
                <a:spcPct val="100000"/>
              </a:lnSpc>
              <a:spcBef>
                <a:spcPct val="0"/>
              </a:spcBef>
              <a:spcAft>
                <a:spcPct val="0"/>
              </a:spcAft>
              <a:buClrTx/>
              <a:buSzTx/>
              <a:buFontTx/>
              <a:buNone/>
              <a:tabLst>
                <a:tab pos="900113" algn="l"/>
              </a:tabLst>
            </a:pPr>
            <a:r>
              <a:rPr kumimoji="0" lang="en-GB" altLang="ja-JP" sz="1050" b="0" i="0" u="none" strike="noStrike" cap="none" normalizeH="0" baseline="0" dirty="0" smtClean="0">
                <a:ln>
                  <a:noFill/>
                </a:ln>
                <a:solidFill>
                  <a:srgbClr val="0000FF"/>
                </a:solidFill>
                <a:effectLst/>
                <a:latin typeface="Courier New" pitchFamily="49" charset="0"/>
                <a:ea typeface="MS Mincho" pitchFamily="49" charset="-128"/>
                <a:cs typeface="Courier New" pitchFamily="49" charset="0"/>
              </a:rPr>
              <a:t>    METHOD</a:t>
            </a:r>
            <a:endParaRPr kumimoji="0" lang="en-GB" altLang="ja-JP" sz="1050" b="0" i="0" u="none" strike="noStrike" cap="none" normalizeH="0" baseline="0" dirty="0" smtClean="0">
              <a:ln>
                <a:noFill/>
              </a:ln>
              <a:solidFill>
                <a:srgbClr val="0000FF"/>
              </a:solidFill>
              <a:effectLst/>
              <a:latin typeface="Courier New" pitchFamily="49" charset="0"/>
              <a:cs typeface="Courier New" pitchFamily="49" charset="0"/>
            </a:endParaRPr>
          </a:p>
          <a:p>
            <a:pPr marL="0" marR="0" lvl="0" indent="900113" algn="l" defTabSz="914400" rtl="0" eaLnBrk="0" fontAlgn="base" latinLnBrk="0" hangingPunct="0">
              <a:lnSpc>
                <a:spcPct val="100000"/>
              </a:lnSpc>
              <a:spcBef>
                <a:spcPct val="0"/>
              </a:spcBef>
              <a:spcAft>
                <a:spcPct val="0"/>
              </a:spcAft>
              <a:buClrTx/>
              <a:buSzTx/>
              <a:buFontTx/>
              <a:buNone/>
              <a:tabLst>
                <a:tab pos="900113" algn="l"/>
              </a:tabLst>
            </a:pPr>
            <a:r>
              <a:rPr kumimoji="0" lang="en-GB" altLang="ja-JP" sz="1050" b="0" i="0" u="none" strike="noStrike" cap="none" normalizeH="0" baseline="0" dirty="0" smtClean="0">
                <a:ln>
                  <a:noFill/>
                </a:ln>
                <a:solidFill>
                  <a:srgbClr val="0000FF"/>
                </a:solidFill>
                <a:effectLst/>
                <a:latin typeface="Courier New" pitchFamily="49" charset="0"/>
                <a:ea typeface="MS Mincho" pitchFamily="49" charset="-128"/>
                <a:cs typeface="Courier New" pitchFamily="49" charset="0"/>
              </a:rPr>
              <a:t>    PARAMETER</a:t>
            </a:r>
            <a:endParaRPr kumimoji="0" lang="en-GB" altLang="ja-JP" sz="1050" b="0" i="0" u="none" strike="noStrike" cap="none" normalizeH="0" baseline="0" dirty="0" smtClean="0">
              <a:ln>
                <a:noFill/>
              </a:ln>
              <a:solidFill>
                <a:srgbClr val="0000FF"/>
              </a:solidFill>
              <a:effectLst/>
              <a:latin typeface="Courier New" pitchFamily="49" charset="0"/>
              <a:cs typeface="Courier New" pitchFamily="49" charset="0"/>
            </a:endParaRPr>
          </a:p>
          <a:p>
            <a:pPr marL="0" marR="0" lvl="0" indent="900113" algn="l" defTabSz="914400" rtl="0" eaLnBrk="0" fontAlgn="base" latinLnBrk="0" hangingPunct="0">
              <a:lnSpc>
                <a:spcPct val="100000"/>
              </a:lnSpc>
              <a:spcBef>
                <a:spcPct val="0"/>
              </a:spcBef>
              <a:spcAft>
                <a:spcPct val="0"/>
              </a:spcAft>
              <a:buClrTx/>
              <a:buSzTx/>
              <a:buFontTx/>
              <a:buNone/>
              <a:tabLst>
                <a:tab pos="900113" algn="l"/>
              </a:tabLst>
            </a:pPr>
            <a:r>
              <a:rPr kumimoji="0" lang="en-GB" altLang="ja-JP" sz="1050" b="0" i="0" u="none" strike="noStrike" cap="none" normalizeH="0" baseline="0" dirty="0" smtClean="0">
                <a:ln>
                  <a:noFill/>
                </a:ln>
                <a:solidFill>
                  <a:srgbClr val="0000FF"/>
                </a:solidFill>
                <a:effectLst/>
                <a:latin typeface="Courier New" pitchFamily="49" charset="0"/>
                <a:ea typeface="MS Mincho" pitchFamily="49" charset="-128"/>
                <a:cs typeface="Courier New" pitchFamily="49" charset="0"/>
              </a:rPr>
              <a:t>    :</a:t>
            </a:r>
          </a:p>
          <a:p>
            <a:pPr marL="0" marR="0" lvl="0" indent="900113" algn="l" defTabSz="914400" rtl="0" eaLnBrk="0" fontAlgn="base" latinLnBrk="0" hangingPunct="0">
              <a:lnSpc>
                <a:spcPct val="100000"/>
              </a:lnSpc>
              <a:spcBef>
                <a:spcPct val="0"/>
              </a:spcBef>
              <a:spcAft>
                <a:spcPct val="0"/>
              </a:spcAft>
              <a:buClrTx/>
              <a:buSzTx/>
              <a:buFontTx/>
              <a:buNone/>
              <a:tabLst>
                <a:tab pos="900113" algn="l"/>
              </a:tabLst>
            </a:pPr>
            <a:r>
              <a:rPr kumimoji="0" lang="en-GB" altLang="ja-JP" sz="1050" b="0" i="0" u="none" strike="noStrike" cap="none" normalizeH="0" baseline="0" dirty="0" smtClean="0">
                <a:ln>
                  <a:noFill/>
                </a:ln>
                <a:solidFill>
                  <a:schemeClr val="tx1"/>
                </a:solidFill>
                <a:effectLst/>
                <a:latin typeface="Courier New" pitchFamily="49" charset="0"/>
                <a:ea typeface="MS Mincho" pitchFamily="49" charset="-128"/>
                <a:cs typeface="Courier New" pitchFamily="49" charset="0"/>
              </a:rPr>
              <a:t>CS[Cartesian,2],</a:t>
            </a:r>
            <a:endParaRPr kumimoji="0" lang="en-GB" altLang="ja-JP" sz="105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900113" algn="l" defTabSz="914400" rtl="0" eaLnBrk="0" fontAlgn="base" latinLnBrk="0" hangingPunct="0">
              <a:lnSpc>
                <a:spcPct val="100000"/>
              </a:lnSpc>
              <a:spcBef>
                <a:spcPct val="0"/>
              </a:spcBef>
              <a:spcAft>
                <a:spcPct val="0"/>
              </a:spcAft>
              <a:buClrTx/>
              <a:buSzTx/>
              <a:buFontTx/>
              <a:buNone/>
              <a:tabLst>
                <a:tab pos="900113" algn="l"/>
              </a:tabLst>
            </a:pPr>
            <a:r>
              <a:rPr kumimoji="0" lang="en-GB" altLang="ja-JP" sz="1050" b="0" i="0" u="none" strike="noStrike" cap="none" normalizeH="0" baseline="0" dirty="0" smtClean="0">
                <a:ln>
                  <a:noFill/>
                </a:ln>
                <a:solidFill>
                  <a:schemeClr val="tx1"/>
                </a:solidFill>
                <a:effectLst/>
                <a:latin typeface="Courier New" pitchFamily="49" charset="0"/>
                <a:ea typeface="MS Mincho" pitchFamily="49" charset="-128"/>
                <a:cs typeface="Courier New" pitchFamily="49" charset="0"/>
              </a:rPr>
              <a:t>    :]</a:t>
            </a:r>
            <a:endParaRPr kumimoji="0" lang="en-GB" altLang="ja-JP" sz="105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34" name="TextBox 33"/>
          <p:cNvSpPr txBox="1"/>
          <p:nvPr/>
        </p:nvSpPr>
        <p:spPr>
          <a:xfrm>
            <a:off x="4283968" y="1556792"/>
            <a:ext cx="4536504" cy="4585871"/>
          </a:xfrm>
          <a:prstGeom prst="rect">
            <a:avLst/>
          </a:prstGeom>
          <a:noFill/>
        </p:spPr>
        <p:txBody>
          <a:bodyPr wrap="square" rtlCol="0">
            <a:spAutoFit/>
          </a:bodyPr>
          <a:lstStyle/>
          <a:p>
            <a:r>
              <a:rPr lang="en-GB" sz="1600" dirty="0" smtClean="0">
                <a:latin typeface="Arial" pitchFamily="34" charset="0"/>
                <a:cs typeface="Arial" pitchFamily="34" charset="0"/>
              </a:rPr>
              <a:t>The CS is stated to be Cartesian</a:t>
            </a:r>
          </a:p>
          <a:p>
            <a:pPr>
              <a:buFont typeface="Arial" pitchFamily="34" charset="0"/>
              <a:buChar char="•"/>
            </a:pPr>
            <a:r>
              <a:rPr lang="en-GB" sz="1400" dirty="0" smtClean="0">
                <a:latin typeface="Arial" pitchFamily="34" charset="0"/>
                <a:cs typeface="Arial" pitchFamily="34" charset="0"/>
              </a:rPr>
              <a:t> Cartesian is defined in 19111:2007 clause 4 as “coordinate system in Euclidean space which gives the position of points relative to </a:t>
            </a:r>
            <a:r>
              <a:rPr lang="en-GB" sz="1400" i="1" dirty="0" smtClean="0">
                <a:latin typeface="Arial" pitchFamily="34" charset="0"/>
                <a:cs typeface="Arial" pitchFamily="34" charset="0"/>
              </a:rPr>
              <a:t>n</a:t>
            </a:r>
            <a:r>
              <a:rPr lang="en-GB" sz="1400" dirty="0" smtClean="0">
                <a:latin typeface="Arial" pitchFamily="34" charset="0"/>
                <a:cs typeface="Arial" pitchFamily="34" charset="0"/>
              </a:rPr>
              <a:t> mutually perpendicular axes”.</a:t>
            </a:r>
          </a:p>
          <a:p>
            <a:endParaRPr lang="en-GB" sz="1400" dirty="0" smtClean="0">
              <a:latin typeface="Arial" pitchFamily="34" charset="0"/>
              <a:cs typeface="Arial" pitchFamily="34" charset="0"/>
            </a:endParaRPr>
          </a:p>
          <a:p>
            <a:r>
              <a:rPr lang="en-GB" sz="1400" dirty="0" smtClean="0">
                <a:latin typeface="Arial" pitchFamily="34" charset="0"/>
                <a:cs typeface="Arial" pitchFamily="34" charset="0"/>
              </a:rPr>
              <a:t> 19111:2007 Table 15 says “</a:t>
            </a:r>
            <a:r>
              <a:rPr lang="en-GB" sz="1400" dirty="0" smtClean="0"/>
              <a:t>two- or three-dimensional coordinate system which gives the position of points relative to orthogonal straight axes. </a:t>
            </a:r>
            <a:r>
              <a:rPr lang="en-GB" sz="1400" dirty="0" smtClean="0">
                <a:solidFill>
                  <a:srgbClr val="FF0000"/>
                </a:solidFill>
              </a:rPr>
              <a:t>All axes shall have the same unit of measure</a:t>
            </a:r>
            <a:r>
              <a:rPr lang="en-GB" sz="1400" dirty="0" smtClean="0"/>
              <a:t>.</a:t>
            </a:r>
            <a:r>
              <a:rPr lang="en-GB" sz="1400" dirty="0" smtClean="0">
                <a:latin typeface="Arial" pitchFamily="34" charset="0"/>
                <a:cs typeface="Arial" pitchFamily="34" charset="0"/>
              </a:rPr>
              <a:t>”</a:t>
            </a:r>
          </a:p>
          <a:p>
            <a:endParaRPr lang="en-GB" sz="1400" dirty="0" smtClean="0">
              <a:latin typeface="Arial" pitchFamily="34" charset="0"/>
              <a:cs typeface="Arial" pitchFamily="34" charset="0"/>
            </a:endParaRPr>
          </a:p>
          <a:p>
            <a:r>
              <a:rPr lang="en-GB" sz="1400" dirty="0" smtClean="0">
                <a:latin typeface="Arial" pitchFamily="34" charset="0"/>
                <a:cs typeface="Arial" pitchFamily="34" charset="0"/>
              </a:rPr>
              <a:t> 19111:2007 Table 18 says “</a:t>
            </a:r>
            <a:r>
              <a:rPr lang="en-GB" sz="1400" dirty="0" smtClean="0"/>
              <a:t>A two- or three-dimensional coordinate system with orthogonal straight axes. In the 2D case, both </a:t>
            </a:r>
            <a:r>
              <a:rPr lang="en-GB" sz="1400" dirty="0" smtClean="0">
                <a:solidFill>
                  <a:srgbClr val="FF0000"/>
                </a:solidFill>
              </a:rPr>
              <a:t>axes shall have the same length unit</a:t>
            </a:r>
            <a:r>
              <a:rPr lang="en-GB" sz="1400" dirty="0" smtClean="0"/>
              <a:t>; in the 3D case, all axes shall have the same length unit.</a:t>
            </a:r>
            <a:r>
              <a:rPr lang="en-GB" sz="1400" dirty="0" smtClean="0">
                <a:latin typeface="Arial" pitchFamily="34" charset="0"/>
                <a:cs typeface="Arial" pitchFamily="34" charset="0"/>
              </a:rPr>
              <a:t>”</a:t>
            </a:r>
          </a:p>
          <a:p>
            <a:endParaRPr lang="en-GB" sz="1600" dirty="0" smtClean="0">
              <a:solidFill>
                <a:srgbClr val="0000FF"/>
              </a:solidFill>
              <a:latin typeface="Arial" pitchFamily="34" charset="0"/>
              <a:cs typeface="Arial" pitchFamily="34" charset="0"/>
            </a:endParaRPr>
          </a:p>
          <a:p>
            <a:r>
              <a:rPr lang="en-GB" sz="1600" dirty="0" smtClean="0">
                <a:solidFill>
                  <a:srgbClr val="0000FF"/>
                </a:solidFill>
                <a:latin typeface="Arial" pitchFamily="34" charset="0"/>
                <a:cs typeface="Arial" pitchFamily="34" charset="0"/>
              </a:rPr>
              <a:t>If a bin is rectangular rather than square, does it have the same ‘length unit’ (as opposed to ‘length’)? Is it Cartesian? Are the 19111 definitions and descriptions correct?</a:t>
            </a:r>
            <a:endParaRPr lang="en-GB"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4624"/>
            <a:ext cx="8363272" cy="1143000"/>
          </a:xfrm>
        </p:spPr>
        <p:txBody>
          <a:bodyPr>
            <a:normAutofit/>
          </a:bodyPr>
          <a:lstStyle/>
          <a:p>
            <a:r>
              <a:rPr lang="en-GB" dirty="0" smtClean="0">
                <a:latin typeface="Arial" pitchFamily="34" charset="0"/>
                <a:cs typeface="Arial" pitchFamily="34" charset="0"/>
              </a:rPr>
              <a:t>Definitions in 19111:2007</a:t>
            </a:r>
            <a:endParaRPr lang="en-GB" dirty="0">
              <a:latin typeface="Arial" pitchFamily="34" charset="0"/>
              <a:cs typeface="Arial" pitchFamily="34" charset="0"/>
            </a:endParaRPr>
          </a:p>
        </p:txBody>
      </p:sp>
      <p:sp>
        <p:nvSpPr>
          <p:cNvPr id="4" name="TextBox 3"/>
          <p:cNvSpPr txBox="1"/>
          <p:nvPr/>
        </p:nvSpPr>
        <p:spPr>
          <a:xfrm>
            <a:off x="251520" y="1110754"/>
            <a:ext cx="8568952" cy="2154436"/>
          </a:xfrm>
          <a:prstGeom prst="rect">
            <a:avLst/>
          </a:prstGeom>
          <a:noFill/>
        </p:spPr>
        <p:txBody>
          <a:bodyPr wrap="square" rtlCol="0">
            <a:spAutoFit/>
          </a:bodyPr>
          <a:lstStyle/>
          <a:p>
            <a:r>
              <a:rPr lang="en-GB" sz="1400" b="1" u="sng" dirty="0" smtClean="0">
                <a:latin typeface="Arial" pitchFamily="34" charset="0"/>
                <a:cs typeface="Arial" pitchFamily="34" charset="0"/>
              </a:rPr>
              <a:t>Subtypes of CRS</a:t>
            </a:r>
          </a:p>
          <a:p>
            <a:endParaRPr lang="en-GB" sz="1000" b="1" u="sng" dirty="0" smtClean="0">
              <a:latin typeface="Arial" pitchFamily="34" charset="0"/>
              <a:cs typeface="Arial" pitchFamily="34" charset="0"/>
            </a:endParaRPr>
          </a:p>
          <a:p>
            <a:pPr lvl="1"/>
            <a:r>
              <a:rPr lang="en-GB" sz="1200" b="1" dirty="0" smtClean="0">
                <a:latin typeface="Arial" pitchFamily="34" charset="0"/>
                <a:cs typeface="Arial" pitchFamily="34" charset="0"/>
              </a:rPr>
              <a:t>geodetic</a:t>
            </a:r>
            <a:r>
              <a:rPr lang="en-GB" sz="1200" dirty="0" smtClean="0">
                <a:latin typeface="Arial" pitchFamily="34" charset="0"/>
                <a:cs typeface="Arial" pitchFamily="34" charset="0"/>
              </a:rPr>
              <a:t> coordinate reference system: 	CRS based on a </a:t>
            </a:r>
            <a:r>
              <a:rPr lang="en-GB" sz="1200" b="1" dirty="0" smtClean="0">
                <a:latin typeface="Arial" pitchFamily="34" charset="0"/>
                <a:cs typeface="Arial" pitchFamily="34" charset="0"/>
              </a:rPr>
              <a:t>geodetic datum</a:t>
            </a:r>
          </a:p>
          <a:p>
            <a:pPr lvl="1"/>
            <a:r>
              <a:rPr lang="en-GB" sz="1200" b="1" dirty="0" smtClean="0">
                <a:latin typeface="Arial" pitchFamily="34" charset="0"/>
                <a:cs typeface="Arial" pitchFamily="34" charset="0"/>
              </a:rPr>
              <a:t>vertical </a:t>
            </a:r>
            <a:r>
              <a:rPr lang="en-GB" sz="1200" dirty="0" smtClean="0">
                <a:latin typeface="Arial" pitchFamily="34" charset="0"/>
                <a:cs typeface="Arial" pitchFamily="34" charset="0"/>
              </a:rPr>
              <a:t>coordinate reference system: 	CRS based on a </a:t>
            </a:r>
            <a:r>
              <a:rPr lang="en-GB" sz="1200" b="1" dirty="0" smtClean="0">
                <a:latin typeface="Arial" pitchFamily="34" charset="0"/>
                <a:cs typeface="Arial" pitchFamily="34" charset="0"/>
              </a:rPr>
              <a:t>vertical datum</a:t>
            </a:r>
          </a:p>
          <a:p>
            <a:pPr lvl="1"/>
            <a:r>
              <a:rPr lang="en-GB" sz="1200" b="1" dirty="0" smtClean="0">
                <a:latin typeface="Arial" pitchFamily="34" charset="0"/>
                <a:cs typeface="Arial" pitchFamily="34" charset="0"/>
              </a:rPr>
              <a:t>engineering</a:t>
            </a:r>
            <a:r>
              <a:rPr lang="en-GB" sz="1200" dirty="0" smtClean="0">
                <a:latin typeface="Arial" pitchFamily="34" charset="0"/>
                <a:cs typeface="Arial" pitchFamily="34" charset="0"/>
              </a:rPr>
              <a:t> coordinate reference system: 	CRS based on an </a:t>
            </a:r>
            <a:r>
              <a:rPr lang="en-GB" sz="1200" b="1" dirty="0" smtClean="0">
                <a:latin typeface="Arial" pitchFamily="34" charset="0"/>
                <a:cs typeface="Arial" pitchFamily="34" charset="0"/>
              </a:rPr>
              <a:t>engineering datum</a:t>
            </a:r>
          </a:p>
          <a:p>
            <a:pPr lvl="1"/>
            <a:r>
              <a:rPr lang="en-GB" sz="1200" b="1" dirty="0" smtClean="0">
                <a:latin typeface="Arial" pitchFamily="34" charset="0"/>
                <a:cs typeface="Arial" pitchFamily="34" charset="0"/>
              </a:rPr>
              <a:t>image</a:t>
            </a:r>
            <a:r>
              <a:rPr lang="en-GB" sz="1200" dirty="0" smtClean="0">
                <a:latin typeface="Arial" pitchFamily="34" charset="0"/>
                <a:cs typeface="Arial" pitchFamily="34" charset="0"/>
              </a:rPr>
              <a:t> coordinate reference system: 	CRS based on an </a:t>
            </a:r>
            <a:r>
              <a:rPr lang="en-GB" sz="1200" b="1" dirty="0" smtClean="0">
                <a:latin typeface="Arial" pitchFamily="34" charset="0"/>
                <a:cs typeface="Arial" pitchFamily="34" charset="0"/>
              </a:rPr>
              <a:t>image datum</a:t>
            </a:r>
          </a:p>
          <a:p>
            <a:pPr lvl="1"/>
            <a:r>
              <a:rPr lang="en-GB" sz="1200" b="1" dirty="0" smtClean="0">
                <a:latin typeface="Arial" pitchFamily="34" charset="0"/>
                <a:cs typeface="Arial" pitchFamily="34" charset="0"/>
              </a:rPr>
              <a:t>parametric</a:t>
            </a:r>
            <a:r>
              <a:rPr lang="en-GB" sz="1200" dirty="0" smtClean="0">
                <a:latin typeface="Arial" pitchFamily="34" charset="0"/>
                <a:cs typeface="Arial" pitchFamily="34" charset="0"/>
              </a:rPr>
              <a:t> coordinate reference system:  	CRS based on a </a:t>
            </a:r>
            <a:r>
              <a:rPr lang="en-GB" sz="1200" b="1" dirty="0" smtClean="0">
                <a:latin typeface="Arial" pitchFamily="34" charset="0"/>
                <a:cs typeface="Arial" pitchFamily="34" charset="0"/>
              </a:rPr>
              <a:t>parametric datum</a:t>
            </a:r>
          </a:p>
          <a:p>
            <a:pPr lvl="1"/>
            <a:r>
              <a:rPr lang="en-GB" sz="1200" dirty="0" smtClean="0">
                <a:solidFill>
                  <a:srgbClr val="FF0000"/>
                </a:solidFill>
                <a:latin typeface="Arial" pitchFamily="34" charset="0"/>
                <a:cs typeface="Arial" pitchFamily="34" charset="0"/>
              </a:rPr>
              <a:t>		CRS types have datum of the same type!</a:t>
            </a:r>
          </a:p>
          <a:p>
            <a:endParaRPr lang="en-GB" sz="1400" dirty="0" smtClean="0">
              <a:latin typeface="Arial" pitchFamily="34" charset="0"/>
              <a:cs typeface="Arial" pitchFamily="34" charset="0"/>
            </a:endParaRPr>
          </a:p>
          <a:p>
            <a:pPr lvl="1"/>
            <a:r>
              <a:rPr lang="en-GB" sz="1200" b="1" dirty="0" smtClean="0">
                <a:latin typeface="Arial" pitchFamily="34" charset="0"/>
                <a:cs typeface="Arial" pitchFamily="34" charset="0"/>
              </a:rPr>
              <a:t>derived </a:t>
            </a:r>
            <a:r>
              <a:rPr lang="en-GB" sz="1200" dirty="0" smtClean="0">
                <a:latin typeface="Arial" pitchFamily="34" charset="0"/>
                <a:cs typeface="Arial" pitchFamily="34" charset="0"/>
              </a:rPr>
              <a:t>coordinate reference system: 	CRS which is defined by applying a </a:t>
            </a:r>
            <a:r>
              <a:rPr lang="en-GB" sz="1200" dirty="0" err="1" smtClean="0">
                <a:latin typeface="Arial" pitchFamily="34" charset="0"/>
                <a:cs typeface="Arial" pitchFamily="34" charset="0"/>
              </a:rPr>
              <a:t>coord</a:t>
            </a:r>
            <a:r>
              <a:rPr lang="en-GB" sz="1200" dirty="0" smtClean="0">
                <a:latin typeface="Arial" pitchFamily="34" charset="0"/>
                <a:cs typeface="Arial" pitchFamily="34" charset="0"/>
              </a:rPr>
              <a:t>. conversion to a </a:t>
            </a:r>
            <a:r>
              <a:rPr lang="en-GB" sz="1200" dirty="0" err="1" smtClean="0">
                <a:latin typeface="Arial" pitchFamily="34" charset="0"/>
                <a:cs typeface="Arial" pitchFamily="34" charset="0"/>
              </a:rPr>
              <a:t>baseCRS</a:t>
            </a:r>
            <a:r>
              <a:rPr lang="en-GB" sz="1200" dirty="0" smtClean="0">
                <a:latin typeface="Arial" pitchFamily="34" charset="0"/>
                <a:cs typeface="Arial" pitchFamily="34" charset="0"/>
              </a:rPr>
              <a:t> 				(A derived CRS inherits its datum from its base CRS)</a:t>
            </a:r>
          </a:p>
        </p:txBody>
      </p:sp>
      <p:sp>
        <p:nvSpPr>
          <p:cNvPr id="5" name="Slide Number Placeholder 4"/>
          <p:cNvSpPr>
            <a:spLocks noGrp="1"/>
          </p:cNvSpPr>
          <p:nvPr>
            <p:ph type="sldNum" sz="quarter" idx="12"/>
          </p:nvPr>
        </p:nvSpPr>
        <p:spPr/>
        <p:txBody>
          <a:bodyPr/>
          <a:lstStyle/>
          <a:p>
            <a:fld id="{D8A8840F-75BA-4293-B936-1433A7A9200E}" type="slidenum">
              <a:rPr lang="en-GB" smtClean="0"/>
              <a:pPr/>
              <a:t>11</a:t>
            </a:fld>
            <a:endParaRPr lang="en-GB"/>
          </a:p>
        </p:txBody>
      </p:sp>
      <p:sp>
        <p:nvSpPr>
          <p:cNvPr id="6" name="TextBox 5"/>
          <p:cNvSpPr txBox="1"/>
          <p:nvPr/>
        </p:nvSpPr>
        <p:spPr>
          <a:xfrm>
            <a:off x="251520" y="4276253"/>
            <a:ext cx="8568952" cy="1384995"/>
          </a:xfrm>
          <a:prstGeom prst="rect">
            <a:avLst/>
          </a:prstGeom>
          <a:noFill/>
        </p:spPr>
        <p:txBody>
          <a:bodyPr wrap="square" rtlCol="0">
            <a:spAutoFit/>
          </a:bodyPr>
          <a:lstStyle/>
          <a:p>
            <a:r>
              <a:rPr lang="en-GB" sz="1200" dirty="0" smtClean="0">
                <a:solidFill>
                  <a:srgbClr val="0000FF"/>
                </a:solidFill>
                <a:latin typeface="Arial" pitchFamily="34" charset="0"/>
                <a:cs typeface="Arial" pitchFamily="34" charset="0"/>
              </a:rPr>
              <a:t>Or:</a:t>
            </a:r>
          </a:p>
          <a:p>
            <a:endParaRPr lang="en-GB" sz="1200" dirty="0" smtClean="0">
              <a:solidFill>
                <a:srgbClr val="0000FF"/>
              </a:solidFill>
              <a:latin typeface="Arial" pitchFamily="34" charset="0"/>
              <a:cs typeface="Arial" pitchFamily="34" charset="0"/>
            </a:endParaRPr>
          </a:p>
          <a:p>
            <a:r>
              <a:rPr lang="en-GB" sz="1200" b="1" dirty="0" smtClean="0">
                <a:solidFill>
                  <a:srgbClr val="0000FF"/>
                </a:solidFill>
                <a:latin typeface="Arial" pitchFamily="34" charset="0"/>
                <a:cs typeface="Arial" pitchFamily="34" charset="0"/>
              </a:rPr>
              <a:t>conversion</a:t>
            </a:r>
            <a:r>
              <a:rPr lang="en-GB" sz="1200" dirty="0" smtClean="0">
                <a:solidFill>
                  <a:srgbClr val="0000FF"/>
                </a:solidFill>
                <a:latin typeface="Arial" pitchFamily="34" charset="0"/>
                <a:cs typeface="Arial" pitchFamily="34" charset="0"/>
              </a:rPr>
              <a:t>: 		coordinate operation having parameters values that by definition are considered to be error-free</a:t>
            </a:r>
            <a:endParaRPr lang="fr-FR" sz="1200" dirty="0" smtClean="0">
              <a:solidFill>
                <a:srgbClr val="0000FF"/>
              </a:solidFill>
              <a:latin typeface="Arial" pitchFamily="34" charset="0"/>
              <a:cs typeface="Arial" pitchFamily="34" charset="0"/>
            </a:endParaRPr>
          </a:p>
          <a:p>
            <a:r>
              <a:rPr lang="en-GB" sz="1200" b="1" dirty="0" smtClean="0">
                <a:solidFill>
                  <a:srgbClr val="0000FF"/>
                </a:solidFill>
                <a:latin typeface="Arial" pitchFamily="34" charset="0"/>
                <a:cs typeface="Arial" pitchFamily="34" charset="0"/>
              </a:rPr>
              <a:t>transformation</a:t>
            </a:r>
            <a:r>
              <a:rPr lang="en-GB" sz="1200" dirty="0" smtClean="0">
                <a:solidFill>
                  <a:srgbClr val="0000FF"/>
                </a:solidFill>
                <a:latin typeface="Arial" pitchFamily="34" charset="0"/>
                <a:cs typeface="Arial" pitchFamily="34" charset="0"/>
              </a:rPr>
              <a:t>: 	coordinate operation having parameters whose values are derived empirically (and contain  			stochastic error) </a:t>
            </a:r>
          </a:p>
          <a:p>
            <a:endParaRPr lang="en-GB" sz="1200" dirty="0" smtClean="0">
              <a:solidFill>
                <a:srgbClr val="0000FF"/>
              </a:solidFill>
              <a:latin typeface="Arial" pitchFamily="34" charset="0"/>
              <a:cs typeface="Arial" pitchFamily="34" charset="0"/>
            </a:endParaRPr>
          </a:p>
          <a:p>
            <a:r>
              <a:rPr lang="en-GB" sz="1200" dirty="0" smtClean="0">
                <a:solidFill>
                  <a:srgbClr val="0000FF"/>
                </a:solidFill>
                <a:latin typeface="Arial" pitchFamily="34" charset="0"/>
                <a:cs typeface="Arial" pitchFamily="34" charset="0"/>
              </a:rPr>
              <a:t>??</a:t>
            </a:r>
            <a:endParaRPr lang="en-GB" sz="1200" b="1" dirty="0" smtClean="0">
              <a:solidFill>
                <a:srgbClr val="0000FF"/>
              </a:solidFill>
              <a:latin typeface="Arial" pitchFamily="34" charset="0"/>
              <a:cs typeface="Arial" pitchFamily="34" charset="0"/>
            </a:endParaRPr>
          </a:p>
        </p:txBody>
      </p:sp>
      <p:sp>
        <p:nvSpPr>
          <p:cNvPr id="7" name="TextBox 6"/>
          <p:cNvSpPr txBox="1"/>
          <p:nvPr/>
        </p:nvSpPr>
        <p:spPr>
          <a:xfrm>
            <a:off x="251520" y="3429000"/>
            <a:ext cx="8568952" cy="830997"/>
          </a:xfrm>
          <a:prstGeom prst="rect">
            <a:avLst/>
          </a:prstGeom>
          <a:noFill/>
        </p:spPr>
        <p:txBody>
          <a:bodyPr wrap="square" rtlCol="0">
            <a:spAutoFit/>
          </a:bodyPr>
          <a:lstStyle/>
          <a:p>
            <a:r>
              <a:rPr lang="en-GB" sz="1400" b="1" u="sng" dirty="0" smtClean="0">
                <a:latin typeface="Arial" pitchFamily="34" charset="0"/>
                <a:cs typeface="Arial" pitchFamily="34" charset="0"/>
              </a:rPr>
              <a:t>Subtypes of coordinate operation</a:t>
            </a:r>
          </a:p>
          <a:p>
            <a:pPr lvl="1"/>
            <a:endParaRPr lang="en-GB" sz="1000" b="1" u="sng" dirty="0" smtClean="0">
              <a:latin typeface="Arial" pitchFamily="34" charset="0"/>
              <a:cs typeface="Arial" pitchFamily="34" charset="0"/>
            </a:endParaRPr>
          </a:p>
          <a:p>
            <a:pPr lvl="1"/>
            <a:r>
              <a:rPr lang="en-GB" sz="1200" dirty="0" smtClean="0">
                <a:latin typeface="Arial" pitchFamily="34" charset="0"/>
                <a:cs typeface="Arial" pitchFamily="34" charset="0"/>
              </a:rPr>
              <a:t>coordinate </a:t>
            </a:r>
            <a:r>
              <a:rPr lang="en-GB" sz="1200" b="1" dirty="0" smtClean="0">
                <a:latin typeface="Arial" pitchFamily="34" charset="0"/>
                <a:cs typeface="Arial" pitchFamily="34" charset="0"/>
              </a:rPr>
              <a:t>conversion</a:t>
            </a:r>
            <a:r>
              <a:rPr lang="en-GB" sz="1200" dirty="0" smtClean="0">
                <a:latin typeface="Arial" pitchFamily="34" charset="0"/>
                <a:cs typeface="Arial" pitchFamily="34" charset="0"/>
              </a:rPr>
              <a:t>: 	</a:t>
            </a:r>
            <a:r>
              <a:rPr lang="en-GB" sz="1200" b="1" dirty="0" smtClean="0"/>
              <a:t> </a:t>
            </a:r>
            <a:r>
              <a:rPr lang="en-GB" sz="1200" dirty="0" smtClean="0">
                <a:latin typeface="Arial" pitchFamily="34" charset="0"/>
                <a:cs typeface="Arial" pitchFamily="34" charset="0"/>
              </a:rPr>
              <a:t>coordinate operation in which both CRSs are based on the same datum</a:t>
            </a:r>
          </a:p>
          <a:p>
            <a:pPr lvl="1"/>
            <a:r>
              <a:rPr lang="en-GB" sz="1200" dirty="0" smtClean="0">
                <a:latin typeface="Arial" pitchFamily="34" charset="0"/>
                <a:cs typeface="Arial" pitchFamily="34" charset="0"/>
              </a:rPr>
              <a:t>coordinate </a:t>
            </a:r>
            <a:r>
              <a:rPr lang="en-GB" sz="1200" b="1" dirty="0" smtClean="0">
                <a:latin typeface="Arial" pitchFamily="34" charset="0"/>
                <a:cs typeface="Arial" pitchFamily="34" charset="0"/>
              </a:rPr>
              <a:t>transformation</a:t>
            </a:r>
            <a:r>
              <a:rPr lang="en-GB" sz="1200" dirty="0" smtClean="0">
                <a:latin typeface="Arial" pitchFamily="34" charset="0"/>
                <a:cs typeface="Arial" pitchFamily="34" charset="0"/>
              </a:rPr>
              <a:t>: 	</a:t>
            </a:r>
            <a:r>
              <a:rPr lang="en-GB" sz="1200" b="1" dirty="0" smtClean="0"/>
              <a:t> </a:t>
            </a:r>
            <a:r>
              <a:rPr lang="en-GB" sz="1200" dirty="0" smtClean="0">
                <a:latin typeface="Arial" pitchFamily="34" charset="0"/>
                <a:cs typeface="Arial" pitchFamily="34" charset="0"/>
              </a:rPr>
              <a:t>coordinate operation in which the two CRSs are based on different </a:t>
            </a:r>
            <a:r>
              <a:rPr lang="en-GB" sz="1200" dirty="0" err="1" smtClean="0">
                <a:latin typeface="Arial" pitchFamily="34" charset="0"/>
                <a:cs typeface="Arial" pitchFamily="34" charset="0"/>
              </a:rPr>
              <a:t>datums</a:t>
            </a:r>
            <a:endParaRPr lang="en-GB" sz="1200" dirty="0" smtClean="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4624"/>
            <a:ext cx="8363272" cy="1143000"/>
          </a:xfrm>
        </p:spPr>
        <p:txBody>
          <a:bodyPr>
            <a:normAutofit/>
          </a:bodyPr>
          <a:lstStyle/>
          <a:p>
            <a:r>
              <a:rPr lang="en-GB" dirty="0" smtClean="0">
                <a:latin typeface="Arial" pitchFamily="34" charset="0"/>
                <a:cs typeface="Arial" pitchFamily="34" charset="0"/>
              </a:rPr>
              <a:t>Definitions in 19111:2007 - CRS</a:t>
            </a:r>
            <a:br>
              <a:rPr lang="en-GB" dirty="0" smtClean="0">
                <a:latin typeface="Arial" pitchFamily="34" charset="0"/>
                <a:cs typeface="Arial" pitchFamily="34" charset="0"/>
              </a:rPr>
            </a:br>
            <a:r>
              <a:rPr lang="en-GB" sz="2000" dirty="0" smtClean="0">
                <a:latin typeface="Arial" pitchFamily="34" charset="0"/>
                <a:cs typeface="Arial" pitchFamily="34" charset="0"/>
              </a:rPr>
              <a:t>Clause 4 definitions   </a:t>
            </a:r>
            <a:r>
              <a:rPr lang="en-GB" sz="2000" dirty="0" smtClean="0">
                <a:solidFill>
                  <a:srgbClr val="0000FF"/>
                </a:solidFill>
                <a:latin typeface="Arial" pitchFamily="34" charset="0"/>
                <a:cs typeface="Arial" pitchFamily="34" charset="0"/>
              </a:rPr>
              <a:t>UML Descriptions</a:t>
            </a:r>
            <a:endParaRPr lang="en-GB" dirty="0">
              <a:solidFill>
                <a:srgbClr val="0000FF"/>
              </a:solidFill>
              <a:latin typeface="Arial" pitchFamily="34" charset="0"/>
              <a:cs typeface="Arial" pitchFamily="34" charset="0"/>
            </a:endParaRPr>
          </a:p>
        </p:txBody>
      </p:sp>
      <p:sp>
        <p:nvSpPr>
          <p:cNvPr id="4" name="TextBox 3"/>
          <p:cNvSpPr txBox="1"/>
          <p:nvPr/>
        </p:nvSpPr>
        <p:spPr>
          <a:xfrm>
            <a:off x="251520" y="1419741"/>
            <a:ext cx="8568952" cy="5170646"/>
          </a:xfrm>
          <a:prstGeom prst="rect">
            <a:avLst/>
          </a:prstGeom>
          <a:noFill/>
        </p:spPr>
        <p:txBody>
          <a:bodyPr wrap="square" rtlCol="0">
            <a:spAutoFit/>
          </a:bodyPr>
          <a:lstStyle/>
          <a:p>
            <a:r>
              <a:rPr lang="en-GB" sz="1400" b="1" dirty="0" smtClean="0">
                <a:solidFill>
                  <a:srgbClr val="00B050"/>
                </a:solidFill>
                <a:latin typeface="Arial" pitchFamily="34" charset="0"/>
                <a:cs typeface="Arial" pitchFamily="34" charset="0"/>
              </a:rPr>
              <a:t>CRS</a:t>
            </a:r>
          </a:p>
          <a:p>
            <a:r>
              <a:rPr lang="en-GB" sz="1400" b="1" dirty="0" smtClean="0"/>
              <a:t>coordinate system</a:t>
            </a:r>
            <a:r>
              <a:rPr lang="en-GB" sz="1400" dirty="0" smtClean="0"/>
              <a:t> that is related to an object by a </a:t>
            </a:r>
            <a:r>
              <a:rPr lang="en-GB" sz="1400" b="1" dirty="0" smtClean="0"/>
              <a:t>datum</a:t>
            </a:r>
            <a:endParaRPr lang="en-GB" sz="1400" dirty="0" smtClean="0"/>
          </a:p>
          <a:p>
            <a:r>
              <a:rPr lang="en-GB" sz="1400" dirty="0" smtClean="0">
                <a:solidFill>
                  <a:srgbClr val="0000FF"/>
                </a:solidFill>
              </a:rPr>
              <a:t>[Single CRS] Coordinate reference system consisting of one Coordinate System and either one Datum or one Datum Ensemble (as opposed to a Compound CRS).</a:t>
            </a:r>
          </a:p>
          <a:p>
            <a:endParaRPr lang="en-GB" sz="1400" b="1" u="sng" dirty="0" smtClean="0">
              <a:latin typeface="Arial" pitchFamily="34" charset="0"/>
              <a:cs typeface="Arial" pitchFamily="34" charset="0"/>
            </a:endParaRPr>
          </a:p>
          <a:p>
            <a:r>
              <a:rPr lang="en-GB" sz="1400" b="1" dirty="0" smtClean="0">
                <a:solidFill>
                  <a:srgbClr val="00B050"/>
                </a:solidFill>
                <a:latin typeface="Arial" pitchFamily="34" charset="0"/>
                <a:cs typeface="Arial" pitchFamily="34" charset="0"/>
              </a:rPr>
              <a:t>CS</a:t>
            </a:r>
          </a:p>
          <a:p>
            <a:r>
              <a:rPr lang="en-GB" sz="1400" dirty="0" smtClean="0"/>
              <a:t>set of mathematical rules for specifying how </a:t>
            </a:r>
            <a:r>
              <a:rPr lang="en-GB" sz="1400" b="1" dirty="0" smtClean="0"/>
              <a:t>coordinates</a:t>
            </a:r>
            <a:r>
              <a:rPr lang="en-GB" sz="1400" dirty="0" smtClean="0"/>
              <a:t> are to be assigned to points</a:t>
            </a:r>
            <a:endParaRPr lang="en-GB" sz="1400" dirty="0" smtClean="0">
              <a:latin typeface="Arial" pitchFamily="34" charset="0"/>
              <a:cs typeface="Arial" pitchFamily="34" charset="0"/>
            </a:endParaRPr>
          </a:p>
          <a:p>
            <a:r>
              <a:rPr lang="en-GB" sz="1400" dirty="0" smtClean="0">
                <a:solidFill>
                  <a:srgbClr val="0000FF"/>
                </a:solidFill>
              </a:rPr>
              <a:t>A coordinate system (CS) is the non-repeating sequence of coordinate system axes that spans a given coordinate space. A CS is derived from a set of mathematical rules for specifying how coordinates in a given space are to be assigned to points. The coordinate values in a coordinate </a:t>
            </a:r>
            <a:r>
              <a:rPr lang="en-GB" sz="1400" dirty="0" err="1" smtClean="0">
                <a:solidFill>
                  <a:srgbClr val="0000FF"/>
                </a:solidFill>
              </a:rPr>
              <a:t>tuple</a:t>
            </a:r>
            <a:r>
              <a:rPr lang="en-GB" sz="1400" dirty="0" smtClean="0">
                <a:solidFill>
                  <a:srgbClr val="0000FF"/>
                </a:solidFill>
              </a:rPr>
              <a:t> shall be recorded in the order in which the coordinate system axes associations are recorded.</a:t>
            </a:r>
          </a:p>
          <a:p>
            <a:endParaRPr lang="en-GB" sz="1400" dirty="0" smtClean="0">
              <a:latin typeface="Arial" pitchFamily="34" charset="0"/>
              <a:cs typeface="Arial" pitchFamily="34" charset="0"/>
            </a:endParaRPr>
          </a:p>
          <a:p>
            <a:r>
              <a:rPr lang="en-GB" sz="1400" b="1" dirty="0" smtClean="0">
                <a:solidFill>
                  <a:srgbClr val="00B050"/>
                </a:solidFill>
                <a:latin typeface="Arial" pitchFamily="34" charset="0"/>
                <a:cs typeface="Arial" pitchFamily="34" charset="0"/>
              </a:rPr>
              <a:t>datum</a:t>
            </a:r>
          </a:p>
          <a:p>
            <a:r>
              <a:rPr lang="en-GB" sz="1400" dirty="0" smtClean="0"/>
              <a:t>parameter or set of parameters that define the position of the origin, the scale, and the orientation of a </a:t>
            </a:r>
            <a:r>
              <a:rPr lang="en-GB" sz="1400" b="1" dirty="0" smtClean="0"/>
              <a:t>coordinate system</a:t>
            </a:r>
          </a:p>
          <a:p>
            <a:r>
              <a:rPr lang="en-GB" sz="1400" dirty="0" smtClean="0">
                <a:solidFill>
                  <a:srgbClr val="0000FF"/>
                </a:solidFill>
              </a:rPr>
              <a:t>A datum </a:t>
            </a:r>
            <a:r>
              <a:rPr lang="en-GB" sz="1400" u="sng" dirty="0" smtClean="0">
                <a:solidFill>
                  <a:srgbClr val="0000FF"/>
                </a:solidFill>
              </a:rPr>
              <a:t>or reference frame </a:t>
            </a:r>
            <a:r>
              <a:rPr lang="en-GB" sz="1400" dirty="0" smtClean="0">
                <a:solidFill>
                  <a:srgbClr val="0000FF"/>
                </a:solidFill>
              </a:rPr>
              <a:t>specifies the relationship of a coordinate system to an object, thus creating a coordinate reference system. For geodetic and vertical coordinate reference systems, it relates a coordinate system to the Earth. With other types of coordinate reference systems, the datum may relate the coordinate system to another physical or virtual object. A datum uses a parameter or set of parameters that determine the location of the origin of the coordinate reference system. Each datum subtype can be associated with only specific types of coordinate reference systems.</a:t>
            </a:r>
            <a:endParaRPr lang="en-GB" sz="1400" dirty="0" smtClean="0">
              <a:solidFill>
                <a:srgbClr val="0000FF"/>
              </a:solidFill>
              <a:latin typeface="Arial" pitchFamily="34" charset="0"/>
              <a:cs typeface="Arial" pitchFamily="34" charset="0"/>
            </a:endParaRPr>
          </a:p>
          <a:p>
            <a:endParaRPr lang="en-GB" sz="1400" dirty="0" smtClean="0">
              <a:latin typeface="Arial" pitchFamily="34" charset="0"/>
              <a:cs typeface="Arial" pitchFamily="34" charset="0"/>
            </a:endParaRPr>
          </a:p>
          <a:p>
            <a:endParaRPr lang="en-GB" sz="1000" b="1" u="sng" dirty="0" smtClean="0">
              <a:latin typeface="Arial" pitchFamily="34" charset="0"/>
              <a:cs typeface="Arial" pitchFamily="34" charset="0"/>
            </a:endParaRPr>
          </a:p>
          <a:p>
            <a:pPr lvl="1"/>
            <a:endParaRPr lang="en-GB" sz="1200" dirty="0" smtClean="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D8A8840F-75BA-4293-B936-1433A7A9200E}" type="slidenum">
              <a:rPr lang="en-GB" smtClean="0"/>
              <a:pPr/>
              <a:t>12</a:t>
            </a:fld>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4624"/>
            <a:ext cx="8363272" cy="1143000"/>
          </a:xfrm>
        </p:spPr>
        <p:txBody>
          <a:bodyPr>
            <a:normAutofit fontScale="90000"/>
          </a:bodyPr>
          <a:lstStyle/>
          <a:p>
            <a:r>
              <a:rPr lang="en-GB" dirty="0" smtClean="0">
                <a:latin typeface="Arial" pitchFamily="34" charset="0"/>
                <a:cs typeface="Arial" pitchFamily="34" charset="0"/>
              </a:rPr>
              <a:t>Definitions in 19111:2007 - geodetic</a:t>
            </a:r>
            <a:br>
              <a:rPr lang="en-GB" dirty="0" smtClean="0">
                <a:latin typeface="Arial" pitchFamily="34" charset="0"/>
                <a:cs typeface="Arial" pitchFamily="34" charset="0"/>
              </a:rPr>
            </a:br>
            <a:r>
              <a:rPr lang="en-GB" sz="2000" dirty="0" smtClean="0">
                <a:latin typeface="Arial" pitchFamily="34" charset="0"/>
                <a:cs typeface="Arial" pitchFamily="34" charset="0"/>
              </a:rPr>
              <a:t>Clause 4 definitions   </a:t>
            </a:r>
            <a:r>
              <a:rPr lang="en-GB" sz="2000" dirty="0" smtClean="0">
                <a:solidFill>
                  <a:srgbClr val="0000FF"/>
                </a:solidFill>
                <a:latin typeface="Arial" pitchFamily="34" charset="0"/>
                <a:cs typeface="Arial" pitchFamily="34" charset="0"/>
              </a:rPr>
              <a:t>UML Descriptions</a:t>
            </a:r>
            <a:endParaRPr lang="en-GB" dirty="0">
              <a:solidFill>
                <a:srgbClr val="0000FF"/>
              </a:solidFill>
              <a:latin typeface="Arial" pitchFamily="34" charset="0"/>
              <a:cs typeface="Arial" pitchFamily="34" charset="0"/>
            </a:endParaRPr>
          </a:p>
        </p:txBody>
      </p:sp>
      <p:sp>
        <p:nvSpPr>
          <p:cNvPr id="4" name="TextBox 3"/>
          <p:cNvSpPr txBox="1"/>
          <p:nvPr/>
        </p:nvSpPr>
        <p:spPr>
          <a:xfrm>
            <a:off x="251520" y="1419741"/>
            <a:ext cx="8568952" cy="4801314"/>
          </a:xfrm>
          <a:prstGeom prst="rect">
            <a:avLst/>
          </a:prstGeom>
          <a:noFill/>
        </p:spPr>
        <p:txBody>
          <a:bodyPr wrap="square" rtlCol="0">
            <a:spAutoFit/>
          </a:bodyPr>
          <a:lstStyle/>
          <a:p>
            <a:r>
              <a:rPr lang="en-GB" sz="1400" b="1" dirty="0" smtClean="0">
                <a:solidFill>
                  <a:srgbClr val="00B050"/>
                </a:solidFill>
                <a:latin typeface="Arial" pitchFamily="34" charset="0"/>
                <a:cs typeface="Arial" pitchFamily="34" charset="0"/>
              </a:rPr>
              <a:t>geodetic CRS</a:t>
            </a:r>
          </a:p>
          <a:p>
            <a:r>
              <a:rPr lang="en-GB" sz="1400" b="1" dirty="0" smtClean="0"/>
              <a:t>coordinate reference system</a:t>
            </a:r>
            <a:r>
              <a:rPr lang="en-GB" sz="1400" dirty="0" smtClean="0"/>
              <a:t> based on a geodetic </a:t>
            </a:r>
            <a:r>
              <a:rPr lang="en-GB" sz="1400" strike="sngStrike" dirty="0" err="1" smtClean="0"/>
              <a:t>datum</a:t>
            </a:r>
            <a:r>
              <a:rPr lang="en-GB" sz="1400" u="sng" dirty="0" err="1" smtClean="0"/>
              <a:t>reference</a:t>
            </a:r>
            <a:r>
              <a:rPr lang="en-GB" sz="1400" u="sng" dirty="0" smtClean="0"/>
              <a:t> frame</a:t>
            </a:r>
          </a:p>
          <a:p>
            <a:r>
              <a:rPr lang="en-GB" sz="1400" dirty="0" smtClean="0">
                <a:solidFill>
                  <a:srgbClr val="0000FF"/>
                </a:solidFill>
              </a:rPr>
              <a:t>A coordinate reference system associated with a geodetic datum</a:t>
            </a:r>
            <a:r>
              <a:rPr lang="en-GB" sz="1400" u="sng" dirty="0" smtClean="0">
                <a:solidFill>
                  <a:srgbClr val="0000FF"/>
                </a:solidFill>
              </a:rPr>
              <a:t> and having a geodetic (i.e. Cartesian or spherical) coordinate system</a:t>
            </a:r>
            <a:r>
              <a:rPr lang="en-GB" sz="1400" dirty="0" smtClean="0">
                <a:solidFill>
                  <a:srgbClr val="0000FF"/>
                </a:solidFill>
              </a:rPr>
              <a:t>.</a:t>
            </a:r>
          </a:p>
          <a:p>
            <a:endParaRPr lang="en-GB" sz="1400" b="1" u="sng" dirty="0" smtClean="0">
              <a:latin typeface="Arial" pitchFamily="34" charset="0"/>
              <a:cs typeface="Arial" pitchFamily="34" charset="0"/>
            </a:endParaRPr>
          </a:p>
          <a:p>
            <a:r>
              <a:rPr lang="en-GB" sz="1400" b="1" dirty="0" smtClean="0">
                <a:solidFill>
                  <a:srgbClr val="00B050"/>
                </a:solidFill>
                <a:latin typeface="Arial" pitchFamily="34" charset="0"/>
                <a:cs typeface="Arial" pitchFamily="34" charset="0"/>
              </a:rPr>
              <a:t>geographic CRS</a:t>
            </a:r>
          </a:p>
          <a:p>
            <a:r>
              <a:rPr lang="en-GB" sz="1400" b="1" dirty="0" smtClean="0"/>
              <a:t>geodetic coordinate reference system</a:t>
            </a:r>
            <a:r>
              <a:rPr lang="en-GB" sz="1400" dirty="0" smtClean="0"/>
              <a:t> having an </a:t>
            </a:r>
            <a:r>
              <a:rPr lang="en-GB" sz="1400" b="1" dirty="0" smtClean="0"/>
              <a:t>ellipsoidal coordinate system</a:t>
            </a:r>
            <a:endParaRPr lang="en-GB" sz="1400" dirty="0" smtClean="0">
              <a:latin typeface="Arial" pitchFamily="34" charset="0"/>
              <a:cs typeface="Arial" pitchFamily="34" charset="0"/>
            </a:endParaRPr>
          </a:p>
          <a:p>
            <a:r>
              <a:rPr lang="en-GB" sz="1400" dirty="0" smtClean="0">
                <a:solidFill>
                  <a:srgbClr val="0000FF"/>
                </a:solidFill>
              </a:rPr>
              <a:t>A </a:t>
            </a:r>
            <a:r>
              <a:rPr lang="en-GB" sz="1400" strike="sngStrike" dirty="0" smtClean="0">
                <a:solidFill>
                  <a:srgbClr val="0000FF"/>
                </a:solidFill>
              </a:rPr>
              <a:t>geodetic </a:t>
            </a:r>
            <a:r>
              <a:rPr lang="en-GB" sz="1400" u="sng" dirty="0" smtClean="0">
                <a:solidFill>
                  <a:srgbClr val="0000FF"/>
                </a:solidFill>
              </a:rPr>
              <a:t>two- or three-dimensional </a:t>
            </a:r>
            <a:r>
              <a:rPr lang="en-GB" sz="1400" dirty="0" smtClean="0">
                <a:solidFill>
                  <a:srgbClr val="0000FF"/>
                </a:solidFill>
              </a:rPr>
              <a:t>coordinate reference system having </a:t>
            </a:r>
            <a:r>
              <a:rPr lang="en-GB" sz="1400" u="sng" dirty="0" smtClean="0">
                <a:solidFill>
                  <a:srgbClr val="0000FF"/>
                </a:solidFill>
              </a:rPr>
              <a:t>a geodetic reference frame and </a:t>
            </a:r>
            <a:r>
              <a:rPr lang="en-GB" sz="1400" dirty="0" smtClean="0">
                <a:solidFill>
                  <a:srgbClr val="0000FF"/>
                </a:solidFill>
              </a:rPr>
              <a:t>an ellipsoidal coordinate system</a:t>
            </a:r>
            <a:endParaRPr lang="en-GB" sz="1400" dirty="0" smtClean="0">
              <a:solidFill>
                <a:srgbClr val="0000FF"/>
              </a:solidFill>
              <a:latin typeface="Arial" pitchFamily="34" charset="0"/>
              <a:cs typeface="Arial" pitchFamily="34" charset="0"/>
            </a:endParaRPr>
          </a:p>
          <a:p>
            <a:endParaRPr lang="en-GB" sz="1400" dirty="0" smtClean="0">
              <a:latin typeface="Arial" pitchFamily="34" charset="0"/>
              <a:cs typeface="Arial" pitchFamily="34" charset="0"/>
            </a:endParaRPr>
          </a:p>
          <a:p>
            <a:r>
              <a:rPr lang="en-GB" sz="1400" b="1" u="sng" dirty="0" smtClean="0">
                <a:solidFill>
                  <a:srgbClr val="00B050"/>
                </a:solidFill>
                <a:latin typeface="Arial" pitchFamily="34" charset="0"/>
                <a:cs typeface="Arial" pitchFamily="34" charset="0"/>
              </a:rPr>
              <a:t>geodetic reference frame</a:t>
            </a:r>
            <a:endParaRPr lang="en-GB" sz="1400" dirty="0" smtClean="0">
              <a:solidFill>
                <a:srgbClr val="00B050"/>
              </a:solidFill>
              <a:latin typeface="Arial" pitchFamily="34" charset="0"/>
              <a:cs typeface="Arial" pitchFamily="34" charset="0"/>
            </a:endParaRPr>
          </a:p>
          <a:p>
            <a:r>
              <a:rPr lang="en-GB" sz="1400" b="1" dirty="0" smtClean="0">
                <a:solidFill>
                  <a:srgbClr val="00B050"/>
                </a:solidFill>
                <a:latin typeface="Arial" pitchFamily="34" charset="0"/>
                <a:cs typeface="Arial" pitchFamily="34" charset="0"/>
              </a:rPr>
              <a:t>geodetic datum</a:t>
            </a:r>
          </a:p>
          <a:p>
            <a:r>
              <a:rPr lang="en-GB" sz="1400" dirty="0" smtClean="0"/>
              <a:t>datum </a:t>
            </a:r>
            <a:r>
              <a:rPr lang="en-GB" sz="1400" b="1" dirty="0" smtClean="0"/>
              <a:t>describing the relationship of a two- or three-dimensional </a:t>
            </a:r>
            <a:r>
              <a:rPr lang="en-GB" sz="1400" dirty="0" smtClean="0"/>
              <a:t>coordinate system</a:t>
            </a:r>
            <a:r>
              <a:rPr lang="en-GB" sz="1400" b="1" dirty="0" smtClean="0"/>
              <a:t> to the Earth</a:t>
            </a:r>
            <a:endParaRPr lang="en-GB" sz="1400" dirty="0" smtClean="0">
              <a:latin typeface="Arial" pitchFamily="34" charset="0"/>
              <a:cs typeface="Arial" pitchFamily="34" charset="0"/>
            </a:endParaRPr>
          </a:p>
          <a:p>
            <a:r>
              <a:rPr lang="en-GB" sz="1400" dirty="0" smtClean="0">
                <a:solidFill>
                  <a:srgbClr val="FF00FF"/>
                </a:solidFill>
              </a:rPr>
              <a:t>[19111:2007] A geodetic datum defines the location and precise orientation in three-dimensional space of a defined ellipsoid (or sphere) that approximates the shape of the earth, or of a Cartesian coordinate system </a:t>
            </a:r>
            <a:r>
              <a:rPr lang="en-GB" sz="1400" dirty="0" err="1" smtClean="0">
                <a:solidFill>
                  <a:srgbClr val="FF00FF"/>
                </a:solidFill>
              </a:rPr>
              <a:t>centered</a:t>
            </a:r>
            <a:r>
              <a:rPr lang="en-GB" sz="1400" dirty="0" smtClean="0">
                <a:solidFill>
                  <a:srgbClr val="FF00FF"/>
                </a:solidFill>
              </a:rPr>
              <a:t> in this ellipsoid (or sphere).</a:t>
            </a:r>
          </a:p>
          <a:p>
            <a:r>
              <a:rPr lang="en-GB" sz="1400" dirty="0" smtClean="0">
                <a:solidFill>
                  <a:srgbClr val="0000FF"/>
                </a:solidFill>
              </a:rPr>
              <a:t>A geodetic reference frame defines the position, scale and orientation of a geocentric Cartesian 3D coordinate system relative to the Earth. It may also identify a defined ellipsoid (or sphere) that approximates the shape of the Earth and which is centred on and aligned to this coordinate system. Older geodetic </a:t>
            </a:r>
            <a:r>
              <a:rPr lang="en-GB" sz="1400" dirty="0" err="1" smtClean="0">
                <a:solidFill>
                  <a:srgbClr val="0000FF"/>
                </a:solidFill>
              </a:rPr>
              <a:t>datums</a:t>
            </a:r>
            <a:r>
              <a:rPr lang="en-GB" sz="1400" dirty="0" smtClean="0">
                <a:solidFill>
                  <a:srgbClr val="0000FF"/>
                </a:solidFill>
              </a:rPr>
              <a:t> define the location and orientation of a defined ellipsoid (or sphere) that approximates the shape of the earth.</a:t>
            </a:r>
            <a:br>
              <a:rPr lang="en-GB" sz="1400" dirty="0" smtClean="0">
                <a:solidFill>
                  <a:srgbClr val="0000FF"/>
                </a:solidFill>
              </a:rPr>
            </a:br>
            <a:r>
              <a:rPr lang="en-GB" sz="1400" dirty="0" smtClean="0">
                <a:solidFill>
                  <a:srgbClr val="0000FF"/>
                </a:solidFill>
              </a:rPr>
              <a:t>Note: In 19111:2007 this class was called </a:t>
            </a:r>
            <a:r>
              <a:rPr lang="en-GB" sz="1400" dirty="0" err="1" smtClean="0">
                <a:solidFill>
                  <a:srgbClr val="0000FF"/>
                </a:solidFill>
              </a:rPr>
              <a:t>GeodeticDatum</a:t>
            </a:r>
            <a:r>
              <a:rPr lang="en-GB" sz="1400" dirty="0" smtClean="0">
                <a:solidFill>
                  <a:srgbClr val="0000FF"/>
                </a:solidFill>
              </a:rPr>
              <a:t>.</a:t>
            </a:r>
            <a:endParaRPr lang="en-GB" sz="1400" b="1" u="sng" dirty="0" smtClean="0">
              <a:solidFill>
                <a:srgbClr val="0000FF"/>
              </a:solidFill>
              <a:cs typeface="Arial" pitchFamily="34" charset="0"/>
            </a:endParaRPr>
          </a:p>
          <a:p>
            <a:pPr lvl="1"/>
            <a:endParaRPr lang="en-GB" sz="1200" dirty="0" smtClean="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D8A8840F-75BA-4293-B936-1433A7A9200E}" type="slidenum">
              <a:rPr lang="en-GB" smtClean="0"/>
              <a:pPr/>
              <a:t>13</a:t>
            </a:fld>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4624"/>
            <a:ext cx="8363272" cy="1143000"/>
          </a:xfrm>
        </p:spPr>
        <p:txBody>
          <a:bodyPr>
            <a:normAutofit fontScale="90000"/>
          </a:bodyPr>
          <a:lstStyle/>
          <a:p>
            <a:r>
              <a:rPr lang="en-GB" sz="4000" dirty="0" smtClean="0">
                <a:latin typeface="Arial" pitchFamily="34" charset="0"/>
                <a:cs typeface="Arial" pitchFamily="34" charset="0"/>
              </a:rPr>
              <a:t>Definitions in 19111:2007 - engineering</a:t>
            </a:r>
            <a:r>
              <a:rPr lang="en-GB" dirty="0" smtClean="0">
                <a:latin typeface="Arial" pitchFamily="34" charset="0"/>
                <a:cs typeface="Arial" pitchFamily="34" charset="0"/>
              </a:rPr>
              <a:t/>
            </a:r>
            <a:br>
              <a:rPr lang="en-GB" dirty="0" smtClean="0">
                <a:latin typeface="Arial" pitchFamily="34" charset="0"/>
                <a:cs typeface="Arial" pitchFamily="34" charset="0"/>
              </a:rPr>
            </a:br>
            <a:r>
              <a:rPr lang="en-GB" sz="2000" dirty="0" smtClean="0">
                <a:latin typeface="Arial" pitchFamily="34" charset="0"/>
                <a:cs typeface="Arial" pitchFamily="34" charset="0"/>
              </a:rPr>
              <a:t>Clause 4 definitions   </a:t>
            </a:r>
            <a:r>
              <a:rPr lang="en-GB" sz="2000" dirty="0" smtClean="0">
                <a:solidFill>
                  <a:srgbClr val="0000FF"/>
                </a:solidFill>
                <a:latin typeface="Arial" pitchFamily="34" charset="0"/>
                <a:cs typeface="Arial" pitchFamily="34" charset="0"/>
              </a:rPr>
              <a:t>UML Descriptions</a:t>
            </a:r>
            <a:endParaRPr lang="en-GB" dirty="0">
              <a:solidFill>
                <a:srgbClr val="0000FF"/>
              </a:solidFill>
              <a:latin typeface="Arial" pitchFamily="34" charset="0"/>
              <a:cs typeface="Arial" pitchFamily="34" charset="0"/>
            </a:endParaRPr>
          </a:p>
        </p:txBody>
      </p:sp>
      <p:sp>
        <p:nvSpPr>
          <p:cNvPr id="4" name="TextBox 3"/>
          <p:cNvSpPr txBox="1"/>
          <p:nvPr/>
        </p:nvSpPr>
        <p:spPr>
          <a:xfrm>
            <a:off x="251520" y="1419741"/>
            <a:ext cx="8568952" cy="4278094"/>
          </a:xfrm>
          <a:prstGeom prst="rect">
            <a:avLst/>
          </a:prstGeom>
          <a:noFill/>
        </p:spPr>
        <p:txBody>
          <a:bodyPr wrap="square" rtlCol="0">
            <a:spAutoFit/>
          </a:bodyPr>
          <a:lstStyle/>
          <a:p>
            <a:r>
              <a:rPr lang="en-GB" sz="1400" b="1" dirty="0" smtClean="0">
                <a:solidFill>
                  <a:srgbClr val="00B050"/>
                </a:solidFill>
                <a:latin typeface="Arial" pitchFamily="34" charset="0"/>
                <a:cs typeface="Arial" pitchFamily="34" charset="0"/>
              </a:rPr>
              <a:t>engineering CRS</a:t>
            </a:r>
          </a:p>
          <a:p>
            <a:r>
              <a:rPr lang="en-GB" sz="1400" b="1" dirty="0" smtClean="0"/>
              <a:t>coordinate reference system</a:t>
            </a:r>
            <a:r>
              <a:rPr lang="en-GB" sz="1400" dirty="0" smtClean="0"/>
              <a:t> based on an engineering datum</a:t>
            </a:r>
          </a:p>
          <a:p>
            <a:r>
              <a:rPr lang="en-GB" sz="1200" dirty="0" smtClean="0"/>
              <a:t>EXAMPLES	Local engineering and architectural grids; coordinate reference system local to a ship or an orbiting spacecraft.</a:t>
            </a:r>
          </a:p>
          <a:p>
            <a:endParaRPr lang="en-GB" sz="1400" dirty="0" smtClean="0">
              <a:solidFill>
                <a:srgbClr val="0000FF"/>
              </a:solidFill>
            </a:endParaRPr>
          </a:p>
          <a:p>
            <a:r>
              <a:rPr lang="en-GB" sz="1400" dirty="0" smtClean="0">
                <a:solidFill>
                  <a:srgbClr val="0000FF"/>
                </a:solidFill>
              </a:rPr>
              <a:t>A contextually local coordinate reference system associated with an engineering datum and which can be divided into two broad categories: </a:t>
            </a:r>
            <a:br>
              <a:rPr lang="en-GB" sz="1400" dirty="0" smtClean="0">
                <a:solidFill>
                  <a:srgbClr val="0000FF"/>
                </a:solidFill>
              </a:rPr>
            </a:br>
            <a:r>
              <a:rPr lang="en-GB" sz="1400" dirty="0" smtClean="0">
                <a:solidFill>
                  <a:srgbClr val="0000FF"/>
                </a:solidFill>
              </a:rPr>
              <a:t>- Earth-fixed systems applied to engineering activities on or near the surface of the Earth; </a:t>
            </a:r>
            <a:br>
              <a:rPr lang="en-GB" sz="1400" dirty="0" smtClean="0">
                <a:solidFill>
                  <a:srgbClr val="0000FF"/>
                </a:solidFill>
              </a:rPr>
            </a:br>
            <a:r>
              <a:rPr lang="en-GB" sz="1400" dirty="0" smtClean="0">
                <a:solidFill>
                  <a:srgbClr val="0000FF"/>
                </a:solidFill>
              </a:rPr>
              <a:t>- CRSs on moving platforms such as road vehicles, vessels, aircraft or spacecraft.</a:t>
            </a:r>
            <a:endParaRPr lang="en-GB" sz="1400" b="1" u="sng" dirty="0" smtClean="0">
              <a:solidFill>
                <a:srgbClr val="0000FF"/>
              </a:solidFill>
              <a:latin typeface="Arial" pitchFamily="34" charset="0"/>
              <a:cs typeface="Arial" pitchFamily="34" charset="0"/>
            </a:endParaRPr>
          </a:p>
          <a:p>
            <a:endParaRPr lang="en-GB" sz="1400" dirty="0" smtClean="0">
              <a:latin typeface="Arial" pitchFamily="34" charset="0"/>
              <a:cs typeface="Arial" pitchFamily="34" charset="0"/>
            </a:endParaRPr>
          </a:p>
          <a:p>
            <a:endParaRPr lang="en-GB" sz="1400" dirty="0" smtClean="0">
              <a:latin typeface="Arial" pitchFamily="34" charset="0"/>
              <a:cs typeface="Arial" pitchFamily="34" charset="0"/>
            </a:endParaRPr>
          </a:p>
          <a:p>
            <a:r>
              <a:rPr lang="en-GB" sz="1400" b="1" dirty="0" smtClean="0">
                <a:solidFill>
                  <a:srgbClr val="00B050"/>
                </a:solidFill>
                <a:latin typeface="Arial" pitchFamily="34" charset="0"/>
                <a:cs typeface="Arial" pitchFamily="34" charset="0"/>
              </a:rPr>
              <a:t>engineering datum</a:t>
            </a:r>
          </a:p>
          <a:p>
            <a:r>
              <a:rPr lang="en-GB" sz="1400" b="1" dirty="0" smtClean="0">
                <a:solidFill>
                  <a:srgbClr val="00B050"/>
                </a:solidFill>
                <a:latin typeface="Arial" pitchFamily="34" charset="0"/>
                <a:cs typeface="Arial" pitchFamily="34" charset="0"/>
              </a:rPr>
              <a:t>local datum</a:t>
            </a:r>
          </a:p>
          <a:p>
            <a:r>
              <a:rPr lang="en-GB" sz="1400" b="1" dirty="0" smtClean="0"/>
              <a:t>datum</a:t>
            </a:r>
            <a:r>
              <a:rPr lang="en-GB" sz="1400" dirty="0" smtClean="0"/>
              <a:t> describing the relationship of a </a:t>
            </a:r>
            <a:r>
              <a:rPr lang="en-GB" sz="1400" b="1" dirty="0" smtClean="0"/>
              <a:t>coordinate system</a:t>
            </a:r>
            <a:r>
              <a:rPr lang="en-GB" sz="1400" dirty="0" smtClean="0"/>
              <a:t> to a local reference</a:t>
            </a:r>
          </a:p>
          <a:p>
            <a:r>
              <a:rPr lang="en-GB" sz="1200" dirty="0" smtClean="0"/>
              <a:t>Note 1 to entry: 	Engineering datum excludes both geodetic and vertical </a:t>
            </a:r>
            <a:r>
              <a:rPr lang="en-GB" sz="1200" dirty="0" err="1" smtClean="0"/>
              <a:t>datums</a:t>
            </a:r>
            <a:r>
              <a:rPr lang="en-GB" sz="1200" dirty="0" smtClean="0"/>
              <a:t>.</a:t>
            </a:r>
          </a:p>
          <a:p>
            <a:r>
              <a:rPr lang="en-GB" sz="1200" dirty="0" smtClean="0"/>
              <a:t>EXAMPLE		A system for identifying relative positions within a few kilometres of the reference point.</a:t>
            </a:r>
            <a:endParaRPr lang="en-GB" sz="1200" dirty="0" smtClean="0">
              <a:latin typeface="Arial" pitchFamily="34" charset="0"/>
              <a:cs typeface="Arial" pitchFamily="34" charset="0"/>
            </a:endParaRPr>
          </a:p>
          <a:p>
            <a:endParaRPr lang="en-GB" sz="1400" dirty="0" smtClean="0">
              <a:solidFill>
                <a:srgbClr val="0000FF"/>
              </a:solidFill>
            </a:endParaRPr>
          </a:p>
          <a:p>
            <a:r>
              <a:rPr lang="en-GB" sz="1400" dirty="0" smtClean="0">
                <a:solidFill>
                  <a:srgbClr val="0000FF"/>
                </a:solidFill>
              </a:rPr>
              <a:t>An engineering datum defines the origin of an engineering coordinate reference system, and is used in a region around that origin. This origin can be fixed with respect to the Earth (such as a defined point at a construction site), or be a defined point on a moving vehicle (such as on a ship or satellite).</a:t>
            </a:r>
            <a:endParaRPr lang="en-GB" sz="1400" b="1" u="sng" dirty="0" smtClean="0">
              <a:solidFill>
                <a:srgbClr val="0000FF"/>
              </a:solidFill>
              <a:cs typeface="Arial" pitchFamily="34" charset="0"/>
            </a:endParaRPr>
          </a:p>
          <a:p>
            <a:pPr lvl="1"/>
            <a:endParaRPr lang="en-GB" sz="1200" dirty="0" smtClean="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D8A8840F-75BA-4293-B936-1433A7A9200E}" type="slidenum">
              <a:rPr lang="en-GB" smtClean="0"/>
              <a:pPr/>
              <a:t>14</a:t>
            </a:fld>
            <a:endParaRPr lang="en-GB"/>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4624"/>
            <a:ext cx="8363272" cy="1143000"/>
          </a:xfrm>
        </p:spPr>
        <p:txBody>
          <a:bodyPr>
            <a:normAutofit/>
          </a:bodyPr>
          <a:lstStyle/>
          <a:p>
            <a:r>
              <a:rPr lang="en-GB" sz="4000" dirty="0" smtClean="0">
                <a:latin typeface="Arial" pitchFamily="34" charset="0"/>
                <a:cs typeface="Arial" pitchFamily="34" charset="0"/>
              </a:rPr>
              <a:t>Definitions in 19111:2007 - derived</a:t>
            </a:r>
            <a:r>
              <a:rPr lang="en-GB" dirty="0" smtClean="0">
                <a:latin typeface="Arial" pitchFamily="34" charset="0"/>
                <a:cs typeface="Arial" pitchFamily="34" charset="0"/>
              </a:rPr>
              <a:t/>
            </a:r>
            <a:br>
              <a:rPr lang="en-GB" dirty="0" smtClean="0">
                <a:latin typeface="Arial" pitchFamily="34" charset="0"/>
                <a:cs typeface="Arial" pitchFamily="34" charset="0"/>
              </a:rPr>
            </a:br>
            <a:r>
              <a:rPr lang="en-GB" sz="2000" dirty="0" smtClean="0">
                <a:latin typeface="Arial" pitchFamily="34" charset="0"/>
                <a:cs typeface="Arial" pitchFamily="34" charset="0"/>
              </a:rPr>
              <a:t>Clause 4 definitions   </a:t>
            </a:r>
            <a:r>
              <a:rPr lang="en-GB" sz="2000" dirty="0" smtClean="0">
                <a:solidFill>
                  <a:srgbClr val="0000FF"/>
                </a:solidFill>
                <a:latin typeface="Arial" pitchFamily="34" charset="0"/>
                <a:cs typeface="Arial" pitchFamily="34" charset="0"/>
              </a:rPr>
              <a:t>UML Descriptions</a:t>
            </a:r>
            <a:endParaRPr lang="en-GB" dirty="0">
              <a:solidFill>
                <a:srgbClr val="0000FF"/>
              </a:solidFill>
              <a:latin typeface="Arial" pitchFamily="34" charset="0"/>
              <a:cs typeface="Arial" pitchFamily="34" charset="0"/>
            </a:endParaRPr>
          </a:p>
        </p:txBody>
      </p:sp>
      <p:sp>
        <p:nvSpPr>
          <p:cNvPr id="4" name="TextBox 3"/>
          <p:cNvSpPr txBox="1"/>
          <p:nvPr/>
        </p:nvSpPr>
        <p:spPr>
          <a:xfrm>
            <a:off x="251520" y="1419741"/>
            <a:ext cx="8568952" cy="2431435"/>
          </a:xfrm>
          <a:prstGeom prst="rect">
            <a:avLst/>
          </a:prstGeom>
          <a:noFill/>
        </p:spPr>
        <p:txBody>
          <a:bodyPr wrap="square" rtlCol="0">
            <a:spAutoFit/>
          </a:bodyPr>
          <a:lstStyle/>
          <a:p>
            <a:r>
              <a:rPr lang="en-GB" sz="1400" b="1" dirty="0" smtClean="0">
                <a:solidFill>
                  <a:srgbClr val="00B050"/>
                </a:solidFill>
                <a:latin typeface="Arial" pitchFamily="34" charset="0"/>
                <a:cs typeface="Arial" pitchFamily="34" charset="0"/>
              </a:rPr>
              <a:t>derived CRS</a:t>
            </a:r>
          </a:p>
          <a:p>
            <a:r>
              <a:rPr lang="en-GB" sz="1400" b="1" dirty="0" smtClean="0"/>
              <a:t>(no definition)</a:t>
            </a:r>
            <a:endParaRPr lang="en-GB" sz="1200" dirty="0" smtClean="0"/>
          </a:p>
          <a:p>
            <a:endParaRPr lang="en-GB" sz="1400" dirty="0" smtClean="0">
              <a:solidFill>
                <a:srgbClr val="0000FF"/>
              </a:solidFill>
            </a:endParaRPr>
          </a:p>
          <a:p>
            <a:r>
              <a:rPr lang="en-GB" sz="1400" dirty="0" smtClean="0">
                <a:solidFill>
                  <a:srgbClr val="FF00FF"/>
                </a:solidFill>
              </a:rPr>
              <a:t>[19111:2007] A single coordinate reference system that is defined by its coordinate conversion from another single coordinate reference system known as the base CRS. The base CRS cannot be a projected coordinate reference system.</a:t>
            </a:r>
          </a:p>
          <a:p>
            <a:endParaRPr lang="en-GB" sz="1400" dirty="0" smtClean="0">
              <a:solidFill>
                <a:srgbClr val="0000FF"/>
              </a:solidFill>
            </a:endParaRPr>
          </a:p>
          <a:p>
            <a:r>
              <a:rPr lang="en-GB" sz="1400" dirty="0" smtClean="0">
                <a:solidFill>
                  <a:srgbClr val="0000FF"/>
                </a:solidFill>
              </a:rPr>
              <a:t>A single coordinate reference system that is defined by its coordinate conversion from another single coordinate reference system known as the base CRS. The derived CRS inherits the datum or datum ensemble of its base CRS.</a:t>
            </a:r>
            <a:endParaRPr lang="en-GB" sz="1400" dirty="0" smtClean="0">
              <a:solidFill>
                <a:srgbClr val="0000FF"/>
              </a:solidFill>
              <a:latin typeface="Arial" pitchFamily="34" charset="0"/>
              <a:cs typeface="Arial" pitchFamily="34" charset="0"/>
            </a:endParaRPr>
          </a:p>
          <a:p>
            <a:endParaRPr lang="en-GB" sz="1400" dirty="0" smtClean="0">
              <a:latin typeface="Arial" pitchFamily="34" charset="0"/>
              <a:cs typeface="Arial" pitchFamily="34" charset="0"/>
            </a:endParaRPr>
          </a:p>
          <a:p>
            <a:pPr lvl="1"/>
            <a:endParaRPr lang="en-GB" sz="1200" dirty="0" smtClean="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D8A8840F-75BA-4293-B936-1433A7A9200E}" type="slidenum">
              <a:rPr lang="en-GB" smtClean="0"/>
              <a:pPr/>
              <a:t>15</a:t>
            </a:fld>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schedule</a:t>
            </a:r>
            <a:endParaRPr lang="en-US" dirty="0"/>
          </a:p>
        </p:txBody>
      </p:sp>
      <p:sp>
        <p:nvSpPr>
          <p:cNvPr id="3" name="Content Placeholder 2"/>
          <p:cNvSpPr>
            <a:spLocks noGrp="1"/>
          </p:cNvSpPr>
          <p:nvPr>
            <p:ph idx="1"/>
          </p:nvPr>
        </p:nvSpPr>
        <p:spPr>
          <a:xfrm>
            <a:off x="457200" y="1196752"/>
            <a:ext cx="8229600" cy="4525963"/>
          </a:xfrm>
        </p:spPr>
        <p:txBody>
          <a:bodyPr>
            <a:normAutofit fontScale="92500" lnSpcReduction="20000"/>
          </a:bodyPr>
          <a:lstStyle/>
          <a:p>
            <a:r>
              <a:rPr lang="en-US" dirty="0" smtClean="0"/>
              <a:t>Key timelines:</a:t>
            </a:r>
          </a:p>
          <a:p>
            <a:pPr lvl="1"/>
            <a:r>
              <a:rPr lang="en-US" dirty="0" smtClean="0"/>
              <a:t>ISO TC211 meeting week of 29</a:t>
            </a:r>
            <a:r>
              <a:rPr lang="en-US" baseline="30000" dirty="0" smtClean="0"/>
              <a:t>th</a:t>
            </a:r>
            <a:r>
              <a:rPr lang="en-US" dirty="0" smtClean="0"/>
              <a:t> May – 2</a:t>
            </a:r>
            <a:r>
              <a:rPr lang="en-US" baseline="30000" dirty="0" smtClean="0"/>
              <a:t>nd</a:t>
            </a:r>
            <a:r>
              <a:rPr lang="en-US" dirty="0" smtClean="0"/>
              <a:t> June</a:t>
            </a:r>
          </a:p>
          <a:p>
            <a:pPr lvl="2"/>
            <a:r>
              <a:rPr lang="en-US" dirty="0" smtClean="0"/>
              <a:t>Need to obtain buy-in to scope changes</a:t>
            </a:r>
          </a:p>
          <a:p>
            <a:pPr lvl="3"/>
            <a:r>
              <a:rPr lang="en-US" dirty="0" smtClean="0"/>
              <a:t>Inclusion of temporal (no threat to ISO 19108)</a:t>
            </a:r>
          </a:p>
          <a:p>
            <a:pPr lvl="3"/>
            <a:r>
              <a:rPr lang="en-US" dirty="0" smtClean="0"/>
              <a:t>Inclusion of parametric (currently 19111 part 2)</a:t>
            </a:r>
          </a:p>
          <a:p>
            <a:pPr lvl="3"/>
            <a:r>
              <a:rPr lang="en-US" dirty="0" smtClean="0"/>
              <a:t>Possible change of name</a:t>
            </a:r>
          </a:p>
          <a:p>
            <a:pPr lvl="1"/>
            <a:r>
              <a:rPr lang="en-US" dirty="0" smtClean="0"/>
              <a:t>ISO editing committee at 2017-11 TC211 plenary</a:t>
            </a:r>
          </a:p>
          <a:p>
            <a:pPr lvl="2"/>
            <a:r>
              <a:rPr lang="en-US" dirty="0" smtClean="0"/>
              <a:t>Process comments received on draft following</a:t>
            </a:r>
          </a:p>
          <a:p>
            <a:pPr lvl="3"/>
            <a:r>
              <a:rPr lang="en-US" dirty="0" smtClean="0"/>
              <a:t>90 day ballot in ISO</a:t>
            </a:r>
          </a:p>
          <a:p>
            <a:pPr lvl="3"/>
            <a:r>
              <a:rPr lang="en-US" dirty="0" smtClean="0"/>
              <a:t>60 days RFC in OGC</a:t>
            </a:r>
          </a:p>
          <a:p>
            <a:pPr lvl="3"/>
            <a:r>
              <a:rPr lang="en-US" dirty="0" smtClean="0"/>
              <a:t>to meet ISO 90 days requires final draft submission by end July</a:t>
            </a:r>
          </a:p>
          <a:p>
            <a:pPr lvl="1"/>
            <a:r>
              <a:rPr lang="en-US" dirty="0" smtClean="0"/>
              <a:t>Target: 2017-06 OGC TC – vote for RFC</a:t>
            </a:r>
          </a:p>
          <a:p>
            <a:pPr lvl="2"/>
            <a:r>
              <a:rPr lang="en-US" dirty="0" smtClean="0"/>
              <a:t>3 week rule: 2017-06-05 ≈ 2017-05-29 </a:t>
            </a:r>
          </a:p>
          <a:p>
            <a:pPr lvl="1"/>
            <a:endParaRPr lang="en-US" dirty="0" smtClean="0"/>
          </a:p>
        </p:txBody>
      </p:sp>
    </p:spTree>
    <p:extLst>
      <p:ext uri="{BB962C8B-B14F-4D97-AF65-F5344CB8AC3E}">
        <p14:creationId xmlns:p14="http://schemas.microsoft.com/office/powerpoint/2010/main" val="1948080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3568" y="476672"/>
            <a:ext cx="7772400" cy="1470025"/>
          </a:xfrm>
          <a:prstGeom prst="rect">
            <a:avLst/>
          </a:prstGeom>
        </p:spPr>
        <p:txBody>
          <a:bodyPr vert="horz" lIns="91440" tIns="45720" rIns="91440" bIns="45720" rtlCol="0" anchor="ctr">
            <a:normAutofit/>
          </a:bodyPr>
          <a:lstStyle/>
          <a:p>
            <a:pPr lvl="0" algn="ctr">
              <a:spcBef>
                <a:spcPct val="0"/>
              </a:spcBef>
            </a:pPr>
            <a:r>
              <a:rPr kumimoji="0" lang="en-GB" sz="24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2017-03-18 WD - Doc structure</a:t>
            </a:r>
            <a:endParaRPr kumimoji="0" lang="en-GB" sz="2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4" name="Subtitle 2"/>
          <p:cNvSpPr>
            <a:spLocks noGrp="1"/>
          </p:cNvSpPr>
          <p:nvPr>
            <p:ph type="subTitle" idx="1"/>
          </p:nvPr>
        </p:nvSpPr>
        <p:spPr>
          <a:xfrm>
            <a:off x="395536" y="2060848"/>
            <a:ext cx="8712968" cy="1440160"/>
          </a:xfrm>
        </p:spPr>
        <p:txBody>
          <a:bodyPr>
            <a:noAutofit/>
          </a:bodyPr>
          <a:lstStyle/>
          <a:p>
            <a:pPr algn="l"/>
            <a:r>
              <a:rPr lang="en-GB" sz="1800" b="1" u="sng" dirty="0" smtClean="0">
                <a:solidFill>
                  <a:srgbClr val="FF00FF"/>
                </a:solidFill>
              </a:rPr>
              <a:t>19111:2007</a:t>
            </a:r>
          </a:p>
          <a:p>
            <a:pPr algn="l"/>
            <a:r>
              <a:rPr lang="en-GB" sz="1800" b="1" dirty="0" smtClean="0">
                <a:solidFill>
                  <a:srgbClr val="FF00FF"/>
                </a:solidFill>
              </a:rPr>
              <a:t>6      Spatial referencing by coordinates — Overview</a:t>
            </a:r>
          </a:p>
          <a:p>
            <a:pPr algn="l"/>
            <a:r>
              <a:rPr lang="en-GB" sz="1800" b="1" dirty="0" smtClean="0">
                <a:solidFill>
                  <a:srgbClr val="FF00FF"/>
                </a:solidFill>
              </a:rPr>
              <a:t>6.1   Relationship between coordinates and coordinate reference system</a:t>
            </a:r>
          </a:p>
          <a:p>
            <a:pPr algn="l"/>
            <a:r>
              <a:rPr lang="en-GB" sz="1800" b="1" dirty="0" smtClean="0">
                <a:solidFill>
                  <a:srgbClr val="FF00FF"/>
                </a:solidFill>
              </a:rPr>
              <a:t>6.2   UML model for spatial referencing by coordinates — Overview</a:t>
            </a:r>
            <a:endParaRPr lang="en-GB" sz="1800" b="1" dirty="0" smtClean="0">
              <a:solidFill>
                <a:srgbClr val="FF00FF"/>
              </a:solidFill>
              <a:latin typeface="Arial" pitchFamily="34" charset="0"/>
              <a:cs typeface="Arial" pitchFamily="34" charset="0"/>
            </a:endParaRPr>
          </a:p>
        </p:txBody>
      </p:sp>
      <p:sp>
        <p:nvSpPr>
          <p:cNvPr id="12289" name="Rectangle 1"/>
          <p:cNvSpPr>
            <a:spLocks noChangeArrowheads="1"/>
          </p:cNvSpPr>
          <p:nvPr/>
        </p:nvSpPr>
        <p:spPr bwMode="auto">
          <a:xfrm>
            <a:off x="451366" y="3707448"/>
            <a:ext cx="7072962" cy="230832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6192838" algn="r"/>
              </a:tabLst>
            </a:pPr>
            <a:r>
              <a:rPr kumimoji="0" lang="en-GB" altLang="ja-JP" b="1" i="0" u="sng" strike="noStrike" cap="none" normalizeH="0" baseline="0" dirty="0" smtClean="0">
                <a:ln>
                  <a:noFill/>
                </a:ln>
                <a:solidFill>
                  <a:schemeClr val="tx1"/>
                </a:solidFill>
                <a:effectLst/>
                <a:ea typeface="Arial Unicode MS" pitchFamily="34" charset="-128"/>
                <a:cs typeface="Times New Roman" pitchFamily="18" charset="0"/>
              </a:rPr>
              <a:t>Revision</a:t>
            </a:r>
          </a:p>
          <a:p>
            <a:pPr marL="0" marR="0" lvl="0" indent="0" algn="l" defTabSz="914400" rtl="0" eaLnBrk="1" fontAlgn="base" latinLnBrk="0" hangingPunct="1">
              <a:lnSpc>
                <a:spcPct val="100000"/>
              </a:lnSpc>
              <a:spcBef>
                <a:spcPct val="0"/>
              </a:spcBef>
              <a:spcAft>
                <a:spcPct val="0"/>
              </a:spcAft>
              <a:buClrTx/>
              <a:buSzTx/>
              <a:buFontTx/>
              <a:buNone/>
              <a:tabLst>
                <a:tab pos="457200" algn="l"/>
                <a:tab pos="6192838" algn="r"/>
              </a:tabLst>
            </a:pPr>
            <a:r>
              <a:rPr kumimoji="0" lang="en-GB" altLang="ja-JP" b="1" i="0" u="none" strike="noStrike" cap="none" normalizeH="0" baseline="0" dirty="0" smtClean="0">
                <a:ln>
                  <a:noFill/>
                </a:ln>
                <a:solidFill>
                  <a:schemeClr val="tx1"/>
                </a:solidFill>
                <a:effectLst/>
                <a:ea typeface="Arial Unicode MS" pitchFamily="34" charset="-128"/>
                <a:cs typeface="Times New Roman" pitchFamily="18" charset="0"/>
              </a:rPr>
              <a:t>6</a:t>
            </a:r>
            <a:r>
              <a:rPr kumimoji="0" lang="en-GB" altLang="ja-JP" b="0" i="0" u="none" strike="noStrike" cap="none" normalizeH="0" baseline="0" dirty="0" smtClean="0">
                <a:ln>
                  <a:noFill/>
                </a:ln>
                <a:solidFill>
                  <a:schemeClr val="tx1"/>
                </a:solidFill>
                <a:effectLst/>
                <a:ea typeface="Times New Roman" pitchFamily="18" charset="0"/>
                <a:cs typeface="Times New Roman" pitchFamily="18" charset="0"/>
              </a:rPr>
              <a:t>	</a:t>
            </a:r>
            <a:r>
              <a:rPr kumimoji="0" lang="en-GB" altLang="ja-JP" b="1" i="0" u="none" strike="noStrike" cap="none" normalizeH="0" baseline="0" dirty="0" smtClean="0">
                <a:ln>
                  <a:noFill/>
                </a:ln>
                <a:solidFill>
                  <a:schemeClr val="tx1"/>
                </a:solidFill>
                <a:effectLst/>
                <a:ea typeface="Arial Unicode MS" pitchFamily="34" charset="-128"/>
                <a:cs typeface="Times New Roman" pitchFamily="18" charset="0"/>
              </a:rPr>
              <a:t>Spatial referencing by coordinates — Overview</a:t>
            </a:r>
            <a:endParaRPr kumimoji="0" lang="en-GB" altLang="ja-JP"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 pos="6192838" algn="r"/>
              </a:tabLst>
            </a:pPr>
            <a:r>
              <a:rPr kumimoji="0" lang="en-GB" altLang="ja-JP" b="1" i="0" u="none" strike="noStrike" cap="none" normalizeH="0" baseline="0" dirty="0" smtClean="0">
                <a:ln>
                  <a:noFill/>
                </a:ln>
                <a:solidFill>
                  <a:schemeClr val="tx1"/>
                </a:solidFill>
                <a:effectLst/>
                <a:ea typeface="Arial Unicode MS" pitchFamily="34" charset="-128"/>
                <a:cs typeface="Times New Roman" pitchFamily="18" charset="0"/>
              </a:rPr>
              <a:t>6.1</a:t>
            </a:r>
            <a:r>
              <a:rPr kumimoji="0" lang="en-GB" altLang="ja-JP" b="0" i="0" u="none" strike="noStrike" cap="none" normalizeH="0" baseline="0" dirty="0" smtClean="0">
                <a:ln>
                  <a:noFill/>
                </a:ln>
                <a:solidFill>
                  <a:schemeClr val="tx1"/>
                </a:solidFill>
                <a:effectLst/>
                <a:ea typeface="Times New Roman" pitchFamily="18" charset="0"/>
                <a:cs typeface="Times New Roman" pitchFamily="18" charset="0"/>
              </a:rPr>
              <a:t>	</a:t>
            </a:r>
            <a:r>
              <a:rPr kumimoji="0" lang="en-GB" altLang="ja-JP" b="1" i="0" u="none" strike="noStrike" cap="none" normalizeH="0" baseline="0" dirty="0" smtClean="0">
                <a:ln>
                  <a:noFill/>
                </a:ln>
                <a:solidFill>
                  <a:schemeClr val="tx1"/>
                </a:solidFill>
                <a:effectLst/>
                <a:ea typeface="Arial Unicode MS" pitchFamily="34" charset="-128"/>
                <a:cs typeface="Times New Roman" pitchFamily="18" charset="0"/>
              </a:rPr>
              <a:t>Relationship between coordinates and coordinate reference system</a:t>
            </a:r>
            <a:endParaRPr kumimoji="0" lang="en-GB" altLang="ja-JP"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 pos="6192838" algn="r"/>
              </a:tabLst>
            </a:pPr>
            <a:r>
              <a:rPr kumimoji="0" lang="en-GB" altLang="ja-JP" b="1" i="0" u="none" strike="noStrike" cap="none" normalizeH="0" baseline="0" dirty="0" smtClean="0">
                <a:ln>
                  <a:noFill/>
                </a:ln>
                <a:solidFill>
                  <a:schemeClr val="tx1"/>
                </a:solidFill>
                <a:effectLst/>
                <a:ea typeface="Arial Unicode MS" pitchFamily="34" charset="-128"/>
                <a:cs typeface="Times New Roman" pitchFamily="18" charset="0"/>
              </a:rPr>
              <a:t>6.2</a:t>
            </a:r>
            <a:r>
              <a:rPr kumimoji="0" lang="en-GB" altLang="ja-JP" b="0" i="0" u="none" strike="noStrike" cap="none" normalizeH="0" baseline="0" dirty="0" smtClean="0">
                <a:ln>
                  <a:noFill/>
                </a:ln>
                <a:solidFill>
                  <a:schemeClr val="tx1"/>
                </a:solidFill>
                <a:effectLst/>
                <a:ea typeface="Times New Roman" pitchFamily="18" charset="0"/>
                <a:cs typeface="Times New Roman" pitchFamily="18" charset="0"/>
              </a:rPr>
              <a:t>	</a:t>
            </a:r>
            <a:r>
              <a:rPr kumimoji="0" lang="en-GB" altLang="ja-JP" b="1" i="0" u="none" strike="noStrike" cap="none" normalizeH="0" baseline="0" dirty="0" smtClean="0">
                <a:ln>
                  <a:noFill/>
                </a:ln>
                <a:solidFill>
                  <a:schemeClr val="tx1"/>
                </a:solidFill>
                <a:effectLst/>
                <a:ea typeface="Arial Unicode MS" pitchFamily="34" charset="-128"/>
                <a:cs typeface="Times New Roman" pitchFamily="18" charset="0"/>
              </a:rPr>
              <a:t>UML schema for spatial referencing by coordinates</a:t>
            </a:r>
            <a:endParaRPr kumimoji="0" lang="en-GB" altLang="ja-JP" b="1" i="0" u="none" strike="noStrike" cap="none" normalizeH="0" baseline="0" dirty="0" smtClean="0">
              <a:ln>
                <a:noFill/>
              </a:ln>
              <a:solidFill>
                <a:schemeClr val="tx1"/>
              </a:solidFill>
              <a:effectLst/>
              <a:ea typeface="MS Mincho" pitchFamily="49"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 pos="6192838" algn="r"/>
              </a:tabLst>
            </a:pPr>
            <a:endParaRPr kumimoji="0" lang="en-GB" altLang="ja-JP"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 pos="6192838" algn="r"/>
              </a:tabLst>
            </a:pPr>
            <a:r>
              <a:rPr kumimoji="0" lang="en-GB" altLang="ja-JP" b="1" i="0" u="none" strike="noStrike" cap="none" normalizeH="0" baseline="0" dirty="0" smtClean="0">
                <a:ln>
                  <a:noFill/>
                </a:ln>
                <a:solidFill>
                  <a:schemeClr val="tx1"/>
                </a:solidFill>
                <a:effectLst/>
                <a:ea typeface="MS Mincho" pitchFamily="49" charset="-128"/>
                <a:cs typeface="Times New Roman" pitchFamily="18" charset="0"/>
              </a:rPr>
              <a:t>7</a:t>
            </a:r>
            <a:r>
              <a:rPr kumimoji="0" lang="en-GB" altLang="ja-JP" b="0" i="0" u="none" strike="noStrike" cap="none" normalizeH="0" baseline="0" dirty="0" smtClean="0">
                <a:ln>
                  <a:noFill/>
                </a:ln>
                <a:solidFill>
                  <a:schemeClr val="tx1"/>
                </a:solidFill>
                <a:effectLst/>
                <a:ea typeface="Times New Roman" pitchFamily="18" charset="0"/>
                <a:cs typeface="Times New Roman" pitchFamily="18" charset="0"/>
              </a:rPr>
              <a:t>	</a:t>
            </a:r>
            <a:r>
              <a:rPr kumimoji="0" lang="en-GB" altLang="ja-JP" b="1" i="0" u="none" strike="noStrike" cap="none" normalizeH="0" baseline="0" dirty="0" smtClean="0">
                <a:ln>
                  <a:noFill/>
                </a:ln>
                <a:solidFill>
                  <a:schemeClr val="tx1"/>
                </a:solidFill>
                <a:effectLst/>
                <a:ea typeface="MS Mincho" pitchFamily="49" charset="-128"/>
                <a:cs typeface="Times New Roman" pitchFamily="18" charset="0"/>
              </a:rPr>
              <a:t>Coordinate reference systems definition</a:t>
            </a:r>
            <a:endParaRPr kumimoji="0" lang="en-GB" altLang="ja-JP"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 pos="6192838" algn="r"/>
              </a:tabLst>
            </a:pPr>
            <a:r>
              <a:rPr kumimoji="0" lang="en-GB" altLang="ja-JP" b="1" i="0" u="none" strike="noStrike" cap="none" normalizeH="0" baseline="0" dirty="0" smtClean="0">
                <a:ln>
                  <a:noFill/>
                </a:ln>
                <a:solidFill>
                  <a:schemeClr val="tx1"/>
                </a:solidFill>
                <a:effectLst/>
                <a:ea typeface="MS Mincho" pitchFamily="49" charset="-128"/>
                <a:cs typeface="Times New Roman" pitchFamily="18" charset="0"/>
              </a:rPr>
              <a:t>7.1</a:t>
            </a:r>
            <a:r>
              <a:rPr kumimoji="0" lang="en-GB" altLang="ja-JP" b="0" i="0" u="none" strike="noStrike" cap="none" normalizeH="0" baseline="0" dirty="0" smtClean="0">
                <a:ln>
                  <a:noFill/>
                </a:ln>
                <a:solidFill>
                  <a:schemeClr val="tx1"/>
                </a:solidFill>
                <a:effectLst/>
                <a:ea typeface="Times New Roman" pitchFamily="18" charset="0"/>
                <a:cs typeface="Times New Roman" pitchFamily="18" charset="0"/>
              </a:rPr>
              <a:t>	</a:t>
            </a:r>
            <a:r>
              <a:rPr kumimoji="0" lang="en-GB" altLang="ja-JP" b="1" i="0" u="none" strike="noStrike" cap="none" normalizeH="0" baseline="0" dirty="0" smtClean="0">
                <a:ln>
                  <a:noFill/>
                </a:ln>
                <a:solidFill>
                  <a:schemeClr val="tx1"/>
                </a:solidFill>
                <a:effectLst/>
                <a:ea typeface="Arial Unicode MS" pitchFamily="34" charset="-128"/>
                <a:cs typeface="Times New Roman" pitchFamily="18" charset="0"/>
              </a:rPr>
              <a:t>O</a:t>
            </a:r>
            <a:r>
              <a:rPr kumimoji="0" lang="en-GB" altLang="ja-JP" b="1" i="0" u="none" strike="noStrike" cap="none" normalizeH="0" baseline="0" dirty="0" smtClean="0">
                <a:ln>
                  <a:noFill/>
                </a:ln>
                <a:solidFill>
                  <a:schemeClr val="tx1"/>
                </a:solidFill>
                <a:effectLst/>
                <a:ea typeface="MS Mincho" pitchFamily="49" charset="-128"/>
                <a:cs typeface="Times New Roman" pitchFamily="18" charset="0"/>
              </a:rPr>
              <a:t>verview</a:t>
            </a:r>
            <a:endParaRPr kumimoji="0" lang="en-GB" altLang="ja-JP" b="0" i="0" u="none" strike="noStrike" cap="none" normalizeH="0" baseline="0" dirty="0" smtClean="0">
              <a:ln>
                <a:noFill/>
              </a:ln>
              <a:solidFill>
                <a:schemeClr val="tx1"/>
              </a:solidFill>
              <a:effectLst/>
              <a:ea typeface="Arial Unicode MS" pitchFamily="34"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 pos="6192838" algn="r"/>
              </a:tabLst>
            </a:pPr>
            <a:r>
              <a:rPr kumimoji="0" lang="en-GB" altLang="ja-JP" b="1" i="0" u="none" strike="noStrike" cap="none" normalizeH="0" baseline="0" dirty="0" smtClean="0">
                <a:ln>
                  <a:noFill/>
                </a:ln>
                <a:solidFill>
                  <a:schemeClr val="tx1"/>
                </a:solidFill>
                <a:effectLst/>
                <a:ea typeface="Arial Unicode MS" pitchFamily="34" charset="-128"/>
                <a:cs typeface="Times New Roman" pitchFamily="18" charset="0"/>
              </a:rPr>
              <a:t>7.2</a:t>
            </a:r>
            <a:r>
              <a:rPr kumimoji="0" lang="en-GB" altLang="ja-JP" b="1" i="0" u="none" strike="noStrike" cap="none" normalizeH="0" baseline="0" dirty="0" smtClean="0">
                <a:ln>
                  <a:noFill/>
                </a:ln>
                <a:solidFill>
                  <a:schemeClr val="tx1"/>
                </a:solidFill>
                <a:effectLst/>
                <a:ea typeface="Times New Roman" pitchFamily="18" charset="0"/>
                <a:cs typeface="Times New Roman" pitchFamily="18" charset="0"/>
              </a:rPr>
              <a:t>	</a:t>
            </a:r>
            <a:r>
              <a:rPr kumimoji="0" lang="en-GB" altLang="ja-JP" b="1" i="0" u="none" strike="noStrike" cap="none" normalizeH="0" baseline="0" dirty="0" smtClean="0">
                <a:ln>
                  <a:noFill/>
                </a:ln>
                <a:solidFill>
                  <a:schemeClr val="tx1"/>
                </a:solidFill>
                <a:effectLst/>
                <a:ea typeface="Arial Unicode MS" pitchFamily="34" charset="-128"/>
                <a:cs typeface="Times New Roman" pitchFamily="18" charset="0"/>
              </a:rPr>
              <a:t>UML model for coordinate reference system definitions</a:t>
            </a:r>
            <a:r>
              <a:rPr kumimoji="0" lang="en-GB" altLang="ja-JP" b="1" i="0" u="none" strike="noStrike" cap="none" normalizeH="0" baseline="0" dirty="0" smtClean="0">
                <a:ln>
                  <a:noFill/>
                </a:ln>
                <a:solidFill>
                  <a:schemeClr val="tx1"/>
                </a:solidFill>
                <a:effectLst/>
                <a:cs typeface="Arial" pitchFamily="34"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3568" y="476672"/>
            <a:ext cx="7772400" cy="1470025"/>
          </a:xfrm>
          <a:prstGeom prst="rect">
            <a:avLst/>
          </a:prstGeom>
        </p:spPr>
        <p:txBody>
          <a:bodyPr vert="horz" lIns="91440" tIns="45720" rIns="91440" bIns="45720" rtlCol="0" anchor="ctr">
            <a:normAutofit/>
          </a:bodyPr>
          <a:lstStyle/>
          <a:p>
            <a:pPr lvl="0" algn="ctr">
              <a:spcBef>
                <a:spcPct val="0"/>
              </a:spcBef>
            </a:pPr>
            <a:r>
              <a:rPr kumimoji="0" lang="en-GB" sz="24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Conformance</a:t>
            </a:r>
            <a:endParaRPr kumimoji="0" lang="en-GB" sz="2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12289" name="Rectangle 1"/>
          <p:cNvSpPr>
            <a:spLocks noChangeArrowheads="1"/>
          </p:cNvSpPr>
          <p:nvPr/>
        </p:nvSpPr>
        <p:spPr bwMode="auto">
          <a:xfrm>
            <a:off x="451366" y="3568950"/>
            <a:ext cx="7693709" cy="258532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tabLst>
                <a:tab pos="457200" algn="l"/>
                <a:tab pos="6192838" algn="r"/>
              </a:tabLst>
            </a:pPr>
            <a:r>
              <a:rPr lang="en-GB" altLang="ja-JP" dirty="0" smtClean="0">
                <a:ea typeface="Times New Roman" pitchFamily="18" charset="0"/>
                <a:cs typeface="Times New Roman" pitchFamily="18" charset="0"/>
              </a:rPr>
              <a:t>Abstract spec – Modular Spec Requirement / Conformance Classes not needed</a:t>
            </a:r>
          </a:p>
          <a:p>
            <a:pPr lvl="0" eaLnBrk="0" fontAlgn="base" hangingPunct="0">
              <a:spcBef>
                <a:spcPct val="0"/>
              </a:spcBef>
              <a:spcAft>
                <a:spcPct val="0"/>
              </a:spcAft>
              <a:tabLst>
                <a:tab pos="457200" algn="l"/>
                <a:tab pos="6192838" algn="r"/>
              </a:tabLst>
            </a:pPr>
            <a:r>
              <a:rPr lang="en-GB" altLang="ja-JP" dirty="0" smtClean="0">
                <a:ea typeface="Times New Roman" pitchFamily="18" charset="0"/>
                <a:cs typeface="Times New Roman" pitchFamily="18" charset="0"/>
              </a:rPr>
              <a:t>But need to guide implementations.</a:t>
            </a:r>
          </a:p>
          <a:p>
            <a:pPr lvl="0" eaLnBrk="0" fontAlgn="base" hangingPunct="0">
              <a:spcBef>
                <a:spcPct val="0"/>
              </a:spcBef>
              <a:spcAft>
                <a:spcPct val="0"/>
              </a:spcAft>
              <a:tabLst>
                <a:tab pos="457200" algn="l"/>
                <a:tab pos="6192838" algn="r"/>
              </a:tabLst>
            </a:pPr>
            <a:endParaRPr lang="en-GB" altLang="ja-JP" dirty="0" smtClean="0">
              <a:ea typeface="Times New Roman" pitchFamily="18" charset="0"/>
              <a:cs typeface="Times New Roman" pitchFamily="18" charset="0"/>
            </a:endParaRPr>
          </a:p>
          <a:p>
            <a:pPr lvl="0" eaLnBrk="0" fontAlgn="base" hangingPunct="0">
              <a:spcBef>
                <a:spcPct val="0"/>
              </a:spcBef>
              <a:spcAft>
                <a:spcPct val="0"/>
              </a:spcAft>
              <a:tabLst>
                <a:tab pos="457200" algn="l"/>
                <a:tab pos="6192838" algn="r"/>
              </a:tabLst>
            </a:pPr>
            <a:r>
              <a:rPr lang="en-GB" altLang="ja-JP" dirty="0" smtClean="0">
                <a:ea typeface="Times New Roman" pitchFamily="18" charset="0"/>
                <a:cs typeface="Times New Roman" pitchFamily="18" charset="0"/>
              </a:rPr>
              <a:t>So: Clause 2/ Annex A – conformance “by CRS type”</a:t>
            </a:r>
          </a:p>
          <a:p>
            <a:pPr lvl="0" eaLnBrk="0" fontAlgn="base" hangingPunct="0">
              <a:spcBef>
                <a:spcPct val="0"/>
              </a:spcBef>
              <a:spcAft>
                <a:spcPct val="0"/>
              </a:spcAft>
              <a:tabLst>
                <a:tab pos="457200" algn="l"/>
                <a:tab pos="6192838" algn="r"/>
              </a:tabLst>
            </a:pPr>
            <a:endParaRPr lang="en-GB" altLang="ja-JP" b="1" dirty="0" smtClean="0">
              <a:ea typeface="MS Mincho" pitchFamily="49" charset="-128"/>
              <a:cs typeface="Times New Roman" pitchFamily="18" charset="0"/>
            </a:endParaRPr>
          </a:p>
          <a:p>
            <a:pPr marL="342900" lvl="0" indent="-342900" eaLnBrk="0" fontAlgn="base" hangingPunct="0">
              <a:spcBef>
                <a:spcPct val="0"/>
              </a:spcBef>
              <a:spcAft>
                <a:spcPct val="0"/>
              </a:spcAft>
              <a:buAutoNum type="alphaLcParenR"/>
              <a:tabLst>
                <a:tab pos="457200" algn="l"/>
                <a:tab pos="6192838" algn="r"/>
              </a:tabLst>
            </a:pPr>
            <a:r>
              <a:rPr lang="en-GB" altLang="ja-JP" b="1" dirty="0" smtClean="0">
                <a:ea typeface="MS Mincho" pitchFamily="49" charset="-128"/>
                <a:cs typeface="Times New Roman" pitchFamily="18" charset="0"/>
              </a:rPr>
              <a:t>For Coordinate reference systems definition</a:t>
            </a:r>
          </a:p>
          <a:p>
            <a:pPr marL="342900" lvl="0" indent="-342900" eaLnBrk="0" fontAlgn="base" hangingPunct="0">
              <a:spcBef>
                <a:spcPct val="0"/>
              </a:spcBef>
              <a:spcAft>
                <a:spcPct val="0"/>
              </a:spcAft>
              <a:buAutoNum type="alphaLcParenR"/>
              <a:tabLst>
                <a:tab pos="457200" algn="l"/>
                <a:tab pos="6192838" algn="r"/>
              </a:tabLst>
            </a:pPr>
            <a:r>
              <a:rPr lang="en-GB" altLang="ja-JP" b="1" dirty="0" smtClean="0">
                <a:ea typeface="MS Mincho" pitchFamily="49" charset="-128"/>
                <a:cs typeface="Times New Roman" pitchFamily="18" charset="0"/>
              </a:rPr>
              <a:t>For coordinate operations</a:t>
            </a:r>
          </a:p>
          <a:p>
            <a:pPr marL="342900" lvl="0" indent="-342900" eaLnBrk="0" fontAlgn="base" hangingPunct="0">
              <a:spcBef>
                <a:spcPct val="0"/>
              </a:spcBef>
              <a:spcAft>
                <a:spcPct val="0"/>
              </a:spcAft>
              <a:buAutoNum type="alphaLcParenR"/>
              <a:tabLst>
                <a:tab pos="457200" algn="l"/>
                <a:tab pos="6192838" algn="r"/>
              </a:tabLst>
            </a:pPr>
            <a:r>
              <a:rPr lang="en-GB" altLang="ja-JP" b="1" dirty="0" smtClean="0">
                <a:ea typeface="MS Mincho" pitchFamily="49" charset="-128"/>
                <a:cs typeface="Times New Roman" pitchFamily="18" charset="0"/>
              </a:rPr>
              <a:t>For </a:t>
            </a:r>
            <a:r>
              <a:rPr kumimoji="0" lang="en-GB" altLang="ja-JP" b="1" i="0" u="none" strike="noStrike" cap="none" normalizeH="0" baseline="0" dirty="0" smtClean="0">
                <a:ln>
                  <a:noFill/>
                </a:ln>
                <a:solidFill>
                  <a:schemeClr val="tx1"/>
                </a:solidFill>
                <a:effectLst/>
                <a:ea typeface="Arial Unicode MS" pitchFamily="34" charset="-128"/>
                <a:cs typeface="Times New Roman" pitchFamily="18" charset="0"/>
              </a:rPr>
              <a:t>Relationship between coordinates and coordinate reference system ???</a:t>
            </a:r>
            <a:endParaRPr kumimoji="0" lang="en-GB" altLang="ja-JP"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 pos="6192838" algn="r"/>
              </a:tabLst>
            </a:pPr>
            <a:endParaRPr kumimoji="0" lang="en-GB" altLang="ja-JP"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3568" y="1196752"/>
            <a:ext cx="7772400" cy="1470025"/>
          </a:xfrm>
          <a:prstGeom prst="rect">
            <a:avLst/>
          </a:prstGeom>
        </p:spPr>
        <p:txBody>
          <a:bodyPr vert="horz" lIns="91440" tIns="45720" rIns="91440" bIns="45720" rtlCol="0" anchor="ctr">
            <a:normAutofit/>
          </a:bodyPr>
          <a:lstStyle/>
          <a:p>
            <a:pPr lvl="0" algn="ctr">
              <a:spcBef>
                <a:spcPct val="0"/>
              </a:spcBef>
            </a:pPr>
            <a:r>
              <a:rPr lang="en-GB" sz="4400" dirty="0" smtClean="0">
                <a:latin typeface="Arial" pitchFamily="34" charset="0"/>
                <a:cs typeface="Arial" pitchFamily="34" charset="0"/>
              </a:rPr>
              <a:t>Derived CRS questions</a:t>
            </a:r>
            <a:endParaRPr kumimoji="0" lang="en-GB" sz="2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4" name="Subtitle 2"/>
          <p:cNvSpPr>
            <a:spLocks noGrp="1"/>
          </p:cNvSpPr>
          <p:nvPr>
            <p:ph type="subTitle" idx="1"/>
          </p:nvPr>
        </p:nvSpPr>
        <p:spPr>
          <a:xfrm>
            <a:off x="323528" y="3284984"/>
            <a:ext cx="8712968" cy="792088"/>
          </a:xfrm>
        </p:spPr>
        <p:txBody>
          <a:bodyPr>
            <a:noAutofit/>
          </a:bodyPr>
          <a:lstStyle/>
          <a:p>
            <a:pPr algn="l"/>
            <a:r>
              <a:rPr lang="en-GB" sz="1800" b="1" dirty="0" smtClean="0">
                <a:solidFill>
                  <a:srgbClr val="996633"/>
                </a:solidFill>
                <a:latin typeface="Arial" pitchFamily="34" charset="0"/>
                <a:cs typeface="Arial" pitchFamily="34" charset="0"/>
              </a:rPr>
              <a:t>How do we define a geoid-based vertical CRS?</a:t>
            </a:r>
          </a:p>
          <a:p>
            <a:pPr algn="l"/>
            <a:endParaRPr lang="en-GB" sz="1800" b="1" dirty="0" smtClean="0">
              <a:solidFill>
                <a:srgbClr val="996633"/>
              </a:solidFill>
              <a:latin typeface="Arial" pitchFamily="34" charset="0"/>
              <a:cs typeface="Arial" pitchFamily="34" charset="0"/>
            </a:endParaRPr>
          </a:p>
          <a:p>
            <a:pPr algn="l"/>
            <a:r>
              <a:rPr lang="en-GB" sz="1800" b="1" dirty="0" smtClean="0">
                <a:solidFill>
                  <a:srgbClr val="996633"/>
                </a:solidFill>
                <a:latin typeface="Arial" pitchFamily="34" charset="0"/>
                <a:cs typeface="Arial" pitchFamily="34" charset="0"/>
              </a:rPr>
              <a:t>How do we define a seismic bin grid?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4624"/>
            <a:ext cx="8363272" cy="1143000"/>
          </a:xfrm>
        </p:spPr>
        <p:txBody>
          <a:bodyPr>
            <a:normAutofit/>
          </a:bodyPr>
          <a:lstStyle/>
          <a:p>
            <a:r>
              <a:rPr lang="en-GB" dirty="0" smtClean="0">
                <a:latin typeface="Arial" pitchFamily="34" charset="0"/>
                <a:cs typeface="Arial" pitchFamily="34" charset="0"/>
              </a:rPr>
              <a:t>Concepts</a:t>
            </a:r>
            <a:endParaRPr lang="en-GB" dirty="0">
              <a:latin typeface="Arial" pitchFamily="34" charset="0"/>
              <a:cs typeface="Arial" pitchFamily="34" charset="0"/>
            </a:endParaRPr>
          </a:p>
        </p:txBody>
      </p:sp>
      <p:sp>
        <p:nvSpPr>
          <p:cNvPr id="4" name="TextBox 3"/>
          <p:cNvSpPr txBox="1"/>
          <p:nvPr/>
        </p:nvSpPr>
        <p:spPr>
          <a:xfrm>
            <a:off x="251520" y="1110754"/>
            <a:ext cx="8568952" cy="4308872"/>
          </a:xfrm>
          <a:prstGeom prst="rect">
            <a:avLst/>
          </a:prstGeom>
          <a:noFill/>
        </p:spPr>
        <p:txBody>
          <a:bodyPr wrap="square" rtlCol="0">
            <a:spAutoFit/>
          </a:bodyPr>
          <a:lstStyle/>
          <a:p>
            <a:r>
              <a:rPr lang="en-GB" b="1" dirty="0" smtClean="0">
                <a:solidFill>
                  <a:srgbClr val="FF0000"/>
                </a:solidFill>
                <a:latin typeface="Arial" pitchFamily="34" charset="0"/>
                <a:cs typeface="Arial" pitchFamily="34" charset="0"/>
              </a:rPr>
              <a:t>	CRS = CS + datum</a:t>
            </a:r>
          </a:p>
          <a:p>
            <a:endParaRPr lang="en-GB" sz="1600" dirty="0" smtClean="0">
              <a:latin typeface="Arial" pitchFamily="34" charset="0"/>
              <a:cs typeface="Arial" pitchFamily="34" charset="0"/>
            </a:endParaRPr>
          </a:p>
          <a:p>
            <a:r>
              <a:rPr lang="en-GB" sz="1600" dirty="0" smtClean="0">
                <a:latin typeface="Arial" pitchFamily="34" charset="0"/>
                <a:cs typeface="Arial" pitchFamily="34" charset="0"/>
              </a:rPr>
              <a:t>“</a:t>
            </a:r>
            <a:r>
              <a:rPr lang="en-GB" sz="1600" dirty="0" err="1" smtClean="0">
                <a:latin typeface="Arial" pitchFamily="34" charset="0"/>
                <a:cs typeface="Arial" pitchFamily="34" charset="0"/>
              </a:rPr>
              <a:t>DerivedCRS</a:t>
            </a:r>
            <a:r>
              <a:rPr lang="en-GB" sz="1600" dirty="0" smtClean="0">
                <a:latin typeface="Arial" pitchFamily="34" charset="0"/>
                <a:cs typeface="Arial" pitchFamily="34" charset="0"/>
              </a:rPr>
              <a:t> is defined by applying a coordinate conversion to a </a:t>
            </a:r>
            <a:r>
              <a:rPr lang="en-GB" sz="1600" dirty="0" err="1" smtClean="0">
                <a:latin typeface="Arial" pitchFamily="34" charset="0"/>
                <a:cs typeface="Arial" pitchFamily="34" charset="0"/>
              </a:rPr>
              <a:t>baseCRS</a:t>
            </a:r>
            <a:r>
              <a:rPr lang="en-GB" sz="1600" dirty="0" smtClean="0">
                <a:latin typeface="Arial" pitchFamily="34" charset="0"/>
                <a:cs typeface="Arial" pitchFamily="34" charset="0"/>
              </a:rPr>
              <a:t>”</a:t>
            </a:r>
          </a:p>
          <a:p>
            <a:pPr lvl="1">
              <a:buFont typeface="Arial" pitchFamily="34" charset="0"/>
              <a:buChar char="•"/>
            </a:pPr>
            <a:r>
              <a:rPr lang="en-GB" sz="1600" dirty="0" smtClean="0">
                <a:latin typeface="Arial" pitchFamily="34" charset="0"/>
                <a:cs typeface="Arial" pitchFamily="34" charset="0"/>
              </a:rPr>
              <a:t>	</a:t>
            </a:r>
            <a:r>
              <a:rPr lang="en-GB" sz="1600" dirty="0" err="1" smtClean="0">
                <a:latin typeface="Arial" pitchFamily="34" charset="0"/>
                <a:cs typeface="Arial" pitchFamily="34" charset="0"/>
              </a:rPr>
              <a:t>DerivedCRS</a:t>
            </a:r>
            <a:r>
              <a:rPr lang="en-GB" sz="1600" dirty="0" smtClean="0">
                <a:latin typeface="Arial" pitchFamily="34" charset="0"/>
                <a:cs typeface="Arial" pitchFamily="34" charset="0"/>
              </a:rPr>
              <a:t> = CRS + conversion</a:t>
            </a:r>
          </a:p>
          <a:p>
            <a:pPr lvl="1">
              <a:buFont typeface="Arial" pitchFamily="34" charset="0"/>
              <a:buChar char="•"/>
            </a:pPr>
            <a:r>
              <a:rPr lang="en-GB" sz="1600" dirty="0" smtClean="0">
                <a:latin typeface="Arial" pitchFamily="34" charset="0"/>
                <a:cs typeface="Arial" pitchFamily="34" charset="0"/>
              </a:rPr>
              <a:t> 	</a:t>
            </a:r>
            <a:r>
              <a:rPr lang="en-GB" sz="1600" dirty="0" err="1" smtClean="0">
                <a:solidFill>
                  <a:srgbClr val="FF0000"/>
                </a:solidFill>
                <a:latin typeface="Arial" pitchFamily="34" charset="0"/>
                <a:cs typeface="Arial" pitchFamily="34" charset="0"/>
              </a:rPr>
              <a:t>DerivedCRS</a:t>
            </a:r>
            <a:r>
              <a:rPr lang="en-GB" sz="1600" dirty="0" smtClean="0">
                <a:solidFill>
                  <a:srgbClr val="FF0000"/>
                </a:solidFill>
                <a:latin typeface="Arial" pitchFamily="34" charset="0"/>
                <a:cs typeface="Arial" pitchFamily="34" charset="0"/>
              </a:rPr>
              <a:t> = CS + datum + conversion</a:t>
            </a:r>
          </a:p>
          <a:p>
            <a:endParaRPr lang="en-GB" sz="1600" dirty="0" smtClean="0">
              <a:latin typeface="Arial" pitchFamily="34" charset="0"/>
              <a:cs typeface="Arial" pitchFamily="34" charset="0"/>
            </a:endParaRPr>
          </a:p>
          <a:p>
            <a:endParaRPr lang="en-GB" sz="1600" dirty="0" smtClean="0">
              <a:latin typeface="Arial" pitchFamily="34" charset="0"/>
              <a:cs typeface="Arial" pitchFamily="34" charset="0"/>
            </a:endParaRPr>
          </a:p>
          <a:p>
            <a:r>
              <a:rPr lang="en-GB" sz="1600" dirty="0" smtClean="0">
                <a:latin typeface="Arial" pitchFamily="34" charset="0"/>
                <a:cs typeface="Arial" pitchFamily="34" charset="0"/>
              </a:rPr>
              <a:t>“Derived CRS subtype has same CS type as is permitted for CRS of that subtype”</a:t>
            </a:r>
          </a:p>
          <a:p>
            <a:pPr>
              <a:buFont typeface="Arial" pitchFamily="34" charset="0"/>
              <a:buChar char="•"/>
            </a:pPr>
            <a:r>
              <a:rPr lang="en-GB" sz="1600" dirty="0" smtClean="0">
                <a:latin typeface="Arial" pitchFamily="34" charset="0"/>
                <a:cs typeface="Arial" pitchFamily="34" charset="0"/>
              </a:rPr>
              <a:t> does it?</a:t>
            </a:r>
          </a:p>
          <a:p>
            <a:pPr lvl="1">
              <a:buFont typeface="Arial" pitchFamily="34" charset="0"/>
              <a:buChar char="•"/>
            </a:pPr>
            <a:r>
              <a:rPr lang="en-GB" sz="1600" dirty="0" smtClean="0">
                <a:latin typeface="Arial" pitchFamily="34" charset="0"/>
                <a:cs typeface="Arial" pitchFamily="34" charset="0"/>
              </a:rPr>
              <a:t> projected CRS an exception in that it is only ever derived so CS type is defined, </a:t>
            </a:r>
          </a:p>
          <a:p>
            <a:pPr lvl="1">
              <a:buFont typeface="Arial" pitchFamily="34" charset="0"/>
              <a:buChar char="•"/>
            </a:pPr>
            <a:r>
              <a:rPr lang="en-GB" sz="1600" dirty="0" smtClean="0">
                <a:latin typeface="Arial" pitchFamily="34" charset="0"/>
                <a:cs typeface="Arial" pitchFamily="34" charset="0"/>
              </a:rPr>
              <a:t> but otherwise, yes</a:t>
            </a:r>
          </a:p>
          <a:p>
            <a:endParaRPr lang="en-GB" sz="1600" dirty="0" smtClean="0">
              <a:latin typeface="Arial" pitchFamily="34" charset="0"/>
              <a:cs typeface="Arial" pitchFamily="34" charset="0"/>
            </a:endParaRPr>
          </a:p>
          <a:p>
            <a:endParaRPr lang="en-GB" sz="1600" dirty="0" smtClean="0">
              <a:latin typeface="Arial" pitchFamily="34" charset="0"/>
              <a:cs typeface="Arial" pitchFamily="34" charset="0"/>
            </a:endParaRPr>
          </a:p>
          <a:p>
            <a:r>
              <a:rPr lang="en-GB" sz="1600" dirty="0" smtClean="0">
                <a:latin typeface="Arial" pitchFamily="34" charset="0"/>
                <a:cs typeface="Arial" pitchFamily="34" charset="0"/>
              </a:rPr>
              <a:t>“Derived CRS inherits its datum from its base CRS”</a:t>
            </a:r>
          </a:p>
          <a:p>
            <a:pPr>
              <a:buFont typeface="Arial" pitchFamily="34" charset="0"/>
              <a:buChar char="•"/>
            </a:pPr>
            <a:r>
              <a:rPr lang="en-GB" sz="1600" dirty="0" smtClean="0">
                <a:latin typeface="Arial" pitchFamily="34" charset="0"/>
                <a:cs typeface="Arial" pitchFamily="34" charset="0"/>
              </a:rPr>
              <a:t> does it? </a:t>
            </a:r>
          </a:p>
          <a:p>
            <a:pPr lvl="1">
              <a:buFont typeface="Arial" pitchFamily="34" charset="0"/>
              <a:buChar char="•"/>
            </a:pPr>
            <a:r>
              <a:rPr lang="en-GB" sz="1600" dirty="0" smtClean="0">
                <a:latin typeface="Arial" pitchFamily="34" charset="0"/>
                <a:cs typeface="Arial" pitchFamily="34" charset="0"/>
              </a:rPr>
              <a:t> Geoid-based vertical CRSs don’t do so…</a:t>
            </a:r>
          </a:p>
          <a:p>
            <a:pPr>
              <a:buFont typeface="Arial" pitchFamily="34" charset="0"/>
              <a:buChar char="•"/>
            </a:pPr>
            <a:endParaRPr lang="en-GB" sz="1600" dirty="0" smtClean="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D8A8840F-75BA-4293-B936-1433A7A9200E}" type="slidenum">
              <a:rPr lang="en-GB" smtClean="0"/>
              <a:pPr/>
              <a:t>6</a:t>
            </a:fld>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19111 UML model</a:t>
            </a:r>
            <a:endParaRPr lang="en-GB" dirty="0"/>
          </a:p>
        </p:txBody>
      </p:sp>
      <p:sp>
        <p:nvSpPr>
          <p:cNvPr id="4" name="Slide Number Placeholder 3"/>
          <p:cNvSpPr>
            <a:spLocks noGrp="1"/>
          </p:cNvSpPr>
          <p:nvPr>
            <p:ph type="sldNum" sz="quarter" idx="12"/>
          </p:nvPr>
        </p:nvSpPr>
        <p:spPr/>
        <p:txBody>
          <a:bodyPr/>
          <a:lstStyle/>
          <a:p>
            <a:fld id="{D8A8840F-75BA-4293-B936-1433A7A9200E}" type="slidenum">
              <a:rPr lang="en-GB" smtClean="0"/>
              <a:pPr/>
              <a:t>7</a:t>
            </a:fld>
            <a:endParaRPr lang="en-GB"/>
          </a:p>
        </p:txBody>
      </p:sp>
      <p:grpSp>
        <p:nvGrpSpPr>
          <p:cNvPr id="11" name="Group 10"/>
          <p:cNvGrpSpPr/>
          <p:nvPr/>
        </p:nvGrpSpPr>
        <p:grpSpPr>
          <a:xfrm>
            <a:off x="467544" y="1196752"/>
            <a:ext cx="7696200" cy="4608512"/>
            <a:chOff x="723900" y="1700808"/>
            <a:chExt cx="7696200" cy="4608512"/>
          </a:xfrm>
        </p:grpSpPr>
        <p:pic>
          <p:nvPicPr>
            <p:cNvPr id="5" name="Picture 4" descr="19111 derived CRS.JPG"/>
            <p:cNvPicPr>
              <a:picLocks noChangeAspect="1"/>
            </p:cNvPicPr>
            <p:nvPr/>
          </p:nvPicPr>
          <p:blipFill>
            <a:blip r:embed="rId2" cstate="print"/>
            <a:stretch>
              <a:fillRect/>
            </a:stretch>
          </p:blipFill>
          <p:spPr>
            <a:xfrm>
              <a:off x="723900" y="1708745"/>
              <a:ext cx="7696200" cy="4600575"/>
            </a:xfrm>
            <a:prstGeom prst="rect">
              <a:avLst/>
            </a:prstGeom>
          </p:spPr>
        </p:pic>
        <p:grpSp>
          <p:nvGrpSpPr>
            <p:cNvPr id="10" name="Group 9"/>
            <p:cNvGrpSpPr/>
            <p:nvPr/>
          </p:nvGrpSpPr>
          <p:grpSpPr>
            <a:xfrm>
              <a:off x="899592" y="1700808"/>
              <a:ext cx="7344816" cy="1728192"/>
              <a:chOff x="899592" y="1700808"/>
              <a:chExt cx="7344816" cy="1728192"/>
            </a:xfrm>
            <a:solidFill>
              <a:schemeClr val="bg1"/>
            </a:solidFill>
          </p:grpSpPr>
          <p:sp>
            <p:nvSpPr>
              <p:cNvPr id="6" name="Rectangle 5"/>
              <p:cNvSpPr/>
              <p:nvPr/>
            </p:nvSpPr>
            <p:spPr>
              <a:xfrm>
                <a:off x="899592" y="1700808"/>
                <a:ext cx="3960440" cy="86409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012160" y="1700808"/>
                <a:ext cx="2232248" cy="936104"/>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4860032" y="1700808"/>
                <a:ext cx="1152128" cy="216024"/>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6732240" y="2636912"/>
                <a:ext cx="1512168" cy="79208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sp>
        <p:nvSpPr>
          <p:cNvPr id="12" name="TextBox 11"/>
          <p:cNvSpPr txBox="1"/>
          <p:nvPr/>
        </p:nvSpPr>
        <p:spPr>
          <a:xfrm>
            <a:off x="6475885" y="2060848"/>
            <a:ext cx="2520279" cy="1446550"/>
          </a:xfrm>
          <a:prstGeom prst="rect">
            <a:avLst/>
          </a:prstGeom>
          <a:noFill/>
        </p:spPr>
        <p:txBody>
          <a:bodyPr wrap="square" rtlCol="0">
            <a:spAutoFit/>
          </a:bodyPr>
          <a:lstStyle/>
          <a:p>
            <a:r>
              <a:rPr lang="en-GB" dirty="0" smtClean="0">
                <a:solidFill>
                  <a:srgbClr val="FF0000"/>
                </a:solidFill>
                <a:latin typeface="Times New Roman" pitchFamily="18" charset="0"/>
                <a:cs typeface="Times New Roman" pitchFamily="18" charset="0"/>
              </a:rPr>
              <a:t>Modification proposed 2015-06 Southampton</a:t>
            </a:r>
          </a:p>
          <a:p>
            <a:r>
              <a:rPr lang="en-GB" dirty="0" smtClean="0">
                <a:solidFill>
                  <a:srgbClr val="FF0000"/>
                </a:solidFill>
                <a:latin typeface="Times New Roman" pitchFamily="18" charset="0"/>
                <a:cs typeface="Times New Roman" pitchFamily="18" charset="0"/>
              </a:rPr>
              <a:t>to accommodate:</a:t>
            </a:r>
          </a:p>
          <a:p>
            <a:pPr>
              <a:buFont typeface="Arial" pitchFamily="34" charset="0"/>
              <a:buChar char="•"/>
            </a:pPr>
            <a:r>
              <a:rPr lang="en-GB" dirty="0" smtClean="0">
                <a:solidFill>
                  <a:srgbClr val="FF0000"/>
                </a:solidFill>
                <a:latin typeface="Times New Roman" pitchFamily="18" charset="0"/>
                <a:cs typeface="Times New Roman" pitchFamily="18" charset="0"/>
              </a:rPr>
              <a:t> </a:t>
            </a:r>
            <a:r>
              <a:rPr lang="en-GB" sz="1600" dirty="0" smtClean="0">
                <a:solidFill>
                  <a:srgbClr val="FF0000"/>
                </a:solidFill>
                <a:latin typeface="Times New Roman" pitchFamily="18" charset="0"/>
                <a:cs typeface="Times New Roman" pitchFamily="18" charset="0"/>
              </a:rPr>
              <a:t>seismic bin grids </a:t>
            </a:r>
          </a:p>
          <a:p>
            <a:pPr>
              <a:buFont typeface="Arial" pitchFamily="34" charset="0"/>
              <a:buChar char="•"/>
            </a:pPr>
            <a:r>
              <a:rPr lang="en-GB" sz="1600" dirty="0" smtClean="0">
                <a:solidFill>
                  <a:srgbClr val="FF0000"/>
                </a:solidFill>
                <a:latin typeface="Times New Roman" pitchFamily="18" charset="0"/>
                <a:cs typeface="Times New Roman" pitchFamily="18" charset="0"/>
              </a:rPr>
              <a:t> geoid-based vertical CRSs</a:t>
            </a:r>
          </a:p>
        </p:txBody>
      </p:sp>
      <p:cxnSp>
        <p:nvCxnSpPr>
          <p:cNvPr id="14" name="Straight Arrow Connector 13"/>
          <p:cNvCxnSpPr/>
          <p:nvPr/>
        </p:nvCxnSpPr>
        <p:spPr>
          <a:xfrm flipH="1">
            <a:off x="6084168" y="2780928"/>
            <a:ext cx="360039" cy="2160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55347" y="5981218"/>
            <a:ext cx="8881149" cy="400110"/>
          </a:xfrm>
          <a:prstGeom prst="rect">
            <a:avLst/>
          </a:prstGeom>
          <a:noFill/>
        </p:spPr>
        <p:txBody>
          <a:bodyPr wrap="none" rtlCol="0">
            <a:spAutoFit/>
          </a:bodyPr>
          <a:lstStyle/>
          <a:p>
            <a:r>
              <a:rPr lang="en-GB" sz="2000" dirty="0" smtClean="0">
                <a:solidFill>
                  <a:srgbClr val="0000FF"/>
                </a:solidFill>
                <a:latin typeface="Arial" pitchFamily="34" charset="0"/>
                <a:cs typeface="Arial" pitchFamily="34" charset="0"/>
              </a:rPr>
              <a:t>Proposed modification </a:t>
            </a:r>
            <a:r>
              <a:rPr lang="en-GB" sz="2000" b="1" u="sng" dirty="0" smtClean="0">
                <a:solidFill>
                  <a:srgbClr val="0000FF"/>
                </a:solidFill>
                <a:latin typeface="Arial" pitchFamily="34" charset="0"/>
                <a:cs typeface="Arial" pitchFamily="34" charset="0"/>
              </a:rPr>
              <a:t>rejected</a:t>
            </a:r>
            <a:r>
              <a:rPr lang="en-GB" sz="2000" dirty="0" smtClean="0">
                <a:solidFill>
                  <a:srgbClr val="0000FF"/>
                </a:solidFill>
                <a:latin typeface="Arial" pitchFamily="34" charset="0"/>
                <a:cs typeface="Arial" pitchFamily="34" charset="0"/>
              </a:rPr>
              <a:t>: conversion and transformation are sufficient.</a:t>
            </a:r>
            <a:endParaRPr lang="en-GB" sz="2000" dirty="0">
              <a:solidFill>
                <a:srgbClr val="0000FF"/>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97"/>
            <a:ext cx="8229600" cy="1143000"/>
          </a:xfrm>
        </p:spPr>
        <p:txBody>
          <a:bodyPr/>
          <a:lstStyle/>
          <a:p>
            <a:r>
              <a:rPr lang="en-GB" dirty="0" smtClean="0">
                <a:latin typeface="Arial" pitchFamily="34" charset="0"/>
                <a:cs typeface="Arial" pitchFamily="34" charset="0"/>
              </a:rPr>
              <a:t>Geoid-based Vertical CRS</a:t>
            </a:r>
            <a:endParaRPr lang="en-GB" dirty="0">
              <a:latin typeface="Arial" pitchFamily="34" charset="0"/>
              <a:cs typeface="Arial" pitchFamily="34" charset="0"/>
            </a:endParaRPr>
          </a:p>
        </p:txBody>
      </p:sp>
      <p:grpSp>
        <p:nvGrpSpPr>
          <p:cNvPr id="60" name="Group 59"/>
          <p:cNvGrpSpPr/>
          <p:nvPr/>
        </p:nvGrpSpPr>
        <p:grpSpPr>
          <a:xfrm>
            <a:off x="1331640" y="2420888"/>
            <a:ext cx="2034151" cy="504056"/>
            <a:chOff x="5418169" y="5354925"/>
            <a:chExt cx="2034151" cy="504056"/>
          </a:xfrm>
        </p:grpSpPr>
        <p:sp>
          <p:nvSpPr>
            <p:cNvPr id="32" name="TextBox 31"/>
            <p:cNvSpPr txBox="1"/>
            <p:nvPr/>
          </p:nvSpPr>
          <p:spPr>
            <a:xfrm>
              <a:off x="5418169" y="5384249"/>
              <a:ext cx="2034151" cy="461665"/>
            </a:xfrm>
            <a:prstGeom prst="rect">
              <a:avLst/>
            </a:prstGeom>
            <a:noFill/>
          </p:spPr>
          <p:txBody>
            <a:bodyPr wrap="square" rtlCol="0">
              <a:spAutoFit/>
            </a:bodyPr>
            <a:lstStyle/>
            <a:p>
              <a:pPr algn="ctr"/>
              <a:r>
                <a:rPr lang="en-GB" sz="1200" dirty="0" smtClean="0">
                  <a:solidFill>
                    <a:srgbClr val="00B050"/>
                  </a:solidFill>
                  <a:latin typeface="Arial" pitchFamily="34" charset="0"/>
                  <a:cs typeface="Arial" pitchFamily="34" charset="0"/>
                </a:rPr>
                <a:t>Coordinate transformation</a:t>
              </a:r>
            </a:p>
            <a:p>
              <a:pPr algn="ctr"/>
              <a:r>
                <a:rPr lang="en-GB" sz="1200" b="1" dirty="0" smtClean="0">
                  <a:solidFill>
                    <a:srgbClr val="00B050"/>
                  </a:solidFill>
                  <a:latin typeface="Arial" pitchFamily="34" charset="0"/>
                  <a:cs typeface="Arial" pitchFamily="34" charset="0"/>
                </a:rPr>
                <a:t>geoid model #1</a:t>
              </a:r>
              <a:endParaRPr lang="en-GB" sz="1200" b="1" dirty="0">
                <a:solidFill>
                  <a:srgbClr val="00B050"/>
                </a:solidFill>
                <a:latin typeface="Arial" pitchFamily="34" charset="0"/>
                <a:cs typeface="Arial" pitchFamily="34" charset="0"/>
              </a:endParaRPr>
            </a:p>
          </p:txBody>
        </p:sp>
        <p:sp>
          <p:nvSpPr>
            <p:cNvPr id="33" name="Rectangle 32"/>
            <p:cNvSpPr/>
            <p:nvPr/>
          </p:nvSpPr>
          <p:spPr>
            <a:xfrm>
              <a:off x="5490177" y="5354925"/>
              <a:ext cx="1872208" cy="50405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C00000"/>
                </a:solidFill>
              </a:endParaRPr>
            </a:p>
          </p:txBody>
        </p:sp>
      </p:grpSp>
      <p:sp>
        <p:nvSpPr>
          <p:cNvPr id="31" name="Slide Number Placeholder 30"/>
          <p:cNvSpPr>
            <a:spLocks noGrp="1"/>
          </p:cNvSpPr>
          <p:nvPr>
            <p:ph type="sldNum" sz="quarter" idx="12"/>
          </p:nvPr>
        </p:nvSpPr>
        <p:spPr/>
        <p:txBody>
          <a:bodyPr/>
          <a:lstStyle/>
          <a:p>
            <a:fld id="{D8A8840F-75BA-4293-B936-1433A7A9200E}" type="slidenum">
              <a:rPr lang="en-GB" smtClean="0"/>
              <a:pPr/>
              <a:t>8</a:t>
            </a:fld>
            <a:endParaRPr lang="en-GB" dirty="0"/>
          </a:p>
        </p:txBody>
      </p:sp>
      <p:grpSp>
        <p:nvGrpSpPr>
          <p:cNvPr id="64" name="Group 63"/>
          <p:cNvGrpSpPr/>
          <p:nvPr/>
        </p:nvGrpSpPr>
        <p:grpSpPr>
          <a:xfrm>
            <a:off x="1709606" y="3447291"/>
            <a:ext cx="2401619" cy="648072"/>
            <a:chOff x="3635896" y="4077072"/>
            <a:chExt cx="2401619" cy="648072"/>
          </a:xfrm>
        </p:grpSpPr>
        <p:sp>
          <p:nvSpPr>
            <p:cNvPr id="57" name="TextBox 56"/>
            <p:cNvSpPr txBox="1"/>
            <p:nvPr/>
          </p:nvSpPr>
          <p:spPr>
            <a:xfrm>
              <a:off x="3635896" y="4077072"/>
              <a:ext cx="2401619" cy="646331"/>
            </a:xfrm>
            <a:prstGeom prst="rect">
              <a:avLst/>
            </a:prstGeom>
            <a:noFill/>
          </p:spPr>
          <p:txBody>
            <a:bodyPr wrap="none" rtlCol="0">
              <a:spAutoFit/>
            </a:bodyPr>
            <a:lstStyle/>
            <a:p>
              <a:pPr algn="ctr"/>
              <a:r>
                <a:rPr lang="en-GB" sz="1200" b="1" dirty="0" smtClean="0">
                  <a:solidFill>
                    <a:srgbClr val="996633"/>
                  </a:solidFill>
                  <a:latin typeface="Arial" pitchFamily="34" charset="0"/>
                  <a:cs typeface="Arial" pitchFamily="34" charset="0"/>
                </a:rPr>
                <a:t>Geoid-based Vertical CRS #1</a:t>
              </a:r>
            </a:p>
            <a:p>
              <a:r>
                <a:rPr lang="en-GB" sz="1200" dirty="0" smtClean="0">
                  <a:latin typeface="Arial" pitchFamily="34" charset="0"/>
                  <a:cs typeface="Arial" pitchFamily="34" charset="0"/>
                </a:rPr>
                <a:t>vertical datum  +  vertical CS (H)</a:t>
              </a:r>
            </a:p>
            <a:p>
              <a:r>
                <a:rPr lang="en-GB" sz="1100" dirty="0" smtClean="0">
                  <a:solidFill>
                    <a:srgbClr val="00B050"/>
                  </a:solidFill>
                  <a:latin typeface="Arial" pitchFamily="34" charset="0"/>
                  <a:cs typeface="Arial" pitchFamily="34" charset="0"/>
                </a:rPr>
                <a:t>(geoid surface)</a:t>
              </a:r>
            </a:p>
          </p:txBody>
        </p:sp>
        <p:sp>
          <p:nvSpPr>
            <p:cNvPr id="58" name="Rectangle 57"/>
            <p:cNvSpPr/>
            <p:nvPr/>
          </p:nvSpPr>
          <p:spPr>
            <a:xfrm>
              <a:off x="3635896" y="4077072"/>
              <a:ext cx="2376264" cy="648072"/>
            </a:xfrm>
            <a:prstGeom prst="rect">
              <a:avLst/>
            </a:prstGeom>
            <a:noFill/>
            <a:ln>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68" name="Straight Arrow Connector 67"/>
          <p:cNvCxnSpPr/>
          <p:nvPr/>
        </p:nvCxnSpPr>
        <p:spPr>
          <a:xfrm>
            <a:off x="3509806" y="2015515"/>
            <a:ext cx="0" cy="128776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014118" y="2007131"/>
            <a:ext cx="333746" cy="1323439"/>
          </a:xfrm>
          <a:prstGeom prst="rect">
            <a:avLst/>
          </a:prstGeom>
          <a:noFill/>
        </p:spPr>
        <p:txBody>
          <a:bodyPr wrap="none" rtlCol="0">
            <a:spAutoFit/>
          </a:bodyPr>
          <a:lstStyle/>
          <a:p>
            <a:r>
              <a:rPr lang="en-GB" sz="2000" dirty="0" smtClean="0">
                <a:solidFill>
                  <a:srgbClr val="FF0000"/>
                </a:solidFill>
                <a:latin typeface="Arial" pitchFamily="34" charset="0"/>
                <a:cs typeface="Arial" pitchFamily="34" charset="0"/>
              </a:rPr>
              <a:t>+</a:t>
            </a:r>
          </a:p>
          <a:p>
            <a:endParaRPr lang="en-GB" sz="2000" dirty="0" smtClean="0">
              <a:solidFill>
                <a:srgbClr val="FF0000"/>
              </a:solidFill>
              <a:latin typeface="Arial" pitchFamily="34" charset="0"/>
              <a:cs typeface="Arial" pitchFamily="34" charset="0"/>
            </a:endParaRPr>
          </a:p>
          <a:p>
            <a:endParaRPr lang="en-GB" sz="2000" dirty="0" smtClean="0">
              <a:solidFill>
                <a:srgbClr val="FF0000"/>
              </a:solidFill>
              <a:latin typeface="Arial" pitchFamily="34" charset="0"/>
              <a:cs typeface="Arial" pitchFamily="34" charset="0"/>
            </a:endParaRPr>
          </a:p>
          <a:p>
            <a:r>
              <a:rPr lang="en-GB" sz="2000" dirty="0" smtClean="0">
                <a:solidFill>
                  <a:srgbClr val="FF0000"/>
                </a:solidFill>
                <a:latin typeface="Arial" pitchFamily="34" charset="0"/>
                <a:cs typeface="Arial" pitchFamily="34" charset="0"/>
              </a:rPr>
              <a:t>=</a:t>
            </a:r>
            <a:endParaRPr lang="en-GB" sz="2000" dirty="0">
              <a:solidFill>
                <a:srgbClr val="FF0000"/>
              </a:solidFill>
              <a:latin typeface="Arial" pitchFamily="34" charset="0"/>
              <a:cs typeface="Arial" pitchFamily="34" charset="0"/>
            </a:endParaRPr>
          </a:p>
        </p:txBody>
      </p:sp>
      <p:grpSp>
        <p:nvGrpSpPr>
          <p:cNvPr id="83" name="Group 82"/>
          <p:cNvGrpSpPr/>
          <p:nvPr/>
        </p:nvGrpSpPr>
        <p:grpSpPr>
          <a:xfrm>
            <a:off x="4067944" y="1287051"/>
            <a:ext cx="3708525" cy="3708558"/>
            <a:chOff x="4067944" y="2060848"/>
            <a:chExt cx="3708525" cy="3708558"/>
          </a:xfrm>
        </p:grpSpPr>
        <p:sp>
          <p:nvSpPr>
            <p:cNvPr id="39" name="TextBox 38"/>
            <p:cNvSpPr txBox="1"/>
            <p:nvPr/>
          </p:nvSpPr>
          <p:spPr>
            <a:xfrm>
              <a:off x="4139953" y="4869160"/>
              <a:ext cx="1656183" cy="900246"/>
            </a:xfrm>
            <a:prstGeom prst="rect">
              <a:avLst/>
            </a:prstGeom>
            <a:noFill/>
          </p:spPr>
          <p:txBody>
            <a:bodyPr wrap="square" rtlCol="0">
              <a:spAutoFit/>
            </a:bodyPr>
            <a:lstStyle/>
            <a:p>
              <a:r>
                <a:rPr lang="en-GB" sz="1050" i="1" dirty="0" smtClean="0">
                  <a:solidFill>
                    <a:srgbClr val="FF0000"/>
                  </a:solidFill>
                  <a:latin typeface="Arial" pitchFamily="34" charset="0"/>
                  <a:cs typeface="Arial" pitchFamily="34" charset="0"/>
                </a:rPr>
                <a:t>Same geoid-based vertical CRS may be defined </a:t>
              </a:r>
              <a:r>
                <a:rPr lang="en-GB" sz="1050" i="1" dirty="0" err="1" smtClean="0">
                  <a:solidFill>
                    <a:srgbClr val="FF0000"/>
                  </a:solidFill>
                  <a:latin typeface="Arial" pitchFamily="34" charset="0"/>
                  <a:cs typeface="Arial" pitchFamily="34" charset="0"/>
                </a:rPr>
                <a:t>wrt</a:t>
              </a:r>
              <a:r>
                <a:rPr lang="en-GB" sz="1050" i="1" dirty="0" smtClean="0">
                  <a:solidFill>
                    <a:srgbClr val="FF0000"/>
                  </a:solidFill>
                  <a:latin typeface="Arial" pitchFamily="34" charset="0"/>
                  <a:cs typeface="Arial" pitchFamily="34" charset="0"/>
                </a:rPr>
                <a:t> a different </a:t>
              </a:r>
              <a:r>
                <a:rPr lang="en-GB" sz="1050" i="1" dirty="0" err="1" smtClean="0">
                  <a:solidFill>
                    <a:srgbClr val="FF0000"/>
                  </a:solidFill>
                  <a:latin typeface="Arial" pitchFamily="34" charset="0"/>
                  <a:cs typeface="Arial" pitchFamily="34" charset="0"/>
                </a:rPr>
                <a:t>baseCRS</a:t>
              </a:r>
              <a:r>
                <a:rPr lang="en-GB" sz="1050" i="1" dirty="0" smtClean="0">
                  <a:solidFill>
                    <a:srgbClr val="FF0000"/>
                  </a:solidFill>
                  <a:latin typeface="Arial" pitchFamily="34" charset="0"/>
                  <a:cs typeface="Arial" pitchFamily="34" charset="0"/>
                </a:rPr>
                <a:t> by applying a different geoid model</a:t>
              </a:r>
              <a:endParaRPr lang="en-GB" sz="1050" i="1" dirty="0">
                <a:solidFill>
                  <a:srgbClr val="FF0000"/>
                </a:solidFill>
                <a:latin typeface="Arial" pitchFamily="34" charset="0"/>
                <a:cs typeface="Arial" pitchFamily="34" charset="0"/>
              </a:endParaRPr>
            </a:p>
          </p:txBody>
        </p:sp>
        <p:sp>
          <p:nvSpPr>
            <p:cNvPr id="51" name="TextBox 50"/>
            <p:cNvSpPr txBox="1"/>
            <p:nvPr/>
          </p:nvSpPr>
          <p:spPr>
            <a:xfrm>
              <a:off x="4716016" y="2060848"/>
              <a:ext cx="3060453" cy="646331"/>
            </a:xfrm>
            <a:prstGeom prst="rect">
              <a:avLst/>
            </a:prstGeom>
            <a:noFill/>
            <a:ln w="28575">
              <a:solidFill>
                <a:srgbClr val="00B0F0"/>
              </a:solidFill>
            </a:ln>
          </p:spPr>
          <p:txBody>
            <a:bodyPr wrap="none" rtlCol="0">
              <a:spAutoFit/>
            </a:bodyPr>
            <a:lstStyle/>
            <a:p>
              <a:pPr algn="ctr"/>
              <a:r>
                <a:rPr lang="en-GB" sz="1200" b="1" smtClean="0">
                  <a:solidFill>
                    <a:srgbClr val="00B0F0"/>
                  </a:solidFill>
                  <a:latin typeface="Arial" pitchFamily="34" charset="0"/>
                  <a:cs typeface="Arial" pitchFamily="34" charset="0"/>
                </a:rPr>
                <a:t>Geog3D ‘base’ </a:t>
              </a:r>
              <a:r>
                <a:rPr lang="en-GB" sz="1200" b="1" dirty="0" smtClean="0">
                  <a:solidFill>
                    <a:srgbClr val="00B0F0"/>
                  </a:solidFill>
                  <a:latin typeface="Arial" pitchFamily="34" charset="0"/>
                  <a:cs typeface="Arial" pitchFamily="34" charset="0"/>
                </a:rPr>
                <a:t>CRS #2</a:t>
              </a:r>
            </a:p>
            <a:p>
              <a:pPr algn="ctr"/>
              <a:r>
                <a:rPr lang="en-GB" sz="1200" dirty="0" smtClean="0">
                  <a:solidFill>
                    <a:srgbClr val="00B0F0"/>
                  </a:solidFill>
                  <a:latin typeface="Arial" pitchFamily="34" charset="0"/>
                  <a:cs typeface="Arial" pitchFamily="34" charset="0"/>
                </a:rPr>
                <a:t>(e.g. new reference frame realisation)</a:t>
              </a:r>
            </a:p>
            <a:p>
              <a:r>
                <a:rPr lang="en-GB" sz="1200" dirty="0" smtClean="0">
                  <a:solidFill>
                    <a:schemeClr val="bg1">
                      <a:lumMod val="50000"/>
                    </a:schemeClr>
                  </a:solidFill>
                  <a:latin typeface="Arial" pitchFamily="34" charset="0"/>
                  <a:cs typeface="Arial" pitchFamily="34" charset="0"/>
                </a:rPr>
                <a:t>Geodetic datum + ellipsoidal3D CS (</a:t>
              </a:r>
              <a:r>
                <a:rPr lang="el-GR" sz="1200" dirty="0" smtClean="0">
                  <a:solidFill>
                    <a:schemeClr val="bg1">
                      <a:lumMod val="50000"/>
                    </a:schemeClr>
                  </a:solidFill>
                  <a:latin typeface="Arial" pitchFamily="34" charset="0"/>
                  <a:cs typeface="Arial" pitchFamily="34" charset="0"/>
                </a:rPr>
                <a:t>φ</a:t>
              </a:r>
              <a:r>
                <a:rPr lang="en-GB" sz="1200" dirty="0" smtClean="0">
                  <a:solidFill>
                    <a:schemeClr val="bg1">
                      <a:lumMod val="50000"/>
                    </a:schemeClr>
                  </a:solidFill>
                  <a:latin typeface="Arial" pitchFamily="34" charset="0"/>
                  <a:cs typeface="Arial" pitchFamily="34" charset="0"/>
                </a:rPr>
                <a:t> </a:t>
              </a:r>
              <a:r>
                <a:rPr lang="el-GR" sz="1200" dirty="0" smtClean="0">
                  <a:solidFill>
                    <a:schemeClr val="bg1">
                      <a:lumMod val="50000"/>
                    </a:schemeClr>
                  </a:solidFill>
                  <a:latin typeface="Arial" pitchFamily="34" charset="0"/>
                  <a:cs typeface="Arial" pitchFamily="34" charset="0"/>
                </a:rPr>
                <a:t>λ</a:t>
              </a:r>
              <a:r>
                <a:rPr lang="en-GB" sz="1200" dirty="0" smtClean="0">
                  <a:solidFill>
                    <a:schemeClr val="bg1">
                      <a:lumMod val="50000"/>
                    </a:schemeClr>
                  </a:solidFill>
                  <a:latin typeface="Arial" pitchFamily="34" charset="0"/>
                  <a:cs typeface="Arial" pitchFamily="34" charset="0"/>
                </a:rPr>
                <a:t> h)</a:t>
              </a:r>
              <a:endParaRPr lang="en-GB" sz="1200" dirty="0">
                <a:solidFill>
                  <a:schemeClr val="bg1">
                    <a:lumMod val="50000"/>
                  </a:schemeClr>
                </a:solidFill>
                <a:latin typeface="Arial" pitchFamily="34" charset="0"/>
                <a:cs typeface="Arial" pitchFamily="34" charset="0"/>
              </a:endParaRPr>
            </a:p>
          </p:txBody>
        </p:sp>
        <p:grpSp>
          <p:nvGrpSpPr>
            <p:cNvPr id="61" name="Group 60"/>
            <p:cNvGrpSpPr/>
            <p:nvPr/>
          </p:nvGrpSpPr>
          <p:grpSpPr>
            <a:xfrm>
              <a:off x="4355976" y="3212976"/>
              <a:ext cx="2016224" cy="504056"/>
              <a:chOff x="5580111" y="5373216"/>
              <a:chExt cx="2016224" cy="504056"/>
            </a:xfrm>
          </p:grpSpPr>
          <p:sp>
            <p:nvSpPr>
              <p:cNvPr id="62" name="TextBox 61"/>
              <p:cNvSpPr txBox="1"/>
              <p:nvPr/>
            </p:nvSpPr>
            <p:spPr>
              <a:xfrm>
                <a:off x="5580111" y="5384249"/>
                <a:ext cx="2016224" cy="461665"/>
              </a:xfrm>
              <a:prstGeom prst="rect">
                <a:avLst/>
              </a:prstGeom>
              <a:noFill/>
              <a:ln>
                <a:noFill/>
              </a:ln>
            </p:spPr>
            <p:txBody>
              <a:bodyPr wrap="square" rtlCol="0">
                <a:spAutoFit/>
              </a:bodyPr>
              <a:lstStyle/>
              <a:p>
                <a:pPr algn="ctr"/>
                <a:r>
                  <a:rPr lang="en-GB" sz="1200" dirty="0" smtClean="0">
                    <a:solidFill>
                      <a:srgbClr val="92D050"/>
                    </a:solidFill>
                    <a:latin typeface="Arial" pitchFamily="34" charset="0"/>
                    <a:cs typeface="Arial" pitchFamily="34" charset="0"/>
                  </a:rPr>
                  <a:t>Coordinate transformation</a:t>
                </a:r>
              </a:p>
              <a:p>
                <a:pPr algn="ctr"/>
                <a:r>
                  <a:rPr lang="en-GB" sz="1200" b="1" dirty="0" smtClean="0">
                    <a:solidFill>
                      <a:srgbClr val="92D050"/>
                    </a:solidFill>
                    <a:latin typeface="Arial" pitchFamily="34" charset="0"/>
                    <a:cs typeface="Arial" pitchFamily="34" charset="0"/>
                  </a:rPr>
                  <a:t>geoid model #2</a:t>
                </a:r>
                <a:endParaRPr lang="en-GB" sz="1200" b="1" dirty="0">
                  <a:solidFill>
                    <a:srgbClr val="92D050"/>
                  </a:solidFill>
                  <a:latin typeface="Arial" pitchFamily="34" charset="0"/>
                  <a:cs typeface="Arial" pitchFamily="34" charset="0"/>
                </a:endParaRPr>
              </a:p>
            </p:txBody>
          </p:sp>
          <p:sp>
            <p:nvSpPr>
              <p:cNvPr id="63" name="Rectangle 62"/>
              <p:cNvSpPr/>
              <p:nvPr/>
            </p:nvSpPr>
            <p:spPr>
              <a:xfrm>
                <a:off x="5580111" y="5373216"/>
                <a:ext cx="1944215" cy="50405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92D050"/>
                  </a:solidFill>
                </a:endParaRPr>
              </a:p>
            </p:txBody>
          </p:sp>
        </p:grpSp>
        <p:sp>
          <p:nvSpPr>
            <p:cNvPr id="67" name="Arc 66"/>
            <p:cNvSpPr/>
            <p:nvPr/>
          </p:nvSpPr>
          <p:spPr>
            <a:xfrm flipH="1">
              <a:off x="4067944" y="2708920"/>
              <a:ext cx="1080120" cy="2808312"/>
            </a:xfrm>
            <a:prstGeom prst="arc">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0" name="TextBox 79"/>
            <p:cNvSpPr txBox="1"/>
            <p:nvPr/>
          </p:nvSpPr>
          <p:spPr>
            <a:xfrm>
              <a:off x="4172150" y="2780928"/>
              <a:ext cx="615874" cy="1323439"/>
            </a:xfrm>
            <a:prstGeom prst="rect">
              <a:avLst/>
            </a:prstGeom>
            <a:noFill/>
          </p:spPr>
          <p:txBody>
            <a:bodyPr wrap="none" rtlCol="0">
              <a:spAutoFit/>
            </a:bodyPr>
            <a:lstStyle/>
            <a:p>
              <a:r>
                <a:rPr lang="en-GB" sz="2000" dirty="0" smtClean="0">
                  <a:solidFill>
                    <a:srgbClr val="FF0000"/>
                  </a:solidFill>
                  <a:latin typeface="Arial" pitchFamily="34" charset="0"/>
                  <a:cs typeface="Arial" pitchFamily="34" charset="0"/>
                </a:rPr>
                <a:t>    +</a:t>
              </a:r>
            </a:p>
            <a:p>
              <a:endParaRPr lang="en-GB" sz="2000" dirty="0" smtClean="0">
                <a:solidFill>
                  <a:srgbClr val="FF0000"/>
                </a:solidFill>
                <a:latin typeface="Arial" pitchFamily="34" charset="0"/>
                <a:cs typeface="Arial" pitchFamily="34" charset="0"/>
              </a:endParaRPr>
            </a:p>
            <a:p>
              <a:endParaRPr lang="en-GB" sz="2000" dirty="0" smtClean="0">
                <a:solidFill>
                  <a:srgbClr val="FF0000"/>
                </a:solidFill>
                <a:latin typeface="Arial" pitchFamily="34" charset="0"/>
                <a:cs typeface="Arial" pitchFamily="34" charset="0"/>
              </a:endParaRPr>
            </a:p>
            <a:p>
              <a:r>
                <a:rPr lang="en-GB" sz="2000" dirty="0" smtClean="0">
                  <a:solidFill>
                    <a:srgbClr val="FF0000"/>
                  </a:solidFill>
                  <a:latin typeface="Arial" pitchFamily="34" charset="0"/>
                  <a:cs typeface="Arial" pitchFamily="34" charset="0"/>
                </a:rPr>
                <a:t>=</a:t>
              </a:r>
              <a:endParaRPr lang="en-GB" sz="2000" dirty="0">
                <a:solidFill>
                  <a:srgbClr val="FF0000"/>
                </a:solidFill>
                <a:latin typeface="Arial" pitchFamily="34" charset="0"/>
                <a:cs typeface="Arial" pitchFamily="34" charset="0"/>
              </a:endParaRPr>
            </a:p>
          </p:txBody>
        </p:sp>
      </p:grpSp>
      <p:sp>
        <p:nvSpPr>
          <p:cNvPr id="81" name="TextBox 80"/>
          <p:cNvSpPr txBox="1"/>
          <p:nvPr/>
        </p:nvSpPr>
        <p:spPr>
          <a:xfrm>
            <a:off x="647451" y="1287051"/>
            <a:ext cx="3060453" cy="646331"/>
          </a:xfrm>
          <a:prstGeom prst="rect">
            <a:avLst/>
          </a:prstGeom>
          <a:noFill/>
          <a:ln w="28575">
            <a:solidFill>
              <a:srgbClr val="0000FF"/>
            </a:solidFill>
          </a:ln>
        </p:spPr>
        <p:txBody>
          <a:bodyPr wrap="none" rtlCol="0">
            <a:spAutoFit/>
          </a:bodyPr>
          <a:lstStyle/>
          <a:p>
            <a:pPr algn="ctr"/>
            <a:r>
              <a:rPr lang="en-GB" sz="1200" b="1" dirty="0" smtClean="0">
                <a:solidFill>
                  <a:srgbClr val="0000FF"/>
                </a:solidFill>
                <a:latin typeface="Arial" pitchFamily="34" charset="0"/>
                <a:cs typeface="Arial" pitchFamily="34" charset="0"/>
              </a:rPr>
              <a:t>Geog3D ‘base’ CRS</a:t>
            </a:r>
          </a:p>
          <a:p>
            <a:pPr algn="ctr"/>
            <a:endParaRPr lang="en-GB" sz="1200" b="1" dirty="0" smtClean="0">
              <a:solidFill>
                <a:srgbClr val="0000FF"/>
              </a:solidFill>
              <a:latin typeface="Arial" pitchFamily="34" charset="0"/>
              <a:cs typeface="Arial" pitchFamily="34" charset="0"/>
            </a:endParaRPr>
          </a:p>
          <a:p>
            <a:r>
              <a:rPr lang="en-GB" sz="1200" dirty="0" smtClean="0">
                <a:latin typeface="Arial" pitchFamily="34" charset="0"/>
                <a:cs typeface="Arial" pitchFamily="34" charset="0"/>
              </a:rPr>
              <a:t>Geodetic datum + ellipsoidal3D CS (</a:t>
            </a:r>
            <a:r>
              <a:rPr lang="el-GR" sz="1200" dirty="0" smtClean="0">
                <a:latin typeface="Arial" pitchFamily="34" charset="0"/>
                <a:cs typeface="Arial" pitchFamily="34" charset="0"/>
              </a:rPr>
              <a:t>φ</a:t>
            </a:r>
            <a:r>
              <a:rPr lang="en-GB" sz="1200" dirty="0" smtClean="0">
                <a:latin typeface="Arial" pitchFamily="34" charset="0"/>
                <a:cs typeface="Arial" pitchFamily="34" charset="0"/>
              </a:rPr>
              <a:t> </a:t>
            </a:r>
            <a:r>
              <a:rPr lang="el-GR" sz="1200" dirty="0" smtClean="0">
                <a:latin typeface="Arial" pitchFamily="34" charset="0"/>
                <a:cs typeface="Arial" pitchFamily="34" charset="0"/>
              </a:rPr>
              <a:t>λ</a:t>
            </a:r>
            <a:r>
              <a:rPr lang="en-GB" sz="1200" dirty="0" smtClean="0">
                <a:latin typeface="Arial" pitchFamily="34" charset="0"/>
                <a:cs typeface="Arial" pitchFamily="34" charset="0"/>
              </a:rPr>
              <a:t> h)</a:t>
            </a:r>
            <a:endParaRPr lang="en-GB" sz="1200" dirty="0">
              <a:latin typeface="Arial" pitchFamily="34" charset="0"/>
              <a:cs typeface="Arial" pitchFamily="34" charset="0"/>
            </a:endParaRPr>
          </a:p>
        </p:txBody>
      </p:sp>
      <p:grpSp>
        <p:nvGrpSpPr>
          <p:cNvPr id="85" name="Group 84"/>
          <p:cNvGrpSpPr/>
          <p:nvPr/>
        </p:nvGrpSpPr>
        <p:grpSpPr>
          <a:xfrm>
            <a:off x="6418853" y="2007131"/>
            <a:ext cx="2401620" cy="3131770"/>
            <a:chOff x="6418853" y="2780928"/>
            <a:chExt cx="2401620" cy="3131770"/>
          </a:xfrm>
        </p:grpSpPr>
        <p:grpSp>
          <p:nvGrpSpPr>
            <p:cNvPr id="71" name="Group 70"/>
            <p:cNvGrpSpPr/>
            <p:nvPr/>
          </p:nvGrpSpPr>
          <p:grpSpPr>
            <a:xfrm>
              <a:off x="6804248" y="3212976"/>
              <a:ext cx="2016224" cy="504056"/>
              <a:chOff x="5580111" y="5373216"/>
              <a:chExt cx="2016224" cy="504056"/>
            </a:xfrm>
          </p:grpSpPr>
          <p:sp>
            <p:nvSpPr>
              <p:cNvPr id="72" name="TextBox 71"/>
              <p:cNvSpPr txBox="1"/>
              <p:nvPr/>
            </p:nvSpPr>
            <p:spPr>
              <a:xfrm>
                <a:off x="5580111" y="5384249"/>
                <a:ext cx="2016224" cy="461665"/>
              </a:xfrm>
              <a:prstGeom prst="rect">
                <a:avLst/>
              </a:prstGeom>
              <a:noFill/>
            </p:spPr>
            <p:txBody>
              <a:bodyPr wrap="square" rtlCol="0">
                <a:spAutoFit/>
              </a:bodyPr>
              <a:lstStyle/>
              <a:p>
                <a:pPr algn="ctr"/>
                <a:r>
                  <a:rPr lang="en-GB" sz="1200" dirty="0" smtClean="0">
                    <a:solidFill>
                      <a:srgbClr val="00B050"/>
                    </a:solidFill>
                    <a:latin typeface="Arial" pitchFamily="34" charset="0"/>
                    <a:cs typeface="Arial" pitchFamily="34" charset="0"/>
                  </a:rPr>
                  <a:t>Coordinate transformation</a:t>
                </a:r>
              </a:p>
              <a:p>
                <a:pPr algn="ctr"/>
                <a:r>
                  <a:rPr lang="en-GB" sz="1200" b="1" dirty="0" smtClean="0">
                    <a:solidFill>
                      <a:srgbClr val="00B050"/>
                    </a:solidFill>
                    <a:latin typeface="Arial" pitchFamily="34" charset="0"/>
                    <a:cs typeface="Arial" pitchFamily="34" charset="0"/>
                  </a:rPr>
                  <a:t>geoid model #1</a:t>
                </a:r>
                <a:endParaRPr lang="en-GB" sz="1200" b="1" dirty="0">
                  <a:solidFill>
                    <a:srgbClr val="00B050"/>
                  </a:solidFill>
                  <a:latin typeface="Arial" pitchFamily="34" charset="0"/>
                  <a:cs typeface="Arial" pitchFamily="34" charset="0"/>
                </a:endParaRPr>
              </a:p>
            </p:txBody>
          </p:sp>
          <p:sp>
            <p:nvSpPr>
              <p:cNvPr id="73" name="Rectangle 72"/>
              <p:cNvSpPr/>
              <p:nvPr/>
            </p:nvSpPr>
            <p:spPr>
              <a:xfrm>
                <a:off x="5580111" y="5373216"/>
                <a:ext cx="1944215" cy="50405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C00000"/>
                  </a:solidFill>
                </a:endParaRPr>
              </a:p>
            </p:txBody>
          </p:sp>
        </p:grpSp>
        <p:sp>
          <p:nvSpPr>
            <p:cNvPr id="74" name="TextBox 73"/>
            <p:cNvSpPr txBox="1"/>
            <p:nvPr/>
          </p:nvSpPr>
          <p:spPr>
            <a:xfrm>
              <a:off x="6804248" y="2780928"/>
              <a:ext cx="333746" cy="1323439"/>
            </a:xfrm>
            <a:prstGeom prst="rect">
              <a:avLst/>
            </a:prstGeom>
            <a:noFill/>
          </p:spPr>
          <p:txBody>
            <a:bodyPr wrap="none" rtlCol="0">
              <a:spAutoFit/>
            </a:bodyPr>
            <a:lstStyle/>
            <a:p>
              <a:r>
                <a:rPr lang="en-GB" sz="2000" dirty="0" smtClean="0">
                  <a:solidFill>
                    <a:srgbClr val="FF0000"/>
                  </a:solidFill>
                  <a:latin typeface="Arial" pitchFamily="34" charset="0"/>
                  <a:cs typeface="Arial" pitchFamily="34" charset="0"/>
                </a:rPr>
                <a:t>+</a:t>
              </a:r>
            </a:p>
            <a:p>
              <a:endParaRPr lang="en-GB" sz="2000" dirty="0" smtClean="0">
                <a:solidFill>
                  <a:srgbClr val="FF0000"/>
                </a:solidFill>
                <a:latin typeface="Arial" pitchFamily="34" charset="0"/>
                <a:cs typeface="Arial" pitchFamily="34" charset="0"/>
              </a:endParaRPr>
            </a:p>
            <a:p>
              <a:endParaRPr lang="en-GB" sz="2000" dirty="0" smtClean="0">
                <a:solidFill>
                  <a:srgbClr val="FF0000"/>
                </a:solidFill>
                <a:latin typeface="Arial" pitchFamily="34" charset="0"/>
                <a:cs typeface="Arial" pitchFamily="34" charset="0"/>
              </a:endParaRPr>
            </a:p>
            <a:p>
              <a:r>
                <a:rPr lang="en-GB" sz="2000" dirty="0" smtClean="0">
                  <a:solidFill>
                    <a:srgbClr val="FF0000"/>
                  </a:solidFill>
                  <a:latin typeface="Arial" pitchFamily="34" charset="0"/>
                  <a:cs typeface="Arial" pitchFamily="34" charset="0"/>
                </a:rPr>
                <a:t>=</a:t>
              </a:r>
              <a:endParaRPr lang="en-GB" sz="2000" dirty="0">
                <a:solidFill>
                  <a:srgbClr val="FF0000"/>
                </a:solidFill>
                <a:latin typeface="Arial" pitchFamily="34" charset="0"/>
                <a:cs typeface="Arial" pitchFamily="34" charset="0"/>
              </a:endParaRPr>
            </a:p>
          </p:txBody>
        </p:sp>
        <p:grpSp>
          <p:nvGrpSpPr>
            <p:cNvPr id="75" name="Group 74"/>
            <p:cNvGrpSpPr/>
            <p:nvPr/>
          </p:nvGrpSpPr>
          <p:grpSpPr>
            <a:xfrm>
              <a:off x="6418853" y="4221088"/>
              <a:ext cx="2401619" cy="648072"/>
              <a:chOff x="3635896" y="4077072"/>
              <a:chExt cx="2401619" cy="648072"/>
            </a:xfrm>
          </p:grpSpPr>
          <p:sp>
            <p:nvSpPr>
              <p:cNvPr id="76" name="TextBox 75"/>
              <p:cNvSpPr txBox="1"/>
              <p:nvPr/>
            </p:nvSpPr>
            <p:spPr>
              <a:xfrm>
                <a:off x="3635896" y="4077072"/>
                <a:ext cx="2401619" cy="646331"/>
              </a:xfrm>
              <a:prstGeom prst="rect">
                <a:avLst/>
              </a:prstGeom>
              <a:noFill/>
            </p:spPr>
            <p:txBody>
              <a:bodyPr wrap="none" rtlCol="0">
                <a:spAutoFit/>
              </a:bodyPr>
              <a:lstStyle/>
              <a:p>
                <a:pPr algn="ctr"/>
                <a:r>
                  <a:rPr lang="en-GB" sz="1200" b="1" dirty="0" smtClean="0">
                    <a:solidFill>
                      <a:schemeClr val="accent6">
                        <a:lumMod val="60000"/>
                        <a:lumOff val="40000"/>
                      </a:schemeClr>
                    </a:solidFill>
                    <a:latin typeface="Arial" pitchFamily="34" charset="0"/>
                    <a:cs typeface="Arial" pitchFamily="34" charset="0"/>
                  </a:rPr>
                  <a:t>Geoid-based Vertical CRS #2</a:t>
                </a:r>
              </a:p>
              <a:p>
                <a:r>
                  <a:rPr lang="en-GB" sz="1200" dirty="0" smtClean="0">
                    <a:solidFill>
                      <a:schemeClr val="bg1">
                        <a:lumMod val="65000"/>
                      </a:schemeClr>
                    </a:solidFill>
                    <a:latin typeface="Arial" pitchFamily="34" charset="0"/>
                    <a:cs typeface="Arial" pitchFamily="34" charset="0"/>
                  </a:rPr>
                  <a:t>vertical datum  +  vertical CS (H)</a:t>
                </a:r>
              </a:p>
              <a:p>
                <a:r>
                  <a:rPr lang="en-GB" sz="1100" dirty="0" smtClean="0">
                    <a:solidFill>
                      <a:srgbClr val="00B050"/>
                    </a:solidFill>
                    <a:latin typeface="Arial" pitchFamily="34" charset="0"/>
                    <a:cs typeface="Arial" pitchFamily="34" charset="0"/>
                  </a:rPr>
                  <a:t>(geoid surface)</a:t>
                </a:r>
              </a:p>
            </p:txBody>
          </p:sp>
          <p:sp>
            <p:nvSpPr>
              <p:cNvPr id="77" name="Rectangle 76"/>
              <p:cNvSpPr/>
              <p:nvPr/>
            </p:nvSpPr>
            <p:spPr>
              <a:xfrm>
                <a:off x="3635896" y="4077072"/>
                <a:ext cx="2376264" cy="648072"/>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78" name="Straight Arrow Connector 77"/>
            <p:cNvCxnSpPr/>
            <p:nvPr/>
          </p:nvCxnSpPr>
          <p:spPr>
            <a:xfrm>
              <a:off x="6660232" y="2780928"/>
              <a:ext cx="0" cy="128776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876257" y="4850869"/>
              <a:ext cx="1944216" cy="1061829"/>
            </a:xfrm>
            <a:prstGeom prst="rect">
              <a:avLst/>
            </a:prstGeom>
            <a:noFill/>
          </p:spPr>
          <p:txBody>
            <a:bodyPr wrap="square" rtlCol="0">
              <a:spAutoFit/>
            </a:bodyPr>
            <a:lstStyle/>
            <a:p>
              <a:r>
                <a:rPr lang="en-GB" sz="1050" i="1" dirty="0" smtClean="0">
                  <a:solidFill>
                    <a:srgbClr val="FF0000"/>
                  </a:solidFill>
                  <a:latin typeface="Arial" pitchFamily="34" charset="0"/>
                  <a:cs typeface="Arial" pitchFamily="34" charset="0"/>
                </a:rPr>
                <a:t>Applying the original geoid model to the second </a:t>
              </a:r>
              <a:r>
                <a:rPr lang="en-GB" sz="1050" i="1" dirty="0" err="1" smtClean="0">
                  <a:solidFill>
                    <a:srgbClr val="FF0000"/>
                  </a:solidFill>
                  <a:latin typeface="Arial" pitchFamily="34" charset="0"/>
                  <a:cs typeface="Arial" pitchFamily="34" charset="0"/>
                </a:rPr>
                <a:t>baseCRS</a:t>
              </a:r>
              <a:r>
                <a:rPr lang="en-GB" sz="1050" i="1" dirty="0" smtClean="0">
                  <a:solidFill>
                    <a:srgbClr val="FF0000"/>
                  </a:solidFill>
                  <a:latin typeface="Arial" pitchFamily="34" charset="0"/>
                  <a:cs typeface="Arial" pitchFamily="34" charset="0"/>
                </a:rPr>
                <a:t> defines a different vertical CRS.</a:t>
              </a:r>
            </a:p>
            <a:p>
              <a:r>
                <a:rPr lang="en-GB" sz="1050" i="1" dirty="0" smtClean="0">
                  <a:solidFill>
                    <a:srgbClr val="FF0000"/>
                  </a:solidFill>
                  <a:latin typeface="Arial" pitchFamily="34" charset="0"/>
                  <a:cs typeface="Arial" pitchFamily="34" charset="0"/>
                </a:rPr>
                <a:t>Analogous to map projection and projected CRS.</a:t>
              </a:r>
              <a:endParaRPr lang="en-GB" sz="1050" i="1" dirty="0">
                <a:solidFill>
                  <a:srgbClr val="FF0000"/>
                </a:solidFill>
                <a:latin typeface="Arial" pitchFamily="34" charset="0"/>
                <a:cs typeface="Arial" pitchFamily="34" charset="0"/>
              </a:endParaRPr>
            </a:p>
          </p:txBody>
        </p:sp>
      </p:grpSp>
      <p:sp>
        <p:nvSpPr>
          <p:cNvPr id="86" name="TextBox 85"/>
          <p:cNvSpPr txBox="1"/>
          <p:nvPr/>
        </p:nvSpPr>
        <p:spPr>
          <a:xfrm>
            <a:off x="107505" y="3951347"/>
            <a:ext cx="1512167" cy="738664"/>
          </a:xfrm>
          <a:prstGeom prst="rect">
            <a:avLst/>
          </a:prstGeom>
          <a:noFill/>
        </p:spPr>
        <p:txBody>
          <a:bodyPr wrap="square" rtlCol="0">
            <a:spAutoFit/>
          </a:bodyPr>
          <a:lstStyle/>
          <a:p>
            <a:r>
              <a:rPr lang="en-GB" sz="1050" i="1" dirty="0" smtClean="0">
                <a:solidFill>
                  <a:srgbClr val="FF0000"/>
                </a:solidFill>
                <a:latin typeface="Arial" pitchFamily="34" charset="0"/>
                <a:cs typeface="Arial" pitchFamily="34" charset="0"/>
              </a:rPr>
              <a:t>Geoid-based vertical CRS is defined </a:t>
            </a:r>
            <a:r>
              <a:rPr lang="en-GB" sz="1050" i="1" dirty="0" err="1" smtClean="0">
                <a:solidFill>
                  <a:srgbClr val="FF0000"/>
                </a:solidFill>
                <a:latin typeface="Arial" pitchFamily="34" charset="0"/>
                <a:cs typeface="Arial" pitchFamily="34" charset="0"/>
              </a:rPr>
              <a:t>wrt</a:t>
            </a:r>
            <a:r>
              <a:rPr lang="en-GB" sz="1050" i="1" dirty="0" smtClean="0">
                <a:solidFill>
                  <a:srgbClr val="FF0000"/>
                </a:solidFill>
                <a:latin typeface="Arial" pitchFamily="34" charset="0"/>
                <a:cs typeface="Arial" pitchFamily="34" charset="0"/>
              </a:rPr>
              <a:t> a </a:t>
            </a:r>
            <a:r>
              <a:rPr lang="en-GB" sz="1050" i="1" dirty="0" err="1" smtClean="0">
                <a:solidFill>
                  <a:srgbClr val="FF0000"/>
                </a:solidFill>
                <a:latin typeface="Arial" pitchFamily="34" charset="0"/>
                <a:cs typeface="Arial" pitchFamily="34" charset="0"/>
              </a:rPr>
              <a:t>baseCRS</a:t>
            </a:r>
            <a:r>
              <a:rPr lang="en-GB" sz="1050" i="1" dirty="0" smtClean="0">
                <a:solidFill>
                  <a:srgbClr val="FF0000"/>
                </a:solidFill>
                <a:latin typeface="Arial" pitchFamily="34" charset="0"/>
                <a:cs typeface="Arial" pitchFamily="34" charset="0"/>
              </a:rPr>
              <a:t> by applying a geoid model</a:t>
            </a:r>
            <a:endParaRPr lang="en-GB" sz="1050" i="1" dirty="0">
              <a:solidFill>
                <a:srgbClr val="FF0000"/>
              </a:solidFill>
              <a:latin typeface="Arial" pitchFamily="34" charset="0"/>
              <a:cs typeface="Arial" pitchFamily="34" charset="0"/>
            </a:endParaRPr>
          </a:p>
        </p:txBody>
      </p:sp>
      <p:sp>
        <p:nvSpPr>
          <p:cNvPr id="87" name="TextBox 86"/>
          <p:cNvSpPr txBox="1"/>
          <p:nvPr/>
        </p:nvSpPr>
        <p:spPr>
          <a:xfrm>
            <a:off x="179512" y="5171708"/>
            <a:ext cx="8784976" cy="1569660"/>
          </a:xfrm>
          <a:prstGeom prst="rect">
            <a:avLst/>
          </a:prstGeom>
          <a:noFill/>
        </p:spPr>
        <p:txBody>
          <a:bodyPr wrap="square" rtlCol="0">
            <a:spAutoFit/>
          </a:bodyPr>
          <a:lstStyle/>
          <a:p>
            <a:r>
              <a:rPr lang="en-GB" sz="1600" dirty="0" smtClean="0">
                <a:latin typeface="Arial" pitchFamily="34" charset="0"/>
                <a:cs typeface="Arial" pitchFamily="34" charset="0"/>
              </a:rPr>
              <a:t>In the sense that these geoid-based vertical CRSs are defined by an operation (the geoid model) they are derived CRSs. </a:t>
            </a:r>
          </a:p>
          <a:p>
            <a:r>
              <a:rPr lang="en-GB" sz="1600" dirty="0" smtClean="0">
                <a:latin typeface="Arial" pitchFamily="34" charset="0"/>
                <a:cs typeface="Arial" pitchFamily="34" charset="0"/>
              </a:rPr>
              <a:t>But their datum is not inherited from their </a:t>
            </a:r>
            <a:r>
              <a:rPr lang="en-GB" sz="1600" dirty="0" err="1" smtClean="0">
                <a:latin typeface="Arial" pitchFamily="34" charset="0"/>
                <a:cs typeface="Arial" pitchFamily="34" charset="0"/>
              </a:rPr>
              <a:t>baseCRS</a:t>
            </a:r>
            <a:r>
              <a:rPr lang="en-GB" sz="1600" dirty="0" smtClean="0">
                <a:latin typeface="Arial" pitchFamily="34" charset="0"/>
                <a:cs typeface="Arial" pitchFamily="34" charset="0"/>
              </a:rPr>
              <a:t>. So in the current model they are not derived CRSs.</a:t>
            </a:r>
          </a:p>
          <a:p>
            <a:r>
              <a:rPr lang="en-GB" sz="1600" dirty="0" smtClean="0">
                <a:latin typeface="Arial" pitchFamily="34" charset="0"/>
                <a:cs typeface="Arial" pitchFamily="34" charset="0"/>
              </a:rPr>
              <a:t>Geoid-based vertical CRS and geoid model / geometric CRS linked only by remarks: is that good enough?</a:t>
            </a:r>
            <a:endParaRPr lang="en-GB" sz="16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blinds(horizontal)">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blinds(horizontal)">
                                      <p:cBhvr>
                                        <p:cTn id="12" dur="500"/>
                                        <p:tgtEl>
                                          <p:spTgt spid="8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checkerboard(across)">
                                      <p:cBhvr>
                                        <p:cTn id="1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latin typeface="Arial" pitchFamily="34" charset="0"/>
                <a:cs typeface="Arial" pitchFamily="34" charset="0"/>
              </a:rPr>
              <a:t>Seismic Bin Grid in ISO19162 (1)</a:t>
            </a:r>
            <a:endParaRPr lang="en-GB" dirty="0">
              <a:latin typeface="Arial" pitchFamily="34" charset="0"/>
              <a:cs typeface="Arial" pitchFamily="34" charset="0"/>
            </a:endParaRPr>
          </a:p>
        </p:txBody>
      </p:sp>
      <p:sp>
        <p:nvSpPr>
          <p:cNvPr id="31" name="Slide Number Placeholder 30"/>
          <p:cNvSpPr>
            <a:spLocks noGrp="1"/>
          </p:cNvSpPr>
          <p:nvPr>
            <p:ph type="sldNum" sz="quarter" idx="12"/>
          </p:nvPr>
        </p:nvSpPr>
        <p:spPr/>
        <p:txBody>
          <a:bodyPr/>
          <a:lstStyle/>
          <a:p>
            <a:fld id="{D8A8840F-75BA-4293-B936-1433A7A9200E}" type="slidenum">
              <a:rPr lang="en-GB" smtClean="0"/>
              <a:pPr/>
              <a:t>9</a:t>
            </a:fld>
            <a:endParaRPr lang="en-GB" dirty="0"/>
          </a:p>
        </p:txBody>
      </p:sp>
      <p:sp>
        <p:nvSpPr>
          <p:cNvPr id="1025" name="Rectangle 1"/>
          <p:cNvSpPr>
            <a:spLocks noChangeArrowheads="1"/>
          </p:cNvSpPr>
          <p:nvPr/>
        </p:nvSpPr>
        <p:spPr bwMode="auto">
          <a:xfrm>
            <a:off x="-468560" y="2065055"/>
            <a:ext cx="4752528" cy="25160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900113" algn="l" defTabSz="914400" rtl="0" eaLnBrk="1" fontAlgn="base" latinLnBrk="0" hangingPunct="1">
              <a:lnSpc>
                <a:spcPct val="100000"/>
              </a:lnSpc>
              <a:spcBef>
                <a:spcPct val="0"/>
              </a:spcBef>
              <a:spcAft>
                <a:spcPct val="0"/>
              </a:spcAft>
              <a:buClrTx/>
              <a:buSzTx/>
              <a:buFontTx/>
              <a:buNone/>
              <a:tabLst>
                <a:tab pos="900113" algn="l"/>
              </a:tabLst>
            </a:pPr>
            <a:r>
              <a:rPr kumimoji="0" lang="en-GB" altLang="ja-JP" sz="1050" b="0" i="0" u="none" strike="noStrike" cap="none" normalizeH="0" baseline="0" dirty="0" smtClean="0">
                <a:ln>
                  <a:noFill/>
                </a:ln>
                <a:solidFill>
                  <a:srgbClr val="FF0000"/>
                </a:solidFill>
                <a:effectLst/>
                <a:latin typeface="Courier New" pitchFamily="49" charset="0"/>
                <a:ea typeface="MS Mincho" pitchFamily="49" charset="-128"/>
                <a:cs typeface="Courier New" pitchFamily="49" charset="0"/>
              </a:rPr>
              <a:t>ENGCRS[“seismic survey bin grid”,</a:t>
            </a:r>
            <a:endParaRPr kumimoji="0" lang="en-GB" altLang="ja-JP" sz="1050" b="0" i="0" u="none" strike="noStrike" cap="none" normalizeH="0" baseline="0" dirty="0" smtClean="0">
              <a:ln>
                <a:noFill/>
              </a:ln>
              <a:solidFill>
                <a:srgbClr val="FF0000"/>
              </a:solidFill>
              <a:effectLst/>
              <a:latin typeface="Courier New" pitchFamily="49" charset="0"/>
              <a:cs typeface="Courier New" pitchFamily="49" charset="0"/>
            </a:endParaRPr>
          </a:p>
          <a:p>
            <a:pPr marL="0" marR="0" lvl="0" indent="900113" algn="l" defTabSz="914400" rtl="0" eaLnBrk="0" fontAlgn="base" latinLnBrk="0" hangingPunct="0">
              <a:lnSpc>
                <a:spcPct val="100000"/>
              </a:lnSpc>
              <a:spcBef>
                <a:spcPct val="0"/>
              </a:spcBef>
              <a:spcAft>
                <a:spcPct val="0"/>
              </a:spcAft>
              <a:buClrTx/>
              <a:buSzTx/>
              <a:buFontTx/>
              <a:buNone/>
              <a:tabLst>
                <a:tab pos="900113" algn="l"/>
              </a:tabLst>
            </a:pPr>
            <a:r>
              <a:rPr kumimoji="0" lang="en-GB" altLang="ja-JP" sz="1050" b="0" i="0" u="none" strike="noStrike" cap="none" normalizeH="0" baseline="0" dirty="0" smtClean="0">
                <a:ln>
                  <a:noFill/>
                </a:ln>
                <a:solidFill>
                  <a:schemeClr val="tx1"/>
                </a:solidFill>
                <a:effectLst/>
                <a:latin typeface="Courier New" pitchFamily="49" charset="0"/>
                <a:ea typeface="MS Mincho" pitchFamily="49" charset="-128"/>
                <a:cs typeface="Courier New" pitchFamily="49" charset="0"/>
              </a:rPr>
              <a:t>	  </a:t>
            </a:r>
            <a:r>
              <a:rPr kumimoji="0" lang="en-GB" altLang="ja-JP" sz="1050" b="0" i="0" u="none" strike="noStrike" cap="none" normalizeH="0" baseline="0" dirty="0" smtClean="0">
                <a:ln>
                  <a:noFill/>
                </a:ln>
                <a:solidFill>
                  <a:srgbClr val="00B050"/>
                </a:solidFill>
                <a:effectLst/>
                <a:latin typeface="Courier New" pitchFamily="49" charset="0"/>
                <a:ea typeface="MS Mincho" pitchFamily="49" charset="-128"/>
                <a:cs typeface="Courier New" pitchFamily="49" charset="0"/>
              </a:rPr>
              <a:t>BASEPROJCRS</a:t>
            </a:r>
            <a:r>
              <a:rPr kumimoji="0" lang="en-GB" altLang="ja-JP" sz="1050" b="0" i="0" u="none" strike="noStrike" cap="none" normalizeH="0" baseline="0" dirty="0" smtClean="0">
                <a:ln>
                  <a:noFill/>
                </a:ln>
                <a:solidFill>
                  <a:schemeClr val="tx1"/>
                </a:solidFill>
                <a:effectLst/>
                <a:latin typeface="Courier New" pitchFamily="49" charset="0"/>
                <a:ea typeface="MS Mincho" pitchFamily="49" charset="-128"/>
                <a:cs typeface="Courier New" pitchFamily="49" charset="0"/>
              </a:rPr>
              <a:t>["NAD27 / Texas South  Central",</a:t>
            </a:r>
            <a:endParaRPr kumimoji="0" lang="en-GB" altLang="ja-JP" sz="105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900113" algn="l" defTabSz="914400" rtl="0" eaLnBrk="0" fontAlgn="base" latinLnBrk="0" hangingPunct="0">
              <a:lnSpc>
                <a:spcPct val="100000"/>
              </a:lnSpc>
              <a:spcBef>
                <a:spcPct val="0"/>
              </a:spcBef>
              <a:spcAft>
                <a:spcPct val="0"/>
              </a:spcAft>
              <a:buClrTx/>
              <a:buSzTx/>
              <a:buFontTx/>
              <a:buNone/>
              <a:tabLst>
                <a:tab pos="900113" algn="l"/>
              </a:tabLst>
            </a:pPr>
            <a:r>
              <a:rPr kumimoji="0" lang="en-GB" altLang="ja-JP" sz="1050" b="0" i="0" u="none" strike="noStrike" cap="none" normalizeH="0" baseline="0" dirty="0" smtClean="0">
                <a:ln>
                  <a:noFill/>
                </a:ln>
                <a:solidFill>
                  <a:schemeClr val="tx1"/>
                </a:solidFill>
                <a:effectLst/>
                <a:latin typeface="Courier New" pitchFamily="49" charset="0"/>
                <a:ea typeface="MS Mincho" pitchFamily="49" charset="-128"/>
                <a:cs typeface="Courier New" pitchFamily="49" charset="0"/>
              </a:rPr>
              <a:t>    </a:t>
            </a:r>
            <a:r>
              <a:rPr kumimoji="0" lang="en-GB" altLang="ja-JP" sz="1050" b="0" i="1" u="none" strike="noStrike" cap="none" normalizeH="0" baseline="0" dirty="0" smtClean="0">
                <a:ln>
                  <a:noFill/>
                </a:ln>
                <a:effectLst/>
                <a:latin typeface="Courier New" pitchFamily="49" charset="0"/>
                <a:ea typeface="MS Mincho" pitchFamily="49" charset="-128"/>
                <a:cs typeface="Courier New" pitchFamily="49" charset="0"/>
              </a:rPr>
              <a:t>BASEGEODCRS["NAD27",</a:t>
            </a:r>
            <a:endParaRPr kumimoji="0" lang="en-GB" altLang="ja-JP" sz="1050" b="0" i="0" u="none" strike="noStrike" cap="none" normalizeH="0" baseline="0" dirty="0" smtClean="0">
              <a:ln>
                <a:noFill/>
              </a:ln>
              <a:effectLst/>
              <a:latin typeface="Courier New" pitchFamily="49" charset="0"/>
              <a:cs typeface="Courier New" pitchFamily="49" charset="0"/>
            </a:endParaRPr>
          </a:p>
          <a:p>
            <a:pPr marL="0" marR="0" lvl="0" indent="900113" algn="l" defTabSz="914400" rtl="0" eaLnBrk="0" fontAlgn="base" latinLnBrk="0" hangingPunct="0">
              <a:lnSpc>
                <a:spcPct val="100000"/>
              </a:lnSpc>
              <a:spcBef>
                <a:spcPct val="0"/>
              </a:spcBef>
              <a:spcAft>
                <a:spcPct val="0"/>
              </a:spcAft>
              <a:buClrTx/>
              <a:buSzTx/>
              <a:buFontTx/>
              <a:buNone/>
              <a:tabLst>
                <a:tab pos="900113" algn="l"/>
              </a:tabLst>
            </a:pPr>
            <a:r>
              <a:rPr kumimoji="0" lang="en-GB" altLang="ja-JP" sz="1050" b="0" i="1" u="none" strike="noStrike" cap="none" normalizeH="0" baseline="0" dirty="0" smtClean="0">
                <a:ln>
                  <a:noFill/>
                </a:ln>
                <a:effectLst/>
                <a:latin typeface="Courier New" pitchFamily="49" charset="0"/>
                <a:ea typeface="MS Mincho" pitchFamily="49" charset="-128"/>
                <a:cs typeface="Courier New" pitchFamily="49" charset="0"/>
              </a:rPr>
              <a:t>      DATUM["North American Datum 1927",</a:t>
            </a:r>
            <a:endParaRPr kumimoji="0" lang="en-GB" altLang="ja-JP" sz="1050" b="0" i="0" u="none" strike="noStrike" cap="none" normalizeH="0" baseline="0" dirty="0" smtClean="0">
              <a:ln>
                <a:noFill/>
              </a:ln>
              <a:effectLst/>
              <a:latin typeface="Courier New" pitchFamily="49" charset="0"/>
              <a:cs typeface="Courier New" pitchFamily="49" charset="0"/>
            </a:endParaRPr>
          </a:p>
          <a:p>
            <a:pPr marL="0" marR="0" lvl="0" indent="900113" algn="l" defTabSz="914400" rtl="0" eaLnBrk="0" fontAlgn="base" latinLnBrk="0" hangingPunct="0">
              <a:lnSpc>
                <a:spcPct val="100000"/>
              </a:lnSpc>
              <a:spcBef>
                <a:spcPct val="0"/>
              </a:spcBef>
              <a:spcAft>
                <a:spcPct val="0"/>
              </a:spcAft>
              <a:buClrTx/>
              <a:buSzTx/>
              <a:buFontTx/>
              <a:buNone/>
              <a:tabLst>
                <a:tab pos="900113" algn="l"/>
              </a:tabLst>
            </a:pPr>
            <a:r>
              <a:rPr kumimoji="0" lang="en-GB" altLang="ja-JP" sz="1050" b="0" i="1" u="none" strike="noStrike" cap="none" normalizeH="0" baseline="0" dirty="0" smtClean="0">
                <a:ln>
                  <a:noFill/>
                </a:ln>
                <a:effectLst/>
                <a:latin typeface="Courier New" pitchFamily="49" charset="0"/>
                <a:ea typeface="MS Mincho" pitchFamily="49" charset="-128"/>
                <a:cs typeface="Courier New" pitchFamily="49" charset="0"/>
              </a:rPr>
              <a:t>        ELLIPSOID</a:t>
            </a:r>
            <a:endParaRPr kumimoji="0" lang="en-GB" altLang="ja-JP" sz="1050" b="0" i="0" u="none" strike="noStrike" cap="none" normalizeH="0" baseline="0" dirty="0" smtClean="0">
              <a:ln>
                <a:noFill/>
              </a:ln>
              <a:effectLst/>
              <a:latin typeface="Courier New" pitchFamily="49" charset="0"/>
              <a:cs typeface="Courier New" pitchFamily="49" charset="0"/>
            </a:endParaRPr>
          </a:p>
          <a:p>
            <a:pPr marL="0" marR="0" lvl="0" indent="900113" algn="l" defTabSz="914400" rtl="0" eaLnBrk="0" fontAlgn="base" latinLnBrk="0" hangingPunct="0">
              <a:lnSpc>
                <a:spcPct val="100000"/>
              </a:lnSpc>
              <a:spcBef>
                <a:spcPct val="0"/>
              </a:spcBef>
              <a:spcAft>
                <a:spcPct val="0"/>
              </a:spcAft>
              <a:buClrTx/>
              <a:buSzTx/>
              <a:buFontTx/>
              <a:buNone/>
              <a:tabLst>
                <a:tab pos="900113" algn="l"/>
              </a:tabLst>
            </a:pPr>
            <a:r>
              <a:rPr kumimoji="0" lang="en-GB" altLang="ja-JP" sz="1050" b="0" i="1" u="none" strike="noStrike" cap="none" normalizeH="0" baseline="0" dirty="0" smtClean="0">
                <a:ln>
                  <a:noFill/>
                </a:ln>
                <a:solidFill>
                  <a:schemeClr val="tx1"/>
                </a:solidFill>
                <a:effectLst/>
                <a:latin typeface="Courier New" pitchFamily="49" charset="0"/>
                <a:ea typeface="MS Mincho" pitchFamily="49" charset="-128"/>
                <a:cs typeface="Courier New" pitchFamily="49" charset="0"/>
              </a:rPr>
              <a:t>    </a:t>
            </a:r>
            <a:r>
              <a:rPr kumimoji="0" lang="en-GB" altLang="ja-JP" sz="1050" b="0" i="1" u="none" strike="noStrike" cap="none" normalizeH="0" baseline="0" dirty="0" smtClean="0">
                <a:ln>
                  <a:noFill/>
                </a:ln>
                <a:solidFill>
                  <a:srgbClr val="00B050"/>
                </a:solidFill>
                <a:effectLst/>
                <a:latin typeface="Courier New" pitchFamily="49" charset="0"/>
                <a:ea typeface="MS Mincho" pitchFamily="49" charset="-128"/>
                <a:cs typeface="Courier New" pitchFamily="49" charset="0"/>
              </a:rPr>
              <a:t>CONVERSION["Texas South Central SPCS27",</a:t>
            </a:r>
            <a:endParaRPr kumimoji="0" lang="en-GB" altLang="ja-JP" sz="1050" b="0" i="0" u="none" strike="noStrike" cap="none" normalizeH="0" baseline="0" dirty="0" smtClean="0">
              <a:ln>
                <a:noFill/>
              </a:ln>
              <a:solidFill>
                <a:srgbClr val="00B050"/>
              </a:solidFill>
              <a:effectLst/>
              <a:latin typeface="Courier New" pitchFamily="49" charset="0"/>
              <a:cs typeface="Courier New" pitchFamily="49" charset="0"/>
            </a:endParaRPr>
          </a:p>
          <a:p>
            <a:pPr marL="0" marR="0" lvl="0" indent="900113" algn="l" defTabSz="914400" rtl="0" eaLnBrk="0" fontAlgn="base" latinLnBrk="0" hangingPunct="0">
              <a:lnSpc>
                <a:spcPct val="100000"/>
              </a:lnSpc>
              <a:spcBef>
                <a:spcPct val="0"/>
              </a:spcBef>
              <a:spcAft>
                <a:spcPct val="0"/>
              </a:spcAft>
              <a:buClrTx/>
              <a:buSzTx/>
              <a:buFontTx/>
              <a:buNone/>
              <a:tabLst>
                <a:tab pos="900113" algn="l"/>
              </a:tabLst>
            </a:pPr>
            <a:r>
              <a:rPr kumimoji="0" lang="en-GB" altLang="ja-JP" sz="1050" b="0" i="1" u="none" strike="noStrike" cap="none" normalizeH="0" baseline="0" dirty="0" smtClean="0">
                <a:ln>
                  <a:noFill/>
                </a:ln>
                <a:solidFill>
                  <a:srgbClr val="00B050"/>
                </a:solidFill>
                <a:effectLst/>
                <a:latin typeface="Courier New" pitchFamily="49" charset="0"/>
                <a:ea typeface="MS Mincho" pitchFamily="49" charset="-128"/>
                <a:cs typeface="Courier New" pitchFamily="49" charset="0"/>
              </a:rPr>
              <a:t>      METHOD</a:t>
            </a:r>
            <a:endParaRPr kumimoji="0" lang="en-GB" altLang="ja-JP" sz="1050" b="0" i="0" u="none" strike="noStrike" cap="none" normalizeH="0" baseline="0" dirty="0" smtClean="0">
              <a:ln>
                <a:noFill/>
              </a:ln>
              <a:solidFill>
                <a:srgbClr val="00B050"/>
              </a:solidFill>
              <a:effectLst/>
              <a:latin typeface="Courier New" pitchFamily="49" charset="0"/>
              <a:cs typeface="Courier New" pitchFamily="49" charset="0"/>
            </a:endParaRPr>
          </a:p>
          <a:p>
            <a:pPr marL="0" marR="0" lvl="0" indent="900113" algn="l" defTabSz="914400" rtl="0" eaLnBrk="0" fontAlgn="base" latinLnBrk="0" hangingPunct="0">
              <a:lnSpc>
                <a:spcPct val="100000"/>
              </a:lnSpc>
              <a:spcBef>
                <a:spcPct val="0"/>
              </a:spcBef>
              <a:spcAft>
                <a:spcPct val="0"/>
              </a:spcAft>
              <a:buClrTx/>
              <a:buSzTx/>
              <a:buFontTx/>
              <a:buNone/>
              <a:tabLst>
                <a:tab pos="900113" algn="l"/>
              </a:tabLst>
            </a:pPr>
            <a:r>
              <a:rPr kumimoji="0" lang="en-GB" altLang="ja-JP" sz="1050" b="0" i="1" u="none" strike="noStrike" cap="none" normalizeH="0" baseline="0" dirty="0" smtClean="0">
                <a:ln>
                  <a:noFill/>
                </a:ln>
                <a:solidFill>
                  <a:srgbClr val="00B050"/>
                </a:solidFill>
                <a:effectLst/>
                <a:latin typeface="Courier New" pitchFamily="49" charset="0"/>
                <a:ea typeface="MS Mincho" pitchFamily="49" charset="-128"/>
                <a:cs typeface="Courier New" pitchFamily="49" charset="0"/>
              </a:rPr>
              <a:t>      PARAMETER</a:t>
            </a:r>
            <a:endParaRPr kumimoji="0" lang="en-GB" altLang="ja-JP" sz="1050" b="0" i="0" u="none" strike="noStrike" cap="none" normalizeH="0" baseline="0" dirty="0" smtClean="0">
              <a:ln>
                <a:noFill/>
              </a:ln>
              <a:solidFill>
                <a:srgbClr val="00B050"/>
              </a:solidFill>
              <a:effectLst/>
              <a:latin typeface="Courier New" pitchFamily="49" charset="0"/>
              <a:cs typeface="Courier New" pitchFamily="49" charset="0"/>
            </a:endParaRPr>
          </a:p>
          <a:p>
            <a:pPr marL="0" marR="0" lvl="0" indent="900113" algn="l" defTabSz="914400" rtl="0" eaLnBrk="0" fontAlgn="base" latinLnBrk="0" hangingPunct="0">
              <a:lnSpc>
                <a:spcPct val="100000"/>
              </a:lnSpc>
              <a:spcBef>
                <a:spcPct val="0"/>
              </a:spcBef>
              <a:spcAft>
                <a:spcPct val="0"/>
              </a:spcAft>
              <a:buClrTx/>
              <a:buSzTx/>
              <a:buFontTx/>
              <a:buNone/>
              <a:tabLst>
                <a:tab pos="900113" algn="l"/>
              </a:tabLst>
            </a:pPr>
            <a:r>
              <a:rPr kumimoji="0" lang="en-GB" altLang="ja-JP" sz="1050" b="0" i="1" u="none" strike="noStrike" cap="none" normalizeH="0" baseline="0" dirty="0" smtClean="0">
                <a:ln>
                  <a:noFill/>
                </a:ln>
                <a:solidFill>
                  <a:srgbClr val="00B050"/>
                </a:solidFill>
                <a:effectLst/>
                <a:latin typeface="Courier New" pitchFamily="49" charset="0"/>
                <a:ea typeface="MS Mincho" pitchFamily="49" charset="-128"/>
                <a:cs typeface="Courier New" pitchFamily="49" charset="0"/>
              </a:rPr>
              <a:t>      :</a:t>
            </a:r>
          </a:p>
          <a:p>
            <a:pPr marL="0" marR="0" lvl="0" indent="900113" algn="l" defTabSz="914400" rtl="0" eaLnBrk="0" fontAlgn="base" latinLnBrk="0" hangingPunct="0">
              <a:lnSpc>
                <a:spcPct val="100000"/>
              </a:lnSpc>
              <a:spcBef>
                <a:spcPct val="0"/>
              </a:spcBef>
              <a:spcAft>
                <a:spcPct val="0"/>
              </a:spcAft>
              <a:buClrTx/>
              <a:buSzTx/>
              <a:buFontTx/>
              <a:buNone/>
              <a:tabLst>
                <a:tab pos="900113" algn="l"/>
              </a:tabLst>
            </a:pPr>
            <a:r>
              <a:rPr lang="en-GB" altLang="ja-JP" sz="1050" i="1" dirty="0" smtClean="0">
                <a:solidFill>
                  <a:srgbClr val="00B050"/>
                </a:solidFill>
                <a:latin typeface="Courier New" pitchFamily="49" charset="0"/>
                <a:ea typeface="MS Mincho" pitchFamily="49" charset="-128"/>
                <a:cs typeface="Courier New" pitchFamily="49" charset="0"/>
              </a:rPr>
              <a:t>	</a:t>
            </a:r>
            <a:r>
              <a:rPr kumimoji="0" lang="en-GB" altLang="ja-JP" sz="1050" b="0" i="0" u="none" strike="noStrike" cap="none" normalizeH="0" baseline="0" dirty="0" smtClean="0">
                <a:ln>
                  <a:noFill/>
                </a:ln>
                <a:solidFill>
                  <a:schemeClr val="tx1"/>
                </a:solidFill>
                <a:effectLst/>
                <a:latin typeface="Courier New" pitchFamily="49" charset="0"/>
                <a:ea typeface="MS Mincho" pitchFamily="49" charset="-128"/>
                <a:cs typeface="Courier New" pitchFamily="49" charset="0"/>
              </a:rPr>
              <a:t>  </a:t>
            </a:r>
            <a:r>
              <a:rPr kumimoji="0" lang="en-GB" altLang="ja-JP" sz="1050" b="0" i="0" u="none" strike="noStrike" cap="none" normalizeH="0" baseline="0" dirty="0" smtClean="0">
                <a:ln>
                  <a:noFill/>
                </a:ln>
                <a:solidFill>
                  <a:srgbClr val="0000FF"/>
                </a:solidFill>
                <a:effectLst/>
                <a:latin typeface="Courier New" pitchFamily="49" charset="0"/>
                <a:ea typeface="MS Mincho" pitchFamily="49" charset="-128"/>
                <a:cs typeface="Courier New" pitchFamily="49" charset="0"/>
              </a:rPr>
              <a:t>DERIVINGCONVERSION</a:t>
            </a:r>
            <a:endParaRPr kumimoji="0" lang="en-GB" altLang="ja-JP" sz="1050" b="0" i="0" u="none" strike="noStrike" cap="none" normalizeH="0" baseline="0" dirty="0" smtClean="0">
              <a:ln>
                <a:noFill/>
              </a:ln>
              <a:solidFill>
                <a:srgbClr val="0000FF"/>
              </a:solidFill>
              <a:effectLst/>
              <a:latin typeface="Courier New" pitchFamily="49" charset="0"/>
              <a:cs typeface="Courier New" pitchFamily="49" charset="0"/>
            </a:endParaRPr>
          </a:p>
          <a:p>
            <a:pPr marL="0" marR="0" lvl="0" indent="900113" algn="l" defTabSz="914400" rtl="0" eaLnBrk="0" fontAlgn="base" latinLnBrk="0" hangingPunct="0">
              <a:lnSpc>
                <a:spcPct val="100000"/>
              </a:lnSpc>
              <a:spcBef>
                <a:spcPct val="0"/>
              </a:spcBef>
              <a:spcAft>
                <a:spcPct val="0"/>
              </a:spcAft>
              <a:buClrTx/>
              <a:buSzTx/>
              <a:buFontTx/>
              <a:buNone/>
              <a:tabLst>
                <a:tab pos="900113" algn="l"/>
              </a:tabLst>
            </a:pPr>
            <a:r>
              <a:rPr kumimoji="0" lang="en-GB" altLang="ja-JP" sz="1050" b="0" i="0" u="none" strike="noStrike" cap="none" normalizeH="0" baseline="0" dirty="0" smtClean="0">
                <a:ln>
                  <a:noFill/>
                </a:ln>
                <a:solidFill>
                  <a:srgbClr val="0000FF"/>
                </a:solidFill>
                <a:effectLst/>
                <a:latin typeface="Courier New" pitchFamily="49" charset="0"/>
                <a:ea typeface="MS Mincho" pitchFamily="49" charset="-128"/>
                <a:cs typeface="Courier New" pitchFamily="49" charset="0"/>
              </a:rPr>
              <a:t>    METHOD</a:t>
            </a:r>
            <a:endParaRPr kumimoji="0" lang="en-GB" altLang="ja-JP" sz="1050" b="0" i="0" u="none" strike="noStrike" cap="none" normalizeH="0" baseline="0" dirty="0" smtClean="0">
              <a:ln>
                <a:noFill/>
              </a:ln>
              <a:solidFill>
                <a:srgbClr val="0000FF"/>
              </a:solidFill>
              <a:effectLst/>
              <a:latin typeface="Courier New" pitchFamily="49" charset="0"/>
              <a:cs typeface="Courier New" pitchFamily="49" charset="0"/>
            </a:endParaRPr>
          </a:p>
          <a:p>
            <a:pPr marL="0" marR="0" lvl="0" indent="900113" algn="l" defTabSz="914400" rtl="0" eaLnBrk="0" fontAlgn="base" latinLnBrk="0" hangingPunct="0">
              <a:lnSpc>
                <a:spcPct val="100000"/>
              </a:lnSpc>
              <a:spcBef>
                <a:spcPct val="0"/>
              </a:spcBef>
              <a:spcAft>
                <a:spcPct val="0"/>
              </a:spcAft>
              <a:buClrTx/>
              <a:buSzTx/>
              <a:buFontTx/>
              <a:buNone/>
              <a:tabLst>
                <a:tab pos="900113" algn="l"/>
              </a:tabLst>
            </a:pPr>
            <a:r>
              <a:rPr kumimoji="0" lang="en-GB" altLang="ja-JP" sz="1050" b="0" i="0" u="none" strike="noStrike" cap="none" normalizeH="0" baseline="0" dirty="0" smtClean="0">
                <a:ln>
                  <a:noFill/>
                </a:ln>
                <a:solidFill>
                  <a:srgbClr val="0000FF"/>
                </a:solidFill>
                <a:effectLst/>
                <a:latin typeface="Courier New" pitchFamily="49" charset="0"/>
                <a:ea typeface="MS Mincho" pitchFamily="49" charset="-128"/>
                <a:cs typeface="Courier New" pitchFamily="49" charset="0"/>
              </a:rPr>
              <a:t>    PARAMETER</a:t>
            </a:r>
            <a:endParaRPr kumimoji="0" lang="en-GB" altLang="ja-JP" sz="1050" b="0" i="0" u="none" strike="noStrike" cap="none" normalizeH="0" baseline="0" dirty="0" smtClean="0">
              <a:ln>
                <a:noFill/>
              </a:ln>
              <a:solidFill>
                <a:srgbClr val="0000FF"/>
              </a:solidFill>
              <a:effectLst/>
              <a:latin typeface="Courier New" pitchFamily="49" charset="0"/>
              <a:cs typeface="Courier New" pitchFamily="49" charset="0"/>
            </a:endParaRPr>
          </a:p>
          <a:p>
            <a:pPr marL="0" marR="0" lvl="0" indent="900113" algn="l" defTabSz="914400" rtl="0" eaLnBrk="0" fontAlgn="base" latinLnBrk="0" hangingPunct="0">
              <a:lnSpc>
                <a:spcPct val="100000"/>
              </a:lnSpc>
              <a:spcBef>
                <a:spcPct val="0"/>
              </a:spcBef>
              <a:spcAft>
                <a:spcPct val="0"/>
              </a:spcAft>
              <a:buClrTx/>
              <a:buSzTx/>
              <a:buFontTx/>
              <a:buNone/>
              <a:tabLst>
                <a:tab pos="900113" algn="l"/>
              </a:tabLst>
            </a:pPr>
            <a:r>
              <a:rPr kumimoji="0" lang="en-GB" altLang="ja-JP" sz="1050" b="0" i="0" u="none" strike="noStrike" cap="none" normalizeH="0" baseline="0" dirty="0" smtClean="0">
                <a:ln>
                  <a:noFill/>
                </a:ln>
                <a:solidFill>
                  <a:srgbClr val="0000FF"/>
                </a:solidFill>
                <a:effectLst/>
                <a:latin typeface="Courier New" pitchFamily="49" charset="0"/>
                <a:ea typeface="MS Mincho" pitchFamily="49" charset="-128"/>
                <a:cs typeface="Courier New" pitchFamily="49" charset="0"/>
              </a:rPr>
              <a:t>    :</a:t>
            </a:r>
          </a:p>
          <a:p>
            <a:pPr marL="0" marR="0" lvl="0" indent="900113" algn="l" defTabSz="914400" rtl="0" eaLnBrk="0" fontAlgn="base" latinLnBrk="0" hangingPunct="0">
              <a:lnSpc>
                <a:spcPct val="100000"/>
              </a:lnSpc>
              <a:spcBef>
                <a:spcPct val="0"/>
              </a:spcBef>
              <a:spcAft>
                <a:spcPct val="0"/>
              </a:spcAft>
              <a:buClrTx/>
              <a:buSzTx/>
              <a:buFontTx/>
              <a:buNone/>
              <a:tabLst>
                <a:tab pos="900113" algn="l"/>
              </a:tabLst>
            </a:pPr>
            <a:r>
              <a:rPr kumimoji="0" lang="en-GB" altLang="ja-JP" sz="1050" b="0" i="0" u="none" strike="noStrike" cap="none" normalizeH="0" baseline="0" dirty="0" smtClean="0">
                <a:ln>
                  <a:noFill/>
                </a:ln>
                <a:solidFill>
                  <a:schemeClr val="tx1"/>
                </a:solidFill>
                <a:effectLst/>
                <a:latin typeface="Courier New" pitchFamily="49" charset="0"/>
                <a:ea typeface="MS Mincho" pitchFamily="49" charset="-128"/>
                <a:cs typeface="Courier New" pitchFamily="49" charset="0"/>
              </a:rPr>
              <a:t>CS[Cartesian,2],</a:t>
            </a:r>
            <a:endParaRPr kumimoji="0" lang="en-GB" altLang="ja-JP" sz="105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900113" algn="l" defTabSz="914400" rtl="0" eaLnBrk="0" fontAlgn="base" latinLnBrk="0" hangingPunct="0">
              <a:lnSpc>
                <a:spcPct val="100000"/>
              </a:lnSpc>
              <a:spcBef>
                <a:spcPct val="0"/>
              </a:spcBef>
              <a:spcAft>
                <a:spcPct val="0"/>
              </a:spcAft>
              <a:buClrTx/>
              <a:buSzTx/>
              <a:buFontTx/>
              <a:buNone/>
              <a:tabLst>
                <a:tab pos="900113" algn="l"/>
              </a:tabLst>
            </a:pPr>
            <a:r>
              <a:rPr kumimoji="0" lang="en-GB" altLang="ja-JP" sz="1050" b="0" i="0" u="none" strike="noStrike" cap="none" normalizeH="0" baseline="0" dirty="0" smtClean="0">
                <a:ln>
                  <a:noFill/>
                </a:ln>
                <a:solidFill>
                  <a:schemeClr val="tx1"/>
                </a:solidFill>
                <a:effectLst/>
                <a:latin typeface="Courier New" pitchFamily="49" charset="0"/>
                <a:ea typeface="MS Mincho" pitchFamily="49" charset="-128"/>
                <a:cs typeface="Courier New" pitchFamily="49" charset="0"/>
              </a:rPr>
              <a:t>    :]</a:t>
            </a:r>
            <a:endParaRPr kumimoji="0" lang="en-GB" altLang="ja-JP" sz="105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34" name="TextBox 33"/>
          <p:cNvSpPr txBox="1"/>
          <p:nvPr/>
        </p:nvSpPr>
        <p:spPr>
          <a:xfrm>
            <a:off x="4283968" y="2026002"/>
            <a:ext cx="4536504" cy="4216539"/>
          </a:xfrm>
          <a:prstGeom prst="rect">
            <a:avLst/>
          </a:prstGeom>
          <a:noFill/>
        </p:spPr>
        <p:txBody>
          <a:bodyPr wrap="square" rtlCol="0">
            <a:spAutoFit/>
          </a:bodyPr>
          <a:lstStyle/>
          <a:p>
            <a:r>
              <a:rPr lang="en-GB" dirty="0" smtClean="0">
                <a:latin typeface="Arial" pitchFamily="34" charset="0"/>
                <a:cs typeface="Arial" pitchFamily="34" charset="0"/>
              </a:rPr>
              <a:t>This is stated to be a derived CRS</a:t>
            </a:r>
          </a:p>
          <a:p>
            <a:pPr>
              <a:buFont typeface="Arial" pitchFamily="34" charset="0"/>
              <a:buChar char="•"/>
            </a:pPr>
            <a:r>
              <a:rPr lang="en-GB" sz="1600" dirty="0" smtClean="0">
                <a:latin typeface="Arial" pitchFamily="34" charset="0"/>
                <a:cs typeface="Arial" pitchFamily="34" charset="0"/>
              </a:rPr>
              <a:t> it is stated to be an engineering CRS</a:t>
            </a:r>
          </a:p>
          <a:p>
            <a:pPr>
              <a:buFont typeface="Arial" pitchFamily="34" charset="0"/>
              <a:buChar char="•"/>
            </a:pPr>
            <a:r>
              <a:rPr lang="en-GB" sz="1600" dirty="0" smtClean="0">
                <a:latin typeface="Arial" pitchFamily="34" charset="0"/>
                <a:cs typeface="Arial" pitchFamily="34" charset="0"/>
              </a:rPr>
              <a:t> but it has inherited a geodetic datum</a:t>
            </a:r>
          </a:p>
          <a:p>
            <a:pPr>
              <a:buFont typeface="Arial" pitchFamily="34" charset="0"/>
              <a:buChar char="•"/>
            </a:pPr>
            <a:endParaRPr lang="en-GB" dirty="0" smtClean="0">
              <a:latin typeface="Arial" pitchFamily="34" charset="0"/>
              <a:cs typeface="Arial" pitchFamily="34" charset="0"/>
            </a:endParaRPr>
          </a:p>
          <a:p>
            <a:r>
              <a:rPr lang="en-GB" dirty="0" smtClean="0">
                <a:solidFill>
                  <a:srgbClr val="0000FF"/>
                </a:solidFill>
                <a:latin typeface="Arial" pitchFamily="34" charset="0"/>
                <a:cs typeface="Arial" pitchFamily="34" charset="0"/>
              </a:rPr>
              <a:t>This is inconsistent with existing 19111 definitions for CRS type</a:t>
            </a:r>
          </a:p>
          <a:p>
            <a:pPr>
              <a:buFont typeface="Arial" pitchFamily="34" charset="0"/>
              <a:buChar char="•"/>
            </a:pPr>
            <a:r>
              <a:rPr lang="en-GB" sz="1400" dirty="0" smtClean="0">
                <a:latin typeface="Arial" pitchFamily="34" charset="0"/>
                <a:cs typeface="Arial" pitchFamily="34" charset="0"/>
              </a:rPr>
              <a:t> if it has a geodetic datum it should be a geodetic CRS</a:t>
            </a:r>
          </a:p>
          <a:p>
            <a:pPr>
              <a:buFont typeface="Arial" pitchFamily="34" charset="0"/>
              <a:buChar char="•"/>
            </a:pPr>
            <a:r>
              <a:rPr lang="en-GB" sz="1400" dirty="0" smtClean="0">
                <a:latin typeface="Arial" pitchFamily="34" charset="0"/>
                <a:cs typeface="Arial" pitchFamily="34" charset="0"/>
              </a:rPr>
              <a:t> if it is an engineering CRS it should have an engineering datum</a:t>
            </a:r>
          </a:p>
          <a:p>
            <a:pPr>
              <a:buFont typeface="Arial" pitchFamily="34" charset="0"/>
              <a:buChar char="•"/>
            </a:pPr>
            <a:endParaRPr lang="en-GB" sz="1400" dirty="0" smtClean="0">
              <a:latin typeface="Arial" pitchFamily="34" charset="0"/>
              <a:cs typeface="Arial" pitchFamily="34" charset="0"/>
            </a:endParaRPr>
          </a:p>
          <a:p>
            <a:r>
              <a:rPr lang="en-GB" dirty="0" smtClean="0">
                <a:latin typeface="Arial" pitchFamily="34" charset="0"/>
                <a:cs typeface="Arial" pitchFamily="34" charset="0"/>
              </a:rPr>
              <a:t>So what type of CRS is this?</a:t>
            </a:r>
          </a:p>
          <a:p>
            <a:pPr>
              <a:buFont typeface="Arial" pitchFamily="34" charset="0"/>
              <a:buChar char="•"/>
            </a:pPr>
            <a:r>
              <a:rPr lang="en-GB" dirty="0" smtClean="0">
                <a:latin typeface="Arial" pitchFamily="34" charset="0"/>
                <a:cs typeface="Arial" pitchFamily="34" charset="0"/>
              </a:rPr>
              <a:t> quadrilateral grid??</a:t>
            </a:r>
          </a:p>
          <a:p>
            <a:pPr>
              <a:buFont typeface="Arial" pitchFamily="34" charset="0"/>
              <a:buChar char="•"/>
            </a:pPr>
            <a:endParaRPr lang="en-GB" dirty="0" smtClean="0">
              <a:latin typeface="Arial" pitchFamily="34" charset="0"/>
              <a:cs typeface="Arial" pitchFamily="34" charset="0"/>
            </a:endParaRPr>
          </a:p>
          <a:p>
            <a:r>
              <a:rPr lang="en-GB" dirty="0" smtClean="0">
                <a:latin typeface="Arial" pitchFamily="34" charset="0"/>
                <a:cs typeface="Arial" pitchFamily="34" charset="0"/>
              </a:rPr>
              <a:t>Should derived CRS types be related to their CS rather than their datum?</a:t>
            </a:r>
          </a:p>
          <a:p>
            <a:pPr>
              <a:buFont typeface="Arial" pitchFamily="34" charset="0"/>
              <a:buChar char="•"/>
            </a:pPr>
            <a:r>
              <a:rPr lang="en-GB" dirty="0" smtClean="0">
                <a:latin typeface="Arial" pitchFamily="34" charset="0"/>
                <a:cs typeface="Arial" pitchFamily="34" charset="0"/>
              </a:rPr>
              <a:t> </a:t>
            </a:r>
            <a:r>
              <a:rPr lang="en-GB" sz="1600" dirty="0" smtClean="0">
                <a:latin typeface="Arial" pitchFamily="34" charset="0"/>
                <a:cs typeface="Arial" pitchFamily="34" charset="0"/>
              </a:rPr>
              <a:t>might this also apply to non-derived CRSs?</a:t>
            </a:r>
            <a:endParaRPr lang="en-GB"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3942</TotalTime>
  <Words>1338</Words>
  <Application>Microsoft Office PowerPoint</Application>
  <PresentationFormat>Skjermfremvisning (4:3)</PresentationFormat>
  <Paragraphs>241</Paragraphs>
  <Slides>15</Slides>
  <Notes>0</Notes>
  <HiddenSlides>0</HiddenSlides>
  <MMClips>0</MMClips>
  <ScaleCrop>false</ScaleCrop>
  <HeadingPairs>
    <vt:vector size="6" baseType="variant">
      <vt:variant>
        <vt:lpstr>Brukte skrifter</vt:lpstr>
      </vt:variant>
      <vt:variant>
        <vt:i4>7</vt:i4>
      </vt:variant>
      <vt:variant>
        <vt:lpstr>Tema</vt:lpstr>
      </vt:variant>
      <vt:variant>
        <vt:i4>1</vt:i4>
      </vt:variant>
      <vt:variant>
        <vt:lpstr>Lysbildetitler</vt:lpstr>
      </vt:variant>
      <vt:variant>
        <vt:i4>15</vt:i4>
      </vt:variant>
    </vt:vector>
  </HeadingPairs>
  <TitlesOfParts>
    <vt:vector size="23" baseType="lpstr">
      <vt:lpstr>Arial Unicode MS</vt:lpstr>
      <vt:lpstr>MS Mincho</vt:lpstr>
      <vt:lpstr>ＭＳ Ｐゴシック</vt:lpstr>
      <vt:lpstr>Arial</vt:lpstr>
      <vt:lpstr>Calibri</vt:lpstr>
      <vt:lpstr>Courier New</vt:lpstr>
      <vt:lpstr>Times New Roman</vt:lpstr>
      <vt:lpstr>Office Theme</vt:lpstr>
      <vt:lpstr>Topic 2 / 19111 revision  CRS SWG meeting 2017-03-21</vt:lpstr>
      <vt:lpstr>Future schedule</vt:lpstr>
      <vt:lpstr>PowerPoint-presentasjon</vt:lpstr>
      <vt:lpstr>PowerPoint-presentasjon</vt:lpstr>
      <vt:lpstr>PowerPoint-presentasjon</vt:lpstr>
      <vt:lpstr>Concepts</vt:lpstr>
      <vt:lpstr>19111 UML model</vt:lpstr>
      <vt:lpstr>Geoid-based Vertical CRS</vt:lpstr>
      <vt:lpstr>Seismic Bin Grid in ISO19162 (1)</vt:lpstr>
      <vt:lpstr>Seismic Bin Grid in ISO19162 (2)</vt:lpstr>
      <vt:lpstr>Definitions in 19111:2007</vt:lpstr>
      <vt:lpstr>Definitions in 19111:2007 - CRS Clause 4 definitions   UML Descriptions</vt:lpstr>
      <vt:lpstr>Definitions in 19111:2007 - geodetic Clause 4 definitions   UML Descriptions</vt:lpstr>
      <vt:lpstr>Definitions in 19111:2007 - engineering Clause 4 definitions   UML Descriptions</vt:lpstr>
      <vt:lpstr>Definitions in 19111:2007 - derived Clause 4 definitions   UML Descriptions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Derived CRSs</dc:title>
  <dc:creator>Roger Lott</dc:creator>
  <cp:lastModifiedBy>Jetlund Knut</cp:lastModifiedBy>
  <cp:revision>49</cp:revision>
  <dcterms:created xsi:type="dcterms:W3CDTF">2016-08-07T09:11:13Z</dcterms:created>
  <dcterms:modified xsi:type="dcterms:W3CDTF">2017-04-18T14:25:28Z</dcterms:modified>
</cp:coreProperties>
</file>