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7AB1-138B-4C81-8C57-F1EDC8E9E95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FC7478-865A-4D84-B119-EB0F233A44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7AB1-138B-4C81-8C57-F1EDC8E9E95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FC7478-865A-4D84-B119-EB0F233A4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7AB1-138B-4C81-8C57-F1EDC8E9E95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FC7478-865A-4D84-B119-EB0F233A4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7AB1-138B-4C81-8C57-F1EDC8E9E95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FC7478-865A-4D84-B119-EB0F233A4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7AB1-138B-4C81-8C57-F1EDC8E9E95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FC7478-865A-4D84-B119-EB0F233A44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7AB1-138B-4C81-8C57-F1EDC8E9E95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FC7478-865A-4D84-B119-EB0F233A4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7AB1-138B-4C81-8C57-F1EDC8E9E95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FC7478-865A-4D84-B119-EB0F233A4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7AB1-138B-4C81-8C57-F1EDC8E9E95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FC7478-865A-4D84-B119-EB0F233A4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7AB1-138B-4C81-8C57-F1EDC8E9E95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FC7478-865A-4D84-B119-EB0F233A44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7AB1-138B-4C81-8C57-F1EDC8E9E95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FC7478-865A-4D84-B119-EB0F233A4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7AB1-138B-4C81-8C57-F1EDC8E9E95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FC7478-865A-4D84-B119-EB0F233A44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2F67AB1-138B-4C81-8C57-F1EDC8E9E95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AFC7478-865A-4D84-B119-EB0F233A447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5" y="203838"/>
            <a:ext cx="761354" cy="663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56" y="111546"/>
            <a:ext cx="2140844" cy="110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5806440" cy="14721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Versioning of Classes in the Harmonized Model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362200"/>
            <a:ext cx="740664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 Douglas O’Brien</a:t>
            </a:r>
          </a:p>
          <a:p>
            <a:r>
              <a:rPr lang="en-US" sz="2000" dirty="0" smtClean="0"/>
              <a:t>WG6 Convenor</a:t>
            </a:r>
          </a:p>
          <a:p>
            <a:r>
              <a:rPr lang="en-US" sz="2000" dirty="0" smtClean="0"/>
              <a:t>10 June 2015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80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Some </a:t>
            </a:r>
            <a:r>
              <a:rPr lang="en-CA" dirty="0"/>
              <a:t>classes do not trace back to the original source. That is, a class in a revised standard may not carry all the relations that were defined in the original standard. </a:t>
            </a:r>
            <a:endParaRPr lang="en-CA" dirty="0" smtClean="0"/>
          </a:p>
          <a:p>
            <a:r>
              <a:rPr lang="en-CA" dirty="0" smtClean="0"/>
              <a:t>If the </a:t>
            </a:r>
            <a:r>
              <a:rPr lang="en-CA" dirty="0"/>
              <a:t>relations were dropped on purpose, then this is correct, but some just seem to have been forgotten. </a:t>
            </a:r>
            <a:r>
              <a:rPr lang="en-CA" dirty="0" smtClean="0"/>
              <a:t> </a:t>
            </a:r>
          </a:p>
          <a:p>
            <a:r>
              <a:rPr lang="en-CA" dirty="0" smtClean="0"/>
              <a:t>A </a:t>
            </a:r>
            <a:r>
              <a:rPr lang="en-CA" dirty="0"/>
              <a:t>really good practise would be to create a lineage diagram for each class that is redefined in a new standard indicating its relationship to the previous version of the class. </a:t>
            </a:r>
            <a:endParaRPr lang="en-CA" dirty="0" smtClean="0"/>
          </a:p>
          <a:p>
            <a:r>
              <a:rPr lang="en-CA" dirty="0" smtClean="0"/>
              <a:t>This </a:t>
            </a:r>
            <a:r>
              <a:rPr lang="en-CA" dirty="0"/>
              <a:t>lineage diagram might not show in the standard, but it would be useful in the model. </a:t>
            </a:r>
            <a:endParaRPr lang="en-CA" dirty="0" smtClean="0"/>
          </a:p>
          <a:p>
            <a:r>
              <a:rPr lang="en-CA" dirty="0" smtClean="0"/>
              <a:t>One </a:t>
            </a:r>
            <a:r>
              <a:rPr lang="en-CA" dirty="0"/>
              <a:t>could trace a class and its predecessors.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Traceability in IHO S-100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In S-100 V2 </a:t>
            </a:r>
            <a:r>
              <a:rPr lang="en-US" dirty="0"/>
              <a:t>All classes use the versioning tags Version and Phase.</a:t>
            </a:r>
          </a:p>
          <a:p>
            <a:endParaRPr lang="en-US" dirty="0"/>
          </a:p>
          <a:p>
            <a:r>
              <a:rPr lang="en-US" dirty="0"/>
              <a:t>All classes in the Version 1 package are labeled as Phase 1 and all classes in the Version 2 package are labeled as Phase 2.</a:t>
            </a:r>
          </a:p>
          <a:p>
            <a:endParaRPr lang="en-US" dirty="0"/>
          </a:p>
          <a:p>
            <a:pPr lvl="1"/>
            <a:r>
              <a:rPr lang="en-US" dirty="0"/>
              <a:t>All classes in Version 1 are labeled as Version 1. </a:t>
            </a:r>
            <a:endParaRPr lang="en-US" dirty="0" smtClean="0"/>
          </a:p>
          <a:p>
            <a:pPr lvl="1"/>
            <a:r>
              <a:rPr lang="en-US" dirty="0" smtClean="0"/>
              <a:t>Classes </a:t>
            </a:r>
            <a:r>
              <a:rPr lang="en-US" dirty="0"/>
              <a:t>in Version 2 that are identical to the classes in Version 1 (including having the same relations) are labeled as Version 1 defined classes.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classes in Version 2 that are new or have changed from Version 1 are labeled as being Version 2 classes.</a:t>
            </a:r>
          </a:p>
          <a:p>
            <a:endParaRPr lang="en-US" dirty="0"/>
          </a:p>
          <a:p>
            <a:r>
              <a:rPr lang="en-US" dirty="0"/>
              <a:t>A &lt;trace&gt; relationship is established between classes in the Version 2 package back to class in the Version 1 package that is either equivalent or is the base class for the change in Version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066800"/>
          </a:xfrm>
        </p:spPr>
        <p:txBody>
          <a:bodyPr/>
          <a:lstStyle/>
          <a:p>
            <a:r>
              <a:rPr lang="en-CA" dirty="0" smtClean="0"/>
              <a:t>Trace is a real relationship between classes in one package to another.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92400"/>
            <a:ext cx="77343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5600" y="4736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4736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105400"/>
            <a:ext cx="37719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45501" y="63912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05400"/>
            <a:ext cx="34671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Referencing different versions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What </a:t>
            </a:r>
            <a:r>
              <a:rPr lang="en-CA" dirty="0" smtClean="0"/>
              <a:t>one finds </a:t>
            </a:r>
            <a:r>
              <a:rPr lang="en-CA" dirty="0"/>
              <a:t>in IHO S-100 </a:t>
            </a:r>
            <a:r>
              <a:rPr lang="en-CA" dirty="0" smtClean="0"/>
              <a:t>is that </a:t>
            </a:r>
            <a:r>
              <a:rPr lang="en-CA" dirty="0"/>
              <a:t>this suite of standards (with multiple parts, and multiple standards) references classes in ISO TC211 model at different times and versions.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parts of S-100 should fit if the parts of ISO fit, but errors, especially the hidden errors, propagate.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It </a:t>
            </a:r>
            <a:r>
              <a:rPr lang="en-CA" dirty="0"/>
              <a:t>would be nice to reference the latest version of any class after checking the lineage to ensure that nothing substantive has changes.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If </a:t>
            </a:r>
            <a:r>
              <a:rPr lang="en-CA" dirty="0"/>
              <a:t>there are reasons </a:t>
            </a:r>
            <a:r>
              <a:rPr lang="en-CA" dirty="0" smtClean="0"/>
              <a:t>that an </a:t>
            </a:r>
            <a:r>
              <a:rPr lang="en-CA" dirty="0"/>
              <a:t>older version of a class will need to be referenced, </a:t>
            </a:r>
            <a:r>
              <a:rPr lang="en-CA" dirty="0" smtClean="0"/>
              <a:t>where </a:t>
            </a:r>
            <a:r>
              <a:rPr lang="en-CA" dirty="0"/>
              <a:t>possible we can describe the reason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smtClean="0"/>
              <a:t>For </a:t>
            </a:r>
            <a:r>
              <a:rPr lang="en-CA" dirty="0"/>
              <a:t>example, the data quality part of S-100 references 19138. ISO 19157 does things differently, and an explanation is needed to change to 19157</a:t>
            </a:r>
            <a:r>
              <a:rPr lang="en-CA" dirty="0" smtClean="0"/>
              <a:t>. </a:t>
            </a:r>
          </a:p>
          <a:p>
            <a:r>
              <a:rPr lang="en-CA" dirty="0" smtClean="0"/>
              <a:t>The change to reference 19157 won’t occur until S-100 V3, but data complying to S-100 V1 will remain in use until past 2035.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Naming classes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In the harmonized model </a:t>
            </a:r>
            <a:r>
              <a:rPr lang="en-CA" dirty="0" smtClean="0"/>
              <a:t>packages </a:t>
            </a:r>
            <a:r>
              <a:rPr lang="en-CA" dirty="0"/>
              <a:t>should be named with their year.  </a:t>
            </a:r>
            <a:endParaRPr lang="en-CA" dirty="0" smtClean="0"/>
          </a:p>
          <a:p>
            <a:r>
              <a:rPr lang="en-CA" dirty="0" smtClean="0"/>
              <a:t>This </a:t>
            </a:r>
            <a:r>
              <a:rPr lang="en-CA" dirty="0"/>
              <a:t>is done for metadata 19115 and spatial referencing 19111 (for part 2) and some others. </a:t>
            </a:r>
            <a:endParaRPr lang="en-CA" dirty="0" smtClean="0"/>
          </a:p>
          <a:p>
            <a:r>
              <a:rPr lang="en-CA" dirty="0" smtClean="0"/>
              <a:t>A series </a:t>
            </a:r>
            <a:r>
              <a:rPr lang="en-CA" dirty="0"/>
              <a:t>of standards should have a package named for the whole group ISO 19111 or ISO 19115 or ISO 19144 containing all the parts and versions with dates in the names of the parts and versions. </a:t>
            </a:r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names should be file system safe (windows, Mac and Linux) with an underline  not a colon even though EA allows a colon.</a:t>
            </a:r>
            <a:endParaRPr lang="en-US" dirty="0"/>
          </a:p>
          <a:p>
            <a:pPr marL="82296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5879592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Need for Versioning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 the suite of TC211 standards is revised there are becoming multiple versions of the same class in the model.  </a:t>
            </a:r>
          </a:p>
          <a:p>
            <a:endParaRPr lang="en-US" sz="2800" dirty="0"/>
          </a:p>
          <a:p>
            <a:r>
              <a:rPr lang="en-US" sz="2800" dirty="0" smtClean="0"/>
              <a:t>Since names are reused in different packages it is very difficult to determine which version of a class is being referenced.</a:t>
            </a:r>
          </a:p>
          <a:p>
            <a:endParaRPr lang="en-US" sz="2800" dirty="0"/>
          </a:p>
          <a:p>
            <a:r>
              <a:rPr lang="en-US" sz="2800" dirty="0" smtClean="0"/>
              <a:t>Even the dates are not sufficient to distinguish classes since the dates are not </a:t>
            </a:r>
            <a:r>
              <a:rPr lang="en-US" sz="2800" dirty="0" err="1" smtClean="0"/>
              <a:t>consistant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86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following is the result for a search on the class </a:t>
            </a:r>
            <a:r>
              <a:rPr lang="en-US" sz="2400" dirty="0" err="1" smtClean="0"/>
              <a:t>CI_Citation</a:t>
            </a:r>
            <a:r>
              <a:rPr lang="en-US" sz="2400" dirty="0" smtClean="0"/>
              <a:t>.  </a:t>
            </a:r>
          </a:p>
          <a:p>
            <a:r>
              <a:rPr lang="en-US" sz="2400" dirty="0" smtClean="0"/>
              <a:t>Which version is the latest, and which is the one that should be referenced (not necessarily the latest).</a:t>
            </a:r>
          </a:p>
          <a:p>
            <a:r>
              <a:rPr lang="en-US" sz="2400" dirty="0" smtClean="0"/>
              <a:t>One cannot depend upon the dates. Often there are many classes with the same dates, and any modification even sometimes cleaning-up an old class layout in a diagram can change the dates.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4876800"/>
            <a:ext cx="91440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4000" cy="187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5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3886200" cy="4800600"/>
          </a:xfrm>
        </p:spPr>
        <p:txBody>
          <a:bodyPr>
            <a:normAutofit/>
          </a:bodyPr>
          <a:lstStyle/>
          <a:p>
            <a:r>
              <a:rPr lang="en-CA" sz="2400" dirty="0"/>
              <a:t>T</a:t>
            </a:r>
            <a:r>
              <a:rPr lang="en-CA" sz="2400" dirty="0" smtClean="0"/>
              <a:t>he </a:t>
            </a:r>
            <a:r>
              <a:rPr lang="en-CA" sz="2400" dirty="0"/>
              <a:t>packages are intended to keep the names of classes unique, but some classes are in funny paths such as a CD </a:t>
            </a:r>
            <a:r>
              <a:rPr lang="en-CA" sz="2400" dirty="0" err="1"/>
              <a:t>subpackage</a:t>
            </a:r>
            <a:r>
              <a:rPr lang="en-CA" sz="2400" dirty="0"/>
              <a:t> that has never been promoted to be a final version. </a:t>
            </a:r>
            <a:endParaRPr lang="en-CA" sz="2400" dirty="0" smtClean="0"/>
          </a:p>
          <a:p>
            <a:r>
              <a:rPr lang="en-CA" sz="2400" dirty="0" smtClean="0"/>
              <a:t>Although clearly marked as a draft in the project browser, it is not possible to tell from the reference.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19238"/>
            <a:ext cx="37719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4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14488" cy="5562600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EA has some nice filters, one of which is on the status of a class. </a:t>
            </a:r>
            <a:endParaRPr lang="en-CA" dirty="0" smtClean="0"/>
          </a:p>
          <a:p>
            <a:r>
              <a:rPr lang="en-CA" dirty="0" smtClean="0"/>
              <a:t>This </a:t>
            </a:r>
            <a:r>
              <a:rPr lang="en-CA" dirty="0"/>
              <a:t>doesn't seem to have been used consistently. 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The </a:t>
            </a:r>
            <a:r>
              <a:rPr lang="en-CA" dirty="0"/>
              <a:t>status parameter should be "adopted" when the standard defining the class is adopted as an IS or TS. Up to then it should be proposed. </a:t>
            </a:r>
            <a:endParaRPr lang="en-CA" dirty="0" smtClean="0"/>
          </a:p>
          <a:p>
            <a:r>
              <a:rPr lang="en-CA" dirty="0" smtClean="0"/>
              <a:t>This </a:t>
            </a:r>
            <a:r>
              <a:rPr lang="en-CA" dirty="0"/>
              <a:t>would allow one to filter and select only adopted classes. </a:t>
            </a:r>
            <a:endParaRPr lang="en-CA" dirty="0" smtClean="0"/>
          </a:p>
          <a:p>
            <a:r>
              <a:rPr lang="en-CA" dirty="0" smtClean="0"/>
              <a:t>There </a:t>
            </a:r>
            <a:r>
              <a:rPr lang="en-CA" dirty="0"/>
              <a:t>should be only one adopted class for each adopted version of a standard; that is, a class may be defined in 19115:2003 and redefined in 19115:2006 (corrigendum). The same class may be redefined in 19115-1:2014. There might be three clearly distinct adopted versions of the class from three adopted sources. </a:t>
            </a:r>
            <a:endParaRPr lang="en-CA" dirty="0" smtClean="0"/>
          </a:p>
          <a:p>
            <a:r>
              <a:rPr lang="en-CA" dirty="0" smtClean="0"/>
              <a:t>Right </a:t>
            </a:r>
            <a:r>
              <a:rPr lang="en-CA" dirty="0"/>
              <a:t>now there are also intermediate draft versions in the model that </a:t>
            </a:r>
            <a:r>
              <a:rPr lang="en-CA" dirty="0" smtClean="0"/>
              <a:t>one would </a:t>
            </a:r>
            <a:r>
              <a:rPr lang="en-CA" dirty="0"/>
              <a:t>like to be able to filter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 Class Status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485888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Status,  Author,  Version and Phase attributes should be consistently populated.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6353"/>
            <a:ext cx="4800600" cy="422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77001" y="5100262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Since this is a data model not a software implementation model the “language” attribute should be populated as &lt;none&gt;.</a:t>
            </a:r>
            <a:endParaRPr lang="en-US" sz="1600" dirty="0"/>
          </a:p>
        </p:txBody>
      </p:sp>
      <p:sp>
        <p:nvSpPr>
          <p:cNvPr id="10" name="Right Arrow 9"/>
          <p:cNvSpPr/>
          <p:nvPr/>
        </p:nvSpPr>
        <p:spPr>
          <a:xfrm flipH="1">
            <a:off x="6096000" y="3200400"/>
            <a:ext cx="8763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 flipH="1">
            <a:off x="5715000" y="3581400"/>
            <a:ext cx="8763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5715000" y="3748585"/>
            <a:ext cx="8763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>
          <a:xfrm flipH="1">
            <a:off x="4495800" y="3733800"/>
            <a:ext cx="269875" cy="152400"/>
          </a:xfrm>
          <a:custGeom>
            <a:avLst/>
            <a:gdLst>
              <a:gd name="connsiteX0" fmla="*/ 0 w 876300"/>
              <a:gd name="connsiteY0" fmla="*/ 38100 h 152400"/>
              <a:gd name="connsiteX1" fmla="*/ 800100 w 876300"/>
              <a:gd name="connsiteY1" fmla="*/ 38100 h 152400"/>
              <a:gd name="connsiteX2" fmla="*/ 800100 w 876300"/>
              <a:gd name="connsiteY2" fmla="*/ 0 h 152400"/>
              <a:gd name="connsiteX3" fmla="*/ 876300 w 876300"/>
              <a:gd name="connsiteY3" fmla="*/ 76200 h 152400"/>
              <a:gd name="connsiteX4" fmla="*/ 800100 w 876300"/>
              <a:gd name="connsiteY4" fmla="*/ 152400 h 152400"/>
              <a:gd name="connsiteX5" fmla="*/ 800100 w 876300"/>
              <a:gd name="connsiteY5" fmla="*/ 114300 h 152400"/>
              <a:gd name="connsiteX6" fmla="*/ 0 w 876300"/>
              <a:gd name="connsiteY6" fmla="*/ 114300 h 152400"/>
              <a:gd name="connsiteX7" fmla="*/ 0 w 876300"/>
              <a:gd name="connsiteY7" fmla="*/ 38100 h 152400"/>
              <a:gd name="connsiteX0" fmla="*/ 464024 w 876300"/>
              <a:gd name="connsiteY0" fmla="*/ 38100 h 152400"/>
              <a:gd name="connsiteX1" fmla="*/ 800100 w 876300"/>
              <a:gd name="connsiteY1" fmla="*/ 38100 h 152400"/>
              <a:gd name="connsiteX2" fmla="*/ 800100 w 876300"/>
              <a:gd name="connsiteY2" fmla="*/ 0 h 152400"/>
              <a:gd name="connsiteX3" fmla="*/ 876300 w 876300"/>
              <a:gd name="connsiteY3" fmla="*/ 76200 h 152400"/>
              <a:gd name="connsiteX4" fmla="*/ 800100 w 876300"/>
              <a:gd name="connsiteY4" fmla="*/ 152400 h 152400"/>
              <a:gd name="connsiteX5" fmla="*/ 800100 w 876300"/>
              <a:gd name="connsiteY5" fmla="*/ 114300 h 152400"/>
              <a:gd name="connsiteX6" fmla="*/ 0 w 876300"/>
              <a:gd name="connsiteY6" fmla="*/ 114300 h 152400"/>
              <a:gd name="connsiteX7" fmla="*/ 464024 w 876300"/>
              <a:gd name="connsiteY7" fmla="*/ 38100 h 152400"/>
              <a:gd name="connsiteX0" fmla="*/ 0 w 412276"/>
              <a:gd name="connsiteY0" fmla="*/ 38100 h 152400"/>
              <a:gd name="connsiteX1" fmla="*/ 336076 w 412276"/>
              <a:gd name="connsiteY1" fmla="*/ 38100 h 152400"/>
              <a:gd name="connsiteX2" fmla="*/ 336076 w 412276"/>
              <a:gd name="connsiteY2" fmla="*/ 0 h 152400"/>
              <a:gd name="connsiteX3" fmla="*/ 412276 w 412276"/>
              <a:gd name="connsiteY3" fmla="*/ 76200 h 152400"/>
              <a:gd name="connsiteX4" fmla="*/ 336076 w 412276"/>
              <a:gd name="connsiteY4" fmla="*/ 152400 h 152400"/>
              <a:gd name="connsiteX5" fmla="*/ 336076 w 412276"/>
              <a:gd name="connsiteY5" fmla="*/ 114300 h 152400"/>
              <a:gd name="connsiteX6" fmla="*/ 142401 w 412276"/>
              <a:gd name="connsiteY6" fmla="*/ 114300 h 152400"/>
              <a:gd name="connsiteX7" fmla="*/ 0 w 412276"/>
              <a:gd name="connsiteY7" fmla="*/ 38100 h 152400"/>
              <a:gd name="connsiteX0" fmla="*/ 0 w 275751"/>
              <a:gd name="connsiteY0" fmla="*/ 31750 h 152400"/>
              <a:gd name="connsiteX1" fmla="*/ 199551 w 275751"/>
              <a:gd name="connsiteY1" fmla="*/ 38100 h 152400"/>
              <a:gd name="connsiteX2" fmla="*/ 199551 w 275751"/>
              <a:gd name="connsiteY2" fmla="*/ 0 h 152400"/>
              <a:gd name="connsiteX3" fmla="*/ 275751 w 275751"/>
              <a:gd name="connsiteY3" fmla="*/ 76200 h 152400"/>
              <a:gd name="connsiteX4" fmla="*/ 199551 w 275751"/>
              <a:gd name="connsiteY4" fmla="*/ 152400 h 152400"/>
              <a:gd name="connsiteX5" fmla="*/ 199551 w 275751"/>
              <a:gd name="connsiteY5" fmla="*/ 114300 h 152400"/>
              <a:gd name="connsiteX6" fmla="*/ 5876 w 275751"/>
              <a:gd name="connsiteY6" fmla="*/ 114300 h 152400"/>
              <a:gd name="connsiteX7" fmla="*/ 0 w 275751"/>
              <a:gd name="connsiteY7" fmla="*/ 31750 h 152400"/>
              <a:gd name="connsiteX0" fmla="*/ 474 w 269875"/>
              <a:gd name="connsiteY0" fmla="*/ 38100 h 152400"/>
              <a:gd name="connsiteX1" fmla="*/ 193675 w 269875"/>
              <a:gd name="connsiteY1" fmla="*/ 38100 h 152400"/>
              <a:gd name="connsiteX2" fmla="*/ 193675 w 269875"/>
              <a:gd name="connsiteY2" fmla="*/ 0 h 152400"/>
              <a:gd name="connsiteX3" fmla="*/ 269875 w 269875"/>
              <a:gd name="connsiteY3" fmla="*/ 76200 h 152400"/>
              <a:gd name="connsiteX4" fmla="*/ 193675 w 269875"/>
              <a:gd name="connsiteY4" fmla="*/ 152400 h 152400"/>
              <a:gd name="connsiteX5" fmla="*/ 193675 w 269875"/>
              <a:gd name="connsiteY5" fmla="*/ 114300 h 152400"/>
              <a:gd name="connsiteX6" fmla="*/ 0 w 269875"/>
              <a:gd name="connsiteY6" fmla="*/ 114300 h 152400"/>
              <a:gd name="connsiteX7" fmla="*/ 474 w 269875"/>
              <a:gd name="connsiteY7" fmla="*/ 381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75" h="152400">
                <a:moveTo>
                  <a:pt x="474" y="38100"/>
                </a:moveTo>
                <a:lnTo>
                  <a:pt x="193675" y="38100"/>
                </a:lnTo>
                <a:lnTo>
                  <a:pt x="193675" y="0"/>
                </a:lnTo>
                <a:lnTo>
                  <a:pt x="269875" y="76200"/>
                </a:lnTo>
                <a:lnTo>
                  <a:pt x="193675" y="152400"/>
                </a:lnTo>
                <a:lnTo>
                  <a:pt x="193675" y="114300"/>
                </a:lnTo>
                <a:lnTo>
                  <a:pt x="0" y="114300"/>
                </a:lnTo>
                <a:lnTo>
                  <a:pt x="474" y="381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" name="Right Arrow 16"/>
          <p:cNvSpPr/>
          <p:nvPr/>
        </p:nvSpPr>
        <p:spPr>
          <a:xfrm flipH="1">
            <a:off x="4500892" y="3962400"/>
            <a:ext cx="269875" cy="152400"/>
          </a:xfrm>
          <a:custGeom>
            <a:avLst/>
            <a:gdLst>
              <a:gd name="connsiteX0" fmla="*/ 0 w 876300"/>
              <a:gd name="connsiteY0" fmla="*/ 38100 h 152400"/>
              <a:gd name="connsiteX1" fmla="*/ 800100 w 876300"/>
              <a:gd name="connsiteY1" fmla="*/ 38100 h 152400"/>
              <a:gd name="connsiteX2" fmla="*/ 800100 w 876300"/>
              <a:gd name="connsiteY2" fmla="*/ 0 h 152400"/>
              <a:gd name="connsiteX3" fmla="*/ 876300 w 876300"/>
              <a:gd name="connsiteY3" fmla="*/ 76200 h 152400"/>
              <a:gd name="connsiteX4" fmla="*/ 800100 w 876300"/>
              <a:gd name="connsiteY4" fmla="*/ 152400 h 152400"/>
              <a:gd name="connsiteX5" fmla="*/ 800100 w 876300"/>
              <a:gd name="connsiteY5" fmla="*/ 114300 h 152400"/>
              <a:gd name="connsiteX6" fmla="*/ 0 w 876300"/>
              <a:gd name="connsiteY6" fmla="*/ 114300 h 152400"/>
              <a:gd name="connsiteX7" fmla="*/ 0 w 876300"/>
              <a:gd name="connsiteY7" fmla="*/ 38100 h 152400"/>
              <a:gd name="connsiteX0" fmla="*/ 464024 w 876300"/>
              <a:gd name="connsiteY0" fmla="*/ 38100 h 152400"/>
              <a:gd name="connsiteX1" fmla="*/ 800100 w 876300"/>
              <a:gd name="connsiteY1" fmla="*/ 38100 h 152400"/>
              <a:gd name="connsiteX2" fmla="*/ 800100 w 876300"/>
              <a:gd name="connsiteY2" fmla="*/ 0 h 152400"/>
              <a:gd name="connsiteX3" fmla="*/ 876300 w 876300"/>
              <a:gd name="connsiteY3" fmla="*/ 76200 h 152400"/>
              <a:gd name="connsiteX4" fmla="*/ 800100 w 876300"/>
              <a:gd name="connsiteY4" fmla="*/ 152400 h 152400"/>
              <a:gd name="connsiteX5" fmla="*/ 800100 w 876300"/>
              <a:gd name="connsiteY5" fmla="*/ 114300 h 152400"/>
              <a:gd name="connsiteX6" fmla="*/ 0 w 876300"/>
              <a:gd name="connsiteY6" fmla="*/ 114300 h 152400"/>
              <a:gd name="connsiteX7" fmla="*/ 464024 w 876300"/>
              <a:gd name="connsiteY7" fmla="*/ 38100 h 152400"/>
              <a:gd name="connsiteX0" fmla="*/ 0 w 412276"/>
              <a:gd name="connsiteY0" fmla="*/ 38100 h 152400"/>
              <a:gd name="connsiteX1" fmla="*/ 336076 w 412276"/>
              <a:gd name="connsiteY1" fmla="*/ 38100 h 152400"/>
              <a:gd name="connsiteX2" fmla="*/ 336076 w 412276"/>
              <a:gd name="connsiteY2" fmla="*/ 0 h 152400"/>
              <a:gd name="connsiteX3" fmla="*/ 412276 w 412276"/>
              <a:gd name="connsiteY3" fmla="*/ 76200 h 152400"/>
              <a:gd name="connsiteX4" fmla="*/ 336076 w 412276"/>
              <a:gd name="connsiteY4" fmla="*/ 152400 h 152400"/>
              <a:gd name="connsiteX5" fmla="*/ 336076 w 412276"/>
              <a:gd name="connsiteY5" fmla="*/ 114300 h 152400"/>
              <a:gd name="connsiteX6" fmla="*/ 142401 w 412276"/>
              <a:gd name="connsiteY6" fmla="*/ 114300 h 152400"/>
              <a:gd name="connsiteX7" fmla="*/ 0 w 412276"/>
              <a:gd name="connsiteY7" fmla="*/ 38100 h 152400"/>
              <a:gd name="connsiteX0" fmla="*/ 0 w 275751"/>
              <a:gd name="connsiteY0" fmla="*/ 31750 h 152400"/>
              <a:gd name="connsiteX1" fmla="*/ 199551 w 275751"/>
              <a:gd name="connsiteY1" fmla="*/ 38100 h 152400"/>
              <a:gd name="connsiteX2" fmla="*/ 199551 w 275751"/>
              <a:gd name="connsiteY2" fmla="*/ 0 h 152400"/>
              <a:gd name="connsiteX3" fmla="*/ 275751 w 275751"/>
              <a:gd name="connsiteY3" fmla="*/ 76200 h 152400"/>
              <a:gd name="connsiteX4" fmla="*/ 199551 w 275751"/>
              <a:gd name="connsiteY4" fmla="*/ 152400 h 152400"/>
              <a:gd name="connsiteX5" fmla="*/ 199551 w 275751"/>
              <a:gd name="connsiteY5" fmla="*/ 114300 h 152400"/>
              <a:gd name="connsiteX6" fmla="*/ 5876 w 275751"/>
              <a:gd name="connsiteY6" fmla="*/ 114300 h 152400"/>
              <a:gd name="connsiteX7" fmla="*/ 0 w 275751"/>
              <a:gd name="connsiteY7" fmla="*/ 31750 h 152400"/>
              <a:gd name="connsiteX0" fmla="*/ 474 w 269875"/>
              <a:gd name="connsiteY0" fmla="*/ 38100 h 152400"/>
              <a:gd name="connsiteX1" fmla="*/ 193675 w 269875"/>
              <a:gd name="connsiteY1" fmla="*/ 38100 h 152400"/>
              <a:gd name="connsiteX2" fmla="*/ 193675 w 269875"/>
              <a:gd name="connsiteY2" fmla="*/ 0 h 152400"/>
              <a:gd name="connsiteX3" fmla="*/ 269875 w 269875"/>
              <a:gd name="connsiteY3" fmla="*/ 76200 h 152400"/>
              <a:gd name="connsiteX4" fmla="*/ 193675 w 269875"/>
              <a:gd name="connsiteY4" fmla="*/ 152400 h 152400"/>
              <a:gd name="connsiteX5" fmla="*/ 193675 w 269875"/>
              <a:gd name="connsiteY5" fmla="*/ 114300 h 152400"/>
              <a:gd name="connsiteX6" fmla="*/ 0 w 269875"/>
              <a:gd name="connsiteY6" fmla="*/ 114300 h 152400"/>
              <a:gd name="connsiteX7" fmla="*/ 474 w 269875"/>
              <a:gd name="connsiteY7" fmla="*/ 381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75" h="152400">
                <a:moveTo>
                  <a:pt x="474" y="38100"/>
                </a:moveTo>
                <a:lnTo>
                  <a:pt x="193675" y="38100"/>
                </a:lnTo>
                <a:lnTo>
                  <a:pt x="193675" y="0"/>
                </a:lnTo>
                <a:lnTo>
                  <a:pt x="269875" y="76200"/>
                </a:lnTo>
                <a:lnTo>
                  <a:pt x="193675" y="152400"/>
                </a:lnTo>
                <a:lnTo>
                  <a:pt x="193675" y="114300"/>
                </a:lnTo>
                <a:lnTo>
                  <a:pt x="0" y="114300"/>
                </a:lnTo>
                <a:lnTo>
                  <a:pt x="474" y="381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Right Arrow 16"/>
          <p:cNvSpPr/>
          <p:nvPr/>
        </p:nvSpPr>
        <p:spPr>
          <a:xfrm flipH="1">
            <a:off x="6153150" y="4624561"/>
            <a:ext cx="269875" cy="152400"/>
          </a:xfrm>
          <a:custGeom>
            <a:avLst/>
            <a:gdLst>
              <a:gd name="connsiteX0" fmla="*/ 0 w 876300"/>
              <a:gd name="connsiteY0" fmla="*/ 38100 h 152400"/>
              <a:gd name="connsiteX1" fmla="*/ 800100 w 876300"/>
              <a:gd name="connsiteY1" fmla="*/ 38100 h 152400"/>
              <a:gd name="connsiteX2" fmla="*/ 800100 w 876300"/>
              <a:gd name="connsiteY2" fmla="*/ 0 h 152400"/>
              <a:gd name="connsiteX3" fmla="*/ 876300 w 876300"/>
              <a:gd name="connsiteY3" fmla="*/ 76200 h 152400"/>
              <a:gd name="connsiteX4" fmla="*/ 800100 w 876300"/>
              <a:gd name="connsiteY4" fmla="*/ 152400 h 152400"/>
              <a:gd name="connsiteX5" fmla="*/ 800100 w 876300"/>
              <a:gd name="connsiteY5" fmla="*/ 114300 h 152400"/>
              <a:gd name="connsiteX6" fmla="*/ 0 w 876300"/>
              <a:gd name="connsiteY6" fmla="*/ 114300 h 152400"/>
              <a:gd name="connsiteX7" fmla="*/ 0 w 876300"/>
              <a:gd name="connsiteY7" fmla="*/ 38100 h 152400"/>
              <a:gd name="connsiteX0" fmla="*/ 464024 w 876300"/>
              <a:gd name="connsiteY0" fmla="*/ 38100 h 152400"/>
              <a:gd name="connsiteX1" fmla="*/ 800100 w 876300"/>
              <a:gd name="connsiteY1" fmla="*/ 38100 h 152400"/>
              <a:gd name="connsiteX2" fmla="*/ 800100 w 876300"/>
              <a:gd name="connsiteY2" fmla="*/ 0 h 152400"/>
              <a:gd name="connsiteX3" fmla="*/ 876300 w 876300"/>
              <a:gd name="connsiteY3" fmla="*/ 76200 h 152400"/>
              <a:gd name="connsiteX4" fmla="*/ 800100 w 876300"/>
              <a:gd name="connsiteY4" fmla="*/ 152400 h 152400"/>
              <a:gd name="connsiteX5" fmla="*/ 800100 w 876300"/>
              <a:gd name="connsiteY5" fmla="*/ 114300 h 152400"/>
              <a:gd name="connsiteX6" fmla="*/ 0 w 876300"/>
              <a:gd name="connsiteY6" fmla="*/ 114300 h 152400"/>
              <a:gd name="connsiteX7" fmla="*/ 464024 w 876300"/>
              <a:gd name="connsiteY7" fmla="*/ 38100 h 152400"/>
              <a:gd name="connsiteX0" fmla="*/ 0 w 412276"/>
              <a:gd name="connsiteY0" fmla="*/ 38100 h 152400"/>
              <a:gd name="connsiteX1" fmla="*/ 336076 w 412276"/>
              <a:gd name="connsiteY1" fmla="*/ 38100 h 152400"/>
              <a:gd name="connsiteX2" fmla="*/ 336076 w 412276"/>
              <a:gd name="connsiteY2" fmla="*/ 0 h 152400"/>
              <a:gd name="connsiteX3" fmla="*/ 412276 w 412276"/>
              <a:gd name="connsiteY3" fmla="*/ 76200 h 152400"/>
              <a:gd name="connsiteX4" fmla="*/ 336076 w 412276"/>
              <a:gd name="connsiteY4" fmla="*/ 152400 h 152400"/>
              <a:gd name="connsiteX5" fmla="*/ 336076 w 412276"/>
              <a:gd name="connsiteY5" fmla="*/ 114300 h 152400"/>
              <a:gd name="connsiteX6" fmla="*/ 142401 w 412276"/>
              <a:gd name="connsiteY6" fmla="*/ 114300 h 152400"/>
              <a:gd name="connsiteX7" fmla="*/ 0 w 412276"/>
              <a:gd name="connsiteY7" fmla="*/ 38100 h 152400"/>
              <a:gd name="connsiteX0" fmla="*/ 0 w 275751"/>
              <a:gd name="connsiteY0" fmla="*/ 31750 h 152400"/>
              <a:gd name="connsiteX1" fmla="*/ 199551 w 275751"/>
              <a:gd name="connsiteY1" fmla="*/ 38100 h 152400"/>
              <a:gd name="connsiteX2" fmla="*/ 199551 w 275751"/>
              <a:gd name="connsiteY2" fmla="*/ 0 h 152400"/>
              <a:gd name="connsiteX3" fmla="*/ 275751 w 275751"/>
              <a:gd name="connsiteY3" fmla="*/ 76200 h 152400"/>
              <a:gd name="connsiteX4" fmla="*/ 199551 w 275751"/>
              <a:gd name="connsiteY4" fmla="*/ 152400 h 152400"/>
              <a:gd name="connsiteX5" fmla="*/ 199551 w 275751"/>
              <a:gd name="connsiteY5" fmla="*/ 114300 h 152400"/>
              <a:gd name="connsiteX6" fmla="*/ 5876 w 275751"/>
              <a:gd name="connsiteY6" fmla="*/ 114300 h 152400"/>
              <a:gd name="connsiteX7" fmla="*/ 0 w 275751"/>
              <a:gd name="connsiteY7" fmla="*/ 31750 h 152400"/>
              <a:gd name="connsiteX0" fmla="*/ 474 w 269875"/>
              <a:gd name="connsiteY0" fmla="*/ 38100 h 152400"/>
              <a:gd name="connsiteX1" fmla="*/ 193675 w 269875"/>
              <a:gd name="connsiteY1" fmla="*/ 38100 h 152400"/>
              <a:gd name="connsiteX2" fmla="*/ 193675 w 269875"/>
              <a:gd name="connsiteY2" fmla="*/ 0 h 152400"/>
              <a:gd name="connsiteX3" fmla="*/ 269875 w 269875"/>
              <a:gd name="connsiteY3" fmla="*/ 76200 h 152400"/>
              <a:gd name="connsiteX4" fmla="*/ 193675 w 269875"/>
              <a:gd name="connsiteY4" fmla="*/ 152400 h 152400"/>
              <a:gd name="connsiteX5" fmla="*/ 193675 w 269875"/>
              <a:gd name="connsiteY5" fmla="*/ 114300 h 152400"/>
              <a:gd name="connsiteX6" fmla="*/ 0 w 269875"/>
              <a:gd name="connsiteY6" fmla="*/ 114300 h 152400"/>
              <a:gd name="connsiteX7" fmla="*/ 474 w 269875"/>
              <a:gd name="connsiteY7" fmla="*/ 381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75" h="152400">
                <a:moveTo>
                  <a:pt x="474" y="38100"/>
                </a:moveTo>
                <a:lnTo>
                  <a:pt x="193675" y="38100"/>
                </a:lnTo>
                <a:lnTo>
                  <a:pt x="193675" y="0"/>
                </a:lnTo>
                <a:lnTo>
                  <a:pt x="269875" y="76200"/>
                </a:lnTo>
                <a:lnTo>
                  <a:pt x="193675" y="152400"/>
                </a:lnTo>
                <a:lnTo>
                  <a:pt x="193675" y="114300"/>
                </a:lnTo>
                <a:lnTo>
                  <a:pt x="0" y="114300"/>
                </a:lnTo>
                <a:lnTo>
                  <a:pt x="474" y="381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86526" y="437759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 classes should be documented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715126" y="3410634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ISO the version could be the year of pub, and phase the ISO phase code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423025" y="2514391"/>
            <a:ext cx="94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EA allows the status </a:t>
            </a:r>
            <a:endParaRPr 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2314575"/>
            <a:ext cx="17716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Status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A parameter </a:t>
            </a:r>
            <a:r>
              <a:rPr lang="en-CA" dirty="0"/>
              <a:t>in EA that might be useful is the "author" parameter for a class.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Right </a:t>
            </a:r>
            <a:r>
              <a:rPr lang="en-CA" dirty="0"/>
              <a:t>now it seems to be either blank or the name of the person who modeled the class. This is fine for drafts; however, when a class is finally "adopted" the name of the author should be the standard name from which it is representative.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That </a:t>
            </a:r>
            <a:r>
              <a:rPr lang="en-CA" dirty="0"/>
              <a:t>is, the class from ISO 19115:2003 would have as an author ISO19115_2003, which would distinguish it from the redefined class in ISO19115_2006 or ISO19115-1_2014.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If </a:t>
            </a:r>
            <a:r>
              <a:rPr lang="en-CA" dirty="0"/>
              <a:t>one does a model search on the class name with the filter set to "adopted" then one should get three classes each clearly identified as to where they are representative of.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Organizing models by version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en-US" dirty="0" smtClean="0"/>
              <a:t>Standards may be organized by publication date as in ISO or by version. </a:t>
            </a:r>
          </a:p>
          <a:p>
            <a:r>
              <a:rPr lang="en-US" dirty="0" smtClean="0"/>
              <a:t>Both are valid approaches.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80" y="3435350"/>
            <a:ext cx="281178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35608" y="3200400"/>
            <a:ext cx="4690872" cy="3429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Organizing by date of publication means that the tree of relations must be maintained.  </a:t>
            </a:r>
          </a:p>
          <a:p>
            <a:r>
              <a:rPr lang="en-US" dirty="0" smtClean="0"/>
              <a:t>Sometimes the latest version is not the correct version to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Orphan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 has no properties on notes so it can be a task to trace all links to find where a note is sourced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Therefore notes should not be shared. </a:t>
            </a:r>
          </a:p>
          <a:p>
            <a:r>
              <a:rPr lang="en-CA" dirty="0" smtClean="0"/>
              <a:t>If one copies a class to generate a new class the notes are shared unless the class is copied as new.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0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136</TotalTime>
  <Words>1118</Words>
  <Application>Microsoft Office PowerPoint</Application>
  <PresentationFormat>Skjermfremvisning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8" baseType="lpstr">
      <vt:lpstr>Gill Sans MT</vt:lpstr>
      <vt:lpstr>Verdana</vt:lpstr>
      <vt:lpstr>Wingdings 2</vt:lpstr>
      <vt:lpstr>Solstice</vt:lpstr>
      <vt:lpstr>Versioning of Classes in the Harmonized Model</vt:lpstr>
      <vt:lpstr>Need for Versioning</vt:lpstr>
      <vt:lpstr>Searching for a class</vt:lpstr>
      <vt:lpstr>Package Names</vt:lpstr>
      <vt:lpstr>Status flags</vt:lpstr>
      <vt:lpstr>EA Class Status Attributes</vt:lpstr>
      <vt:lpstr>Using the Status Flags</vt:lpstr>
      <vt:lpstr>Organizing models by version</vt:lpstr>
      <vt:lpstr>Orphan Notes</vt:lpstr>
      <vt:lpstr>Tracing classes</vt:lpstr>
      <vt:lpstr>Traceability in IHO S-100</vt:lpstr>
      <vt:lpstr>Trace Diagram</vt:lpstr>
      <vt:lpstr>Referencing different versions</vt:lpstr>
      <vt:lpstr>Naming classes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of Harmonized Classes</dc:title>
  <dc:creator>CDO'Brien</dc:creator>
  <cp:lastModifiedBy>Jetlund Knut</cp:lastModifiedBy>
  <cp:revision>17</cp:revision>
  <dcterms:created xsi:type="dcterms:W3CDTF">2015-06-07T10:29:20Z</dcterms:created>
  <dcterms:modified xsi:type="dcterms:W3CDTF">2015-08-20T12:34:08Z</dcterms:modified>
</cp:coreProperties>
</file>