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1" r:id="rId5"/>
    <p:sldId id="259" r:id="rId6"/>
    <p:sldId id="263" r:id="rId7"/>
    <p:sldId id="260" r:id="rId8"/>
  </p:sldIdLst>
  <p:sldSz cx="9144000" cy="6858000" type="screen4x3"/>
  <p:notesSz cx="6858000" cy="9144000"/>
  <p:defaultTextStyle>
    <a:defPPr>
      <a:defRPr lang="en-ZA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D1A"/>
    <a:srgbClr val="006699"/>
    <a:srgbClr val="88BD2F"/>
    <a:srgbClr val="0070B1"/>
    <a:srgbClr val="E48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9785889-A136-4B49-9C0F-8A0560695A57}" type="datetimeFigureOut">
              <a:rPr lang="en-ZA" altLang="en-US"/>
              <a:pPr>
                <a:defRPr/>
              </a:pPr>
              <a:t>2015/12/08</a:t>
            </a:fld>
            <a:endParaRPr lang="en-ZA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4A9E61C-7CB4-4CE4-A04B-8D2BB8053AA3}" type="slidenum">
              <a:rPr lang="en-ZA" altLang="en-US"/>
              <a:pPr>
                <a:defRPr/>
              </a:pPr>
              <a:t>‹#›</a:t>
            </a:fld>
            <a:endParaRPr lang="en-ZA" altLang="en-US"/>
          </a:p>
        </p:txBody>
      </p:sp>
    </p:spTree>
    <p:extLst>
      <p:ext uri="{BB962C8B-B14F-4D97-AF65-F5344CB8AC3E}">
        <p14:creationId xmlns:p14="http://schemas.microsoft.com/office/powerpoint/2010/main" val="315604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739"/>
            <a:ext cx="9144000" cy="547389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43486" y="1859449"/>
            <a:ext cx="5659200" cy="692150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 algn="ctr">
              <a:defRPr lang="en-GB" sz="2800" b="1">
                <a:solidFill>
                  <a:srgbClr val="37609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743486" y="2743151"/>
            <a:ext cx="5659200" cy="217855"/>
          </a:xfrm>
        </p:spPr>
        <p:txBody>
          <a:bodyPr lIns="0" tIns="0" rIns="0" bIns="0" rtlCol="0" anchor="ctr">
            <a:noAutofit/>
          </a:bodyPr>
          <a:lstStyle>
            <a:lvl1pPr algn="ctr">
              <a:buFontTx/>
              <a:buNone/>
              <a:tabLst/>
              <a:defRPr lang="en-US" sz="1400" smtClean="0">
                <a:solidFill>
                  <a:srgbClr val="404040"/>
                </a:solidFill>
              </a:defRPr>
            </a:lvl1pPr>
            <a:lvl2pPr marL="0" indent="0">
              <a:buFontTx/>
              <a:buNone/>
              <a:tabLst/>
              <a:defRPr lang="en-US" smtClean="0"/>
            </a:lvl2pPr>
            <a:lvl3pPr marL="1588" indent="0">
              <a:buFontTx/>
              <a:buNone/>
              <a:tabLst/>
              <a:defRPr lang="en-US" smtClean="0"/>
            </a:lvl3pPr>
            <a:lvl4pPr marL="0" indent="0">
              <a:buFontTx/>
              <a:buNone/>
              <a:tabLst/>
              <a:defRPr lang="en-US" smtClean="0"/>
            </a:lvl4pPr>
            <a:lvl5pPr marL="0" indent="0">
              <a:buFontTx/>
              <a:buNone/>
              <a:tabLst/>
              <a:defRPr lang="en-GB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83" y="5940258"/>
            <a:ext cx="819150" cy="752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809" y="5948280"/>
            <a:ext cx="761224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94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Placeholder 28"/>
          <p:cNvSpPr>
            <a:spLocks noGrp="1"/>
          </p:cNvSpPr>
          <p:nvPr>
            <p:ph type="title"/>
          </p:nvPr>
        </p:nvSpPr>
        <p:spPr>
          <a:xfrm>
            <a:off x="457200" y="8549"/>
            <a:ext cx="8229600" cy="75615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78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377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Page - AfriG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2575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28"/>
          <p:cNvSpPr>
            <a:spLocks noGrp="1"/>
          </p:cNvSpPr>
          <p:nvPr>
            <p:ph type="title"/>
          </p:nvPr>
        </p:nvSpPr>
        <p:spPr>
          <a:xfrm>
            <a:off x="457200" y="8549"/>
            <a:ext cx="8229600" cy="75345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80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9304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271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300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1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132" y="6384922"/>
            <a:ext cx="7246080" cy="172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12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BFA5D4-7951-41B2-927E-5337A529565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9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E5D302E3-33FD-4B72-801C-AEFCCEB5B9AA}" type="datetime1">
              <a:rPr lang="en-GB" smtClean="0"/>
              <a:t>08/12/2015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8228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8"/>
          <p:cNvSpPr>
            <a:spLocks noGrp="1"/>
          </p:cNvSpPr>
          <p:nvPr>
            <p:ph type="title"/>
          </p:nvPr>
        </p:nvSpPr>
        <p:spPr bwMode="auto">
          <a:xfrm>
            <a:off x="457200" y="7938"/>
            <a:ext cx="8229600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ZA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79425" y="1484313"/>
            <a:ext cx="8207375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ZA" altLang="en-US" dirty="0" smtClean="0"/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2935288" y="6581582"/>
            <a:ext cx="3589248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900" dirty="0" smtClean="0"/>
              <a:t>ISO/TC211 Geographic information/Geomatics   Copyright 2014 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19163" y="6332538"/>
            <a:ext cx="0" cy="525462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3"/>
          <p:cNvSpPr txBox="1">
            <a:spLocks noChangeArrowheads="1"/>
          </p:cNvSpPr>
          <p:nvPr/>
        </p:nvSpPr>
        <p:spPr bwMode="auto">
          <a:xfrm>
            <a:off x="7243763" y="6503988"/>
            <a:ext cx="20002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DB66488F-F4CE-4FFA-823B-A9FE1B6D5156}" type="slidenum">
              <a:rPr lang="en-GB" altLang="en-US" sz="90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GB" altLang="en-US" sz="9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35288" y="6423025"/>
            <a:ext cx="2073275" cy="138113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20666C5D-F6A3-4BE9-8811-DA2F390CDA91}" type="datetime3">
              <a:rPr lang="en-ZA" altLang="en-US" sz="900" smtClean="0">
                <a:solidFill>
                  <a:srgbClr val="898989"/>
                </a:solidFill>
                <a:latin typeface="Arial" pitchFamily="34" charset="0"/>
              </a:rPr>
              <a:pPr>
                <a:defRPr/>
              </a:pPr>
              <a:t>8 December 2015</a:t>
            </a:fld>
            <a:endParaRPr lang="en-GB" altLang="en-US" sz="900" dirty="0" smtClean="0">
              <a:solidFill>
                <a:srgbClr val="898989"/>
              </a:solidFill>
              <a:latin typeface="Arial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752725" y="6332538"/>
            <a:ext cx="0" cy="525462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ate Placeholder 3"/>
          <p:cNvSpPr txBox="1">
            <a:spLocks/>
          </p:cNvSpPr>
          <p:nvPr/>
        </p:nvSpPr>
        <p:spPr>
          <a:xfrm rot="16200000">
            <a:off x="-1124743" y="4409281"/>
            <a:ext cx="2843212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ZA" altLang="en-US" sz="7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Confidential ©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6" r:id="rId2"/>
    <p:sldLayoutId id="2147483747" r:id="rId3"/>
    <p:sldLayoutId id="2147483751" r:id="rId4"/>
    <p:sldLayoutId id="2147483748" r:id="rId5"/>
    <p:sldLayoutId id="2147483749" r:id="rId6"/>
    <p:sldLayoutId id="2147483752" r:id="rId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76092"/>
          </a:solidFill>
          <a:latin typeface="Arial"/>
          <a:ea typeface="MS PGothic" pitchFamily="34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  <a:cs typeface="Arial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  <a:cs typeface="Arial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  <a:cs typeface="Arial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  <a:cs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/>
          <a:ea typeface="MS PGothic" pitchFamily="34" charset="-128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Arial"/>
          <a:ea typeface="MS PGothic" pitchFamily="34" charset="-128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/>
          <a:ea typeface="MS PGothic" pitchFamily="34" charset="-128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MS PGothic" pitchFamily="34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MS PGothic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O-TC211/UML-Best-Practices/issues" TargetMode="External"/><Relationship Id="rId2" Type="http://schemas.openxmlformats.org/officeDocument/2006/relationships/hyperlink" Target="file:///C:\DATA\Dropbox\Dropbox\Standardisering\ISOTC211\Modellering\UML-Best-Practices\Administrative\Minutes%20of%20meeting%20-%20Southampton.docx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O-TC211/UML-Best-Practices/wiki" TargetMode="External"/><Relationship Id="rId2" Type="http://schemas.openxmlformats.org/officeDocument/2006/relationships/hyperlink" Target="https://github.com/ISO-TC211/UML-Best-Practices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ISO-TC211/UML-Best-Practices/issue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hyperlink" Target="https://github.com/ISO-TC211/UML-Best-Practices/milestones/ISO/TC211%20Meeting%20week%20in%20Australia" TargetMode="External"/><Relationship Id="rId2" Type="http://schemas.openxmlformats.org/officeDocument/2006/relationships/hyperlink" Target="https://github.com/ISO-TC211/UML-Best-Practices/issues?q=milestone:%22ISO/TC211+Meeting+week+in+Southampton%22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ithub.com/ISO-TC211/UML-Best-Practices/issues?q=milestone:%22Update+after+the+Southampton+meeting%22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SO-TC211/UML-Best-Practices/wiki/Basic-UML" TargetMode="External"/><Relationship Id="rId13" Type="http://schemas.openxmlformats.org/officeDocument/2006/relationships/hyperlink" Target="https://github.com/ISO-TC211/UML-Best-Practices/labels/Implementation" TargetMode="External"/><Relationship Id="rId3" Type="http://schemas.openxmlformats.org/officeDocument/2006/relationships/hyperlink" Target="https://github.com/ISO-TC211/UML-Best-Practices/labels/Diagram%20design" TargetMode="External"/><Relationship Id="rId7" Type="http://schemas.openxmlformats.org/officeDocument/2006/relationships/hyperlink" Target="https://github.com/ISO-TC211/UML-Best-Practices/wiki/Useful-tools-for-use-in-or-together-with-Enterprise-Architect" TargetMode="External"/><Relationship Id="rId12" Type="http://schemas.openxmlformats.org/officeDocument/2006/relationships/hyperlink" Target="https://github.com/ISO-TC211/UML-Best-Practices/wiki/Best-practices-to-help-implementation" TargetMode="External"/><Relationship Id="rId2" Type="http://schemas.openxmlformats.org/officeDocument/2006/relationships/hyperlink" Target="https://github.com/ISO-TC211/UML-Best-Practices/wiki/Best-practices-for-diagram-design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ISO-TC211/UML-Best-Practices/wiki#model-documentation" TargetMode="External"/><Relationship Id="rId11" Type="http://schemas.openxmlformats.org/officeDocument/2006/relationships/hyperlink" Target="https://github.com/ISO-TC211/UML-Best-Practices/labels/Basic%20UML" TargetMode="External"/><Relationship Id="rId5" Type="http://schemas.openxmlformats.org/officeDocument/2006/relationships/hyperlink" Target="https://github.com/ISO-TC211/UML-Best-Practices/labels/Modelling" TargetMode="External"/><Relationship Id="rId10" Type="http://schemas.openxmlformats.org/officeDocument/2006/relationships/hyperlink" Target="https://github.com/ISO-TC211/UML-Best-Practices/wiki/Level-of-abstraction" TargetMode="External"/><Relationship Id="rId4" Type="http://schemas.openxmlformats.org/officeDocument/2006/relationships/hyperlink" Target="https://github.com/ISO-TC211/UML-Best-Practices/wiki/Best-practices-for-modelling" TargetMode="External"/><Relationship Id="rId9" Type="http://schemas.openxmlformats.org/officeDocument/2006/relationships/hyperlink" Target="https://github.com/ISO-TC211/UML-Best-Practices/wiki/Requirements-and-recomendation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O-TC211/UML-Best-Practices/issues" TargetMode="External"/><Relationship Id="rId2" Type="http://schemas.openxmlformats.org/officeDocument/2006/relationships/hyperlink" Target="https://github.com/ISO-TC211/UML-Best-Practices/wiki/Model-versions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1743075" y="1858963"/>
            <a:ext cx="5659438" cy="692150"/>
          </a:xfrm>
        </p:spPr>
        <p:txBody>
          <a:bodyPr/>
          <a:lstStyle/>
          <a:p>
            <a:pPr eaLnBrk="1" hangingPunct="1"/>
            <a:r>
              <a:rPr lang="en-ZA" altLang="en-US" dirty="0" smtClean="0">
                <a:latin typeface="Arial" charset="0"/>
                <a:cs typeface="Arial" charset="0"/>
              </a:rPr>
              <a:t>ISO/TC211 Ad Hoc Group on best practices for UML modelling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43075" y="2743200"/>
            <a:ext cx="5659438" cy="217488"/>
          </a:xfrm>
        </p:spPr>
        <p:txBody>
          <a:bodyPr/>
          <a:lstStyle/>
          <a:p>
            <a:pPr eaLnBrk="1" hangingPunct="1">
              <a:defRPr/>
            </a:pPr>
            <a:r>
              <a:rPr lang="en-ZA" dirty="0" smtClean="0"/>
              <a:t>Sydney, Australia 2015-12-09</a:t>
            </a:r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Plassholder for innhold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960666"/>
              </p:ext>
            </p:extLst>
          </p:nvPr>
        </p:nvGraphicFramePr>
        <p:xfrm>
          <a:off x="1105230" y="1168840"/>
          <a:ext cx="6917636" cy="46105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3692"/>
                <a:gridCol w="4070970"/>
                <a:gridCol w="1422974"/>
              </a:tblGrid>
              <a:tr h="559163">
                <a:tc>
                  <a:txBody>
                    <a:bodyPr/>
                    <a:lstStyle/>
                    <a:p>
                      <a:pPr marR="21590"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nb-NO" sz="1600" dirty="0">
                        <a:effectLst/>
                      </a:endParaRPr>
                    </a:p>
                    <a:p>
                      <a:pPr marR="21590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Wed 2015-12-09</a:t>
                      </a:r>
                      <a:endParaRPr lang="nb-NO" sz="16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nb-NO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nb-NO" sz="16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u="sng">
                          <a:effectLst/>
                        </a:rPr>
                        <a:t>Meeting of ad hoc group</a:t>
                      </a:r>
                      <a:endParaRPr lang="nb-NO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nb-NO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27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11:00</a:t>
                      </a:r>
                      <a:endParaRPr lang="nb-NO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508000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1. Welcome </a:t>
                      </a:r>
                      <a:r>
                        <a:rPr lang="en-GB" sz="1400" dirty="0">
                          <a:effectLst/>
                        </a:rPr>
                        <a:t>and </a:t>
                      </a:r>
                      <a:r>
                        <a:rPr lang="en-GB" sz="1400" dirty="0" smtClean="0">
                          <a:effectLst/>
                        </a:rPr>
                        <a:t>introduction</a:t>
                      </a:r>
                      <a:endParaRPr lang="nb-NO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Convenor</a:t>
                      </a:r>
                      <a:endParaRPr lang="nb-NO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27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nb-NO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508000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2. Roll </a:t>
                      </a:r>
                      <a:r>
                        <a:rPr lang="en-GB" sz="1400" dirty="0">
                          <a:effectLst/>
                        </a:rPr>
                        <a:t>call of </a:t>
                      </a:r>
                      <a:r>
                        <a:rPr lang="en-GB" sz="1400" dirty="0" smtClean="0">
                          <a:effectLst/>
                        </a:rPr>
                        <a:t>members</a:t>
                      </a:r>
                      <a:r>
                        <a:rPr lang="en-GB" sz="1400" dirty="0">
                          <a:effectLst/>
                        </a:rPr>
                        <a:t> </a:t>
                      </a:r>
                      <a:endParaRPr lang="nb-NO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Members</a:t>
                      </a:r>
                      <a:endParaRPr lang="nb-NO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27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nb-NO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508000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3. Approval </a:t>
                      </a:r>
                      <a:r>
                        <a:rPr lang="en-GB" sz="1400" dirty="0">
                          <a:effectLst/>
                        </a:rPr>
                        <a:t>of </a:t>
                      </a:r>
                      <a:r>
                        <a:rPr lang="en-GB" sz="1400" dirty="0" smtClean="0">
                          <a:effectLst/>
                        </a:rPr>
                        <a:t>agenda</a:t>
                      </a:r>
                      <a:endParaRPr lang="nb-NO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Members</a:t>
                      </a:r>
                      <a:endParaRPr lang="nb-NO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27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nb-NO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508000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4. </a:t>
                      </a:r>
                      <a:r>
                        <a:rPr lang="en-GB" sz="1400" dirty="0" smtClean="0">
                          <a:effectLst/>
                          <a:hlinkClick r:id="rId2" action="ppaction://hlinkfile"/>
                        </a:rPr>
                        <a:t>Minutes </a:t>
                      </a:r>
                      <a:r>
                        <a:rPr lang="en-GB" sz="1400" dirty="0">
                          <a:effectLst/>
                          <a:hlinkClick r:id="rId2" action="ppaction://hlinkfile"/>
                        </a:rPr>
                        <a:t>of meeting for the </a:t>
                      </a:r>
                      <a:r>
                        <a:rPr lang="en-GB" sz="1400" dirty="0" smtClean="0">
                          <a:effectLst/>
                          <a:hlinkClick r:id="rId2" action="ppaction://hlinkfile"/>
                        </a:rPr>
                        <a:t>Southampton </a:t>
                      </a:r>
                      <a:r>
                        <a:rPr lang="en-GB" sz="1400" dirty="0">
                          <a:effectLst/>
                          <a:hlinkClick r:id="rId2" action="ppaction://hlinkfile"/>
                        </a:rPr>
                        <a:t>meeting</a:t>
                      </a:r>
                      <a:endParaRPr lang="nb-NO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Convenor</a:t>
                      </a:r>
                      <a:endParaRPr lang="nb-NO" sz="16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nb-NO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27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nb-NO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508000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5. Progress </a:t>
                      </a:r>
                      <a:r>
                        <a:rPr lang="en-GB" sz="1400" dirty="0">
                          <a:effectLst/>
                        </a:rPr>
                        <a:t>report</a:t>
                      </a:r>
                      <a:endParaRPr lang="nb-NO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Convenor</a:t>
                      </a:r>
                      <a:endParaRPr lang="nb-NO" sz="16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nb-NO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91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nb-NO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508000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6. Discussion </a:t>
                      </a:r>
                      <a:r>
                        <a:rPr lang="en-GB" sz="1400" dirty="0">
                          <a:effectLst/>
                        </a:rPr>
                        <a:t>on registered issues (</a:t>
                      </a:r>
                      <a:r>
                        <a:rPr lang="en-GB" sz="1400" u="sng" dirty="0">
                          <a:effectLst/>
                          <a:hlinkClick r:id="rId3"/>
                        </a:rPr>
                        <a:t>https://github.com/ISO-TC211/UML-Best-Practices/issues</a:t>
                      </a:r>
                      <a:r>
                        <a:rPr lang="en-GB" sz="1400" dirty="0" smtClean="0">
                          <a:effectLst/>
                        </a:rPr>
                        <a:t>)</a:t>
                      </a:r>
                      <a:endParaRPr lang="nb-NO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Members</a:t>
                      </a:r>
                      <a:endParaRPr lang="nb-NO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27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nb-NO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508000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7. Discussion </a:t>
                      </a:r>
                      <a:r>
                        <a:rPr lang="en-GB" sz="1400" dirty="0">
                          <a:effectLst/>
                        </a:rPr>
                        <a:t>on issues to </a:t>
                      </a:r>
                      <a:r>
                        <a:rPr lang="en-GB" sz="1400" dirty="0" smtClean="0">
                          <a:effectLst/>
                        </a:rPr>
                        <a:t>add</a:t>
                      </a:r>
                      <a:endParaRPr lang="nb-NO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Members</a:t>
                      </a:r>
                      <a:endParaRPr lang="nb-NO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27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nb-NO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508000" algn="l"/>
                        </a:tabLst>
                      </a:pPr>
                      <a:r>
                        <a:rPr lang="en-GB" sz="1400" dirty="0" smtClean="0">
                          <a:effectLst/>
                        </a:rPr>
                        <a:t>8. Revised </a:t>
                      </a:r>
                      <a:r>
                        <a:rPr lang="en-GB" sz="1400" dirty="0">
                          <a:effectLst/>
                        </a:rPr>
                        <a:t>action plan for the </a:t>
                      </a:r>
                      <a:r>
                        <a:rPr lang="en-GB" sz="1400" dirty="0" smtClean="0">
                          <a:effectLst/>
                        </a:rPr>
                        <a:t>group</a:t>
                      </a:r>
                      <a:endParaRPr lang="nb-NO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Convenor, Members</a:t>
                      </a:r>
                      <a:endParaRPr lang="nb-NO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91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12:30</a:t>
                      </a:r>
                      <a:endParaRPr lang="nb-NO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508000" algn="l"/>
                        </a:tabLst>
                      </a:pPr>
                      <a:r>
                        <a:rPr lang="en-GB" sz="1400" dirty="0">
                          <a:effectLst/>
                        </a:rPr>
                        <a:t>Close – with possibility to continue discussions in the HMMG </a:t>
                      </a:r>
                      <a:r>
                        <a:rPr lang="en-GB" sz="1400" dirty="0" smtClean="0">
                          <a:effectLst/>
                        </a:rPr>
                        <a:t>Meeting</a:t>
                      </a:r>
                      <a:endParaRPr lang="nb-NO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nb-NO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123" name="Title 5"/>
          <p:cNvSpPr>
            <a:spLocks noGrp="1"/>
          </p:cNvSpPr>
          <p:nvPr>
            <p:ph type="title"/>
          </p:nvPr>
        </p:nvSpPr>
        <p:spPr>
          <a:xfrm>
            <a:off x="457200" y="7938"/>
            <a:ext cx="8229600" cy="75406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Agenda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https://github.com/ISO-TC211/UML-Best-Practices</a:t>
            </a:r>
            <a:endParaRPr lang="en-US" dirty="0"/>
          </a:p>
          <a:p>
            <a:pPr lvl="1"/>
            <a:r>
              <a:rPr lang="en-US" dirty="0"/>
              <a:t>For reference documents, scripts, illustrations etc.</a:t>
            </a:r>
          </a:p>
          <a:p>
            <a:r>
              <a:rPr lang="en-US" dirty="0">
                <a:hlinkClick r:id="rId3"/>
              </a:rPr>
              <a:t>https://github.com/ISO-TC211/UML-Best-Practices/wiki</a:t>
            </a:r>
            <a:endParaRPr lang="en-US" dirty="0"/>
          </a:p>
          <a:p>
            <a:pPr lvl="1"/>
            <a:r>
              <a:rPr lang="en-US" dirty="0"/>
              <a:t>Wiki for UML Best practices</a:t>
            </a:r>
          </a:p>
          <a:p>
            <a:r>
              <a:rPr lang="en-US" dirty="0">
                <a:hlinkClick r:id="rId4"/>
              </a:rPr>
              <a:t>https://github.com/ISO-TC211/UML-Best-Practices/issues</a:t>
            </a:r>
            <a:endParaRPr lang="en-US" dirty="0"/>
          </a:p>
          <a:p>
            <a:pPr lvl="1"/>
            <a:r>
              <a:rPr lang="en-US" dirty="0"/>
              <a:t>For issue tracking</a:t>
            </a:r>
          </a:p>
          <a:p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>
          <a:xfrm>
            <a:off x="457200" y="8548"/>
            <a:ext cx="8229600" cy="1591651"/>
          </a:xfrm>
        </p:spPr>
        <p:txBody>
          <a:bodyPr>
            <a:normAutofit/>
          </a:bodyPr>
          <a:lstStyle/>
          <a:p>
            <a:r>
              <a:rPr lang="nb-NO" sz="4000" dirty="0" err="1" smtClean="0"/>
              <a:t>GitHub</a:t>
            </a:r>
            <a:r>
              <a:rPr lang="nb-NO" dirty="0"/>
              <a:t/>
            </a:r>
            <a:br>
              <a:rPr lang="nb-NO" dirty="0"/>
            </a:br>
            <a:r>
              <a:rPr lang="en-US" dirty="0">
                <a:hlinkClick r:id="rId2"/>
              </a:rPr>
              <a:t>https://github.com/ISO-TC211/UML-Best-Practices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6376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Progress report</a:t>
            </a:r>
            <a:endParaRPr lang="nb-NO" dirty="0"/>
          </a:p>
        </p:txBody>
      </p:sp>
      <p:pic>
        <p:nvPicPr>
          <p:cNvPr id="8" name="Bilde 7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" y="2681658"/>
            <a:ext cx="7855889" cy="1595628"/>
          </a:xfrm>
          <a:prstGeom prst="rect">
            <a:avLst/>
          </a:prstGeom>
        </p:spPr>
      </p:pic>
      <p:pic>
        <p:nvPicPr>
          <p:cNvPr id="9" name="Bilde 8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30" y="4329367"/>
            <a:ext cx="7901940" cy="854964"/>
          </a:xfrm>
          <a:prstGeom prst="rect">
            <a:avLst/>
          </a:prstGeom>
        </p:spPr>
      </p:pic>
      <p:pic>
        <p:nvPicPr>
          <p:cNvPr id="2" name="Bild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5550" y="1004415"/>
            <a:ext cx="4152900" cy="2590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" name="Bilde 3">
            <a:hlinkClick r:id="rId7"/>
          </p:cNvPr>
          <p:cNvPicPr>
            <a:picLocks noChangeAspect="1"/>
          </p:cNvPicPr>
          <p:nvPr/>
        </p:nvPicPr>
        <p:blipFill rotWithShape="1">
          <a:blip r:embed="rId8"/>
          <a:srcRect t="28967"/>
          <a:stretch/>
        </p:blipFill>
        <p:spPr>
          <a:xfrm>
            <a:off x="621030" y="5184331"/>
            <a:ext cx="7906544" cy="87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Much work done on </a:t>
            </a:r>
            <a:r>
              <a:rPr lang="en-US" dirty="0">
                <a:hlinkClick r:id="rId2"/>
              </a:rPr>
              <a:t>diagram design</a:t>
            </a:r>
            <a:endParaRPr lang="en-US" dirty="0"/>
          </a:p>
          <a:p>
            <a:pPr lvl="1"/>
            <a:r>
              <a:rPr lang="en-US" sz="1600" dirty="0" smtClean="0"/>
              <a:t>Few</a:t>
            </a:r>
            <a:r>
              <a:rPr lang="en-US" sz="1600" dirty="0"/>
              <a:t> </a:t>
            </a:r>
            <a:r>
              <a:rPr lang="en-US" sz="1600" dirty="0">
                <a:hlinkClick r:id="rId3"/>
              </a:rPr>
              <a:t>issues</a:t>
            </a:r>
            <a:r>
              <a:rPr lang="en-US" sz="1600" dirty="0"/>
              <a:t> </a:t>
            </a:r>
            <a:r>
              <a:rPr lang="en-US" sz="1600" dirty="0" smtClean="0"/>
              <a:t>open</a:t>
            </a:r>
            <a:endParaRPr lang="en-US" sz="1600" dirty="0"/>
          </a:p>
          <a:p>
            <a:r>
              <a:rPr lang="en-US" dirty="0" smtClean="0"/>
              <a:t>Much </a:t>
            </a:r>
            <a:r>
              <a:rPr lang="en-US" dirty="0"/>
              <a:t>work done on </a:t>
            </a:r>
            <a:r>
              <a:rPr lang="en-US" dirty="0">
                <a:hlinkClick r:id="rId4"/>
              </a:rPr>
              <a:t>modelling</a:t>
            </a:r>
            <a:endParaRPr lang="en-US" dirty="0"/>
          </a:p>
          <a:p>
            <a:pPr lvl="1"/>
            <a:r>
              <a:rPr lang="en-US" sz="1600" dirty="0" smtClean="0"/>
              <a:t>Several </a:t>
            </a:r>
            <a:r>
              <a:rPr lang="en-US" sz="1600" dirty="0" smtClean="0">
                <a:hlinkClick r:id="rId5"/>
              </a:rPr>
              <a:t>issues</a:t>
            </a:r>
            <a:r>
              <a:rPr lang="en-US" sz="1600" dirty="0" smtClean="0"/>
              <a:t> open</a:t>
            </a:r>
            <a:endParaRPr lang="en-US" dirty="0" smtClean="0"/>
          </a:p>
          <a:p>
            <a:r>
              <a:rPr lang="en-US" dirty="0" smtClean="0"/>
              <a:t>Much work done on </a:t>
            </a:r>
            <a:r>
              <a:rPr lang="en-US" dirty="0" smtClean="0">
                <a:hlinkClick r:id="rId6"/>
              </a:rPr>
              <a:t>documentation</a:t>
            </a:r>
            <a:endParaRPr lang="en-US" dirty="0" smtClean="0"/>
          </a:p>
          <a:p>
            <a:r>
              <a:rPr lang="en-US" dirty="0" smtClean="0"/>
              <a:t>Much </a:t>
            </a:r>
            <a:r>
              <a:rPr lang="en-US" dirty="0"/>
              <a:t>work done on </a:t>
            </a:r>
            <a:r>
              <a:rPr lang="en-US" dirty="0">
                <a:hlinkClick r:id="rId7"/>
              </a:rPr>
              <a:t>scripts and tools</a:t>
            </a:r>
            <a:endParaRPr lang="en-US" dirty="0"/>
          </a:p>
          <a:p>
            <a:pPr lvl="1"/>
            <a:r>
              <a:rPr lang="en-US" sz="1600" dirty="0"/>
              <a:t>Scripts in VBScript, JScript, searches (XML)</a:t>
            </a:r>
          </a:p>
          <a:p>
            <a:pPr lvl="1"/>
            <a:r>
              <a:rPr lang="en-US" sz="1600" dirty="0"/>
              <a:t>Several contributors have scripts that </a:t>
            </a:r>
            <a:r>
              <a:rPr lang="en-US" sz="1600" dirty="0" smtClean="0"/>
              <a:t>have been </a:t>
            </a:r>
            <a:r>
              <a:rPr lang="en-US" sz="1600" dirty="0"/>
              <a:t>uploaded</a:t>
            </a:r>
          </a:p>
          <a:p>
            <a:r>
              <a:rPr lang="en-US" dirty="0" smtClean="0"/>
              <a:t>Much work </a:t>
            </a:r>
            <a:r>
              <a:rPr lang="en-US" dirty="0"/>
              <a:t>done on </a:t>
            </a:r>
            <a:r>
              <a:rPr lang="en-US" dirty="0">
                <a:hlinkClick r:id="rId8"/>
              </a:rPr>
              <a:t>basic UML</a:t>
            </a:r>
            <a:endParaRPr lang="en-US" dirty="0"/>
          </a:p>
          <a:p>
            <a:pPr lvl="1"/>
            <a:r>
              <a:rPr lang="en-US" sz="1600" dirty="0"/>
              <a:t>Relevant </a:t>
            </a:r>
            <a:r>
              <a:rPr lang="en-US" sz="1600" dirty="0">
                <a:hlinkClick r:id="rId9"/>
              </a:rPr>
              <a:t>requirements and </a:t>
            </a:r>
            <a:r>
              <a:rPr lang="en-US" sz="1600" dirty="0" err="1">
                <a:hlinkClick r:id="rId9"/>
              </a:rPr>
              <a:t>recomendations</a:t>
            </a:r>
            <a:endParaRPr lang="en-US" sz="1600" dirty="0"/>
          </a:p>
          <a:p>
            <a:pPr lvl="1"/>
            <a:r>
              <a:rPr lang="en-US" sz="1600" dirty="0">
                <a:hlinkClick r:id="rId10"/>
              </a:rPr>
              <a:t>Levels of abstraction</a:t>
            </a:r>
            <a:endParaRPr lang="en-US" sz="1600" dirty="0"/>
          </a:p>
          <a:p>
            <a:pPr lvl="1"/>
            <a:r>
              <a:rPr lang="en-US" sz="1600" dirty="0" smtClean="0"/>
              <a:t>Few</a:t>
            </a:r>
            <a:r>
              <a:rPr lang="en-US" sz="1600" dirty="0"/>
              <a:t> </a:t>
            </a:r>
            <a:r>
              <a:rPr lang="en-US" sz="1600" dirty="0">
                <a:hlinkClick r:id="rId11"/>
              </a:rPr>
              <a:t>issues</a:t>
            </a:r>
            <a:r>
              <a:rPr lang="en-US" sz="1600" dirty="0"/>
              <a:t> </a:t>
            </a:r>
            <a:r>
              <a:rPr lang="en-US" sz="1600" dirty="0" smtClean="0"/>
              <a:t>open</a:t>
            </a:r>
            <a:endParaRPr lang="en-US" sz="1600" dirty="0"/>
          </a:p>
          <a:p>
            <a:r>
              <a:rPr lang="en-US" dirty="0"/>
              <a:t>Much left to do on </a:t>
            </a:r>
            <a:r>
              <a:rPr lang="en-US" dirty="0">
                <a:hlinkClick r:id="rId12"/>
              </a:rPr>
              <a:t>implementation issues</a:t>
            </a:r>
            <a:endParaRPr lang="en-US" dirty="0"/>
          </a:p>
          <a:p>
            <a:pPr lvl="1"/>
            <a:r>
              <a:rPr lang="en-US" sz="1600" dirty="0" smtClean="0"/>
              <a:t>Few</a:t>
            </a:r>
            <a:r>
              <a:rPr lang="en-US" sz="1600" dirty="0"/>
              <a:t> </a:t>
            </a:r>
            <a:r>
              <a:rPr lang="en-US" sz="1600" dirty="0">
                <a:hlinkClick r:id="rId13"/>
              </a:rPr>
              <a:t>issues</a:t>
            </a:r>
            <a:r>
              <a:rPr lang="en-US" sz="1600" dirty="0"/>
              <a:t> </a:t>
            </a:r>
            <a:r>
              <a:rPr lang="en-US" sz="1600" dirty="0" smtClean="0"/>
              <a:t>open</a:t>
            </a:r>
            <a:endParaRPr lang="en-US" sz="1600" dirty="0"/>
          </a:p>
          <a:p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b-NO" sz="3599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36935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>
                <a:hlinkClick r:id="rId2"/>
              </a:rPr>
              <a:t>Versions </a:t>
            </a:r>
            <a:r>
              <a:rPr lang="nb-NO" dirty="0" err="1" smtClean="0">
                <a:hlinkClick r:id="rId2"/>
              </a:rPr>
              <a:t>of</a:t>
            </a:r>
            <a:r>
              <a:rPr lang="nb-NO" dirty="0" smtClean="0">
                <a:hlinkClick r:id="rId2"/>
              </a:rPr>
              <a:t> </a:t>
            </a:r>
            <a:r>
              <a:rPr lang="nb-NO" dirty="0" err="1" smtClean="0">
                <a:hlinkClick r:id="rId2"/>
              </a:rPr>
              <a:t>models</a:t>
            </a:r>
            <a:endParaRPr lang="nb-NO" dirty="0" smtClean="0"/>
          </a:p>
          <a:p>
            <a:r>
              <a:rPr lang="nb-NO" dirty="0" smtClean="0"/>
              <a:t>Morten </a:t>
            </a:r>
            <a:r>
              <a:rPr lang="nb-NO" dirty="0" smtClean="0"/>
              <a:t>– </a:t>
            </a:r>
            <a:r>
              <a:rPr lang="nb-NO" dirty="0" err="1" smtClean="0"/>
              <a:t>Documentation</a:t>
            </a:r>
            <a:endParaRPr lang="nb-NO" dirty="0" smtClean="0"/>
          </a:p>
          <a:p>
            <a:r>
              <a:rPr lang="nb-NO" dirty="0" smtClean="0"/>
              <a:t>Roland – Associations</a:t>
            </a:r>
          </a:p>
          <a:p>
            <a:r>
              <a:rPr lang="nb-NO" dirty="0" smtClean="0"/>
              <a:t>Anthony – IHO – </a:t>
            </a:r>
            <a:r>
              <a:rPr lang="nb-NO" dirty="0" err="1" smtClean="0"/>
              <a:t>Backwards</a:t>
            </a:r>
            <a:r>
              <a:rPr lang="nb-NO" dirty="0" smtClean="0"/>
              <a:t> </a:t>
            </a:r>
            <a:r>
              <a:rPr lang="nb-NO" dirty="0" err="1" smtClean="0"/>
              <a:t>compatibility</a:t>
            </a:r>
            <a:endParaRPr lang="nb-NO" dirty="0" smtClean="0"/>
          </a:p>
          <a:p>
            <a:r>
              <a:rPr lang="nb-NO" dirty="0">
                <a:hlinkClick r:id="rId3"/>
              </a:rPr>
              <a:t>https://</a:t>
            </a:r>
            <a:r>
              <a:rPr lang="nb-NO" dirty="0" smtClean="0">
                <a:hlinkClick r:id="rId3"/>
              </a:rPr>
              <a:t>github.com/ISO-TC211/UML-Best-Practices/issues</a:t>
            </a:r>
            <a:endParaRPr lang="nb-NO" dirty="0" smtClean="0"/>
          </a:p>
          <a:p>
            <a:r>
              <a:rPr lang="nb-NO" dirty="0" smtClean="0"/>
              <a:t>New </a:t>
            </a:r>
            <a:r>
              <a:rPr lang="nb-NO" dirty="0" err="1" smtClean="0"/>
              <a:t>issues</a:t>
            </a:r>
            <a:r>
              <a:rPr lang="nb-NO" dirty="0" smtClean="0"/>
              <a:t>?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Issues</a:t>
            </a:r>
            <a:r>
              <a:rPr lang="nb-NO" dirty="0" smtClean="0"/>
              <a:t> for </a:t>
            </a:r>
            <a:r>
              <a:rPr lang="nb-NO" dirty="0" err="1" smtClean="0"/>
              <a:t>discussion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3002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4736592" cy="4525963"/>
          </a:xfrm>
        </p:spPr>
        <p:txBody>
          <a:bodyPr>
            <a:normAutofit/>
          </a:bodyPr>
          <a:lstStyle/>
          <a:p>
            <a:r>
              <a:rPr lang="en-US" sz="2400" dirty="0"/>
              <a:t>Continue </a:t>
            </a:r>
            <a:r>
              <a:rPr lang="en-US" sz="2400" dirty="0" smtClean="0"/>
              <a:t>as AHG up </a:t>
            </a:r>
            <a:r>
              <a:rPr lang="en-US" sz="2400" dirty="0"/>
              <a:t>to the next plenary </a:t>
            </a:r>
            <a:r>
              <a:rPr lang="en-US" sz="2400" dirty="0" smtClean="0"/>
              <a:t>(June 2016)</a:t>
            </a:r>
            <a:endParaRPr lang="en-US" sz="2400" dirty="0"/>
          </a:p>
          <a:p>
            <a:r>
              <a:rPr lang="en-US" sz="2400" dirty="0" smtClean="0"/>
              <a:t>Adopt</a:t>
            </a:r>
            <a:r>
              <a:rPr lang="en-US" sz="2400" dirty="0"/>
              <a:t> into the </a:t>
            </a:r>
            <a:r>
              <a:rPr lang="en-US" sz="2400" dirty="0" smtClean="0"/>
              <a:t>HMMG</a:t>
            </a:r>
          </a:p>
          <a:p>
            <a:pPr lvl="1"/>
            <a:r>
              <a:rPr lang="en-US" sz="2000" dirty="0" smtClean="0"/>
              <a:t>Continue the work</a:t>
            </a:r>
            <a:endParaRPr lang="en-US" sz="2000" dirty="0"/>
          </a:p>
          <a:p>
            <a:r>
              <a:rPr lang="en-US" sz="2400" dirty="0"/>
              <a:t>Wiki to be moved to official ISO/TC211 Wiki in the future</a:t>
            </a:r>
          </a:p>
          <a:p>
            <a:endParaRPr lang="nb-NO" sz="2400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b-NO" sz="3199" dirty="0" err="1"/>
              <a:t>Revised</a:t>
            </a:r>
            <a:r>
              <a:rPr lang="nb-NO" sz="3199" dirty="0"/>
              <a:t> action plan</a:t>
            </a:r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137" y="1874821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7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Template_2015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>
        <a:defPPr>
          <a:defRPr dirty="0" smtClean="0">
            <a:solidFill>
              <a:srgbClr val="37609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PresentationTemplate_2015</Template>
  <TotalTime>783</TotalTime>
  <Words>167</Words>
  <Application>Microsoft Office PowerPoint</Application>
  <PresentationFormat>Skjermfremvisning (4:3)</PresentationFormat>
  <Paragraphs>73</Paragraphs>
  <Slides>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3" baseType="lpstr">
      <vt:lpstr>MS PGothic</vt:lpstr>
      <vt:lpstr>Arial</vt:lpstr>
      <vt:lpstr>Calibri</vt:lpstr>
      <vt:lpstr>Times New Roman</vt:lpstr>
      <vt:lpstr>Verdana</vt:lpstr>
      <vt:lpstr>PresentationTemplate_2015</vt:lpstr>
      <vt:lpstr>ISO/TC211 Ad Hoc Group on best practices for UML modelling</vt:lpstr>
      <vt:lpstr>Agenda</vt:lpstr>
      <vt:lpstr>GitHub https://github.com/ISO-TC211/UML-Best-Practices</vt:lpstr>
      <vt:lpstr>Progress report</vt:lpstr>
      <vt:lpstr>Status</vt:lpstr>
      <vt:lpstr>Issues for discussion</vt:lpstr>
      <vt:lpstr>Revised action plan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 space for two lines in case the heading is long.</dc:title>
  <dc:creator>Liesel Lange</dc:creator>
  <cp:lastModifiedBy>Jetlund Knut</cp:lastModifiedBy>
  <cp:revision>20</cp:revision>
  <dcterms:created xsi:type="dcterms:W3CDTF">2015-02-05T13:06:45Z</dcterms:created>
  <dcterms:modified xsi:type="dcterms:W3CDTF">2015-12-08T11:33:04Z</dcterms:modified>
</cp:coreProperties>
</file>