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2"/>
  </p:notesMasterIdLst>
  <p:sldIdLst>
    <p:sldId id="256" r:id="rId2"/>
    <p:sldId id="258" r:id="rId3"/>
    <p:sldId id="294" r:id="rId4"/>
    <p:sldId id="295" r:id="rId5"/>
    <p:sldId id="298" r:id="rId6"/>
    <p:sldId id="296" r:id="rId7"/>
    <p:sldId id="297" r:id="rId8"/>
    <p:sldId id="300" r:id="rId9"/>
    <p:sldId id="299" r:id="rId10"/>
    <p:sldId id="257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9FF33"/>
    <a:srgbClr val="99CC00"/>
    <a:srgbClr val="33CC33"/>
    <a:srgbClr val="009900"/>
    <a:srgbClr val="B4D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95" autoAdjust="0"/>
  </p:normalViewPr>
  <p:slideViewPr>
    <p:cSldViewPr snapToGrid="0" snapToObjects="1">
      <p:cViewPr>
        <p:scale>
          <a:sx n="100" d="100"/>
          <a:sy n="100" d="100"/>
        </p:scale>
        <p:origin x="51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EC2C3-AD99-429D-BDED-BE5135982E17}" type="datetimeFigureOut">
              <a:rPr lang="de-DE" smtClean="0"/>
              <a:pPr/>
              <a:t>08.12.2015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81777-5DAA-4199-B7B3-71FD91CB0F34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224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+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45958" y="1044000"/>
            <a:ext cx="8229600" cy="1144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45958" y="2188799"/>
            <a:ext cx="8229600" cy="3656597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40758" y="5845397"/>
            <a:ext cx="2134800" cy="255600"/>
          </a:xfrm>
          <a:prstGeom prst="rect">
            <a:avLst/>
          </a:prstGeom>
        </p:spPr>
        <p:txBody>
          <a:bodyPr/>
          <a:lstStyle/>
          <a:p>
            <a:fld id="{2E6046F0-BA93-4699-83A0-D6120B2383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046F0-BA93-4699-83A0-D6120B2383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457200" y="2187000"/>
            <a:ext cx="8229599" cy="3666688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046F0-BA93-4699-83A0-D6120B2383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Diagrammplatzhalter 4"/>
          <p:cNvSpPr>
            <a:spLocks noGrp="1"/>
          </p:cNvSpPr>
          <p:nvPr>
            <p:ph type="chart" sz="quarter" idx="11"/>
          </p:nvPr>
        </p:nvSpPr>
        <p:spPr>
          <a:xfrm>
            <a:off x="457200" y="2187575"/>
            <a:ext cx="8229600" cy="3311525"/>
          </a:xfrm>
        </p:spPr>
        <p:txBody>
          <a:bodyPr/>
          <a:lstStyle/>
          <a:p>
            <a:endParaRPr lang="de-A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600" y="1600200"/>
            <a:ext cx="7715200" cy="4525963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rgbClr val="404040"/>
                </a:solidFill>
                <a:latin typeface="Arial Rounded MT Bold" pitchFamily="34" charset="0"/>
              </a:defRPr>
            </a:lvl1pPr>
            <a:lvl2pPr>
              <a:defRPr baseline="0">
                <a:solidFill>
                  <a:srgbClr val="404040"/>
                </a:solidFill>
              </a:defRPr>
            </a:lvl2pPr>
            <a:lvl3pPr>
              <a:defRPr baseline="0">
                <a:solidFill>
                  <a:srgbClr val="404040"/>
                </a:solidFill>
              </a:defRPr>
            </a:lvl3pPr>
            <a:lvl4pPr>
              <a:defRPr baseline="0">
                <a:solidFill>
                  <a:srgbClr val="404040"/>
                </a:solidFill>
              </a:defRPr>
            </a:lvl4pPr>
            <a:lvl5pPr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7715200" cy="7249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rgbClr val="008B8D"/>
                </a:solidFill>
                <a:latin typeface="Arial Rounded MT Bold" pitchFamily="34" charset="0"/>
              </a:defRPr>
            </a:lvl1pPr>
          </a:lstStyle>
          <a:p>
            <a:r>
              <a:rPr lang="de-DE" smtClean="0"/>
              <a:t>Titelmaster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9415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28600" y="762000"/>
            <a:ext cx="8686800" cy="534600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" name="Grafik 7" descr="Umweltbundesamt RGB TL links_dt.ti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92" y="215837"/>
            <a:ext cx="4407408" cy="379476"/>
          </a:xfrm>
          <a:prstGeom prst="rect">
            <a:avLst/>
          </a:prstGeom>
        </p:spPr>
      </p:pic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457200" y="104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"/>
          </p:nvPr>
        </p:nvSpPr>
        <p:spPr>
          <a:xfrm>
            <a:off x="457200" y="2187000"/>
            <a:ext cx="8229600" cy="3666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4"/>
          </p:nvPr>
        </p:nvSpPr>
        <p:spPr>
          <a:xfrm>
            <a:off x="6553200" y="5853688"/>
            <a:ext cx="2133600" cy="254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46F0-BA93-4699-83A0-D6120B2383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10000"/>
        </a:lnSpc>
        <a:spcBef>
          <a:spcPts val="400"/>
        </a:spcBef>
        <a:buClr>
          <a:schemeClr val="tx2"/>
        </a:buClr>
        <a:buSzPct val="9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12000" indent="-288000" algn="l" defTabSz="914400" rtl="0" eaLnBrk="1" latinLnBrk="0" hangingPunct="1">
        <a:lnSpc>
          <a:spcPct val="110000"/>
        </a:lnSpc>
        <a:spcBef>
          <a:spcPts val="400"/>
        </a:spcBef>
        <a:buClr>
          <a:schemeClr val="tx2"/>
        </a:buClr>
        <a:buSzPct val="90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270000" algn="l" defTabSz="914400" rtl="0" eaLnBrk="1" latinLnBrk="0" hangingPunct="1">
        <a:lnSpc>
          <a:spcPct val="110000"/>
        </a:lnSpc>
        <a:spcBef>
          <a:spcPts val="400"/>
        </a:spcBef>
        <a:buClr>
          <a:schemeClr val="tx2"/>
        </a:buClr>
        <a:buSzPct val="90000"/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000" indent="-252000" algn="l" defTabSz="914400" rtl="0" eaLnBrk="1" latinLnBrk="0" hangingPunct="1">
        <a:lnSpc>
          <a:spcPct val="110000"/>
        </a:lnSpc>
        <a:spcBef>
          <a:spcPts val="400"/>
        </a:spcBef>
        <a:buClr>
          <a:schemeClr val="tx2"/>
        </a:buClr>
        <a:buSzPct val="90000"/>
        <a:buFont typeface="Wingdings" pitchFamily="2" charset="2"/>
        <a:buChar char="n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404000" indent="-252000" algn="l" defTabSz="914400" rtl="0" eaLnBrk="1" latinLnBrk="0" hangingPunct="1">
        <a:lnSpc>
          <a:spcPct val="110000"/>
        </a:lnSpc>
        <a:spcBef>
          <a:spcPts val="400"/>
        </a:spcBef>
        <a:buClr>
          <a:schemeClr val="tx2"/>
        </a:buClr>
        <a:buSzPct val="90000"/>
        <a:buFont typeface="Wingdings" pitchFamily="2" charset="2"/>
        <a:buChar char="n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Roland.grillmayer@umweltbundesamt.a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228515" y="738261"/>
            <a:ext cx="8686800" cy="58674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-1" y="3235570"/>
            <a:ext cx="8459676" cy="1593606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5803535"/>
            <a:ext cx="8238836" cy="381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8515" y="3765673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Modelling relationships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Geometry constrains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Voidable &amp; multiplicity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8600" y="5807072"/>
            <a:ext cx="8229600" cy="377464"/>
          </a:xfrm>
        </p:spPr>
        <p:txBody>
          <a:bodyPr>
            <a:noAutofit/>
          </a:bodyPr>
          <a:lstStyle/>
          <a:p>
            <a:r>
              <a:rPr lang="de-DE" sz="1100" dirty="0" smtClean="0">
                <a:solidFill>
                  <a:schemeClr val="bg1"/>
                </a:solidFill>
              </a:rPr>
              <a:t>Roland Grillmayer</a:t>
            </a:r>
            <a:r>
              <a:rPr lang="de-DE" sz="1100" dirty="0" smtClean="0">
                <a:solidFill>
                  <a:schemeClr val="bg1"/>
                </a:solidFill>
              </a:rPr>
              <a:t>		</a:t>
            </a:r>
            <a:r>
              <a:rPr lang="de-DE" sz="1100" dirty="0" smtClean="0">
                <a:solidFill>
                  <a:schemeClr val="bg1"/>
                </a:solidFill>
              </a:rPr>
              <a:t>9.Dezember, Sydney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780600" y="6396825"/>
            <a:ext cx="2134800" cy="255600"/>
          </a:xfrm>
        </p:spPr>
        <p:txBody>
          <a:bodyPr/>
          <a:lstStyle/>
          <a:p>
            <a:fld id="{2E6046F0-BA93-4699-83A0-D6120B23834D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-1561" y="5075110"/>
            <a:ext cx="8459676" cy="533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 sz="160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246091" y="507511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</a:t>
            </a:r>
            <a:r>
              <a:rPr lang="de-DE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Cases INSPIRE DS </a:t>
            </a:r>
            <a:r>
              <a:rPr lang="de-DE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de-DE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Land Cover </a:t>
            </a:r>
            <a:r>
              <a:rPr lang="de-DE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and</a:t>
            </a:r>
            <a:r>
              <a:rPr lang="de-DE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Land </a:t>
            </a:r>
            <a:r>
              <a:rPr lang="de-DE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</a:t>
            </a:r>
            <a:endParaRPr kumimoji="0" lang="de-DE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" name="Grafik 11" descr="Bildschirmausschnit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835" y="1414502"/>
            <a:ext cx="1285227" cy="1433049"/>
          </a:xfrm>
          <a:prstGeom prst="rect">
            <a:avLst/>
          </a:prstGeom>
        </p:spPr>
      </p:pic>
      <p:pic>
        <p:nvPicPr>
          <p:cNvPr id="13" name="Grafik 12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0" y="1385631"/>
            <a:ext cx="1271429" cy="1439046"/>
          </a:xfrm>
          <a:prstGeom prst="rect">
            <a:avLst/>
          </a:prstGeom>
        </p:spPr>
      </p:pic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207" y="1414502"/>
            <a:ext cx="2083048" cy="1433049"/>
          </a:xfrm>
          <a:prstGeom prst="rect">
            <a:avLst/>
          </a:prstGeom>
        </p:spPr>
      </p:pic>
      <p:pic>
        <p:nvPicPr>
          <p:cNvPr id="10" name="Grafik 9" descr="Bildschirmausschnitt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31" y="1688641"/>
            <a:ext cx="2604842" cy="934978"/>
          </a:xfrm>
          <a:prstGeom prst="rect">
            <a:avLst/>
          </a:prstGeom>
        </p:spPr>
      </p:pic>
      <p:sp>
        <p:nvSpPr>
          <p:cNvPr id="11" name="Pfeil nach oben 10"/>
          <p:cNvSpPr/>
          <p:nvPr/>
        </p:nvSpPr>
        <p:spPr>
          <a:xfrm rot="5400000">
            <a:off x="1600221" y="1895419"/>
            <a:ext cx="578956" cy="521423"/>
          </a:xfrm>
          <a:prstGeom prst="upArrow">
            <a:avLst/>
          </a:prstGeom>
          <a:solidFill>
            <a:srgbClr val="99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oben 16"/>
          <p:cNvSpPr/>
          <p:nvPr/>
        </p:nvSpPr>
        <p:spPr>
          <a:xfrm rot="5400000">
            <a:off x="6107615" y="1895419"/>
            <a:ext cx="578956" cy="521423"/>
          </a:xfrm>
          <a:prstGeom prst="upArrow">
            <a:avLst/>
          </a:prstGeom>
          <a:solidFill>
            <a:srgbClr val="99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Contact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45958" y="2188799"/>
            <a:ext cx="8229600" cy="2636294"/>
          </a:xfrm>
        </p:spPr>
        <p:txBody>
          <a:bodyPr>
            <a:normAutofit/>
          </a:bodyPr>
          <a:lstStyle/>
          <a:p>
            <a:r>
              <a:rPr lang="de-DE" dirty="0" smtClean="0"/>
              <a:t>Roland </a:t>
            </a:r>
            <a:r>
              <a:rPr lang="de-DE" dirty="0" smtClean="0"/>
              <a:t>Grillmayer</a:t>
            </a:r>
          </a:p>
          <a:p>
            <a:r>
              <a:rPr lang="de-DE" dirty="0" smtClean="0">
                <a:hlinkClick r:id="rId2"/>
              </a:rPr>
              <a:t>Roland.grillmayer@umweltbundesamt.at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46F0-BA93-4699-83A0-D6120B23834D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445958" y="5208814"/>
            <a:ext cx="8229600" cy="6013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Austrian</a:t>
            </a:r>
            <a:r>
              <a:rPr kumimoji="0" lang="de-DE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Environment Agency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www.umweltbundesamt.at</a:t>
            </a:r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4981575" y="5208814"/>
            <a:ext cx="3693983" cy="7252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90000"/>
              <a:defRPr/>
            </a:pPr>
            <a:r>
              <a:rPr lang="en-US" sz="1600" dirty="0"/>
              <a:t>Ad hoc group on best practices for UML modelling in ISO/TC </a:t>
            </a:r>
            <a:r>
              <a:rPr lang="en-US" sz="1600" dirty="0" smtClean="0"/>
              <a:t>211</a:t>
            </a:r>
          </a:p>
          <a:p>
            <a:pPr lvl="0" algn="r"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  <a:buSzPct val="90000"/>
              <a:defRPr/>
            </a:pPr>
            <a:r>
              <a:rPr lang="de-DE" sz="1600" dirty="0" smtClean="0"/>
              <a:t>Sydney </a:t>
            </a:r>
            <a:r>
              <a:rPr lang="de-DE" sz="1600" dirty="0" smtClean="0">
                <a:solidFill>
                  <a:schemeClr val="tx2"/>
                </a:solidFill>
              </a:rPr>
              <a:t>■</a:t>
            </a:r>
            <a:r>
              <a:rPr lang="de-DE" sz="1600" dirty="0" smtClean="0"/>
              <a:t> </a:t>
            </a:r>
            <a:r>
              <a:rPr lang="de-DE" sz="1600" dirty="0" smtClean="0"/>
              <a:t>9 Dezember 2015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44771" y="948778"/>
            <a:ext cx="7715200" cy="724942"/>
          </a:xfrm>
        </p:spPr>
        <p:txBody>
          <a:bodyPr>
            <a:noAutofit/>
          </a:bodyPr>
          <a:lstStyle/>
          <a:p>
            <a:r>
              <a:rPr lang="en-AU" sz="2800" dirty="0"/>
              <a:t>Modelling the relationship between dataset and dataset unit</a:t>
            </a:r>
            <a:endParaRPr lang="en-AU" sz="2800" dirty="0"/>
          </a:p>
        </p:txBody>
      </p:sp>
      <p:sp>
        <p:nvSpPr>
          <p:cNvPr id="5" name="Rechteck 4"/>
          <p:cNvSpPr/>
          <p:nvPr/>
        </p:nvSpPr>
        <p:spPr>
          <a:xfrm>
            <a:off x="228600" y="5861351"/>
            <a:ext cx="8669215" cy="9144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3576853" y="2337962"/>
            <a:ext cx="5022025" cy="2602321"/>
            <a:chOff x="4674495" y="2781300"/>
            <a:chExt cx="7237318" cy="2795854"/>
          </a:xfrm>
        </p:grpSpPr>
        <p:pic>
          <p:nvPicPr>
            <p:cNvPr id="7" name="Grafik 6" descr="Bildschirmausschnitt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15"/>
            <a:stretch/>
          </p:blipFill>
          <p:spPr>
            <a:xfrm>
              <a:off x="4674495" y="2781300"/>
              <a:ext cx="7237318" cy="2258490"/>
            </a:xfrm>
            <a:prstGeom prst="rect">
              <a:avLst/>
            </a:prstGeom>
          </p:spPr>
        </p:pic>
        <p:sp>
          <p:nvSpPr>
            <p:cNvPr id="8" name="Textfeld 7"/>
            <p:cNvSpPr txBox="1"/>
            <p:nvPr/>
          </p:nvSpPr>
          <p:spPr>
            <a:xfrm>
              <a:off x="6012525" y="5213422"/>
              <a:ext cx="3996941" cy="363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INSPIRE DS on Land </a:t>
              </a:r>
              <a:r>
                <a:rPr lang="de-DE" sz="1600" dirty="0" err="1" smtClean="0"/>
                <a:t>Use</a:t>
              </a:r>
              <a:endParaRPr lang="de-DE" sz="16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404448" y="2160230"/>
            <a:ext cx="2883876" cy="4206242"/>
            <a:chOff x="622570" y="1123585"/>
            <a:chExt cx="4077269" cy="5798596"/>
          </a:xfrm>
        </p:grpSpPr>
        <p:pic>
          <p:nvPicPr>
            <p:cNvPr id="10" name="Grafik 9" descr="Bildschirmausschnitt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570" y="1123585"/>
              <a:ext cx="4077269" cy="5220430"/>
            </a:xfrm>
            <a:prstGeom prst="rect">
              <a:avLst/>
            </a:prstGeom>
          </p:spPr>
        </p:pic>
        <p:sp>
          <p:nvSpPr>
            <p:cNvPr id="11" name="Textfeld 10"/>
            <p:cNvSpPr txBox="1"/>
            <p:nvPr/>
          </p:nvSpPr>
          <p:spPr>
            <a:xfrm>
              <a:off x="771748" y="6497889"/>
              <a:ext cx="3803772" cy="424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INSPIRE DS on Land Cover</a:t>
              </a:r>
              <a:endParaRPr lang="de-DE" sz="1400" dirty="0"/>
            </a:p>
          </p:txBody>
        </p:sp>
      </p:grpSp>
      <p:sp>
        <p:nvSpPr>
          <p:cNvPr id="12" name="Ellipse 11"/>
          <p:cNvSpPr/>
          <p:nvPr/>
        </p:nvSpPr>
        <p:spPr>
          <a:xfrm>
            <a:off x="1554151" y="3767132"/>
            <a:ext cx="602051" cy="10268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677388" y="3248475"/>
            <a:ext cx="2429372" cy="5067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1659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46284" y="980762"/>
            <a:ext cx="7715200" cy="724942"/>
          </a:xfrm>
        </p:spPr>
        <p:txBody>
          <a:bodyPr>
            <a:noAutofit/>
          </a:bodyPr>
          <a:lstStyle/>
          <a:p>
            <a:r>
              <a:rPr lang="en-AU" sz="2800" dirty="0"/>
              <a:t>Modelling the relationship between dataset and dataset unit</a:t>
            </a:r>
            <a:endParaRPr lang="en-AU" sz="2800" dirty="0"/>
          </a:p>
        </p:txBody>
      </p:sp>
      <p:sp>
        <p:nvSpPr>
          <p:cNvPr id="5" name="Rechteck 4"/>
          <p:cNvSpPr/>
          <p:nvPr/>
        </p:nvSpPr>
        <p:spPr>
          <a:xfrm>
            <a:off x="228600" y="5829300"/>
            <a:ext cx="8669215" cy="9144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"/>
          <p:cNvSpPr>
            <a:spLocks noGrp="1"/>
          </p:cNvSpPr>
          <p:nvPr>
            <p:ph idx="1"/>
          </p:nvPr>
        </p:nvSpPr>
        <p:spPr>
          <a:xfrm>
            <a:off x="549569" y="2101361"/>
            <a:ext cx="7715200" cy="4525963"/>
          </a:xfrm>
        </p:spPr>
        <p:txBody>
          <a:bodyPr>
            <a:noAutofit/>
          </a:bodyPr>
          <a:lstStyle/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The use of an association or a composition for modelling the same type of relationship in different domain models leads to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prstClr val="black"/>
                </a:solidFill>
                <a:latin typeface="Calibri" panose="020F0502020204030204"/>
              </a:rPr>
              <a:t>different xsd schemas and furthermore to c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prstClr val="black"/>
                </a:solidFill>
                <a:latin typeface="Calibri" panose="020F0502020204030204"/>
              </a:rPr>
              <a:t>completely different encoding of the GML instances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GB" dirty="0">
              <a:solidFill>
                <a:prstClr val="black"/>
              </a:solidFill>
              <a:latin typeface="Calibri" panose="020F0502020204030204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Association vs. Composition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  <a:latin typeface="Calibri" panose="020F0502020204030204"/>
              </a:rPr>
              <a:t>Using a composition indicates a stronger binding/dependency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  <a:latin typeface="Calibri" panose="020F0502020204030204"/>
              </a:rPr>
              <a:t>Level of dependency between dataset and data unit should be domain unspecific.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  <a:latin typeface="Calibri" panose="020F0502020204030204"/>
              </a:rPr>
              <a:t>Recommendation for using which type for which cases? </a:t>
            </a:r>
            <a:endParaRPr lang="en-GB" sz="20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636701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46284" y="980762"/>
            <a:ext cx="7715200" cy="724942"/>
          </a:xfrm>
        </p:spPr>
        <p:txBody>
          <a:bodyPr>
            <a:noAutofit/>
          </a:bodyPr>
          <a:lstStyle/>
          <a:p>
            <a:r>
              <a:rPr lang="en-AU" sz="2800" dirty="0"/>
              <a:t>Modelling the relationship between dataset and dataset unit</a:t>
            </a:r>
            <a:endParaRPr lang="en-AU" sz="2800" dirty="0"/>
          </a:p>
        </p:txBody>
      </p:sp>
      <p:sp>
        <p:nvSpPr>
          <p:cNvPr id="5" name="Rechteck 4"/>
          <p:cNvSpPr/>
          <p:nvPr/>
        </p:nvSpPr>
        <p:spPr>
          <a:xfrm>
            <a:off x="228600" y="5829300"/>
            <a:ext cx="8669215" cy="9144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866900"/>
            <a:ext cx="5508625" cy="4572000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449722" y="3599230"/>
            <a:ext cx="5354178" cy="1849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6165850" y="1742822"/>
            <a:ext cx="26914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Feature Collection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Feature Member</a:t>
            </a:r>
            <a:b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Nesting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lcv:LandCoverUnit</a:t>
            </a:r>
            <a:r>
              <a:rPr lang="en-US" dirty="0" smtClean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&gt;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&lt;</a:t>
            </a:r>
            <a:r>
              <a:rPr lang="en-US" dirty="0" err="1" smtClean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lcv:LandCoverDataset</a:t>
            </a:r>
            <a:r>
              <a:rPr lang="en-US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&gt;</a:t>
            </a:r>
            <a:r>
              <a:rPr lang="en-US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Many GIS-Clients could not render the nested geometry from </a:t>
            </a:r>
            <a:r>
              <a:rPr lang="en-US" sz="1600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&lt;</a:t>
            </a:r>
            <a:r>
              <a:rPr lang="en-US" sz="1600" dirty="0" err="1" smtClean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lcv:LandCoverUnit</a:t>
            </a:r>
            <a:r>
              <a:rPr lang="en-US" sz="1600" dirty="0" smtClean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&gt; </a:t>
            </a:r>
            <a:endParaRPr lang="de-DE" sz="1600" dirty="0" smtClean="0"/>
          </a:p>
          <a:p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6519803" y="5829300"/>
            <a:ext cx="1983558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INSPIRE DS </a:t>
            </a:r>
          </a:p>
          <a:p>
            <a:pPr algn="r"/>
            <a:r>
              <a:rPr lang="de-DE" dirty="0" smtClean="0"/>
              <a:t>on Land Cover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14486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46284" y="980762"/>
            <a:ext cx="7715200" cy="724942"/>
          </a:xfrm>
        </p:spPr>
        <p:txBody>
          <a:bodyPr>
            <a:noAutofit/>
          </a:bodyPr>
          <a:lstStyle/>
          <a:p>
            <a:r>
              <a:rPr lang="en-AU" sz="2800" dirty="0"/>
              <a:t>Modelling the relationship between dataset and dataset unit</a:t>
            </a:r>
            <a:endParaRPr lang="en-AU" sz="2800" dirty="0"/>
          </a:p>
        </p:txBody>
      </p:sp>
      <p:sp>
        <p:nvSpPr>
          <p:cNvPr id="5" name="Rechteck 4"/>
          <p:cNvSpPr/>
          <p:nvPr/>
        </p:nvSpPr>
        <p:spPr>
          <a:xfrm>
            <a:off x="228600" y="5829300"/>
            <a:ext cx="8669215" cy="9144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46284" y="4837837"/>
            <a:ext cx="7351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&lt;</a:t>
            </a:r>
            <a:r>
              <a:rPr lang="en-US" sz="2000" dirty="0" err="1" smtClean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elu:ExistingLandUseObject</a:t>
            </a:r>
            <a:r>
              <a:rPr lang="en-US" sz="2000" dirty="0" smtClean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&gt;</a:t>
            </a:r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represented as 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FeatureMember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FeatureCollection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ser-</a:t>
            </a: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friendly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approch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GIS-Clients </a:t>
            </a: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geometry</a:t>
            </a:r>
            <a:endParaRPr lang="en-US" sz="2000" dirty="0" smtClean="0">
              <a:solidFill>
                <a:srgbClr val="0000FF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9" name="Grafik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84" y="1938312"/>
            <a:ext cx="6448665" cy="2785849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912984" y="2417925"/>
            <a:ext cx="6221241" cy="2306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484610" y="2058345"/>
            <a:ext cx="1201566" cy="258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113009" y="4161662"/>
            <a:ext cx="2211215" cy="258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7294974" y="6082035"/>
            <a:ext cx="1492716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de-DE" sz="1600" dirty="0" smtClean="0"/>
              <a:t>INSPIRE DS </a:t>
            </a:r>
          </a:p>
          <a:p>
            <a:pPr algn="r"/>
            <a:r>
              <a:rPr lang="de-DE" sz="1600" dirty="0" smtClean="0"/>
              <a:t>on Land </a:t>
            </a:r>
            <a:r>
              <a:rPr lang="de-DE" sz="1600" dirty="0" err="1" smtClean="0"/>
              <a:t>Use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2093756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41484" y="759007"/>
            <a:ext cx="7715200" cy="724942"/>
          </a:xfrm>
        </p:spPr>
        <p:txBody>
          <a:bodyPr>
            <a:noAutofit/>
          </a:bodyPr>
          <a:lstStyle/>
          <a:p>
            <a:r>
              <a:rPr lang="en-AU" sz="2800" dirty="0"/>
              <a:t>Best Practise for </a:t>
            </a:r>
            <a:r>
              <a:rPr lang="de-DE" sz="2800" dirty="0" err="1"/>
              <a:t>geometry</a:t>
            </a:r>
            <a:r>
              <a:rPr lang="de-DE" sz="2800" dirty="0"/>
              <a:t> </a:t>
            </a:r>
            <a:r>
              <a:rPr lang="de-DE" sz="2800" dirty="0" err="1"/>
              <a:t>constrains</a:t>
            </a:r>
            <a:r>
              <a:rPr lang="de-DE" sz="2800" dirty="0"/>
              <a:t>?</a:t>
            </a:r>
            <a:br>
              <a:rPr lang="de-DE" sz="2800" dirty="0"/>
            </a:br>
            <a:r>
              <a:rPr lang="de-DE" sz="1600" dirty="0"/>
              <a:t>1.) </a:t>
            </a:r>
            <a:r>
              <a:rPr lang="de-DE" sz="1600" dirty="0" err="1"/>
              <a:t>Using</a:t>
            </a:r>
            <a:r>
              <a:rPr lang="de-DE" sz="1600" dirty="0"/>
              <a:t> a </a:t>
            </a:r>
            <a:r>
              <a:rPr lang="de-DE" sz="1600" dirty="0" err="1"/>
              <a:t>constraint</a:t>
            </a:r>
            <a:endParaRPr lang="en-AU" sz="2800" dirty="0"/>
          </a:p>
        </p:txBody>
      </p:sp>
      <p:sp>
        <p:nvSpPr>
          <p:cNvPr id="5" name="Rechteck 4"/>
          <p:cNvSpPr/>
          <p:nvPr/>
        </p:nvSpPr>
        <p:spPr>
          <a:xfrm>
            <a:off x="228600" y="5829300"/>
            <a:ext cx="8669215" cy="9144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"/>
          <p:cNvSpPr>
            <a:spLocks noGrp="1"/>
          </p:cNvSpPr>
          <p:nvPr>
            <p:ph idx="1"/>
          </p:nvPr>
        </p:nvSpPr>
        <p:spPr>
          <a:xfrm>
            <a:off x="4764320" y="1553397"/>
            <a:ext cx="4047770" cy="4525963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 err="1"/>
              <a:t>GM_Object</a:t>
            </a:r>
            <a:r>
              <a:rPr lang="en-GB" sz="1600" dirty="0"/>
              <a:t> with constraint </a:t>
            </a:r>
            <a:br>
              <a:rPr lang="en-GB" sz="1600" dirty="0"/>
            </a:br>
            <a:r>
              <a:rPr lang="en-GB" sz="1600" dirty="0" err="1"/>
              <a:t>geometryIsKindOfGM_PointOrGM_Surface</a:t>
            </a:r>
            <a:endParaRPr lang="en-GB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/>
              <a:t>Many LC datasets have geometries of  the </a:t>
            </a:r>
            <a:br>
              <a:rPr lang="en-GB" sz="1600" dirty="0"/>
            </a:br>
            <a:r>
              <a:rPr lang="en-GB" sz="1600" dirty="0"/>
              <a:t>geometry type </a:t>
            </a:r>
            <a:r>
              <a:rPr lang="en-GB" sz="1600" dirty="0" err="1"/>
              <a:t>GM_Multisurface</a:t>
            </a:r>
            <a:r>
              <a:rPr lang="en-GB" sz="1600" dirty="0"/>
              <a:t> </a:t>
            </a:r>
            <a:r>
              <a:rPr lang="en-GB" sz="1600" dirty="0">
                <a:sym typeface="Wingdings" panose="05000000000000000000" pitchFamily="2" charset="2"/>
              </a:rPr>
              <a:t></a:t>
            </a:r>
            <a:r>
              <a:rPr lang="en-GB" sz="16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 err="1"/>
              <a:t>GM_Mutisurface</a:t>
            </a:r>
            <a:r>
              <a:rPr lang="en-GB" sz="1600" dirty="0"/>
              <a:t> is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/>
              <a:t>FME transforms geometry with </a:t>
            </a:r>
            <a:br>
              <a:rPr lang="en-GB" sz="1600" dirty="0"/>
            </a:br>
            <a:r>
              <a:rPr lang="en-GB" sz="1600" dirty="0"/>
              <a:t>geometry type </a:t>
            </a:r>
            <a:r>
              <a:rPr lang="en-GB" sz="1600" dirty="0" err="1"/>
              <a:t>GM_Multisurface</a:t>
            </a:r>
            <a:r>
              <a:rPr lang="en-GB" sz="1600" dirty="0"/>
              <a:t> while the </a:t>
            </a:r>
            <a:r>
              <a:rPr lang="en-GB" sz="1600" dirty="0"/>
              <a:t>transformation </a:t>
            </a:r>
            <a:r>
              <a:rPr lang="en-GB" sz="1600" dirty="0"/>
              <a:t>process (constrains are not </a:t>
            </a:r>
            <a:r>
              <a:rPr lang="en-GB" sz="1600" dirty="0"/>
              <a:t> available </a:t>
            </a:r>
            <a:r>
              <a:rPr lang="en-GB" sz="1600" dirty="0"/>
              <a:t>on schema </a:t>
            </a:r>
            <a:r>
              <a:rPr lang="en-GB" sz="1600" dirty="0"/>
              <a:t>level)</a:t>
            </a:r>
            <a:endParaRPr lang="en-GB" sz="1600" dirty="0"/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01" y="1553397"/>
            <a:ext cx="3878681" cy="499209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079500" y="5877603"/>
            <a:ext cx="3130550" cy="396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6629158" y="5877603"/>
            <a:ext cx="2044855" cy="7078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de-DE" sz="2000" dirty="0" smtClean="0"/>
              <a:t>INSPIRE DS </a:t>
            </a:r>
          </a:p>
          <a:p>
            <a:pPr algn="r"/>
            <a:r>
              <a:rPr lang="de-DE" sz="2000" dirty="0" smtClean="0"/>
              <a:t>on Land Cover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4388100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46284" y="980762"/>
            <a:ext cx="7715200" cy="724942"/>
          </a:xfrm>
        </p:spPr>
        <p:txBody>
          <a:bodyPr>
            <a:noAutofit/>
          </a:bodyPr>
          <a:lstStyle/>
          <a:p>
            <a:r>
              <a:rPr lang="en-AU" sz="2800" dirty="0"/>
              <a:t>Best Practise for geometry</a:t>
            </a:r>
            <a:r>
              <a:rPr lang="de-DE" sz="2800" dirty="0"/>
              <a:t> </a:t>
            </a:r>
            <a:r>
              <a:rPr lang="en-AU" sz="2800" dirty="0"/>
              <a:t>constrains</a:t>
            </a:r>
            <a:r>
              <a:rPr lang="de-DE" sz="2800" dirty="0"/>
              <a:t>?</a:t>
            </a:r>
            <a:br>
              <a:rPr lang="de-DE" sz="2800" dirty="0"/>
            </a:br>
            <a:r>
              <a:rPr lang="en-IN" sz="1800" dirty="0"/>
              <a:t>2.) Second identical schema – only geometry type changes </a:t>
            </a:r>
            <a:endParaRPr lang="en-AU" sz="2800" dirty="0"/>
          </a:p>
        </p:txBody>
      </p:sp>
      <p:sp>
        <p:nvSpPr>
          <p:cNvPr id="5" name="Rechteck 4"/>
          <p:cNvSpPr/>
          <p:nvPr/>
        </p:nvSpPr>
        <p:spPr>
          <a:xfrm>
            <a:off x="228600" y="5829300"/>
            <a:ext cx="8669215" cy="9144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"/>
          <p:cNvSpPr>
            <a:spLocks noGrp="1"/>
          </p:cNvSpPr>
          <p:nvPr>
            <p:ph idx="1"/>
          </p:nvPr>
        </p:nvSpPr>
        <p:spPr>
          <a:xfrm>
            <a:off x="5962650" y="2076763"/>
            <a:ext cx="3116091" cy="2432539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/>
              <a:t>Complete identical </a:t>
            </a:r>
            <a:br>
              <a:rPr lang="en-GB" sz="1600" dirty="0"/>
            </a:br>
            <a:r>
              <a:rPr lang="en-GB" sz="1600" dirty="0"/>
              <a:t>application schemas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/>
              <a:t>Only the location property </a:t>
            </a:r>
            <a:br>
              <a:rPr lang="en-GB" sz="1600" dirty="0"/>
            </a:br>
            <a:r>
              <a:rPr lang="en-GB" sz="1600" dirty="0"/>
              <a:t>uses different geometry 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/>
              <a:t>Right way to model different</a:t>
            </a:r>
            <a:br>
              <a:rPr lang="en-GB" sz="1600" dirty="0"/>
            </a:br>
            <a:r>
              <a:rPr lang="en-GB" sz="1600" dirty="0"/>
              <a:t>geometry types or </a:t>
            </a:r>
            <a:br>
              <a:rPr lang="en-GB" sz="1600" dirty="0"/>
            </a:br>
            <a:r>
              <a:rPr lang="en-GB" sz="1600" dirty="0"/>
              <a:t>should the geometry type </a:t>
            </a:r>
            <a:br>
              <a:rPr lang="en-GB" sz="1600" dirty="0"/>
            </a:br>
            <a:r>
              <a:rPr lang="en-GB" sz="1600" dirty="0"/>
              <a:t>be constrained (like for LC)?</a:t>
            </a:r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5" b="5728"/>
          <a:stretch/>
        </p:blipFill>
        <p:spPr>
          <a:xfrm>
            <a:off x="345039" y="4381540"/>
            <a:ext cx="5652941" cy="1962109"/>
          </a:xfrm>
          <a:prstGeom prst="rect">
            <a:avLst/>
          </a:prstGeom>
        </p:spPr>
      </p:pic>
      <p:pic>
        <p:nvPicPr>
          <p:cNvPr id="7" name="Grafik 6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4"/>
          <a:stretch/>
        </p:blipFill>
        <p:spPr>
          <a:xfrm>
            <a:off x="347179" y="2019537"/>
            <a:ext cx="5615471" cy="228974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3557734" y="2651125"/>
            <a:ext cx="1892300" cy="190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695700" y="4876799"/>
            <a:ext cx="1892300" cy="190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254415" y="6039951"/>
            <a:ext cx="1492716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de-DE" sz="1600" dirty="0" smtClean="0"/>
              <a:t>INSPIRE DS </a:t>
            </a:r>
          </a:p>
          <a:p>
            <a:pPr algn="r"/>
            <a:r>
              <a:rPr lang="de-DE" sz="1600" dirty="0" smtClean="0"/>
              <a:t>on Land </a:t>
            </a:r>
            <a:r>
              <a:rPr lang="de-DE" sz="1600" dirty="0" err="1" smtClean="0"/>
              <a:t>Use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6083145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46284" y="885512"/>
            <a:ext cx="7715200" cy="724942"/>
          </a:xfrm>
        </p:spPr>
        <p:txBody>
          <a:bodyPr>
            <a:noAutofit/>
          </a:bodyPr>
          <a:lstStyle/>
          <a:p>
            <a:r>
              <a:rPr lang="en-AU" sz="2800" dirty="0"/>
              <a:t>Best Practise for geometry</a:t>
            </a:r>
            <a:r>
              <a:rPr lang="de-DE" sz="2800" dirty="0"/>
              <a:t> </a:t>
            </a:r>
            <a:r>
              <a:rPr lang="en-AU" sz="2800" dirty="0"/>
              <a:t>constrains</a:t>
            </a:r>
            <a:r>
              <a:rPr lang="de-DE" sz="2800" dirty="0"/>
              <a:t>?</a:t>
            </a:r>
            <a:br>
              <a:rPr lang="de-DE" sz="2800" dirty="0"/>
            </a:br>
            <a:r>
              <a:rPr lang="en-IN" sz="1600" dirty="0"/>
              <a:t>3.) Create </a:t>
            </a:r>
            <a:r>
              <a:rPr lang="en-IN" sz="1600" dirty="0" smtClean="0"/>
              <a:t>an </a:t>
            </a:r>
            <a:r>
              <a:rPr lang="en-IN" sz="1600" dirty="0"/>
              <a:t>own geometry data </a:t>
            </a:r>
            <a:r>
              <a:rPr lang="en-IN" sz="1600" dirty="0" smtClean="0"/>
              <a:t>type?</a:t>
            </a:r>
            <a:endParaRPr lang="en-AU" sz="2800" dirty="0"/>
          </a:p>
        </p:txBody>
      </p:sp>
      <p:sp>
        <p:nvSpPr>
          <p:cNvPr id="5" name="Rechteck 4"/>
          <p:cNvSpPr/>
          <p:nvPr/>
        </p:nvSpPr>
        <p:spPr>
          <a:xfrm>
            <a:off x="228600" y="5829300"/>
            <a:ext cx="8669215" cy="9144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"/>
          <p:cNvSpPr>
            <a:spLocks noGrp="1"/>
          </p:cNvSpPr>
          <p:nvPr>
            <p:ph idx="1"/>
          </p:nvPr>
        </p:nvSpPr>
        <p:spPr>
          <a:xfrm>
            <a:off x="5454944" y="1944563"/>
            <a:ext cx="3317581" cy="1579687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/>
              <a:t>Available on schema level!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dirty="0"/>
              <a:t>Software like FME could </a:t>
            </a:r>
            <a:br>
              <a:rPr lang="en-GB" sz="1600" dirty="0"/>
            </a:br>
            <a:r>
              <a:rPr lang="en-GB" sz="1600" dirty="0"/>
              <a:t>recognize/verify the geometry </a:t>
            </a:r>
            <a:br>
              <a:rPr lang="en-GB" sz="1600" dirty="0"/>
            </a:br>
            <a:r>
              <a:rPr lang="en-GB" sz="1600" dirty="0"/>
              <a:t>type while the </a:t>
            </a:r>
            <a:br>
              <a:rPr lang="en-GB" sz="1600" dirty="0"/>
            </a:br>
            <a:r>
              <a:rPr lang="en-GB" sz="1600" dirty="0"/>
              <a:t>transformation </a:t>
            </a:r>
            <a:br>
              <a:rPr lang="en-GB" sz="1600" dirty="0"/>
            </a:br>
            <a:r>
              <a:rPr lang="en-GB" sz="1600" dirty="0"/>
              <a:t>process</a:t>
            </a:r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12" y="1775008"/>
            <a:ext cx="5091732" cy="353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364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46284" y="980762"/>
            <a:ext cx="7715200" cy="724942"/>
          </a:xfrm>
        </p:spPr>
        <p:txBody>
          <a:bodyPr>
            <a:noAutofit/>
          </a:bodyPr>
          <a:lstStyle/>
          <a:p>
            <a:r>
              <a:rPr lang="de-DE" sz="2800" dirty="0" err="1" smtClean="0"/>
              <a:t>Viodable</a:t>
            </a:r>
            <a:r>
              <a:rPr lang="de-DE" sz="2800" dirty="0" smtClean="0"/>
              <a:t> vs. </a:t>
            </a:r>
            <a:r>
              <a:rPr lang="de-DE" sz="2800" dirty="0" err="1" smtClean="0"/>
              <a:t>multiplicity</a:t>
            </a:r>
            <a:r>
              <a:rPr lang="de-DE" sz="2800" dirty="0" smtClean="0"/>
              <a:t> 0</a:t>
            </a:r>
            <a:r>
              <a:rPr lang="de-DE" sz="2800" dirty="0"/>
              <a:t/>
            </a:r>
            <a:br>
              <a:rPr lang="de-DE" sz="2800" dirty="0"/>
            </a:br>
            <a:r>
              <a:rPr lang="en-IN" sz="1800" dirty="0"/>
              <a:t>Voidable feature properties within complex data types with multiplicity 0</a:t>
            </a:r>
            <a:endParaRPr lang="en-AU" sz="1800" dirty="0"/>
          </a:p>
        </p:txBody>
      </p:sp>
      <p:sp>
        <p:nvSpPr>
          <p:cNvPr id="5" name="Rechteck 4"/>
          <p:cNvSpPr/>
          <p:nvPr/>
        </p:nvSpPr>
        <p:spPr>
          <a:xfrm>
            <a:off x="228600" y="5829300"/>
            <a:ext cx="8669215" cy="9144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72" y="1973035"/>
            <a:ext cx="8183304" cy="4294415"/>
          </a:xfrm>
          <a:prstGeom prst="rect">
            <a:avLst/>
          </a:prstGeom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43"/>
          <a:stretch/>
        </p:blipFill>
        <p:spPr>
          <a:xfrm>
            <a:off x="620485" y="3964108"/>
            <a:ext cx="3226163" cy="171265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83116" y="4701400"/>
            <a:ext cx="2760183" cy="2380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948593" y="5711231"/>
            <a:ext cx="2404582" cy="2361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5022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PPT-Umweltbundesamt">
  <a:themeElements>
    <a:clrScheme name="Umweltbundesamt">
      <a:dk1>
        <a:sysClr val="windowText" lastClr="000000"/>
      </a:dk1>
      <a:lt1>
        <a:sysClr val="window" lastClr="FFFFFF"/>
      </a:lt1>
      <a:dk2>
        <a:srgbClr val="008080"/>
      </a:dk2>
      <a:lt2>
        <a:srgbClr val="BFDFDF"/>
      </a:lt2>
      <a:accent1>
        <a:srgbClr val="7FBFBF"/>
      </a:accent1>
      <a:accent2>
        <a:srgbClr val="40A0A0"/>
      </a:accent2>
      <a:accent3>
        <a:srgbClr val="B2011D"/>
      </a:accent3>
      <a:accent4>
        <a:srgbClr val="722635"/>
      </a:accent4>
      <a:accent5>
        <a:srgbClr val="00A3DA"/>
      </a:accent5>
      <a:accent6>
        <a:srgbClr val="025277"/>
      </a:accent6>
      <a:hlink>
        <a:srgbClr val="008080"/>
      </a:hlink>
      <a:folHlink>
        <a:srgbClr val="008080"/>
      </a:folHlink>
    </a:clrScheme>
    <a:fontScheme name="Umweltbundesam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227</Words>
  <Application>Microsoft Office PowerPoint</Application>
  <PresentationFormat>Bildschirmpräsentation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Arial</vt:lpstr>
      <vt:lpstr>Arial Rounded MT Bold</vt:lpstr>
      <vt:lpstr>Calibri</vt:lpstr>
      <vt:lpstr>ＭＳ Ｐゴシック</vt:lpstr>
      <vt:lpstr>Times New Roman</vt:lpstr>
      <vt:lpstr>Verdana</vt:lpstr>
      <vt:lpstr>Wingdings</vt:lpstr>
      <vt:lpstr>PPT-Umweltbundesamt</vt:lpstr>
      <vt:lpstr>Modelling relationships Geometry constrains Voidable &amp; multiplicity</vt:lpstr>
      <vt:lpstr>Modelling the relationship between dataset and dataset unit</vt:lpstr>
      <vt:lpstr>Modelling the relationship between dataset and dataset unit</vt:lpstr>
      <vt:lpstr>Modelling the relationship between dataset and dataset unit</vt:lpstr>
      <vt:lpstr>Modelling the relationship between dataset and dataset unit</vt:lpstr>
      <vt:lpstr>Best Practise for geometry constrains? 1.) Using a constraint</vt:lpstr>
      <vt:lpstr>Best Practise for geometry constrains? 2.) Second identical schema – only geometry type changes </vt:lpstr>
      <vt:lpstr>Best Practise for geometry constrains? 3.) Create an own geometry data type?</vt:lpstr>
      <vt:lpstr>Viodable vs. multiplicity 0 Voidable feature properties within complex data types with multiplicity 0</vt:lpstr>
      <vt:lpstr>Contact</vt:lpstr>
    </vt:vector>
  </TitlesOfParts>
  <Company>Umweltbundesamt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kaitna</dc:creator>
  <cp:lastModifiedBy>Roland Grillmayer</cp:lastModifiedBy>
  <cp:revision>163</cp:revision>
  <dcterms:created xsi:type="dcterms:W3CDTF">2009-06-26T09:35:22Z</dcterms:created>
  <dcterms:modified xsi:type="dcterms:W3CDTF">2015-12-08T12:05:06Z</dcterms:modified>
</cp:coreProperties>
</file>