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8" r:id="rId6"/>
    <p:sldId id="269" r:id="rId7"/>
    <p:sldId id="266" r:id="rId8"/>
    <p:sldId id="267" r:id="rId9"/>
  </p:sldIdLst>
  <p:sldSz cx="9145588" cy="6859588"/>
  <p:notesSz cx="6858000" cy="9144000"/>
  <p:defaultTextStyle>
    <a:defPPr>
      <a:defRPr lang="nb-NO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00"/>
    <a:srgbClr val="DADADA"/>
    <a:srgbClr val="58B02C"/>
    <a:srgbClr val="C8CACB"/>
    <a:srgbClr val="808080"/>
    <a:srgbClr val="EAEAEA"/>
    <a:srgbClr val="ED901A"/>
    <a:srgbClr val="59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310" y="77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EECC-845F-4DA0-949D-0B5A3FEA011D}" type="datetimeFigureOut">
              <a:rPr lang="nb-NO" smtClean="0"/>
              <a:pPr/>
              <a:t>11.06.2015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5B0B2-4E16-48B4-A117-38F6EBA2124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22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 userDrawn="1"/>
        </p:nvSpPr>
        <p:spPr>
          <a:xfrm>
            <a:off x="258995" y="6329858"/>
            <a:ext cx="10332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80415" cy="3515546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20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3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D0D51FF-75AA-4CB2-88D1-C12F53018FB0}" type="datetime1">
              <a:rPr lang="en-GB" smtClean="0"/>
              <a:t>11/06/2015</a:t>
            </a:fld>
            <a:endParaRPr lang="nb-NO" dirty="0"/>
          </a:p>
        </p:txBody>
      </p:sp>
      <p:sp>
        <p:nvSpPr>
          <p:cNvPr id="17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8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2B13E612-B320-4273-8BB4-22116B6CDA5F}" type="datetime1">
              <a:rPr lang="en-GB" smtClean="0"/>
              <a:t>11/06/2015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E5D302E3-33FD-4B72-801C-AEFCCEB5B9AA}" type="datetime1">
              <a:rPr lang="en-GB" smtClean="0"/>
              <a:t>11/06/2015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71" y="2481200"/>
            <a:ext cx="8607745" cy="4137020"/>
          </a:xfrm>
          <a:noFill/>
        </p:spPr>
        <p:txBody>
          <a:bodyPr tIns="1645093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FFA2C633-9814-4FB8-A8EA-FFE26AD3F0C0}" type="datetime1">
              <a:rPr lang="en-GB" smtClean="0"/>
              <a:t>11/06/2015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480400"/>
            <a:ext cx="8607600" cy="4136400"/>
          </a:xfrm>
          <a:prstGeom prst="rect">
            <a:avLst/>
          </a:prstGeom>
        </p:spPr>
      </p:pic>
      <p:pic>
        <p:nvPicPr>
          <p:cNvPr id="13" name="Bild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3D1C3B3D-ED07-45B2-85C6-7BCB09B6E109}" type="datetime1">
              <a:rPr lang="en-GB" smtClean="0"/>
              <a:t>11/06/2015</a:t>
            </a:fld>
            <a:endParaRPr lang="nb-NO" dirty="0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842" y="1778269"/>
            <a:ext cx="4019032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8C65631-BBAF-4DF5-8BB2-0DEE3080DE78}" type="datetime1">
              <a:rPr lang="en-GB" smtClean="0"/>
              <a:t>11/06/2015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842" y="1778400"/>
            <a:ext cx="3803009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7E68B6B-7019-4D55-9A57-EF8D9DA6CF7F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200" y="1834758"/>
            <a:ext cx="5220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CCC589A-1AEF-4B06-90C6-73B35147AA7C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44" y="1701602"/>
            <a:ext cx="5263840" cy="17281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44" y="3429795"/>
            <a:ext cx="5263840" cy="354793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 userDrawn="1"/>
        </p:nvSpPr>
        <p:spPr>
          <a:xfrm>
            <a:off x="180307" y="477467"/>
            <a:ext cx="93610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44C4E92-B03A-447C-A46D-E6457566B03F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502" y="1058400"/>
            <a:ext cx="7000301" cy="46839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314" y="1834758"/>
            <a:ext cx="8633372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6F16260-56AC-4207-AAA9-B5F0D10D8324}" type="datetime1">
              <a:rPr lang="en-GB" smtClean="0"/>
              <a:t>11/06/2015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 userDrawn="1"/>
        </p:nvSpPr>
        <p:spPr>
          <a:xfrm>
            <a:off x="258995" y="6329858"/>
            <a:ext cx="1026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502" y="1058799"/>
            <a:ext cx="7000301" cy="4692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843" y="1778270"/>
            <a:ext cx="7001961" cy="429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7729970F-29F1-4110-8AB7-8559A3379DD6}" type="datetime1">
              <a:rPr lang="en-GB" smtClean="0"/>
              <a:t>11/06/2015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986" cy="1399035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3" r:id="rId4"/>
    <p:sldLayoutId id="2147483652" r:id="rId5"/>
    <p:sldLayoutId id="2147483667" r:id="rId6"/>
    <p:sldLayoutId id="2147483668" r:id="rId7"/>
    <p:sldLayoutId id="2147483669" r:id="rId8"/>
    <p:sldLayoutId id="2147483661" r:id="rId9"/>
    <p:sldLayoutId id="2147483654" r:id="rId10"/>
  </p:sldLayoutIdLst>
  <p:hf sldNum="0" hdr="0" ftr="0"/>
  <p:txStyles>
    <p:titleStyle>
      <a:lvl1pPr algn="l" defTabSz="91421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454" indent="-302454" algn="l" defTabSz="914218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190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191" indent="-191963" algn="l" defTabSz="914218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305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534" indent="-252231" algn="l" defTabSz="914218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5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" TargetMode="External"/><Relationship Id="rId2" Type="http://schemas.openxmlformats.org/officeDocument/2006/relationships/hyperlink" Target="http://isotc.iso.org/livelink/livelink?func=ll&amp;objId=16823611&amp;objAction=browse&amp;viewTyp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hyperlink" Target="https://github.com/ISO-TC211/UML-Best-Pract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O-TC211/UML-Best-Practices/issu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ISO-TC211/UML-Best-Practices/wiki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SO-TC211/UML-Best-Practices/issue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O-TC211/UML-Best-Practices/wiki/Requirements-and-recomendations" TargetMode="External"/><Relationship Id="rId3" Type="http://schemas.openxmlformats.org/officeDocument/2006/relationships/hyperlink" Target="https://github.com/ISO-TC211/UML-Best-Practices/labels/Diagram%20design" TargetMode="External"/><Relationship Id="rId7" Type="http://schemas.openxmlformats.org/officeDocument/2006/relationships/hyperlink" Target="https://github.com/ISO-TC211/UML-Best-Practices/wiki/Basic-UML" TargetMode="External"/><Relationship Id="rId12" Type="http://schemas.openxmlformats.org/officeDocument/2006/relationships/hyperlink" Target="https://github.com/ISO-TC211/UML-Best-Practices/labels/Implementation" TargetMode="External"/><Relationship Id="rId2" Type="http://schemas.openxmlformats.org/officeDocument/2006/relationships/hyperlink" Target="https://github.com/ISO-TC211/UML-Best-Practices/wiki/Best-practices-for-diagram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O-TC211/UML-Best-Practices/wiki/Useful-tools-for-use-in-or-together-with-Enterprise-Architect" TargetMode="External"/><Relationship Id="rId11" Type="http://schemas.openxmlformats.org/officeDocument/2006/relationships/hyperlink" Target="https://github.com/ISO-TC211/UML-Best-Practices/wiki/Best-practices-to-help-implementation" TargetMode="External"/><Relationship Id="rId5" Type="http://schemas.openxmlformats.org/officeDocument/2006/relationships/hyperlink" Target="https://github.com/ISO-TC211/UML-Best-Practices/labels/Modelling" TargetMode="External"/><Relationship Id="rId10" Type="http://schemas.openxmlformats.org/officeDocument/2006/relationships/hyperlink" Target="https://github.com/ISO-TC211/UML-Best-Practices/labels/Basic%20UML" TargetMode="External"/><Relationship Id="rId4" Type="http://schemas.openxmlformats.org/officeDocument/2006/relationships/hyperlink" Target="https://github.com/ISO-TC211/UML-Best-Practices/wiki/Best-practices-for-modelling" TargetMode="External"/><Relationship Id="rId9" Type="http://schemas.openxmlformats.org/officeDocument/2006/relationships/hyperlink" Target="https://github.com/ISO-TC211/UML-Best-Practices/wiki/Level-of-abstra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E72A07-3CAC-4CA4-A91C-FBE8CBCDB9B6}" type="datetime1">
              <a:rPr lang="en-GB" smtClean="0"/>
              <a:t>11/06/2015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ISO/TC211 AHG UML Best practices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Report to Plenary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Knut Jetlund, </a:t>
            </a:r>
            <a:r>
              <a:rPr lang="nb-NO" dirty="0" err="1" smtClean="0"/>
              <a:t>Convenor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17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502" y="981523"/>
            <a:ext cx="7000301" cy="546518"/>
          </a:xfrm>
        </p:spPr>
        <p:txBody>
          <a:bodyPr>
            <a:noAutofit/>
          </a:bodyPr>
          <a:lstStyle/>
          <a:p>
            <a:r>
              <a:rPr lang="nb-NO" sz="3200" b="1" dirty="0"/>
              <a:t>Meetings and </a:t>
            </a:r>
            <a:r>
              <a:rPr lang="nb-NO" sz="3200" b="1" dirty="0" err="1"/>
              <a:t>other</a:t>
            </a:r>
            <a:r>
              <a:rPr lang="nb-NO" sz="3200" b="1" dirty="0"/>
              <a:t> </a:t>
            </a:r>
            <a:r>
              <a:rPr lang="nb-NO" sz="3200" b="1" dirty="0" err="1"/>
              <a:t>activity</a:t>
            </a:r>
            <a:r>
              <a:rPr lang="nb-NO" sz="3200" dirty="0"/>
              <a:t> 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Meeting </a:t>
            </a:r>
            <a:r>
              <a:rPr lang="en-US" sz="2000" dirty="0" smtClean="0"/>
              <a:t>in Southampton Tuesday afternoon</a:t>
            </a:r>
          </a:p>
          <a:p>
            <a:pPr lvl="1"/>
            <a:r>
              <a:rPr lang="en-US" sz="2000" dirty="0" smtClean="0"/>
              <a:t>22 </a:t>
            </a:r>
            <a:r>
              <a:rPr lang="en-US" sz="2000" dirty="0"/>
              <a:t>participants.</a:t>
            </a:r>
          </a:p>
          <a:p>
            <a:r>
              <a:rPr lang="en-US" sz="2000" dirty="0"/>
              <a:t>Great deal of interest from the Geospatial community, even more outside ISO/TC211 than inside. </a:t>
            </a:r>
          </a:p>
          <a:p>
            <a:pPr lvl="1"/>
            <a:r>
              <a:rPr lang="en-US" sz="2000" i="1" dirty="0"/>
              <a:t>Many stakeholders are working on domain models and product  specifications, and feel the need for guidance on UML.</a:t>
            </a:r>
          </a:p>
          <a:p>
            <a:r>
              <a:rPr lang="en-US" sz="2000" dirty="0"/>
              <a:t>Attended the </a:t>
            </a:r>
            <a:r>
              <a:rPr lang="en-US" sz="2000" dirty="0" err="1"/>
              <a:t>EuroSDR</a:t>
            </a:r>
            <a:r>
              <a:rPr lang="en-US" sz="2000" dirty="0"/>
              <a:t>/OGC workshop in Copenhagen in </a:t>
            </a:r>
            <a:r>
              <a:rPr lang="en-US" sz="2000" dirty="0" err="1"/>
              <a:t>January:</a:t>
            </a:r>
            <a:r>
              <a:rPr lang="en-US" sz="2000" i="1" u="sng" dirty="0" err="1"/>
              <a:t>Data</a:t>
            </a:r>
            <a:r>
              <a:rPr lang="en-US" sz="2000" i="1" u="sng" dirty="0"/>
              <a:t> Modelling and Model Driven Implementation of Data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i="1" dirty="0" smtClean="0"/>
              <a:t>A</a:t>
            </a:r>
            <a:r>
              <a:rPr lang="en-US" sz="2000" i="1" dirty="0"/>
              <a:t> lot of positive feedback from participants from  European countries, JRC, OGC and more.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FD85C8-4649-415E-A8A3-34B0C4DB574D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658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b="1" dirty="0" err="1"/>
              <a:t>GitHub</a:t>
            </a:r>
            <a:r>
              <a:rPr lang="nb-NO" sz="3200" b="1" dirty="0"/>
              <a:t> and </a:t>
            </a:r>
            <a:r>
              <a:rPr lang="nb-NO" sz="3200" b="1" dirty="0" err="1"/>
              <a:t>LiveLink</a:t>
            </a:r>
            <a:r>
              <a:rPr lang="nb-NO" sz="3200" b="1" dirty="0"/>
              <a:t> </a:t>
            </a:r>
            <a:endParaRPr lang="nb-NO" sz="32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843" y="1778270"/>
            <a:ext cx="7403407" cy="4294800"/>
          </a:xfrm>
        </p:spPr>
        <p:txBody>
          <a:bodyPr>
            <a:normAutofit lnSpcReduction="10000"/>
          </a:bodyPr>
          <a:lstStyle/>
          <a:p>
            <a:r>
              <a:rPr lang="nb-NO" sz="2400" b="1" dirty="0" err="1" smtClean="0"/>
              <a:t>LiveLink</a:t>
            </a:r>
            <a:r>
              <a:rPr lang="nb-NO" sz="2400" b="1" dirty="0" smtClean="0"/>
              <a:t> - </a:t>
            </a:r>
            <a:r>
              <a:rPr lang="en-US" sz="2000" b="1" dirty="0">
                <a:hlinkClick r:id="rId2"/>
              </a:rPr>
              <a:t>ISO/TC 211/AHG 02 "Best practices for UML modelling"</a:t>
            </a:r>
            <a:endParaRPr lang="nb-NO" sz="2000" b="1" dirty="0" smtClean="0"/>
          </a:p>
          <a:p>
            <a:pPr lvl="1"/>
            <a:r>
              <a:rPr lang="nb-NO" dirty="0" smtClean="0"/>
              <a:t>For </a:t>
            </a:r>
            <a:r>
              <a:rPr lang="nb-NO" dirty="0" err="1" smtClean="0"/>
              <a:t>official</a:t>
            </a:r>
            <a:r>
              <a:rPr lang="nb-NO" dirty="0" smtClean="0"/>
              <a:t> </a:t>
            </a:r>
            <a:r>
              <a:rPr lang="nb-NO" dirty="0" err="1" smtClean="0"/>
              <a:t>documents</a:t>
            </a:r>
            <a:endParaRPr lang="nb-NO" dirty="0" smtClean="0"/>
          </a:p>
          <a:p>
            <a:endParaRPr lang="en-US" dirty="0" smtClean="0"/>
          </a:p>
          <a:p>
            <a:r>
              <a:rPr lang="en-US" sz="2400" b="1" dirty="0"/>
              <a:t>GitHub - </a:t>
            </a:r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github.com/ISO-TC211/UML-Best-Practices</a:t>
            </a:r>
            <a:endParaRPr lang="en-US" sz="2000" b="1" dirty="0" smtClean="0"/>
          </a:p>
          <a:p>
            <a:pPr lvl="1"/>
            <a:r>
              <a:rPr lang="en-US" dirty="0" smtClean="0"/>
              <a:t>For the practical work</a:t>
            </a:r>
          </a:p>
          <a:p>
            <a:pPr lvl="1"/>
            <a:endParaRPr lang="en-US" dirty="0" smtClean="0"/>
          </a:p>
          <a:p>
            <a:r>
              <a:rPr lang="en-US" sz="2400" b="1" dirty="0"/>
              <a:t>Why GitHub?</a:t>
            </a:r>
          </a:p>
          <a:p>
            <a:pPr lvl="1"/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Tracking changes</a:t>
            </a:r>
          </a:p>
          <a:p>
            <a:pPr lvl="1"/>
            <a:r>
              <a:rPr lang="en-US" dirty="0" smtClean="0"/>
              <a:t>Tracking issues: Milestones, labels, assignees, discussions</a:t>
            </a:r>
          </a:p>
          <a:p>
            <a:pPr lvl="1"/>
            <a:r>
              <a:rPr lang="en-US" dirty="0" smtClean="0"/>
              <a:t>Open for a wider community</a:t>
            </a:r>
          </a:p>
          <a:p>
            <a:pPr lvl="1"/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pPr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96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hlinkClick r:id="rId2"/>
              </a:rPr>
              <a:t>https://github.com/ISO-TC211/UML-Best-Practices</a:t>
            </a:r>
            <a:endParaRPr lang="nb-NO" sz="1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https://github.com/ISO-TC211/UML-Best-Practices</a:t>
            </a:r>
            <a:endParaRPr lang="en-US" sz="2400" dirty="0"/>
          </a:p>
          <a:p>
            <a:pPr lvl="1"/>
            <a:r>
              <a:rPr lang="en-US" sz="2400" dirty="0"/>
              <a:t>For reference documents, scripts, </a:t>
            </a:r>
            <a:r>
              <a:rPr lang="en-US" sz="2400" dirty="0" smtClean="0"/>
              <a:t>illustrations etc.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https://github.com/ISO-TC211/UML-Best-Practices/wiki</a:t>
            </a:r>
            <a:endParaRPr lang="en-US" sz="2400" dirty="0"/>
          </a:p>
          <a:p>
            <a:pPr lvl="1"/>
            <a:r>
              <a:rPr lang="en-US" sz="2400" dirty="0"/>
              <a:t>Wiki for UML Best practices</a:t>
            </a:r>
          </a:p>
          <a:p>
            <a:r>
              <a:rPr lang="en-US" sz="2400" dirty="0">
                <a:hlinkClick r:id="rId4"/>
              </a:rPr>
              <a:t>https://github.com/ISO-TC211/UML-Best-Practices/issues</a:t>
            </a:r>
            <a:endParaRPr lang="en-US" sz="2400" dirty="0"/>
          </a:p>
          <a:p>
            <a:pPr lvl="1"/>
            <a:r>
              <a:rPr lang="en-US" sz="2400" dirty="0"/>
              <a:t>For issue tracking</a:t>
            </a:r>
          </a:p>
          <a:p>
            <a:endParaRPr lang="nb-NO" sz="2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nb-NO" sz="2400" b="1" dirty="0" err="1" smtClean="0"/>
              <a:t>GitHub</a:t>
            </a:r>
            <a:endParaRPr lang="nb-NO" sz="2400" b="1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6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0" y="699634"/>
            <a:ext cx="6393637" cy="354793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github.com/ISO-TC211/UML-Best-Practices/wiki</a:t>
            </a:r>
            <a:endParaRPr lang="en-US" sz="18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14083" t="298" r="14925" b="298"/>
          <a:stretch/>
        </p:blipFill>
        <p:spPr>
          <a:xfrm>
            <a:off x="1116411" y="1141036"/>
            <a:ext cx="7488832" cy="5177296"/>
          </a:xfrm>
          <a:prstGeom prst="rect">
            <a:avLst/>
          </a:prstGeom>
        </p:spPr>
      </p:pic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094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1044402" y="699634"/>
            <a:ext cx="6624736" cy="354793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github.com/ISO-TC211/UML-Best-Practices/issues</a:t>
            </a:r>
            <a:endParaRPr lang="en-US" sz="1800" dirty="0"/>
          </a:p>
        </p:txBody>
      </p:sp>
      <p:pic>
        <p:nvPicPr>
          <p:cNvPr id="6" name="Plassholder for bilde 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15848" t="298" r="15759" b="298"/>
          <a:stretch/>
        </p:blipFill>
        <p:spPr>
          <a:xfrm>
            <a:off x="468338" y="1125538"/>
            <a:ext cx="6923815" cy="4968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F16260-56AC-4207-AAA9-B5F0D10D8324}" type="datetime1">
              <a:rPr lang="en-GB" smtClean="0"/>
              <a:t>11/06/2015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578" y="2204415"/>
            <a:ext cx="6265545" cy="4390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123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502" y="909515"/>
            <a:ext cx="7000301" cy="618526"/>
          </a:xfrm>
        </p:spPr>
        <p:txBody>
          <a:bodyPr>
            <a:noAutofit/>
          </a:bodyPr>
          <a:lstStyle/>
          <a:p>
            <a:r>
              <a:rPr lang="nb-NO" sz="3600" dirty="0" smtClean="0"/>
              <a:t>Status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Much work done on </a:t>
            </a:r>
            <a:r>
              <a:rPr lang="en-US" dirty="0">
                <a:hlinkClick r:id="rId2"/>
              </a:rPr>
              <a:t>diagram design</a:t>
            </a:r>
            <a:endParaRPr lang="en-US" dirty="0"/>
          </a:p>
          <a:p>
            <a:pPr lvl="1"/>
            <a:r>
              <a:rPr lang="en-US" sz="1600" dirty="0"/>
              <a:t>Several new </a:t>
            </a:r>
            <a:r>
              <a:rPr lang="en-US" sz="1600" dirty="0">
                <a:hlinkClick r:id="rId3"/>
              </a:rPr>
              <a:t>issues</a:t>
            </a:r>
            <a:r>
              <a:rPr lang="en-US" sz="1600" dirty="0"/>
              <a:t> raised at AHG Meeting</a:t>
            </a:r>
          </a:p>
          <a:p>
            <a:r>
              <a:rPr lang="en-US" dirty="0"/>
              <a:t>Some work done on </a:t>
            </a:r>
            <a:r>
              <a:rPr lang="en-US" dirty="0">
                <a:hlinkClick r:id="rId4"/>
              </a:rPr>
              <a:t>modelling</a:t>
            </a:r>
            <a:endParaRPr lang="en-US" dirty="0"/>
          </a:p>
          <a:p>
            <a:pPr lvl="1"/>
            <a:r>
              <a:rPr lang="en-US" sz="1600" dirty="0"/>
              <a:t>Several issues registered</a:t>
            </a:r>
          </a:p>
          <a:p>
            <a:pPr lvl="1"/>
            <a:r>
              <a:rPr lang="en-US" sz="1600" dirty="0"/>
              <a:t>Several new </a:t>
            </a:r>
            <a:r>
              <a:rPr lang="en-US" sz="1600" dirty="0">
                <a:hlinkClick r:id="rId5"/>
              </a:rPr>
              <a:t>issues</a:t>
            </a:r>
            <a:r>
              <a:rPr lang="en-US" sz="1600" dirty="0"/>
              <a:t> raised at the AHG Meeting</a:t>
            </a:r>
            <a:endParaRPr lang="en-US" dirty="0"/>
          </a:p>
          <a:p>
            <a:r>
              <a:rPr lang="en-US" dirty="0"/>
              <a:t>Some work done on </a:t>
            </a:r>
            <a:r>
              <a:rPr lang="en-US" dirty="0">
                <a:hlinkClick r:id="rId6"/>
              </a:rPr>
              <a:t>scripts and tools</a:t>
            </a:r>
            <a:endParaRPr lang="en-US" dirty="0"/>
          </a:p>
          <a:p>
            <a:pPr lvl="1"/>
            <a:r>
              <a:rPr lang="en-US" sz="1600" dirty="0"/>
              <a:t>Scripts in VBScript, JScript, searches (XML)</a:t>
            </a:r>
          </a:p>
          <a:p>
            <a:pPr lvl="1"/>
            <a:r>
              <a:rPr lang="en-US" sz="1600" dirty="0"/>
              <a:t>Several </a:t>
            </a:r>
            <a:r>
              <a:rPr lang="en-US" sz="1600" dirty="0" smtClean="0"/>
              <a:t>contributors </a:t>
            </a:r>
            <a:r>
              <a:rPr lang="en-US" sz="1600" dirty="0"/>
              <a:t>have scripts that will be uploaded</a:t>
            </a:r>
          </a:p>
          <a:p>
            <a:r>
              <a:rPr lang="en-US" dirty="0"/>
              <a:t>Some work done on </a:t>
            </a:r>
            <a:r>
              <a:rPr lang="en-US" dirty="0">
                <a:hlinkClick r:id="rId7"/>
              </a:rPr>
              <a:t>basic UML</a:t>
            </a:r>
            <a:endParaRPr lang="en-US" dirty="0"/>
          </a:p>
          <a:p>
            <a:pPr lvl="1"/>
            <a:r>
              <a:rPr lang="en-US" sz="1600" dirty="0"/>
              <a:t>Relevant </a:t>
            </a:r>
            <a:r>
              <a:rPr lang="en-US" sz="1600" dirty="0">
                <a:hlinkClick r:id="rId8"/>
              </a:rPr>
              <a:t>requirements and </a:t>
            </a:r>
            <a:r>
              <a:rPr lang="en-US" sz="1600" dirty="0" err="1">
                <a:hlinkClick r:id="rId8"/>
              </a:rPr>
              <a:t>recomendations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Levels of abstraction</a:t>
            </a:r>
            <a:endParaRPr lang="en-US" sz="1600" dirty="0"/>
          </a:p>
          <a:p>
            <a:pPr lvl="1"/>
            <a:r>
              <a:rPr lang="en-US" sz="1600" dirty="0"/>
              <a:t>Several </a:t>
            </a:r>
            <a:r>
              <a:rPr lang="en-US" sz="1600" dirty="0">
                <a:hlinkClick r:id="rId10"/>
              </a:rPr>
              <a:t>issues</a:t>
            </a:r>
            <a:r>
              <a:rPr lang="en-US" sz="1600" dirty="0"/>
              <a:t> </a:t>
            </a:r>
            <a:r>
              <a:rPr lang="en-US" sz="1600" dirty="0" err="1"/>
              <a:t>registred</a:t>
            </a:r>
            <a:endParaRPr lang="en-US" sz="1600" dirty="0"/>
          </a:p>
          <a:p>
            <a:r>
              <a:rPr lang="en-US" dirty="0"/>
              <a:t>Much left to do on </a:t>
            </a:r>
            <a:r>
              <a:rPr lang="en-US" dirty="0">
                <a:hlinkClick r:id="rId11"/>
              </a:rPr>
              <a:t>implementation issues</a:t>
            </a:r>
            <a:endParaRPr lang="en-US" dirty="0"/>
          </a:p>
          <a:p>
            <a:pPr lvl="1"/>
            <a:r>
              <a:rPr lang="en-US" sz="1600" dirty="0"/>
              <a:t>Several </a:t>
            </a:r>
            <a:r>
              <a:rPr lang="en-US" sz="1600" dirty="0">
                <a:hlinkClick r:id="rId12"/>
              </a:rPr>
              <a:t>issues</a:t>
            </a:r>
            <a:r>
              <a:rPr lang="en-US" sz="1600" dirty="0"/>
              <a:t> registered</a:t>
            </a:r>
          </a:p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1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502" y="981523"/>
            <a:ext cx="7000301" cy="546518"/>
          </a:xfrm>
        </p:spPr>
        <p:txBody>
          <a:bodyPr>
            <a:noAutofit/>
          </a:bodyPr>
          <a:lstStyle/>
          <a:p>
            <a:r>
              <a:rPr lang="nb-NO" sz="3200" dirty="0" err="1" smtClean="0"/>
              <a:t>Revised</a:t>
            </a:r>
            <a:r>
              <a:rPr lang="nb-NO" sz="3200" dirty="0" smtClean="0"/>
              <a:t> action plan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 at least up to the next plenary (</a:t>
            </a:r>
            <a:r>
              <a:rPr lang="en-US" sz="2400" dirty="0" err="1"/>
              <a:t>dec</a:t>
            </a:r>
            <a:r>
              <a:rPr lang="en-US" sz="2400" dirty="0"/>
              <a:t> 2015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Maybe </a:t>
            </a:r>
            <a:r>
              <a:rPr lang="en-US" sz="2400" dirty="0"/>
              <a:t>longer</a:t>
            </a:r>
          </a:p>
          <a:p>
            <a:r>
              <a:rPr lang="en-US" sz="2400" dirty="0"/>
              <a:t>Adopt into the HMMG in the future</a:t>
            </a:r>
          </a:p>
          <a:p>
            <a:r>
              <a:rPr lang="en-US" sz="2400" dirty="0"/>
              <a:t>Wiki to be moved to </a:t>
            </a:r>
            <a:r>
              <a:rPr lang="en-US" sz="2400" dirty="0" smtClean="0"/>
              <a:t>official </a:t>
            </a:r>
            <a:r>
              <a:rPr lang="en-US" sz="2400" dirty="0"/>
              <a:t>ISO/TC211 Wiki in the </a:t>
            </a:r>
            <a:r>
              <a:rPr lang="en-US" sz="2400" dirty="0" smtClean="0"/>
              <a:t>future</a:t>
            </a:r>
            <a:endParaRPr lang="en-US" sz="2400" dirty="0"/>
          </a:p>
          <a:p>
            <a:endParaRPr lang="nb-NO" sz="240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t>11/06/2015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90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Statens vegvesen liggende standard engelsk.potx [Skrivebeskyttet]" id="{1C77632F-0337-4E3F-BC1F-25D681906ABE}" vid="{84929A3A-40A7-4CF2-A6F5-90534ED9B2A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 Statens vegvesen liggende standard engelsk</Template>
  <TotalTime>27</TotalTime>
  <Words>153</Words>
  <Application>Microsoft Office PowerPoint</Application>
  <PresentationFormat>Egendefinert</PresentationFormat>
  <Paragraphs>59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Sans Unicode</vt:lpstr>
      <vt:lpstr>Office-tema</vt:lpstr>
      <vt:lpstr>ISO/TC211 AHG UML Best practices  - Report to Plenary</vt:lpstr>
      <vt:lpstr>Meetings and other activity </vt:lpstr>
      <vt:lpstr>GitHub and LiveLink </vt:lpstr>
      <vt:lpstr>https://github.com/ISO-TC211/UML-Best-Practices</vt:lpstr>
      <vt:lpstr>PowerPoint-presentasjon</vt:lpstr>
      <vt:lpstr>PowerPoint-presentasjon</vt:lpstr>
      <vt:lpstr>Status</vt:lpstr>
      <vt:lpstr>Revised action plan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ISO/TC211 AHG UML Best practices  - Report to Plenary</dc:title>
  <dc:creator>Jetlund Knut</dc:creator>
  <dc:description>Template by addpoint.no</dc:description>
  <cp:lastModifiedBy>Jetlund Knut</cp:lastModifiedBy>
  <cp:revision>12</cp:revision>
  <dcterms:created xsi:type="dcterms:W3CDTF">2015-06-11T08:18:43Z</dcterms:created>
  <dcterms:modified xsi:type="dcterms:W3CDTF">2015-06-11T08:46:32Z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addpoint.no</vt:lpwstr>
  </property>
</Properties>
</file>