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1" r:id="rId5"/>
    <p:sldId id="266" r:id="rId6"/>
    <p:sldId id="263" r:id="rId7"/>
    <p:sldId id="264" r:id="rId8"/>
    <p:sldId id="265" r:id="rId9"/>
    <p:sldId id="260" r:id="rId10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A"/>
    <a:srgbClr val="006699"/>
    <a:srgbClr val="88BD2F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2016/06/15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3" y="5940258"/>
            <a:ext cx="8191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09" y="5948280"/>
            <a:ext cx="76122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132" y="6384922"/>
            <a:ext cx="7246080" cy="1721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E5D302E3-33FD-4B72-801C-AEFCCEB5B9AA}" type="datetime1">
              <a:rPr lang="en-GB" smtClean="0"/>
              <a:t>15/06/2016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8228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ZA" altLang="en-US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ISO/TC211 Geographic information/Geomatics   Copyright 2014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5288" y="6423025"/>
            <a:ext cx="2073275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0666C5D-F6A3-4BE9-8811-DA2F390CDA91}" type="datetime3">
              <a:rPr lang="en-ZA" altLang="en-US" sz="900" smtClean="0">
                <a:solidFill>
                  <a:srgbClr val="898989"/>
                </a:solidFill>
                <a:latin typeface="Arial" pitchFamily="34" charset="0"/>
              </a:rPr>
              <a:pPr>
                <a:defRPr/>
              </a:pPr>
              <a:t>15 June 2016</a:t>
            </a:fld>
            <a:endParaRPr lang="en-GB" altLang="en-US" sz="900" dirty="0" smtClean="0">
              <a:solidFill>
                <a:srgbClr val="898989"/>
              </a:solidFill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3"/>
          <p:cNvSpPr txBox="1">
            <a:spLocks/>
          </p:cNvSpPr>
          <p:nvPr/>
        </p:nvSpPr>
        <p:spPr>
          <a:xfrm rot="16200000">
            <a:off x="-1124743" y="4409281"/>
            <a:ext cx="2843212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ZA" altLang="en-US" sz="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Confidential ©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  <p:sldLayoutId id="2147483752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O-TC211/UML-Best-Practices/issue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hyperlink" Target="https://github.com/ISO-TC211/UML-Best-Practic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SO-TC211/UML-Best-Practices/issu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tree/master/Script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issues" TargetMode="External"/><Relationship Id="rId2" Type="http://schemas.openxmlformats.org/officeDocument/2006/relationships/hyperlink" Target="https://github.com/ISO-TC211/UML-Best-Practices/issues?q=is%3Aissue+is%3Aclosed+sort%3Aupdated-desc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743075" y="1858963"/>
            <a:ext cx="5659438" cy="692150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Arial" charset="0"/>
                <a:cs typeface="Arial" charset="0"/>
              </a:rPr>
              <a:t>ISO/TC211 Ad Hoc Group on best practices for UML modelling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err="1" smtClean="0"/>
              <a:t>Tromsø</a:t>
            </a:r>
            <a:r>
              <a:rPr lang="en-ZA" dirty="0" smtClean="0"/>
              <a:t>, Norway 2016-06-15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5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7540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Agenda</a:t>
            </a:r>
          </a:p>
        </p:txBody>
      </p:sp>
      <p:graphicFrame>
        <p:nvGraphicFramePr>
          <p:cNvPr id="6" name="Plassholder for innhold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816500"/>
              </p:ext>
            </p:extLst>
          </p:nvPr>
        </p:nvGraphicFramePr>
        <p:xfrm>
          <a:off x="1005840" y="1042182"/>
          <a:ext cx="747064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8521"/>
                <a:gridCol w="1762127"/>
              </a:tblGrid>
              <a:tr h="370840">
                <a:tc>
                  <a:txBody>
                    <a:bodyPr/>
                    <a:lstStyle/>
                    <a:p>
                      <a:r>
                        <a:rPr lang="nb-NO" sz="1400" b="1" dirty="0" err="1">
                          <a:effectLst/>
                        </a:rPr>
                        <a:t>Topic</a:t>
                      </a:r>
                      <a:endParaRPr lang="nb-NO" sz="14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b="1">
                          <a:effectLst/>
                        </a:rPr>
                        <a:t>Lead</a:t>
                      </a:r>
                      <a:endParaRPr lang="nb-NO" sz="140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1. Welcome and introduction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>
                          <a:effectLst/>
                        </a:rPr>
                        <a:t>Convenor</a:t>
                      </a:r>
                      <a:endParaRPr lang="nb-NO" sz="14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2. Roll call and introduction of attendants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3. Approval of agenda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4. Minutes of meeting from the Sydney meeting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>
                          <a:effectLst/>
                        </a:rPr>
                        <a:t>Convenor</a:t>
                      </a:r>
                      <a:endParaRPr lang="nb-NO" sz="14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5. Progress report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>
                          <a:effectLst/>
                        </a:rPr>
                        <a:t>Convenor</a:t>
                      </a:r>
                      <a:endParaRPr lang="nb-NO" sz="14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6. Discussion on registered issues (</a:t>
                      </a:r>
                      <a:r>
                        <a:rPr lang="en-US" sz="1400" dirty="0">
                          <a:effectLst/>
                          <a:hlinkClick r:id="rId2"/>
                        </a:rPr>
                        <a:t>https://github.com/ISO-TC211/UML-Best-Practices/issues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7. Discussion topics from projects or working group meetings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8. Other issues to add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>
                          <a:effectLst/>
                        </a:rPr>
                        <a:t>9. </a:t>
                      </a:r>
                      <a:r>
                        <a:rPr lang="nb-NO" sz="1400" dirty="0" err="1">
                          <a:effectLst/>
                        </a:rPr>
                        <a:t>Any</a:t>
                      </a:r>
                      <a:r>
                        <a:rPr lang="nb-NO" sz="1400" dirty="0">
                          <a:effectLst/>
                        </a:rPr>
                        <a:t> </a:t>
                      </a:r>
                      <a:r>
                        <a:rPr lang="nb-NO" sz="1400" dirty="0" err="1">
                          <a:effectLst/>
                        </a:rPr>
                        <a:t>other</a:t>
                      </a:r>
                      <a:r>
                        <a:rPr lang="nb-NO" sz="1400" dirty="0">
                          <a:effectLst/>
                        </a:rPr>
                        <a:t> business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10. </a:t>
                      </a:r>
                      <a:r>
                        <a:rPr lang="en-US" sz="1400" dirty="0">
                          <a:effectLst/>
                        </a:rPr>
                        <a:t>Revised action plan for the group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11. </a:t>
                      </a:r>
                      <a:r>
                        <a:rPr lang="en-US" sz="1400" dirty="0">
                          <a:effectLst/>
                        </a:rPr>
                        <a:t>Report to the Plenary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 err="1" smtClean="0">
                          <a:effectLst/>
                        </a:rPr>
                        <a:t>Convenor</a:t>
                      </a:r>
                      <a:endParaRPr lang="nb-NO" sz="1400" dirty="0">
                        <a:effectLst/>
                      </a:endParaRP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b-NO" sz="1400" dirty="0" smtClean="0">
                          <a:effectLst/>
                        </a:rPr>
                        <a:t>12. </a:t>
                      </a:r>
                      <a:r>
                        <a:rPr lang="nb-NO" sz="1400" dirty="0">
                          <a:effectLst/>
                        </a:rPr>
                        <a:t>Close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nb-NO" sz="1400" dirty="0">
                          <a:effectLst/>
                        </a:rPr>
                        <a:t>All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57200" y="1915775"/>
            <a:ext cx="8229600" cy="3748723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https://github.com/ISO-TC211/UML-Best-Practices</a:t>
            </a:r>
            <a:endParaRPr lang="en-US" sz="2400" dirty="0"/>
          </a:p>
          <a:p>
            <a:pPr lvl="1"/>
            <a:r>
              <a:rPr lang="en-US" sz="2000" dirty="0"/>
              <a:t>For reference documents, scripts, illustrations etc.</a:t>
            </a:r>
          </a:p>
          <a:p>
            <a:r>
              <a:rPr lang="en-US" sz="2400" b="1" dirty="0">
                <a:hlinkClick r:id="rId3"/>
              </a:rPr>
              <a:t>https://github.com/ISO-TC211/UML-Best-Practices/wiki</a:t>
            </a:r>
            <a:endParaRPr lang="en-US" sz="2400" b="1" dirty="0"/>
          </a:p>
          <a:p>
            <a:pPr lvl="1"/>
            <a:r>
              <a:rPr lang="en-US" sz="2000" b="1" dirty="0"/>
              <a:t>Wiki for UML Best practices</a:t>
            </a:r>
          </a:p>
          <a:p>
            <a:r>
              <a:rPr lang="en-US" sz="2400" dirty="0">
                <a:hlinkClick r:id="rId4"/>
              </a:rPr>
              <a:t>https://github.com/ISO-TC211/UML-Best-Practices/issues</a:t>
            </a:r>
            <a:endParaRPr lang="en-US" sz="2400" dirty="0"/>
          </a:p>
          <a:p>
            <a:pPr lvl="1"/>
            <a:r>
              <a:rPr lang="en-US" sz="2000" dirty="0"/>
              <a:t>For issue tracking</a:t>
            </a:r>
          </a:p>
          <a:p>
            <a:endParaRPr lang="nb-NO" sz="24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457200" y="8548"/>
            <a:ext cx="8229600" cy="1591651"/>
          </a:xfrm>
        </p:spPr>
        <p:txBody>
          <a:bodyPr>
            <a:normAutofit/>
          </a:bodyPr>
          <a:lstStyle/>
          <a:p>
            <a:r>
              <a:rPr lang="nb-NO" sz="4000" dirty="0" err="1" smtClean="0"/>
              <a:t>GitHub</a:t>
            </a:r>
            <a:r>
              <a:rPr lang="nb-NO" dirty="0"/>
              <a:t/>
            </a:r>
            <a:br>
              <a:rPr lang="nb-NO" dirty="0"/>
            </a:br>
            <a:r>
              <a:rPr lang="en-US" dirty="0">
                <a:hlinkClick r:id="rId2"/>
              </a:rPr>
              <a:t>https://github.com/ISO-TC211/UML-Best-Practices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1292325" y="5202833"/>
            <a:ext cx="6559360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Any</a:t>
            </a:r>
            <a:r>
              <a:rPr lang="nb-N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input is </a:t>
            </a:r>
            <a:r>
              <a:rPr lang="nb-NO" sz="5400" b="1" cap="none" spc="0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welcome</a:t>
            </a:r>
            <a:r>
              <a:rPr lang="nb-NO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nb-NO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37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11" y="1068895"/>
            <a:ext cx="4962525" cy="2562225"/>
          </a:xfrm>
          <a:prstGeom prst="rect">
            <a:avLst/>
          </a:prstGeom>
        </p:spPr>
      </p:pic>
      <p:pic>
        <p:nvPicPr>
          <p:cNvPr id="6" name="Bil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1" y="3803904"/>
            <a:ext cx="8347315" cy="228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754" y="1755648"/>
            <a:ext cx="6830492" cy="4525963"/>
          </a:xfrm>
          <a:prstGeom prst="rect">
            <a:avLst/>
          </a:prstGeom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Scripts</a:t>
            </a:r>
            <a:endParaRPr lang="nb-NO" dirty="0"/>
          </a:p>
        </p:txBody>
      </p:sp>
      <p:sp>
        <p:nvSpPr>
          <p:cNvPr id="5" name="Rektangel 4"/>
          <p:cNvSpPr/>
          <p:nvPr/>
        </p:nvSpPr>
        <p:spPr>
          <a:xfrm>
            <a:off x="1156754" y="950744"/>
            <a:ext cx="6830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2400" dirty="0">
                <a:hlinkClick r:id="rId3"/>
              </a:rPr>
              <a:t>https://</a:t>
            </a:r>
            <a:r>
              <a:rPr lang="nb-NO" sz="2400" dirty="0" smtClean="0">
                <a:hlinkClick r:id="rId3"/>
              </a:rPr>
              <a:t>github.com/ISO-TC211/UML-Best-Practices/tree/master/Scripts</a:t>
            </a:r>
            <a:endParaRPr lang="nb-NO" sz="2400" dirty="0" smtClean="0"/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07800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Closed</a:t>
            </a:r>
            <a:r>
              <a:rPr lang="nb-NO" dirty="0" smtClean="0"/>
              <a:t> </a:t>
            </a:r>
            <a:r>
              <a:rPr lang="nb-NO" dirty="0" err="1" smtClean="0"/>
              <a:t>issues</a:t>
            </a:r>
            <a:r>
              <a:rPr lang="nb-NO" dirty="0" smtClean="0"/>
              <a:t>:</a:t>
            </a:r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github.com/ISO-TC211/UML-Best-Practices/issues?q=is%3Aissue+is%3Aclosed+sort%3Aupdated-desc</a:t>
            </a:r>
            <a:endParaRPr lang="nb-NO" dirty="0" smtClean="0"/>
          </a:p>
          <a:p>
            <a:r>
              <a:rPr lang="nb-NO" dirty="0" smtClean="0"/>
              <a:t>Active </a:t>
            </a:r>
            <a:r>
              <a:rPr lang="nb-NO" dirty="0" err="1" smtClean="0"/>
              <a:t>issues</a:t>
            </a:r>
            <a:r>
              <a:rPr lang="nb-NO" dirty="0" smtClean="0"/>
              <a:t>:</a:t>
            </a:r>
          </a:p>
          <a:p>
            <a:pPr lvl="1"/>
            <a:r>
              <a:rPr lang="nb-NO" dirty="0">
                <a:hlinkClick r:id="rId3"/>
              </a:rPr>
              <a:t>https://</a:t>
            </a:r>
            <a:r>
              <a:rPr lang="nb-NO" dirty="0" smtClean="0">
                <a:hlinkClick r:id="rId3"/>
              </a:rPr>
              <a:t>github.com/ISO-TC211/UML-Best-Practices/issues</a:t>
            </a:r>
            <a:endParaRPr lang="nb-NO" dirty="0" smtClean="0"/>
          </a:p>
          <a:p>
            <a:pPr lvl="1"/>
            <a:endParaRPr lang="nb-NO" dirty="0" smtClean="0"/>
          </a:p>
          <a:p>
            <a:pPr lvl="1"/>
            <a:endParaRPr lang="nb-NO" dirty="0" smtClean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Issues</a:t>
            </a:r>
            <a:r>
              <a:rPr lang="nb-NO" dirty="0" smtClean="0"/>
              <a:t> for </a:t>
            </a:r>
            <a:r>
              <a:rPr lang="nb-NO" dirty="0" err="1" smtClean="0"/>
              <a:t>discussion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3002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Input from GOM – </a:t>
            </a:r>
            <a:r>
              <a:rPr lang="nb-NO" dirty="0" err="1" smtClean="0"/>
              <a:t>experiences</a:t>
            </a:r>
            <a:r>
              <a:rPr lang="nb-NO" dirty="0" smtClean="0"/>
              <a:t> from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work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Ontologies</a:t>
            </a:r>
            <a:r>
              <a:rPr lang="nb-NO" dirty="0" smtClean="0"/>
              <a:t>.</a:t>
            </a:r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 topics from projects or working group meetings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2921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issues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1253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73659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Merge into HMMG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Create new permanent group, associated to HMMG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Continue </a:t>
            </a:r>
            <a:r>
              <a:rPr lang="en-US" sz="2000" dirty="0"/>
              <a:t>as AHG </a:t>
            </a:r>
          </a:p>
          <a:p>
            <a:r>
              <a:rPr lang="en-US" sz="2400" dirty="0" smtClean="0"/>
              <a:t>Wiki </a:t>
            </a:r>
            <a:r>
              <a:rPr lang="en-US" sz="2400" dirty="0"/>
              <a:t>to be moved to official ISO/TC211 Wiki in the future</a:t>
            </a:r>
          </a:p>
          <a:p>
            <a:endParaRPr lang="nb-NO" sz="24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199" dirty="0" err="1"/>
              <a:t>Revised</a:t>
            </a:r>
            <a:r>
              <a:rPr lang="nb-NO" sz="3199" dirty="0"/>
              <a:t> action plan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187482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1515</TotalTime>
  <Words>204</Words>
  <Application>Microsoft Office PowerPoint</Application>
  <PresentationFormat>Skjermfremvisning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3" baseType="lpstr">
      <vt:lpstr>MS PGothic</vt:lpstr>
      <vt:lpstr>Arial</vt:lpstr>
      <vt:lpstr>Calibri</vt:lpstr>
      <vt:lpstr>PresentationTemplate_2015</vt:lpstr>
      <vt:lpstr>ISO/TC211 Ad Hoc Group on best practices for UML modelling</vt:lpstr>
      <vt:lpstr>Agenda</vt:lpstr>
      <vt:lpstr>GitHub https://github.com/ISO-TC211/UML-Best-Practices</vt:lpstr>
      <vt:lpstr>Progress report</vt:lpstr>
      <vt:lpstr>Scripts</vt:lpstr>
      <vt:lpstr>Issues for discussion</vt:lpstr>
      <vt:lpstr>Discussion topics from projects or working group meetings </vt:lpstr>
      <vt:lpstr>Other issues to add </vt:lpstr>
      <vt:lpstr>Revised action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Liesel Lange</dc:creator>
  <cp:lastModifiedBy>Jetlund Knut</cp:lastModifiedBy>
  <cp:revision>41</cp:revision>
  <dcterms:created xsi:type="dcterms:W3CDTF">2015-02-05T13:06:45Z</dcterms:created>
  <dcterms:modified xsi:type="dcterms:W3CDTF">2016-06-15T12:16:14Z</dcterms:modified>
</cp:coreProperties>
</file>