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70" r:id="rId3"/>
    <p:sldId id="271" r:id="rId4"/>
    <p:sldId id="264" r:id="rId5"/>
    <p:sldId id="265" r:id="rId6"/>
    <p:sldId id="269" r:id="rId7"/>
  </p:sldIdLst>
  <p:sldSz cx="9145588" cy="6859588"/>
  <p:notesSz cx="6858000" cy="9144000"/>
  <p:defaultTextStyle>
    <a:defPPr>
      <a:defRPr lang="nb-NO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00"/>
    <a:srgbClr val="DADADA"/>
    <a:srgbClr val="58B02C"/>
    <a:srgbClr val="C8CACB"/>
    <a:srgbClr val="808080"/>
    <a:srgbClr val="EAEAEA"/>
    <a:srgbClr val="ED901A"/>
    <a:srgbClr val="59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Objects="1">
      <p:cViewPr varScale="1">
        <p:scale>
          <a:sx n="84" d="100"/>
          <a:sy n="84" d="100"/>
        </p:scale>
        <p:origin x="-1622" y="-130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EECC-845F-4DA0-949D-0B5A3FEA011D}" type="datetimeFigureOut">
              <a:rPr lang="nb-NO" smtClean="0"/>
              <a:pPr/>
              <a:t>04.06.2014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5B0B2-4E16-48B4-A117-38F6EBA2124B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22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1284994" y="6329858"/>
            <a:ext cx="7596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 userDrawn="1"/>
        </p:nvSpPr>
        <p:spPr>
          <a:xfrm>
            <a:off x="258995" y="6329858"/>
            <a:ext cx="10332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80415" cy="3515546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20" name="Bild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  <p:sp>
        <p:nvSpPr>
          <p:cNvPr id="13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D0D51FF-75AA-4CB2-88D1-C12F53018FB0}" type="datetime1">
              <a:rPr lang="en-GB" smtClean="0"/>
              <a:t>04/06/2014</a:t>
            </a:fld>
            <a:endParaRPr lang="nb-NO" dirty="0"/>
          </a:p>
        </p:txBody>
      </p:sp>
      <p:sp>
        <p:nvSpPr>
          <p:cNvPr id="17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8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2B13E612-B320-4273-8BB4-22116B6CDA5F}" type="datetime1">
              <a:rPr lang="en-GB" smtClean="0"/>
              <a:t>04/06/2014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E5D302E3-33FD-4B72-801C-AEFCCEB5B9AA}" type="datetime1">
              <a:rPr lang="en-GB" smtClean="0"/>
              <a:t>04/06/2014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296000" y="1951534"/>
            <a:ext cx="7560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 userDrawn="1"/>
        </p:nvSpPr>
        <p:spPr>
          <a:xfrm>
            <a:off x="253170" y="1949377"/>
            <a:ext cx="1044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71" y="2481200"/>
            <a:ext cx="8607745" cy="4137020"/>
          </a:xfrm>
          <a:noFill/>
        </p:spPr>
        <p:txBody>
          <a:bodyPr tIns="1645093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737" y="1380925"/>
            <a:ext cx="5871868" cy="5021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735" y="1099354"/>
            <a:ext cx="5871866" cy="3395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71" y="1994170"/>
            <a:ext cx="1042569" cy="172165"/>
          </a:xfrm>
        </p:spPr>
        <p:txBody>
          <a:bodyPr/>
          <a:lstStyle>
            <a:lvl1pPr>
              <a:defRPr spc="80" baseline="0"/>
            </a:lvl1pPr>
          </a:lstStyle>
          <a:p>
            <a:fld id="{FFA2C633-9814-4FB8-A8EA-FFE26AD3F0C0}" type="datetime1">
              <a:rPr lang="en-GB" smtClean="0"/>
              <a:t>04/06/2014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990" y="1999929"/>
            <a:ext cx="7247338" cy="172165"/>
          </a:xfrm>
        </p:spPr>
        <p:txBody>
          <a:bodyPr/>
          <a:lstStyle>
            <a:lvl1pPr>
              <a:defRPr b="0"/>
            </a:lvl1pPr>
          </a:lstStyle>
          <a:p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2"/>
            <a:ext cx="1354693" cy="1809220"/>
          </a:xfrm>
          <a:prstGeom prst="rect">
            <a:avLst/>
          </a:prstGeom>
        </p:spPr>
      </p:pic>
      <p:pic>
        <p:nvPicPr>
          <p:cNvPr id="11" name="Bild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296000" y="1951534"/>
            <a:ext cx="7560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 userDrawn="1"/>
        </p:nvSpPr>
        <p:spPr>
          <a:xfrm>
            <a:off x="253170" y="1949377"/>
            <a:ext cx="1044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737" y="1380925"/>
            <a:ext cx="5871868" cy="5021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735" y="1099354"/>
            <a:ext cx="5871866" cy="3395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2"/>
            <a:ext cx="1354693" cy="180922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480400"/>
            <a:ext cx="8607600" cy="4136400"/>
          </a:xfrm>
          <a:prstGeom prst="rect">
            <a:avLst/>
          </a:prstGeom>
        </p:spPr>
      </p:pic>
      <p:pic>
        <p:nvPicPr>
          <p:cNvPr id="13" name="Bild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  <p:sp>
        <p:nvSpPr>
          <p:cNvPr id="1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71" y="1994170"/>
            <a:ext cx="1042569" cy="172165"/>
          </a:xfrm>
        </p:spPr>
        <p:txBody>
          <a:bodyPr/>
          <a:lstStyle>
            <a:lvl1pPr>
              <a:defRPr spc="80" baseline="0"/>
            </a:lvl1pPr>
          </a:lstStyle>
          <a:p>
            <a:fld id="{3D1C3B3D-ED07-45B2-85C6-7BCB09B6E109}" type="datetime1">
              <a:rPr lang="en-GB" smtClean="0"/>
              <a:t>04/06/2014</a:t>
            </a:fld>
            <a:endParaRPr lang="nb-NO" dirty="0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990" y="1999929"/>
            <a:ext cx="7247338" cy="172165"/>
          </a:xfrm>
        </p:spPr>
        <p:txBody>
          <a:bodyPr/>
          <a:lstStyle>
            <a:lvl1pPr>
              <a:defRPr b="0"/>
            </a:lvl1pPr>
          </a:lstStyle>
          <a:p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842" y="1778269"/>
            <a:ext cx="4019032" cy="429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3686" y="1834758"/>
            <a:ext cx="3132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68C65631-BBAF-4DF5-8BB2-0DEE3080DE78}" type="datetime1">
              <a:rPr lang="en-GB" smtClean="0"/>
              <a:t>04/06/2014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2012" y="2090109"/>
            <a:ext cx="3133674" cy="533641"/>
          </a:xfrm>
          <a:solidFill>
            <a:srgbClr val="C8CACB"/>
          </a:solidFill>
        </p:spPr>
        <p:txBody>
          <a:bodyPr wrap="square" lIns="197976" tIns="172779" rIns="197976" bIns="172779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3686" y="1838113"/>
            <a:ext cx="3132000" cy="252000"/>
          </a:xfrm>
          <a:solidFill>
            <a:srgbClr val="ED9300"/>
          </a:solidFill>
        </p:spPr>
        <p:txBody>
          <a:bodyPr wrap="square" lIns="101237" tIns="50618" rIns="75928" bIns="5061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842" y="1778400"/>
            <a:ext cx="3803009" cy="429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2414" y="1839600"/>
            <a:ext cx="828112" cy="252000"/>
          </a:xfrm>
          <a:solidFill>
            <a:srgbClr val="58B02C"/>
          </a:solidFill>
        </p:spPr>
        <p:txBody>
          <a:bodyPr wrap="none" lIns="75928" tIns="50618" rIns="101237" bIns="5061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7E68B6B-7019-4D55-9A57-EF8D9DA6CF7F}" type="datetime1">
              <a:rPr lang="en-GB" smtClean="0"/>
              <a:t>04/06/2014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2012" y="2090109"/>
            <a:ext cx="3133674" cy="533641"/>
          </a:xfrm>
          <a:solidFill>
            <a:srgbClr val="C8CACB"/>
          </a:solidFill>
        </p:spPr>
        <p:txBody>
          <a:bodyPr wrap="square" lIns="197976" tIns="172779" rIns="197976" bIns="172779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200" y="1834758"/>
            <a:ext cx="5220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3686" y="1838113"/>
            <a:ext cx="3132000" cy="252000"/>
          </a:xfrm>
          <a:solidFill>
            <a:srgbClr val="ED9300"/>
          </a:solidFill>
        </p:spPr>
        <p:txBody>
          <a:bodyPr wrap="square" lIns="101237" tIns="50618" rIns="75928" bIns="5061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2414" y="1839600"/>
            <a:ext cx="828112" cy="252000"/>
          </a:xfrm>
          <a:solidFill>
            <a:srgbClr val="58B02C"/>
          </a:solidFill>
        </p:spPr>
        <p:txBody>
          <a:bodyPr wrap="none" lIns="75928" tIns="50618" rIns="101237" bIns="5061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CCC589A-1AEF-4B06-90C6-73B35147AA7C}" type="datetime1">
              <a:rPr lang="en-GB" smtClean="0"/>
              <a:t>04/06/2014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44" y="1701602"/>
            <a:ext cx="5263840" cy="17281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44" y="3429795"/>
            <a:ext cx="5263840" cy="354793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3686" y="1834758"/>
            <a:ext cx="3132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 userDrawn="1"/>
        </p:nvSpPr>
        <p:spPr>
          <a:xfrm>
            <a:off x="180307" y="477467"/>
            <a:ext cx="93610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GB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44C4E92-B03A-447C-A46D-E6457566B03F}" type="datetime1">
              <a:rPr lang="en-GB" smtClean="0"/>
              <a:t>04/06/2014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502" y="1058400"/>
            <a:ext cx="7000301" cy="46839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314" y="1834758"/>
            <a:ext cx="8633372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6F16260-56AC-4207-AAA9-B5F0D10D8324}" type="datetime1">
              <a:rPr lang="en-GB" smtClean="0"/>
              <a:t>04/06/2014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994" y="6329858"/>
            <a:ext cx="7596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95" y="6329858"/>
            <a:ext cx="1026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502" y="1058799"/>
            <a:ext cx="7000301" cy="4692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843" y="1778270"/>
            <a:ext cx="7001961" cy="429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7729970F-29F1-4110-8AB7-8559A3379DD6}" type="datetime1">
              <a:rPr lang="en-GB" smtClean="0"/>
              <a:t>04/06/2014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986" cy="1399035"/>
          </a:xfrm>
          <a:prstGeom prst="rect">
            <a:avLst/>
          </a:prstGeom>
        </p:spPr>
      </p:pic>
      <p:pic>
        <p:nvPicPr>
          <p:cNvPr id="11" name="Bild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3" r:id="rId4"/>
    <p:sldLayoutId id="2147483652" r:id="rId5"/>
    <p:sldLayoutId id="2147483667" r:id="rId6"/>
    <p:sldLayoutId id="2147483668" r:id="rId7"/>
    <p:sldLayoutId id="2147483669" r:id="rId8"/>
    <p:sldLayoutId id="2147483661" r:id="rId9"/>
    <p:sldLayoutId id="2147483654" r:id="rId10"/>
  </p:sldLayoutIdLst>
  <p:hf sldNum="0" hdr="0" ftr="0"/>
  <p:txStyles>
    <p:titleStyle>
      <a:lvl1pPr algn="l" defTabSz="914218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454" indent="-302454" algn="l" defTabSz="914218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190" indent="-251115" algn="l" defTabSz="914218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191" indent="-191963" algn="l" defTabSz="914218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305" indent="-251115" algn="l" defTabSz="914218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534" indent="-252231" algn="l" defTabSz="914218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5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isotc211.org/hmmg/BestPract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A2C633-9814-4FB8-A8EA-FFE26AD3F0C0}" type="datetime1">
              <a:rPr lang="en-GB" smtClean="0"/>
              <a:t>04/06/2014</a:t>
            </a:fld>
            <a:endParaRPr lang="nb-NO" dirty="0"/>
          </a:p>
        </p:txBody>
      </p:sp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ISO/TC211 Best </a:t>
            </a:r>
            <a:r>
              <a:rPr lang="nb-NO" dirty="0" err="1" smtClean="0"/>
              <a:t>Practices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sz="3200" dirty="0" smtClean="0"/>
              <a:t>- </a:t>
            </a:r>
            <a:r>
              <a:rPr lang="nb-NO" sz="3200" dirty="0" err="1" smtClean="0"/>
              <a:t>why</a:t>
            </a:r>
            <a:r>
              <a:rPr lang="nb-NO" sz="3200" dirty="0" smtClean="0"/>
              <a:t> and </a:t>
            </a:r>
            <a:r>
              <a:rPr lang="nb-NO" sz="3200" dirty="0" err="1" smtClean="0"/>
              <a:t>how</a:t>
            </a:r>
            <a:endParaRPr lang="nb-NO" sz="3200" dirty="0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Knut </a:t>
            </a:r>
            <a:r>
              <a:rPr lang="nb-NO" dirty="0" err="1" smtClean="0"/>
              <a:t>Jetlund</a:t>
            </a:r>
            <a:endParaRPr lang="nb-NO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50" y="3141762"/>
            <a:ext cx="3532842" cy="304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7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Best Practices?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843" y="1778270"/>
            <a:ext cx="4307063" cy="4294800"/>
          </a:xfrm>
        </p:spPr>
        <p:txBody>
          <a:bodyPr>
            <a:normAutofit/>
          </a:bodyPr>
          <a:lstStyle/>
          <a:p>
            <a:r>
              <a:rPr lang="en-US" dirty="0" smtClean="0"/>
              <a:t>Harmonized models</a:t>
            </a:r>
          </a:p>
          <a:p>
            <a:pPr lvl="1"/>
            <a:r>
              <a:rPr lang="en-US" dirty="0" smtClean="0"/>
              <a:t>Design BP</a:t>
            </a:r>
          </a:p>
          <a:p>
            <a:pPr lvl="1"/>
            <a:r>
              <a:rPr lang="en-US" dirty="0" smtClean="0"/>
              <a:t>Writing definitions</a:t>
            </a:r>
          </a:p>
          <a:p>
            <a:pPr lvl="1"/>
            <a:r>
              <a:rPr lang="en-US" dirty="0" smtClean="0"/>
              <a:t>Naming</a:t>
            </a:r>
          </a:p>
          <a:p>
            <a:r>
              <a:rPr lang="en-US" dirty="0" smtClean="0"/>
              <a:t>Summarize and harmonize modelling and encoding rules</a:t>
            </a:r>
          </a:p>
          <a:p>
            <a:pPr lvl="1"/>
            <a:r>
              <a:rPr lang="en-US" dirty="0" smtClean="0"/>
              <a:t>19103, 19109, 19136, 19139</a:t>
            </a:r>
          </a:p>
          <a:p>
            <a:r>
              <a:rPr lang="en-US" dirty="0" smtClean="0"/>
              <a:t>Preparing for implementation</a:t>
            </a:r>
          </a:p>
          <a:p>
            <a:pPr lvl="1"/>
            <a:r>
              <a:rPr lang="en-US" dirty="0" smtClean="0"/>
              <a:t>Namespaces</a:t>
            </a:r>
          </a:p>
          <a:p>
            <a:pPr lvl="1"/>
            <a:r>
              <a:rPr lang="en-US" dirty="0" smtClean="0"/>
              <a:t>Dependencies</a:t>
            </a:r>
          </a:p>
          <a:p>
            <a:pPr marL="318075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6" name="AutoShape 2" descr="https://encrypted-tbn1.gstatic.com/images?q=tbn:ANd9GcRbyN_9KRDe1WWvq3Amhuo7vsfP-Xf8iQ1zUYChlhWk1_tvRP4vQ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30" y="1767299"/>
            <a:ext cx="2864249" cy="246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62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skingenerert alternativ tekst: a Data Type»&#10;MD_Identifier&#10;From ISO 19115-1:2014&#10;+&#10;authority CI_Citation [0.. 1)&#10;+&#10;code :CharacterSfring&#10;+&#10;codeSpace :CharaderString [O.. ii&#10;+&#10;version :CharaderSfring [0.. 1J&#10;+&#10;desaiption :CharaderSùing [0.. 1)&#10;DQ_Element&#10;+measure 0.1&#10;DQ_MeasureReference&#10;+ measureldentification MD_Identifier [0.1]&#10;+ nameOfMeasure :CharaecSUmnq [0.1&#10;+ measureDesaiption :CharacterString [0.. 1J&#10;constraints&#10;{If rneasureldentification is not provided, then narneOfMeasure shall be provided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1"/>
          <a:stretch/>
        </p:blipFill>
        <p:spPr bwMode="auto">
          <a:xfrm>
            <a:off x="5724922" y="3429794"/>
            <a:ext cx="2795884" cy="28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Designing </a:t>
            </a:r>
            <a:r>
              <a:rPr lang="nb-NO" dirty="0" err="1" smtClean="0"/>
              <a:t>models</a:t>
            </a:r>
            <a:endParaRPr lang="nb-NO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GB" smtClean="0"/>
              <a:t>04/06/2014</a:t>
            </a:fld>
            <a:endParaRPr lang="nb-NO" dirty="0"/>
          </a:p>
        </p:txBody>
      </p:sp>
      <p:pic>
        <p:nvPicPr>
          <p:cNvPr id="1026" name="Picture 2" descr="Maskingenerert alternativ tekst: Not like this&#10;Li.e this&#10;Class2&#10;constraints&#10;{this is a nsÙaint}&#10;{this is a nstrsint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834" y="1413570"/>
            <a:ext cx="3781953" cy="26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ktangel 8"/>
          <p:cNvSpPr/>
          <p:nvPr/>
        </p:nvSpPr>
        <p:spPr>
          <a:xfrm>
            <a:off x="684362" y="1773610"/>
            <a:ext cx="4104455" cy="289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02454" indent="-302454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</a:pPr>
            <a:r>
              <a:rPr lang="en-US" dirty="0"/>
              <a:t>Modeling of constraints</a:t>
            </a:r>
          </a:p>
          <a:p>
            <a:pPr marL="302454" indent="-302454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</a:pPr>
            <a:r>
              <a:rPr lang="en-US" dirty="0"/>
              <a:t>Illustrating classes etc. </a:t>
            </a:r>
            <a:r>
              <a:rPr lang="en-US" dirty="0" smtClean="0"/>
              <a:t>from </a:t>
            </a:r>
            <a:r>
              <a:rPr lang="en-US" dirty="0"/>
              <a:t>other standards</a:t>
            </a:r>
          </a:p>
          <a:p>
            <a:pPr marL="302454" indent="-302454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</a:pPr>
            <a:r>
              <a:rPr lang="en-US" dirty="0"/>
              <a:t>Names - prefixes</a:t>
            </a:r>
          </a:p>
          <a:p>
            <a:pPr marL="302454" indent="-302454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</a:pPr>
            <a:r>
              <a:rPr lang="en-US" dirty="0"/>
              <a:t>When to view and hide attributes, operations and constraints</a:t>
            </a:r>
          </a:p>
          <a:p>
            <a:pPr marL="302454" indent="-302454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</a:pPr>
            <a:r>
              <a:rPr lang="en-US" dirty="0"/>
              <a:t>…</a:t>
            </a:r>
          </a:p>
          <a:p>
            <a:pPr marL="302454" indent="-302454">
              <a:spcBef>
                <a:spcPts val="432"/>
              </a:spcBef>
              <a:buClr>
                <a:srgbClr val="ED9300"/>
              </a:buClr>
              <a:buFont typeface="Arial" pitchFamily="34" charset="0"/>
              <a:buChar char="●"/>
            </a:pPr>
            <a:r>
              <a:rPr lang="en-US" dirty="0"/>
              <a:t>…</a:t>
            </a:r>
          </a:p>
        </p:txBody>
      </p:sp>
      <p:pic>
        <p:nvPicPr>
          <p:cNvPr id="1030" name="Picture 6" descr="Maskingenerert alternativ tekst: o..1&#10;+result&#10;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7" y="4395371"/>
            <a:ext cx="5113656" cy="17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Modelling</a:t>
            </a:r>
            <a:r>
              <a:rPr lang="nb-NO" dirty="0" smtClean="0"/>
              <a:t> and </a:t>
            </a:r>
            <a:r>
              <a:rPr lang="nb-NO" dirty="0" err="1" smtClean="0"/>
              <a:t>encoding</a:t>
            </a:r>
            <a:r>
              <a:rPr lang="nb-NO" dirty="0" smtClean="0"/>
              <a:t> </a:t>
            </a:r>
            <a:r>
              <a:rPr lang="nb-NO" dirty="0" err="1" smtClean="0"/>
              <a:t>rules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756370" y="2528145"/>
            <a:ext cx="4019032" cy="2893736"/>
          </a:xfrm>
        </p:spPr>
        <p:txBody>
          <a:bodyPr>
            <a:normAutofit/>
          </a:bodyPr>
          <a:lstStyle/>
          <a:p>
            <a:r>
              <a:rPr lang="nb-NO" sz="2000" dirty="0" smtClean="0"/>
              <a:t>19139 (Metadata XML)</a:t>
            </a:r>
          </a:p>
          <a:p>
            <a:r>
              <a:rPr lang="nb-NO" sz="2000" dirty="0" smtClean="0"/>
              <a:t>19136 (GML)</a:t>
            </a:r>
          </a:p>
          <a:p>
            <a:r>
              <a:rPr lang="nb-NO" sz="2000" dirty="0" smtClean="0"/>
              <a:t>19103 (CSL)</a:t>
            </a:r>
          </a:p>
          <a:p>
            <a:r>
              <a:rPr lang="nb-NO" sz="2000" dirty="0" smtClean="0"/>
              <a:t>19109 (Rules for AS)</a:t>
            </a:r>
            <a:endParaRPr lang="nb-NO" sz="2000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C65631-BBAF-4DF5-8BB2-0DEE3080DE78}" type="datetime1">
              <a:rPr lang="en-GB" smtClean="0"/>
              <a:t>04/06/2014</a:t>
            </a:fld>
            <a:endParaRPr lang="nb-NO" dirty="0"/>
          </a:p>
        </p:txBody>
      </p:sp>
      <p:sp>
        <p:nvSpPr>
          <p:cNvPr id="7" name="AutoShape 4" descr="data:image/jpeg;base64,/9j/4AAQSkZJRgABAQAAAQABAAD/2wCEAAkGBxQSEhUUExQWFBQXGBgaGBcXFxgYFRccGhkYFxUVGBwdHCggGBolGxcYITEhJSkrMC4uFx8zODMsNygtLi0BCgoKDg0OGxAQGywkICQsLCwsLCwsLCwsLCwsLCwsLCwsLCwsLCwsLCwsLCwsLCwsLCwsLCwsLCwsLCwsLCwsLP/AABEIAMIAyAMBEQACEQEDEQH/xAAcAAABBQEBAQAAAAAAAAAAAAAEAgMFBgcBAAj/xABFEAACAQIDBQYDBgIHBwUBAAABAgMAEQQSIQUGMUFRBxMiYXGRMlKBFCNCYqGxwfAWFzOCktHhFSRDcqKz8YOTssLSRP/EABoBAAIDAQEAAAAAAAAAAAAAAAABAgMEBQb/xAA2EQACAQMDAgUCAwcEAwAAAAAAAQIDBBESITEFQRMUIjJRYYEVcZEjM0KhscHRBkNi4TTw8f/aAAwDAQACEQMRAD8A17a+10gF2NW0qLm9iudRR5KjN2hoDYVuXT5GZ3aGv6xkp/h7F5xHv6xlp/h7DzaO/wBYq0fh7DzaOHtIQf8Amk+nsFdpjcfaUp9KirBvcnK6S2HB2jLxp+QZHzQlu0hehpeRZPzAlu0pen6ik7Jj8wLj7SFI1sPqKasckXc4FDtGQ9PcU/IMj5oSnaKDfhp50vIsl5pC/wCsRfL3qXkGQ82jv9Ya/wAkfzypeQYebRz+sNen6in5Bh5tHR2hDpR+HsPNoSe0Veho/D2Hm0eHaMlH4ew82jn9Y6Ufh7DzaEDtLj/fn0/80vIsl5nbIr+slL2/jR5BiV0IHabH1/WjyI3csKwvaJGzWv8ArSdgwVz8ly2ZtJZluprDUpuDwzTCakZV2jbQYyFb6a12rCmsZOXdzecFAjjP6HjXUZiTErGOtIWRifEKCbXbU9AKjq+C5U/kcgxAKnw2NxobnkaE8kZR0nJnuLAgH0ptJrAQbTyN9+VULextyqCSSwTkm3kDzk3Fz6XpJFrxyLccPSmkJsSBRgWRUi8PSjCBs4hINNLAnhoXGxsxv0/ekPlDiYjrUkypw+B0TjKfUfs1PItDPRA21/SpLgjJj0Y4+hpMimDPiSDpf3pNlqh8jkOM43vwPnSbQaH2Etih6/SnsLRIYe2UHjcnTUW0Wq9O5o1N8icOUzrx4jz50mG+BtYQQbNf159aENseIYNdeOn7CiLCS+TXOzDajObHy/auZewWMmi3bUsEB2k4krMfratFk8RKbiClIqcOuvlXT7HOezG5Gy+vKk2OCbYA6nNYC+pv5a1V9DX2yxZhax5aj+NHcFjB7u+rCmLJ2RBpry6UAIEajqT9BQgchx7aaHh1/wBKBZE6dP1NAZFORp4Rw86EgyJv5CngMi0OjaDgP3pY3DIjN5CngMiswynQcR16NUWhrc9A5GXw6HzNqkskZ6Hn6EkltdDwPOptGZMiiBc3BHtVe5r2wLRBrryPL/WkwTE92OopiyKaG6jnqf2WjkeWJhgsy6cx+9DSDUxiTTQcaX5Eo/LH5VFhz4G/TQcqcVsRbepmk9lbkykctP2rl3vtNlDlHN/0HfG/nyrTY+0xXbxIpTSqp1HEHU1vkZYRyC4skMDyNhUZItotOOAViTmN/wARsTreopbZLm90mOKPD9R/GpYINibUCOuOHoKBvg5amIU44elJDE2piFuvD0pIYnIelAhcETsrFV00sTz1qK34JSajyMywEXve/TkKeGOMk+AyPZ5t4jfUacBwamoZe5TKvt6UECPS3KrcGdyeci4xx9DSYJkXiYyl+fSq5LBrpyUhzC4RyCSRqtLQ8chKtFPGBgEglToR+vnQnvgltjK4Y6R4R6n9lp9xHYPiX1H70MMjmBOrXsSeo5dKIpFdaTwscDmPADcLaDgbchQ0OEs5yX/sut3nS4H7CuXfe06Ft7hO/q/fH61psPYYL33FBxUBzZuItw+nCtk0QoTWNI2Y2YANytS55JpKLzE80QBOo401wDYrKtuJ4jy5GlgBskdPc0DFMfIcB50JBJo5mPl7U9JHIt2OmvKjA8iMx6mjCFkU5Omp4daMDbEMCetGECk0E7MmJDjkLW96cdyuvFJZFSYYs4JJy8bedPRlkI1tMcdwxbhTYniOfkalp3KdRy56mnhC1HUJ115GouJJSEBPIX9KekXiMcj56DgaGgTBMXhw2oHiHnxqMotltKqo+l8AgKlRxGp4jyWoJmlrB2FRmGvMfvTENstLKHh8i5lN9eg4+gojwJ8mh9mB+9OnIfsK5d/7Tfarcd36/tj9a02C9Bzr5+souJxBBIvpb+Fb5FNGKe4DHCzANwB4DnbrUMPBc5xi9PImRyvEHUkCjOCWlNvDFRQrl1vmvxvz1oUUhSnLtwJ7m5vYk20+lD5GpNLCH2iOmnL0pogzndenuKYhTx8NRwpDEZB1oEdmsMuvHoKWSaWRMcBckA5QOJI/ajDeyFKUYJN7hmz4R4gD4RYcPMVJclVWa05fLDMg6/pVhlyKCCx15jl5NS7h2E92OtMWRUcfHUcDSY0J7r096YhUcR19DSY0I7s9DTFki3XT+83/ANar7m7OxyIeIeo/ehhkaeO/8/pS05JKWBUzMptqSbWH0FRxhE21J5NK7M8Nle542F/auZfwxE02tbVLGDm/S/ek+tabB+gxX28yhTWdtbWtpW2W5XSTghkKNOPKjfBLI/JiLm2VbA/yaeCCWHsNPNfgMp8ufGkksk1lR5Gnc31vanga3Rx2Gmo4UthtMKwGzZpz9xBLN5pGxQer2yj6ms1S9oU+ZfoWwtas+ETSbi7Rb/8AkZdPxPF/BzWZ9Vo/Uv8Aw+p8oZn3L2gly2DkIHNWjb2Aa59qlHqlB85X2E7CquMEJjUaMqsiPG9x4JEZG49GANaqdxSqeySKJUZwzqXYKlwF2uCQDxrTo3MKuMLDQVhcMEUgfzqKeEiudRz3YvLUirIoLofUfs1LuPOwnLTFk6LC5JsLHjSk0uSUcvgdwOAmn/sYJpR8yxtk/wAZsv61jqdQt4cs2U7CvPt+pKRbobQN/wDdHHLWSK/6OazPq1H4ZoXSq3yhifdvHRglsJNYfJlkPsjFv0qceq275yiEul11xhkDtIEDmrgnMjqVblxVgCK0xrU6m8JJkIwqU3pqRwCwvqugIuP3qztkl3ExIXF1Q2PO4oWfgJuEXiTCsLhQZCxbVdAvC2g1ogvkruKmI4XDNJ3BS0nt+1czqPtNPTvcRnaF8TVdY/uyF1++KJGP2Nb2UoSq0wFvEbn1PHSlkDjRacRxH7Gl3JJjMsqAEkk21NhUZzUU2ycabbNS3Z3Jw+EiTFbRGaRigWMqWSIuQsaZQDmkJIGvA6CvM3N5Os32R3KFvGmvqXXGbz4aAKHLRjI72MbrlSMqJGIIFguZeXOsZoDDteLMyglyjKjlFLBGa2VWI4GzKbcgQTYEUAMQbxwPYhiFMrQh2UhDIrmMx35HMCBewJ0F7igBjEbQweLRUZVnDmQLGUux7s5ZTZgMuVrAk21IpptboHuZzvZu2MKEngLNhZDazgh4WPwg5gGyk3Hi1B056dvp185SVKp9mcPqNlGMXVp/dECp0P8Al5iu41ucPOwm/wDNqeCOoUDodBxHL1pNbj1bDbsQNFzE2AUDVidFUeZJAqNWapwc32LKUHUmoLuanuruHFABJiAs0/E3F44/yxqeP/MdTXk7i7qV36uPg9Xb2lOgvTz8k3/STDBcQe8AGGIWW4ICkgWt1B4XGlww5GspqH22xHmCeIyFWbuwp7wKpysxHIX0B58r0AMS7z4Zc15CMohLeB7jvzaHS3FjcW8jQAXtbZEOJTJPGsg/MNR6HiPpTUnF5Qmk9mYvvlua2Bmj7u7wSE5CfiUix7tjzNrkHmFN+Gve6feyq/s58nHvLZUvWuMlYEroFWxUDTXmK6ybwjnOEZNvkKlhN8yMLEDj6CmltsVSms6Zo0Hs9Jz625cPQVyeo+06FhjW8DO+yAyG+vGr7BegzdQlipkozYJwfAFI148a6DgzPC4hjcZeCRbZiCPLS3lS0tE41YS4yNONT600PJxSNR0I/Y0u+B4eMiIcM0t8mijnbRjyHmL1XUg6sHFdyx1VQact2bpOU2vg07qQRkSRO4K5yjxOsndMAykagc+B0rx84OEtMuT0kJxnFSjwMbT3KafJnmiskWIiA7hiLTspLjNMSGXILG51JPlUSZL7P2G8DyGKc5ZXR3EiZ3zKqI5DBlAzKgvdTYknyAAFhN0iqd3JMHi+1NisqxlGLmYzopbOfCrkcBc2GvG4B7ZW6jYdkkWcGUd8GPdHu3SaUzFcneXUq/Bg3Am4OlgCE7TNsIIUwZkV53Ku5FgEVWDXIuctzoBe9geNq39OoyqVk1wjD1GqoUGu72KKiix1H8mvVNnksCe78xUvsI6seh1HEfxqL54H2PRsY3jkADGN0kC3+LIwbL9bGs95SdWjKK5NFnWVKtGT4Nw2btJMTCJYHDBh4Ta+U9GW4NwdCtwdK8e008M9kmmsogsNuf3blllQ54FimV4i6zMrF+9YGSwJzOLfnOtIY5sjdI4VkeGazBHjKuhaPIZDIiIucMgQsVUZj4dOlgBnaG58ksk0n2hc0owl7w3scK5cHSQfEWNxpagC23oAzbtM2xHK8OGjIZo5BJIRqEIBVYz+Y5ibcgPOup0qhKVTX2Ryuq14wpaM7sozC+h6cK9NpR5lTa3RHY1QrZeI00PLQVXp2N0ZuXqaLz2c27zpoP2FcjqPtOpZcj++SXlNaen+w5vUfeVeJSWyqrSPb4I1aR/ZQSPrWutdUqXuZjoW1Wt7ESse5mOlU/7vk6d5Iqn1sua1c+p1ilxFNnTo9HrJ5ckjjdm2O4gQE9DK375Kz/jH/E3fhn/L+RG7R3G2hEhH2cOOsTK59jYn6A1bHqtGWzyiLsKkXlNMFimCkRkGNwP7NlKOPIqwBFdSjXpVF6GcK4oVqbbmgzDzSRP3kMjRSWALKeIHAMDow9ahXsqVdepBb31Wg/Q/s+CzYXtHxMSnvoY5gB8UZMbaflNwT9RXHrdHnFZhLJ2qHWoSajOOGy/Y3bkcWF+1PfJkV7C2Y5gMqjqdQK48YuTSXLO1KSim3wiqzdpi2OTCyk8szIo/cn9K6MelXD7YOZLq9su7f2K9tjfjHTCyd3hlPyXeT/GwsPotbaXRlzUf6GSp1rO0I/qUybIdXJZjqz3JJPC5J1JrrQpU6cdMVg58qlapJyz+pJ7ubtYrFu6wACIaGVriO/QfOfJeHMisF31CFF6Y7s321j48VOWxesF2Xrb73FysekSxoo8vErk+4rlT6pcPh4N0elW65WQx+zLDEaTYpfMSIf3jIqtdRuF/EWPpts17SNx/ZtIoJgxIk/LMoBP99LD/AKa00usVo+9Jmar0ajL2NorGGfEYOZ1Uvhphqy6FHHJrHwyL+Ya8q3unb38dS2f8znKpc2EtL3X8ix4btLmjW+IgRwOLxMUNuuVr/wDyrBc9KnSi5ReUjoW3V4VZKElhsve8O248HCZZAWGYKFW2ZixsAATr1+lcynCVSSjHlnVqVI04uUtkiqT9pYt93hZCfzuiD3BY/pXQj0m4fOEc2XWLZcZf2K3tnfXFSizSphkNxli+MjoXbX/CBWuHS6VN5rSMc+rVam1CH9yDwzKLZUci97qkjc9STY3roK5tqa0xkjnu0uqj1Sg8ie/j4Zsp6Nof1sauhcUpe2Sf3KKlvVh7otfYE2nhrPcEWNuflU8l1KWpYLl2di0mvQfsK4nUm8Hf6ekSu19kti8WIAxRbFpGFsyoLDw30zEkAdNelV+adGglHlmdWir13q4RaCmG2bCuSPKjSRx+AXZmkcIhYnU+JhqTzrkSk5PLO1GKisIXtfeJMOsrukhSEEyMqghQFDk8ejDTidehpDES7zIkkcTRSh5FdlBCi6xlAxvmt/xFtrregB/au3IsPLDE/wAcxIQC1zlZFawJ8RHeKbC5sGPAUANbR2Xh9oRfeJcXYK2gkQqzISrctQfKpQnKEtUXuQnCM4uMllMyvaOz2w8zwSHMyWswFs6nVWtfQ24jqK9XYXTr0svlcnj+pWvl6uFw+AaSMEEa8DW17owKWHsT+8m1O8wWzsONQYY5ZPREVY1Pq9z/AOnXmOlUNdXU+39T1nWLhU6Glfxf0IKw6fvXqDyWojsfiTfLYAfX/OoG2nCOFIAlPhNgL209eVKSeNjRFrO5ve6DRfYsP3FjH3S2A43sMwP5r3v514mSaeGetTTW3BTt1tjY6CBs0cnefYChV2jN8QGcqFyuA+YNqz66LZuIpDJU7cxIxkUJvHEBhw5EWdQzIxkiZgTlfN3djwC5r8QaAO4XY05w0sTAgPLGyO0aGZQcudnAkyFkI0e/K+U21ABe1MofswFu+DuR8wiyESX/AC5u7+oHSuj0pS8dNcdzl9XcfLvPPYzzbUQOHlGt+7f/AOJr0lxl0pfkeYtJpV4P6ounaFtETzxRg+CKPvSOReQWT6qmb/3K4XSKWZOo+2x3+t11GCprvllZwuGD+OXvUw1pTniQM8hiUPIiE6AhbngScjW+E1ov+puEvDpfdmfp3S1OPiVVt2X9zSd348DDYQwKgIB7xyhJGQyZi7MWayWJPRxXBlOU3mTyeijCMFiKwS20N4IIoJZ+8R1jVicsiakJnyA3tmK2IHmKiSE4rH4R47ztAFyBysrR+FSAbtmOg8Q18xQBSt5908Gyu2EnhidcwaFpU7klbKw1N4mBIGmgJ1FbrbqFWi8ZyvgwXFhSq+qO0vlAfZyT3hBBUjRlOhVl0ZSORBBFb76calNTXczWalCo4vsTmM2sMJjRK9+7ZSkhAJKC4Kv5gHj61jqUJToqUew6V1GnXcJd/wCxaNqYCLGwBc5yEo6SRMLqyMHjkQ2KmzAHUEdb1zjrjWO3fSbDz4eSSVhOCJJPuxIQVC6WTIPCAPhoA7id3o5J4J5CztAjIqsIyhzlCzsMl89411BFrcNaAG8VuvA7o5zjIcwXNmUnOjgnOGKkGMaqQbEigCQmnTDxF5ZMqLmJd7C1yWtoAOdgOPDiaMZ2E3hZZku2MccViJJ8pVWsEBFmyKLKW6E6m3nXqOm0HRperlnj+rXSr1sQ4QL3Zro5RytwTZsMmQd7bMFCLqNEQkIPY3+tYLGh4MXnlt/9HR6jc+POOHskv+wvJ5it2o5wBtDAOzAqV4a3vUcvsbKNaEY4kM/7HIF+8u3mPDRuTd3FvGNh3ZO28RgS3cSZSdTEyl4nN7XtoQfNSK591Y06rzwzq2l7OC5zE0zAb+R/ZEmxChZnLhYIznd8jFSyg2IXTidBfjXA8vN1HCCzg7TuacaaqTeEwPEdo+HQ94cJNm0GYiLN5C+bhV/4dcN8GePU7aXtln7A2P39xL6QRRQj53YyN9FFlB+p9K00ukTfvePyMVbrlKO1NZf12RWiGd2kkcySMPE7EXPQdAB0FdmhQp0I6YI4Nxd1bh6psZxGHzIy9QR7irp7xaM9NuMkxOAErJnmH3rKM3kQoUD6BQKy2VHwaMY9+5s6hceNXlJcdvyNC3Y2ZDjNm4ZGv90QTltmDqWEim4NgysynmVkOovevL1k1Uknzk9jbyjKlFx4wg7+hkIiihEsypEsq3vGzMJYzEc7OhPhU2FrcBe9VlxAPsbAhUIxWKCyE4dWVEyqSi4Nkf7jKpYqgu4vmU5bDMCASCbNwLRM0jytBnyWnTIjPJGuHvHmjVnDhhqpKkm44aABzbkwdzJEJJx3uXNJnUyBlFjIpZSFdj4mIGp8gAACD2JOj7RxTIQVMmhHAkAKxH1BropNWyMGU7h4Gd7F+8P1rqWD9B5zqn7wgdnTS4ckwStDzKixjPHihBHPlap17GlV3xh/QhbdVuKC05yvr/Yte7e+U8mIjgxAiIkzBZEDIcwFwpUswN7HmOFca7sXQjqTyjv9P6orqTg1h4CNs7+COVo4IhPk0Z+8Cpm5qDY5rcz1061G3sKtaOpbIsu+qUbaWmW7+hD4rfnGMPAkEI6nPK301Qe4NbY9If8AFI50/wDUEf4IfqQGMmkmYPPI8rA3GYjKp6qoAUHXjaujQsaVHdLL+Wci56ncXG0nhfCPMOFaspZZh3exH7Sx3dsiIBJLIQEjB8RJ4ctOPOuPPrKUsKO3yenp/wCnMwzKeH+X/YnGbUEUvdSDKwbI2t7G9va/71ZQ6rCpNRaxkpuf9P1KVN1Iyzj7EhlrrZPOHWHCkmNjTt4JGW1oxdieAv8ACvmTyArFcX9Olst2dez6PXrbzWlc5f8AgidptiFiSb7POc5kVFWJiVyMAGk8OhbiBpoK5UupzlL3JYPQ0ukUaUMNZz8jewp3SNnnhMJLC+ZGRiGuVezfEtwwuOBHnWq0vqUcp4We6MV70atWa8DMu2lvf7f4DI4GlYlrZBa1tQeNdZSUt1wcOo/AhpSal3zyiRy1Zk5+RaDj6Got8EkwxcDHJGgjlZ8TJwSPIyRC9i0uhIAAJ1I4W51wbrqlSE5JYSR6uy6LRnSjKeW3uTEe70JVozLJHiVB1JXK4/C4XLqh521GovWWHVKz9Wcmyp0e2xp04/IruwdrTYc99CRdwO8ie/duRprbVXHDMPqDXWuLOFzFTWzODa9QqWVR0pbxz+n5F0w++2GkKNN3+GZb6eIxNwvmKXDDpe3GuLUsq1N7x/Q9DR6jbVVtJffYTsWGOXJHBj8PLlmlneMRhmYvL3twve3XKWIBINiQSCQKzOLXKNkZxlw8gG2MFgsOrwyzMspdJSmGjkRQfDdhGrFQzZTcluJvU6dGdR+hZK6txSpfvJJfmAb2b7Typ3cC/Z0Y2LFgZ2HRbG0YtzuT6V07bpjbzV4+Ecut1eLbjR3+pzs0w4EjGwAUKqgcBYVff4UdiFpN6kn33JDer+0P1q2xeIHI6q/2hVZJrXygm2h0uR6DmeXrWPqXWlby8OCzJfp/k29J6A7qCrVZNRedlz/PYGaUkZixGUqc8Z0F7gujA3Cix19dRcVzKHVatzVVKtjTJ/lg7NbotK0pOtbt64p475/Nf4CGliiABZEUcAWAFeui4xWEeH8OrVk2ots9hMakrBImEjEgAL1PDXgP9KqrXVOnFykzZb9Kua0lFRx+YNt7FjCT5JSWIUGyG669fS1vqax2l94yc/tg6t30Z04xp08Z5cnz+nZEeu8ayssSoR3jLHmYgAZ2CZjx0F7/AEq+rcpQexRQ6NPxI5muUXLcvdrujHiVyyzNcSSOcxjIJUrGBpbQ9D5146vLdxPaNN7hG9e7kMgefEsihCpEiDKyqGUHMSSDbX+danbVGpxUeQnTU4NS4MzTeWcgXyA218P+tesVxNo8p+EW+Xz+oYu2pO7uzAkjRQAPeufeX9RehbZ7nouif6btar8eS1af4c9zm6WLQ4lUxALpIyixPhD5lytb9PrWWrRUaWYPP1L53M61dqpHD4S+MGzjuy7w53zyL3jAO4IW4QlSD4BfkCK4rzyWzW+Ch9qPcmVQ0hWRIGyrcEue8QIpvqeLk/8AKK32UW44xs3/ACK5VJUZa4vDXBSIMVJCL3K35HgfpW5VJW0v2Ms/Q0ztqHV6ble0tLX+4tv1zyErvFL0T2P+ddaN3NrdHjJ9Ft1JpN4+3+BUu8MhVgFUEqQCCRa4tenK5k1wQj0enGSepl12VtsLhu8jg7qNGLgkyqnEhmdo0K2AOqknXlwrzNalmTUnuesjLb0rYL3j2oq4edp4CHyubF3bumCkKy3UBQTltkOtxVVOj6lpkGflFVj2lBGWjWUuiMQrkA5gPxXUWIvevV2lwvCSnszxfUumVHXlKisp/UKj2hE3CRfcD961qpD5OXO0uIcwf6BEOKaF0ni1eI5gB+NeDp9Vv9bVnvKKrUmlzyi/p11K2rpy2T2Y5tLaK4rEyyRuGErqsR5WyooJ6AEm/SsVnUjQttUuXk6t/bzvLxQhwksvsu4NvekWHOWMZ+QzWuDwve1cKFaoqqcW8tnu/LUpW0vEgsKL7LsiydnELIMrLltb6+dd/qHtPD2M1KrqTyQu/wDvGYZSBHfjqSR/ClZ1Wo7E7zpqqzzKRG7JYzNGgOUPd3ZiyoVBBYKBbxC7WYngfbyUo+JVnKb3y3/M9fRSpUoQjwkl+iNLw+zES6xxxqjKQx/HfgOIIIt1P0pJaXtyEs5MPm3bY4yXDxklY2sXbktgQWIAF7EV6qjX1UlJnJdtKVZ04EptXaEeEj7iCxbQludxqG9QeFLTre5uqzp21Pw47tlTlkLMWYlmJuSTck9Sa0RiorCOTJuTyxBcC1zaoVakYRzIcItvY0nst2pMIp1jAmjhKuy5groHzEupY5WHgNwSD72ri3EIVnqWx0KVRw2ke27tqOfZ+aAd3gjKUdiRnLG8lspvlW5566inSg6ctct2v/g6tRSjpiVnZ+7ZxKF8OTJb8vh/xcBWp9Spx9+xlVrJ+0jsVs2WIsHQjKbE8QD0uNKtVxbXEcZX9ydKVxaT1w2wJSFmAsCLEE2Bvpfh0rJUUrfjdHo6U6HVca/RJe7tlfQu2H33xaplKxs1rCRkfN/eANmP1HpWJxpvfcul0lp7VI4+vP8AUqm08RKZu8N3Yg5mYEkkkWtpYAAaVpp1HLEI7FFWxpWjdaTU0lw/n8gGTMTma5PU8K6dKjCnxuzz11e1rl+vZdkuCT2Nu3i8WCcPA0ijixIRPTMxAJ8hqKc68IcsoVGTH9qYWPBgJPDKk2W7BwQPIqR4SL31BPCp034iynsPw8bli2BtF4NnzYyDxRibuzCylkIsozgg3U3NjxB00rHc0I1ayjxtyX0qrhEc7SXlXDYZ8TIQ8pLCBVKLGFS7Z73ZnDMo5Aa6XqFlQgpvAVqrkjP0mBYqOV/0Nq6U1gyOI6KgIXG5HAkehtTTa7kZQjLlZNL3CwAEGdkDh1JI0LnxHw62FufreuBd1XOs1ng7VrQjTopxXu5Eb3bHwyozHOHyOU8TFVIFwSdQNepqmE5a00ls0av9twbeGmSHZ1jzM/whdL8fe1d28uNUVseRsOm+DPKllFH7Uf7c1Za+03VeSH3WxjNIsUkbTw3BZB04dbW46Hqaz3NjBy8SG0v6mq1uJvEGso1HaW9UPcsiiUuylQojdGFxb4mWy263965kbOo5bo6ba4SZRZtodzhiFa7W8chuczHTxN/n0rqOcKawRco0oNR9xSnkubm+p4tpe4uOPCq/PNbRSOU6OXlvJaNyN2Ex6SM0xQowGRQC1iAQxvyJzAH8tQl1KcdtJLyvdltXs3wf4jM/q4Uf9IB/Wsta8nV2eEThRUCa2FsODAljhk7suMrXZmzC97HMT5+9U65FmEeaKARmK0YjzFylly5uJa3C9SzN8kcJAOFmklwx7p4ocOhIaQEAOb+JlHDnzNYalvJT9Tya4zWnYJ2xs/JDJHAousOZlZgXfiyubfC4JY3PHhy0PD16XxjglGezAV2mmtwysCVYWGhUkMOPUGut4cjnPZjcm1k/N7f61JU2QGH2vH+b2qapMWRjMMUwgjHx2zlrCyZlViON28XDyNEn4ayydKnrZbf9lSqHyM5K6AFVBcAeFo+7ljObiCZDqdeWuePUakfj7rP9UzY4tEHvrhchjEzGRWjJsUIA7t4iTJlJDaSEEnQWX1NtC5nVznYpqxekilkQwNh0K9wzZiikZSbg5tOdwDWjDzq7mLU8Cd6AceUbEMzGNWVStlsGILaAWJ0GvlU6T8P2idRsrOL2KsAaUO5CgmxCnp5a8KnOs8ZYJtvALjd4MPKkYw8HcyADOXYsrmw1C3sutzp1rNb3Omb8XLj9O33NM6ccbLcEZsTa+RCOoF668J2kllZM7wuS37hb3xp4J5DEUUqFOkR8WbN5MNRrpauP1Pp9SMtdJZT/AFOraV4adMnjA7vlvXHNdEnzRHKXAA/DewVuLZs3S3hH1rsLGs3mccfn/wC9gu68MYgyS7KneSUyN4Rayr0HSt95KKWmPHz8nPiyB7Vp1Wc3NO2mlErqRbewD2bYl3kmWON3soJyi9uPH6X05061eEfc8G2wxTk3L4LVDkaTPIolS3wsxUA9TYeL0NVVYSmvTLB06sJVFmL2IrtB220kCRoAsQe57tQEFhoDc8dSf7tYKlCFLdPLMNaKisZKVgI1Z3LC5vpmB8+RrNUk8myxpQlFt7ssu7GKaHGwlSFzhkb5bFS36FRaq44bwXXkP2eo0uSVjxY/z6VYkjksDlH1qxEQaZbgg8CKmiDG9mbekwqyxuUzOF7hhouYIEytc2v4Q3nc1TdQWFI005atgrevfJYoZFcAZ42ULrmBbMA2v4cvHztaqbdKUk12LJNRWGUfYG3ExKva4ZTc5yMzZiTnNtLk3rqprBgcWyQkqxFYNJU0RZ3ZZP2mIqwDKxYBnCBsozFCSbDNa2vO1RqpOGCylJqWTm3d5UVsRkeUSvIWQ2IbVUMAFzmQI2fwgWYtreuPKOHpaOomniWdi2bXQ4vC4nEmXKkcBRYtO8cEqzO4vePMyKACL2XzrZQp6ML6mOrPOcGYvXaOYIGLdfhdh9TRoixNhuyp5MTKI3OaNbMwOhPHKNOPAm3lXK6pJQSjHudbpVFSk5vsd3g3diZGmiDxyanKx0vfiRqfbSuXCrJPD3OlVtYyi5JYYNupimYMrcQNfUG1da1e7RwLqOOeSRx2zY5PiUX6jQ+9dOnWnB7MyKbRA4jZX2c58pkQel18yOdWVrmdRYfBdCopbGkdk20EkfS/1Fc244L4RwVbtcH+8GnR4JSLr2G4UJgHe1jJMxvzIUBR9BY+5rldRlmrj4NVBenJadobAw0sneONfxANlVjyLDmf353qmnc1Yx0J7FucbAu3NlQzwNCyKI9cgC6BrWVwBzB4UoN5znchJZ2Me2putisI5ZomdTwkRSy26G18h8jSlWpzezOjaYpQ35D9y8P999tkV+7hDZbDQtqLkmygDXjr5U5wqOPhw2+pCvcQcsmhwAPIBCQyFczW+GMkaAHnfpSoTqYaqrdd/kxVYxz6A1tm9W9quVTJTgp2/wCcZCEGDjaQMGzuEzFeFgOnPlV1OSfJFozvB7P+0Sj7TLPFIfxSIcpPyg/hv56Vd2/wJZyXzZW6OFIzTl8QwIAZpC0bWAuVAAut9NflqHt2isBJt8sbxmysImKDsJFUgC0ORSFF7XD6Eh8viHAcbcapnN7qTX05/sdW1pSdHXQj6stS4eVjtq2/PuSOxwrQo02UuwBNhoNNRpodb8KvjOTy1x2OddU4wnoSxjGc/PcXioICpGi35gG4q1ORlDoNuQrEYu7XDMbWnwiAMCOqODp1s1/MU9MmyWpA27JbHYiCLEztKSkrOrIokjYLZGWQLqBcEdCPKq6kcdiae3I5tPaMqyvBtCXDuVbKyHCMWePk6urLYsut82hvppUoYxlLf8xP6lb2lsaB5WOHMiQ6ZRIVZr65hcE+Hha5JrZTqyx6jLNRzsNbJ3PfETpCJFXNcknQgDjYHi3QVOdzpXBGENTJnfXZMGEeGTBOpSMGLErxkBBOSRwdQCSwzcNB1rkXWup6pL8js2FSMHpzgr20ccZRkjOZ2+FVBZmPQAa1z4xeTrzklHOSpQRS4diGDRyAm4IsR6g16qzt1Gnl9zyNzU1TZbNkztOl8puDY2BtTniDwzPhhLwtzU+xpZRFpkl2TQZMQ6dGt9L6fpWS44OjTeVkh+1offmpUOAky+9khtsqL/nl/wC41ci+/wDIf2NdL2Etj5KjTiEmOKWBitG8ngY+G1gfBa5Og0Jt6VXNKUWm8E4vDTIbbbLjJWRWY4dIzJiOK90qgkrbS8j2IAb4bE2pW1JKT9O/z8jrT2W5H7KhBiSJ1QRgqwdyFUKLM8aRE3te4zEagjU1ojUaWeHvwV4jjC/UtGGnhRckTRKo4AMp/jVG4xb665r+h0/SpIWEDSKNamhAsgqxNkQWSpoiByqL3trwvzqaS5DU8Y7ArqBoNBVkVjgjJuTywSdgASTYDielWIgywbt7jyYpRLiGaCJtVRbCVxyZiQcgPS17dKrlVfYkolmbZuH2dNhVw2GjvM7xtIxYygCNpL5zckEpY3PPyqptsaSQxhN41naOGaCNMW7928cqaw/dtJxNxKDkbIymzhWOmU2QxGF3awmMbEI+HWGSCXu+8w7NHnuiSB/DpwcAq2axHpTUmhOKZSd893MVs60iv3+HvpJbLJEfw5stvow/StdKpGfpkUTp43iQmycVDOJBK5SdmHd5tUctowY28Op46addBVtWEoNYWV3HDROLy8PsaPupsTGYOdQIoZIW4yApdB1VviPHgQfUVln4bWVsyadTiRWe2qXCO0ZQqZVLCVl1Itlyq3LmdfKr7Wc4Z+CFSMZvkp26G80cIaBvCGYsrHhewFj04calVTqS1MNGleknsRtIMLqQQeBHCpQpmactwzszN8XIfzVC4Rpo+1EF2tL9+asoL0hJl17LGtsuL/nl/wC41ci9X7d/b+iNlJ+gkdoPSpojJjuzdsTYhHjwUYdogQ8kl1jDBdEX5mJH00uRcVXK3zImqmFsNbqbVgeF4e57wSCKWVnYXlE65wxAU6BY5Rl5d1a1iK0JYWCkm9m4vZoyKqQI7rG1hHcDvUZ0JbLYAhG1NuFMDmG2rhJXmVoY+7TujG3dEtKHRpPCmTMwCqTdQQRrQAJL/sl/g8BuwDYdZkzERrKSpjFpBkdWHEG+l9aWEPLB5cE4V5MPI2LijYq4K5ZlK/Fl0VZbeQHA8ai4fA9RSMR2hYUfCJW/u2/c1ojZze5B1URs/aJH+GF/qy1crN92R8VAUm/9+EH/AF/6VYrT6kfEBm35c/8AAX/Gf/zUvLL5FrHdl70CbEYeOWNViaaIOc1xlzre9xw6+V6jVo6YNpji8s+itu7SGGhaUqWC5b2F7AsFLWGpABvZQSbaAmsBaVo7ywYh4jJhwziEzxZhnsGjZmMbBSDouUgeLxfDa9AHMBtrCSNHGII8shiJb8Jc98oCZlDM0YhIa4BXMPOgCXTbuHjnOFiy5goY2NlLOHaONTwZ2EUjeic6AGd5dqQHZzPifu0mhtkYEsGdLhLAHxA/tUopt7AfNobwi/xWF/XnXcg00YZJp5JnYW8+MhtBDOwSQqmUm4FyBoeKceIqFS3pv1YBTlwifn2Uw0LRn+9f+FZ414vghKnNblQ3nwYRwxGpHEfCbcqcmnwX0M43Bt3NpZW7tj4WPh8j0+tSg+xGvTytSNI7MF/3qT1qi54LKHtRE9qf9ua12ntKavJSI5ZFFkkkQdFdgvsDarZ0YPfAo1ZLYQ883OSQ/wDqOf41W6SXb+hZ4me5vHYjtaN8AsJOWZGcsG4yAsfvFJ+LoelvSuRVjpm0aovKLdhd2MLHIZUiyyESAsHe9pGLv+LTUm1vhDECwNVjIifYeBimjw/cSs7xAqBLKVdcIMiRteSzWGItZtDm14aAAOy/sOeJFgmSViVs2JPeRnC95D4c0+ZwAXX7vNcEZuVAErsXZuDmLMMJ3T4d44sr28BgGaLJlYpoJBqp10BvlFgCUEOGwKTTEiJGYyyuzM1zYAt4ieQAsKEshwfLG3MUs2JnljXIkkruq8LBmJF+h8q69KLUEmZpPcBtUxZO5aYDgnyiwQE9aqmpFkcDWW41FSTTWGRaxuapuj2oJ3K4baavIilSk6XzjIQULhfFdSAQy6+XXFUtpJ5iWRqI0jY0uy8QFOHmja1iAk7qynKVz5cwZHy3GawbzrK4tclmSZg2fhUtYJZS7AFrjNIWMjkE6u2ZrsdfEetICu7a2xsfCP3skkKyqBZYmJfwhwngjPECSQBiNMx1FSjCUuELKRlXaDv39tiRIUaPDxaJnOaRzbKHYknlfib6m9aYUnDkWc8FCgBuD8RrbCOncpm9WxLSusY/N16elQnUctuxKFNR3Ix8ab3BIPUaGoYJnJ9oPJbvGvYWBP8AHqanF52ZXo07oTjtmywhWkjdA3wFgRmt0qGpN4TLOxtvYa0LQsVB78H7wsbkjkV6CsdxKTlvwSgkkU3tWxWXEG4rdbVUlhmepScuCoYF1fnoONapV0lsVxovO4RPilUWFqyupJvk0KEV2G8Ptl4yGR2UqbgqxBU9RbhS2fuWQcfh4L7sztOxqplkaPEIRY94tmItYjMlvc3pu0pvjYpVWa5JOPf2FnjdoJoWijljTuJEIUSlC7eNL5vAtjfS1Uysn2ZYq/0Hf6b4ZVjGTFy93YqGOG0YElHHgFiL8tDYXB1qrys/oS8VEfH2nYjDxmPD4d3ubh8U6yMOFxliVQbnUm9ySdakrRvlh4qKRvFvBjcab4qV3ANwmULGvoq2H1Nz51rp0IQK3NshSlXEQuHA3F2OXy51XKolwTUMjUsajgTUVUZLwxkG1Te62ILZgrS635VUnhlr4CstaSh7CWjB4gUtKfYFJnigOnGo+HH4DUx2HCk6BbD00oeEhrLHZMPJO/dwozhOOUXt61m1LOWy7hBb7EmiAeRO7W9gSVuTa9rA3q11YNYTK1F5yROOkueNVouBKYHkjLEKNSxAHqTYVGTA2fe+SKPBCGYLI+QKL30KgAyX4jWsFFNz1LYsb2FdhmCN5JtRH8K/mPP6Cra8svBBFT7X1P2g1dR4EyoiVUTKv19atABdr0wEmgAvCbQKC1ripxqNFUqakyTwu0gxtlNN1CPhDWJx+Zwpay31tx9KqT3LGsLBKxY+P5v0NW6kU6ZBSYpD+Nfeo5DDOYvEIqm1iTw4Gk2SjErGMxh4CopFwF3hpjJDYGJRZgJQpRtDmFwDyPlSy1wQaObw7N7iUqPhbVfTmPp/lSTyNFv3Zw0M2HRjFGWHhY5Re40vUZTknsyLiibTZ0I/4af4R/lVeuXyPCCo8Og4Ko+gqGqQ8IgN9caY4wqqcrcWA08lv+v0qdNZ5JEZuZvHBh48jqykm7OPFmPK446UVKbluBadqthcbDk78AXBBU3YHhw9L+9VR1QYzMNr7OaCQpfMt/C3JhyPrWuMsoQERUgJXduMLKszAFYyCAT8TDVR9OPtVc1lYAkNs4yXGzhL3ZjqfwqP4ACoxSgtgybJ2d4YRqqJ8KiwH8fWs092CAu1Hcxp/GguaspVMDZjr7qYhSRkNaNaEe/oxP8AIfajWgOHdjEfIfak5oDy7r4j5DT1ICT/AKPzRJYR3Y8TbWk5oAKLdifiUNzQpIB8btz/ACGjUgHF3bn+Q0a0AjE7s4gjRT6Ua0AF/RnEfIfanrQHP6MT/IfajWgHsJunOzC6EAamouYiX2nu1My+JSSOHWkphgb2Fu/iUDDKwUkEctef8KHJMeCYGxp+je5qOUIWNizdD+tLUhi/9hy81NGoCPxe45fVVKN1Xh7VJVMARM26GMiNwpYfMv8AN6l4i7gErgcUyZXUkeai/va9GUgImbdqcnRD7VLWgPRbu4heCH2o1ICY3T2FiExILKbMMp068P1quclgDed1tj90Lka1lkxon8ULiooZCNAvyr7CrAB2gX5V9hQIT3C/KvsKAHY4F+VfYUDG3hW/wj2FACu4X5R7CgR0Qr8o9hQB7uV+UewoA73K/KPYUgG+4X5V9hQB7uF+VfYUAOQQr8o9hQB6aFb/AAj2FADohX5R7CgBXdL0HsKAO90vQewoA8Il6D2FAHe6XoPYUgOiMdB7UABmBflX2FSAT3C/KvsKAPdwvyr7CgB/CQrf4R7Ckxlhjq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6" descr="data:image/jpeg;base64,/9j/4AAQSkZJRgABAQAAAQABAAD/2wCEAAkGBxQSEhUUExQWFBQXGBgaGBcXFxgYFRccGhkYFxUVGBwdHCggGBolGxcYITEhJSkrMC4uFx8zODMsNygtLi0BCgoKDg0OGxAQGywkICQsLCwsLCwsLCwsLCwsLCwsLCwsLCwsLCwsLCwsLCwsLCwsLCwsLCwsLCwsLCwsLCwsLP/AABEIAMIAyAMBEQACEQEDEQH/xAAcAAABBQEBAQAAAAAAAAAAAAAEAgMFBgcBAAj/xABFEAACAQIDBQYDBgIHBwUBAAABAgMAEQQSIQUGMUFRBxMiYXGRMlKBFCNCYqGxwfAWFzOCktHhFSRDcqKz8YOTssLSRP/EABoBAAIDAQEAAAAAAAAAAAAAAAABAgMEBQb/xAA2EQACAQMDAgUCAwcEAwAAAAAAAQIDBBESITEFQRMUIjJRYYEVcZEjM0KhscHRBkNi4TTw8f/aAAwDAQACEQMRAD8A17a+10gF2NW0qLm9iudRR5KjN2hoDYVuXT5GZ3aGv6xkp/h7F5xHv6xlp/h7DzaO/wBYq0fh7DzaOHtIQf8Amk+nsFdpjcfaUp9KirBvcnK6S2HB2jLxp+QZHzQlu0hehpeRZPzAlu0pen6ik7Jj8wLj7SFI1sPqKasckXc4FDtGQ9PcU/IMj5oSnaKDfhp50vIsl5pC/wCsRfL3qXkGQ82jv9Ya/wAkfzypeQYebRz+sNen6in5Bh5tHR2hDpR+HsPNoSe0Veho/D2Hm0eHaMlH4ew82jn9Y6Ufh7DzaEDtLj/fn0/80vIsl5nbIr+slL2/jR5BiV0IHabH1/WjyI3csKwvaJGzWv8ArSdgwVz8ly2ZtJZluprDUpuDwzTCakZV2jbQYyFb6a12rCmsZOXdzecFAjjP6HjXUZiTErGOtIWRifEKCbXbU9AKjq+C5U/kcgxAKnw2NxobnkaE8kZR0nJnuLAgH0ptJrAQbTyN9+VULextyqCSSwTkm3kDzk3Fz6XpJFrxyLccPSmkJsSBRgWRUi8PSjCBs4hINNLAnhoXGxsxv0/ekPlDiYjrUkypw+B0TjKfUfs1PItDPRA21/SpLgjJj0Y4+hpMimDPiSDpf3pNlqh8jkOM43vwPnSbQaH2Etih6/SnsLRIYe2UHjcnTUW0Wq9O5o1N8icOUzrx4jz50mG+BtYQQbNf159aENseIYNdeOn7CiLCS+TXOzDajObHy/auZewWMmi3bUsEB2k4krMfratFk8RKbiClIqcOuvlXT7HOezG5Gy+vKk2OCbYA6nNYC+pv5a1V9DX2yxZhax5aj+NHcFjB7u+rCmLJ2RBpry6UAIEajqT9BQgchx7aaHh1/wBKBZE6dP1NAZFORp4Rw86EgyJv5CngMi0OjaDgP3pY3DIjN5CngMiswynQcR16NUWhrc9A5GXw6HzNqkskZ6Hn6EkltdDwPOptGZMiiBc3BHtVe5r2wLRBrryPL/WkwTE92OopiyKaG6jnqf2WjkeWJhgsy6cx+9DSDUxiTTQcaX5Eo/LH5VFhz4G/TQcqcVsRbepmk9lbkykctP2rl3vtNlDlHN/0HfG/nyrTY+0xXbxIpTSqp1HEHU1vkZYRyC4skMDyNhUZItotOOAViTmN/wARsTreopbZLm90mOKPD9R/GpYINibUCOuOHoKBvg5amIU44elJDE2piFuvD0pIYnIelAhcETsrFV00sTz1qK34JSajyMywEXve/TkKeGOMk+AyPZ5t4jfUacBwamoZe5TKvt6UECPS3KrcGdyeci4xx9DSYJkXiYyl+fSq5LBrpyUhzC4RyCSRqtLQ8chKtFPGBgEglToR+vnQnvgltjK4Y6R4R6n9lp9xHYPiX1H70MMjmBOrXsSeo5dKIpFdaTwscDmPADcLaDgbchQ0OEs5yX/sut3nS4H7CuXfe06Ft7hO/q/fH61psPYYL33FBxUBzZuItw+nCtk0QoTWNI2Y2YANytS55JpKLzE80QBOo401wDYrKtuJ4jy5GlgBskdPc0DFMfIcB50JBJo5mPl7U9JHIt2OmvKjA8iMx6mjCFkU5Omp4daMDbEMCetGECk0E7MmJDjkLW96cdyuvFJZFSYYs4JJy8bedPRlkI1tMcdwxbhTYniOfkalp3KdRy56mnhC1HUJ115GouJJSEBPIX9KekXiMcj56DgaGgTBMXhw2oHiHnxqMotltKqo+l8AgKlRxGp4jyWoJmlrB2FRmGvMfvTENstLKHh8i5lN9eg4+gojwJ8mh9mB+9OnIfsK5d/7Tfarcd36/tj9a02C9Bzr5+souJxBBIvpb+Fb5FNGKe4DHCzANwB4DnbrUMPBc5xi9PImRyvEHUkCjOCWlNvDFRQrl1vmvxvz1oUUhSnLtwJ7m5vYk20+lD5GpNLCH2iOmnL0pogzndenuKYhTx8NRwpDEZB1oEdmsMuvHoKWSaWRMcBckA5QOJI/ajDeyFKUYJN7hmz4R4gD4RYcPMVJclVWa05fLDMg6/pVhlyKCCx15jl5NS7h2E92OtMWRUcfHUcDSY0J7r096YhUcR19DSY0I7s9DTFki3XT+83/ANar7m7OxyIeIeo/ehhkaeO/8/pS05JKWBUzMptqSbWH0FRxhE21J5NK7M8Nle542F/auZfwxE02tbVLGDm/S/ek+tabB+gxX28yhTWdtbWtpW2W5XSTghkKNOPKjfBLI/JiLm2VbA/yaeCCWHsNPNfgMp8ufGkksk1lR5Gnc31vanga3Rx2Gmo4UthtMKwGzZpz9xBLN5pGxQer2yj6ms1S9oU+ZfoWwtas+ETSbi7Rb/8AkZdPxPF/BzWZ9Vo/Uv8Aw+p8oZn3L2gly2DkIHNWjb2Aa59qlHqlB85X2E7CquMEJjUaMqsiPG9x4JEZG49GANaqdxSqeySKJUZwzqXYKlwF2uCQDxrTo3MKuMLDQVhcMEUgfzqKeEiudRz3YvLUirIoLofUfs1LuPOwnLTFk6LC5JsLHjSk0uSUcvgdwOAmn/sYJpR8yxtk/wAZsv61jqdQt4cs2U7CvPt+pKRbobQN/wDdHHLWSK/6OazPq1H4ZoXSq3yhifdvHRglsJNYfJlkPsjFv0qceq275yiEul11xhkDtIEDmrgnMjqVblxVgCK0xrU6m8JJkIwqU3pqRwCwvqugIuP3qztkl3ExIXF1Q2PO4oWfgJuEXiTCsLhQZCxbVdAvC2g1ogvkruKmI4XDNJ3BS0nt+1czqPtNPTvcRnaF8TVdY/uyF1++KJGP2Nb2UoSq0wFvEbn1PHSlkDjRacRxH7Gl3JJjMsqAEkk21NhUZzUU2ycabbNS3Z3Jw+EiTFbRGaRigWMqWSIuQsaZQDmkJIGvA6CvM3N5Os32R3KFvGmvqXXGbz4aAKHLRjI72MbrlSMqJGIIFguZeXOsZoDDteLMyglyjKjlFLBGa2VWI4GzKbcgQTYEUAMQbxwPYhiFMrQh2UhDIrmMx35HMCBewJ0F7igBjEbQweLRUZVnDmQLGUux7s5ZTZgMuVrAk21IpptboHuZzvZu2MKEngLNhZDazgh4WPwg5gGyk3Hi1B056dvp185SVKp9mcPqNlGMXVp/dECp0P8Al5iu41ucPOwm/wDNqeCOoUDodBxHL1pNbj1bDbsQNFzE2AUDVidFUeZJAqNWapwc32LKUHUmoLuanuruHFABJiAs0/E3F44/yxqeP/MdTXk7i7qV36uPg9Xb2lOgvTz8k3/STDBcQe8AGGIWW4ICkgWt1B4XGlww5GspqH22xHmCeIyFWbuwp7wKpysxHIX0B58r0AMS7z4Zc15CMohLeB7jvzaHS3FjcW8jQAXtbZEOJTJPGsg/MNR6HiPpTUnF5Qmk9mYvvlua2Bmj7u7wSE5CfiUix7tjzNrkHmFN+Gve6feyq/s58nHvLZUvWuMlYEroFWxUDTXmK6ybwjnOEZNvkKlhN8yMLEDj6CmltsVSms6Zo0Hs9Jz625cPQVyeo+06FhjW8DO+yAyG+vGr7BegzdQlipkozYJwfAFI148a6DgzPC4hjcZeCRbZiCPLS3lS0tE41YS4yNONT600PJxSNR0I/Y0u+B4eMiIcM0t8mijnbRjyHmL1XUg6sHFdyx1VQact2bpOU2vg07qQRkSRO4K5yjxOsndMAykagc+B0rx84OEtMuT0kJxnFSjwMbT3KafJnmiskWIiA7hiLTspLjNMSGXILG51JPlUSZL7P2G8DyGKc5ZXR3EiZ3zKqI5DBlAzKgvdTYknyAAFhN0iqd3JMHi+1NisqxlGLmYzopbOfCrkcBc2GvG4B7ZW6jYdkkWcGUd8GPdHu3SaUzFcneXUq/Bg3Am4OlgCE7TNsIIUwZkV53Ku5FgEVWDXIuctzoBe9geNq39OoyqVk1wjD1GqoUGu72KKiix1H8mvVNnksCe78xUvsI6seh1HEfxqL54H2PRsY3jkADGN0kC3+LIwbL9bGs95SdWjKK5NFnWVKtGT4Nw2btJMTCJYHDBh4Ta+U9GW4NwdCtwdK8e008M9kmmsogsNuf3blllQ54FimV4i6zMrF+9YGSwJzOLfnOtIY5sjdI4VkeGazBHjKuhaPIZDIiIucMgQsVUZj4dOlgBnaG58ksk0n2hc0owl7w3scK5cHSQfEWNxpagC23oAzbtM2xHK8OGjIZo5BJIRqEIBVYz+Y5ibcgPOup0qhKVTX2Ryuq14wpaM7sozC+h6cK9NpR5lTa3RHY1QrZeI00PLQVXp2N0ZuXqaLz2c27zpoP2FcjqPtOpZcj++SXlNaen+w5vUfeVeJSWyqrSPb4I1aR/ZQSPrWutdUqXuZjoW1Wt7ESse5mOlU/7vk6d5Iqn1sua1c+p1ilxFNnTo9HrJ5ckjjdm2O4gQE9DK375Kz/jH/E3fhn/L+RG7R3G2hEhH2cOOsTK59jYn6A1bHqtGWzyiLsKkXlNMFimCkRkGNwP7NlKOPIqwBFdSjXpVF6GcK4oVqbbmgzDzSRP3kMjRSWALKeIHAMDow9ahXsqVdepBb31Wg/Q/s+CzYXtHxMSnvoY5gB8UZMbaflNwT9RXHrdHnFZhLJ2qHWoSajOOGy/Y3bkcWF+1PfJkV7C2Y5gMqjqdQK48YuTSXLO1KSim3wiqzdpi2OTCyk8szIo/cn9K6MelXD7YOZLq9su7f2K9tjfjHTCyd3hlPyXeT/GwsPotbaXRlzUf6GSp1rO0I/qUybIdXJZjqz3JJPC5J1JrrQpU6cdMVg58qlapJyz+pJ7ubtYrFu6wACIaGVriO/QfOfJeHMisF31CFF6Y7s321j48VOWxesF2Xrb73FysekSxoo8vErk+4rlT6pcPh4N0elW65WQx+zLDEaTYpfMSIf3jIqtdRuF/EWPpts17SNx/ZtIoJgxIk/LMoBP99LD/AKa00usVo+9Jmar0ajL2NorGGfEYOZ1Uvhphqy6FHHJrHwyL+Ya8q3unb38dS2f8znKpc2EtL3X8ix4btLmjW+IgRwOLxMUNuuVr/wDyrBc9KnSi5ReUjoW3V4VZKElhsve8O248HCZZAWGYKFW2ZixsAATr1+lcynCVSSjHlnVqVI04uUtkiqT9pYt93hZCfzuiD3BY/pXQj0m4fOEc2XWLZcZf2K3tnfXFSizSphkNxli+MjoXbX/CBWuHS6VN5rSMc+rVam1CH9yDwzKLZUci97qkjc9STY3roK5tqa0xkjnu0uqj1Sg8ie/j4Zsp6Nof1sauhcUpe2Sf3KKlvVh7otfYE2nhrPcEWNuflU8l1KWpYLl2di0mvQfsK4nUm8Hf6ekSu19kti8WIAxRbFpGFsyoLDw30zEkAdNelV+adGglHlmdWir13q4RaCmG2bCuSPKjSRx+AXZmkcIhYnU+JhqTzrkSk5PLO1GKisIXtfeJMOsrukhSEEyMqghQFDk8ejDTidehpDES7zIkkcTRSh5FdlBCi6xlAxvmt/xFtrregB/au3IsPLDE/wAcxIQC1zlZFawJ8RHeKbC5sGPAUANbR2Xh9oRfeJcXYK2gkQqzISrctQfKpQnKEtUXuQnCM4uMllMyvaOz2w8zwSHMyWswFs6nVWtfQ24jqK9XYXTr0svlcnj+pWvl6uFw+AaSMEEa8DW17owKWHsT+8m1O8wWzsONQYY5ZPREVY1Pq9z/AOnXmOlUNdXU+39T1nWLhU6Glfxf0IKw6fvXqDyWojsfiTfLYAfX/OoG2nCOFIAlPhNgL209eVKSeNjRFrO5ve6DRfYsP3FjH3S2A43sMwP5r3v514mSaeGetTTW3BTt1tjY6CBs0cnefYChV2jN8QGcqFyuA+YNqz66LZuIpDJU7cxIxkUJvHEBhw5EWdQzIxkiZgTlfN3djwC5r8QaAO4XY05w0sTAgPLGyO0aGZQcudnAkyFkI0e/K+U21ABe1MofswFu+DuR8wiyESX/AC5u7+oHSuj0pS8dNcdzl9XcfLvPPYzzbUQOHlGt+7f/AOJr0lxl0pfkeYtJpV4P6ounaFtETzxRg+CKPvSOReQWT6qmb/3K4XSKWZOo+2x3+t11GCprvllZwuGD+OXvUw1pTniQM8hiUPIiE6AhbngScjW+E1ov+puEvDpfdmfp3S1OPiVVt2X9zSd348DDYQwKgIB7xyhJGQyZi7MWayWJPRxXBlOU3mTyeijCMFiKwS20N4IIoJZ+8R1jVicsiakJnyA3tmK2IHmKiSE4rH4R47ztAFyBysrR+FSAbtmOg8Q18xQBSt5908Gyu2EnhidcwaFpU7klbKw1N4mBIGmgJ1FbrbqFWi8ZyvgwXFhSq+qO0vlAfZyT3hBBUjRlOhVl0ZSORBBFb76calNTXczWalCo4vsTmM2sMJjRK9+7ZSkhAJKC4Kv5gHj61jqUJToqUew6V1GnXcJd/wCxaNqYCLGwBc5yEo6SRMLqyMHjkQ2KmzAHUEdb1zjrjWO3fSbDz4eSSVhOCJJPuxIQVC6WTIPCAPhoA7id3o5J4J5CztAjIqsIyhzlCzsMl89411BFrcNaAG8VuvA7o5zjIcwXNmUnOjgnOGKkGMaqQbEigCQmnTDxF5ZMqLmJd7C1yWtoAOdgOPDiaMZ2E3hZZku2MccViJJ8pVWsEBFmyKLKW6E6m3nXqOm0HRperlnj+rXSr1sQ4QL3Zro5RytwTZsMmQd7bMFCLqNEQkIPY3+tYLGh4MXnlt/9HR6jc+POOHskv+wvJ5it2o5wBtDAOzAqV4a3vUcvsbKNaEY4kM/7HIF+8u3mPDRuTd3FvGNh3ZO28RgS3cSZSdTEyl4nN7XtoQfNSK591Y06rzwzq2l7OC5zE0zAb+R/ZEmxChZnLhYIznd8jFSyg2IXTidBfjXA8vN1HCCzg7TuacaaqTeEwPEdo+HQ94cJNm0GYiLN5C+bhV/4dcN8GePU7aXtln7A2P39xL6QRRQj53YyN9FFlB+p9K00ukTfvePyMVbrlKO1NZf12RWiGd2kkcySMPE7EXPQdAB0FdmhQp0I6YI4Nxd1bh6psZxGHzIy9QR7irp7xaM9NuMkxOAErJnmH3rKM3kQoUD6BQKy2VHwaMY9+5s6hceNXlJcdvyNC3Y2ZDjNm4ZGv90QTltmDqWEim4NgysynmVkOovevL1k1Uknzk9jbyjKlFx4wg7+hkIiihEsypEsq3vGzMJYzEc7OhPhU2FrcBe9VlxAPsbAhUIxWKCyE4dWVEyqSi4Nkf7jKpYqgu4vmU5bDMCASCbNwLRM0jytBnyWnTIjPJGuHvHmjVnDhhqpKkm44aABzbkwdzJEJJx3uXNJnUyBlFjIpZSFdj4mIGp8gAACD2JOj7RxTIQVMmhHAkAKxH1BropNWyMGU7h4Gd7F+8P1rqWD9B5zqn7wgdnTS4ckwStDzKixjPHihBHPlap17GlV3xh/QhbdVuKC05yvr/Yte7e+U8mIjgxAiIkzBZEDIcwFwpUswN7HmOFca7sXQjqTyjv9P6orqTg1h4CNs7+COVo4IhPk0Z+8Cpm5qDY5rcz1061G3sKtaOpbIsu+qUbaWmW7+hD4rfnGMPAkEI6nPK301Qe4NbY9If8AFI50/wDUEf4IfqQGMmkmYPPI8rA3GYjKp6qoAUHXjaujQsaVHdLL+Wci56ncXG0nhfCPMOFaspZZh3exH7Sx3dsiIBJLIQEjB8RJ4ctOPOuPPrKUsKO3yenp/wCnMwzKeH+X/YnGbUEUvdSDKwbI2t7G9va/71ZQ6rCpNRaxkpuf9P1KVN1Iyzj7EhlrrZPOHWHCkmNjTt4JGW1oxdieAv8ACvmTyArFcX9Olst2dez6PXrbzWlc5f8AgidptiFiSb7POc5kVFWJiVyMAGk8OhbiBpoK5UupzlL3JYPQ0ukUaUMNZz8jewp3SNnnhMJLC+ZGRiGuVezfEtwwuOBHnWq0vqUcp4We6MV70atWa8DMu2lvf7f4DI4GlYlrZBa1tQeNdZSUt1wcOo/AhpSal3zyiRy1Zk5+RaDj6Got8EkwxcDHJGgjlZ8TJwSPIyRC9i0uhIAAJ1I4W51wbrqlSE5JYSR6uy6LRnSjKeW3uTEe70JVozLJHiVB1JXK4/C4XLqh521GovWWHVKz9Wcmyp0e2xp04/IruwdrTYc99CRdwO8ie/duRprbVXHDMPqDXWuLOFzFTWzODa9QqWVR0pbxz+n5F0w++2GkKNN3+GZb6eIxNwvmKXDDpe3GuLUsq1N7x/Q9DR6jbVVtJffYTsWGOXJHBj8PLlmlneMRhmYvL3twve3XKWIBINiQSCQKzOLXKNkZxlw8gG2MFgsOrwyzMspdJSmGjkRQfDdhGrFQzZTcluJvU6dGdR+hZK6txSpfvJJfmAb2b7Typ3cC/Z0Y2LFgZ2HRbG0YtzuT6V07bpjbzV4+Ecut1eLbjR3+pzs0w4EjGwAUKqgcBYVff4UdiFpN6kn33JDer+0P1q2xeIHI6q/2hVZJrXygm2h0uR6DmeXrWPqXWlby8OCzJfp/k29J6A7qCrVZNRedlz/PYGaUkZixGUqc8Z0F7gujA3Cix19dRcVzKHVatzVVKtjTJ/lg7NbotK0pOtbt64p475/Nf4CGliiABZEUcAWAFeui4xWEeH8OrVk2ots9hMakrBImEjEgAL1PDXgP9KqrXVOnFykzZb9Kua0lFRx+YNt7FjCT5JSWIUGyG669fS1vqax2l94yc/tg6t30Z04xp08Z5cnz+nZEeu8ayssSoR3jLHmYgAZ2CZjx0F7/AEq+rcpQexRQ6NPxI5muUXLcvdrujHiVyyzNcSSOcxjIJUrGBpbQ9D5146vLdxPaNN7hG9e7kMgefEsihCpEiDKyqGUHMSSDbX+danbVGpxUeQnTU4NS4MzTeWcgXyA218P+tesVxNo8p+EW+Xz+oYu2pO7uzAkjRQAPeufeX9RehbZ7nouif6btar8eS1af4c9zm6WLQ4lUxALpIyixPhD5lytb9PrWWrRUaWYPP1L53M61dqpHD4S+MGzjuy7w53zyL3jAO4IW4QlSD4BfkCK4rzyWzW+Ch9qPcmVQ0hWRIGyrcEue8QIpvqeLk/8AKK32UW44xs3/ACK5VJUZa4vDXBSIMVJCL3K35HgfpW5VJW0v2Ms/Q0ztqHV6ble0tLX+4tv1zyErvFL0T2P+ddaN3NrdHjJ9Ft1JpN4+3+BUu8MhVgFUEqQCCRa4tenK5k1wQj0enGSepl12VtsLhu8jg7qNGLgkyqnEhmdo0K2AOqknXlwrzNalmTUnuesjLb0rYL3j2oq4edp4CHyubF3bumCkKy3UBQTltkOtxVVOj6lpkGflFVj2lBGWjWUuiMQrkA5gPxXUWIvevV2lwvCSnszxfUumVHXlKisp/UKj2hE3CRfcD961qpD5OXO0uIcwf6BEOKaF0ni1eI5gB+NeDp9Vv9bVnvKKrUmlzyi/p11K2rpy2T2Y5tLaK4rEyyRuGErqsR5WyooJ6AEm/SsVnUjQttUuXk6t/bzvLxQhwksvsu4NvekWHOWMZ+QzWuDwve1cKFaoqqcW8tnu/LUpW0vEgsKL7LsiydnELIMrLltb6+dd/qHtPD2M1KrqTyQu/wDvGYZSBHfjqSR/ClZ1Wo7E7zpqqzzKRG7JYzNGgOUPd3ZiyoVBBYKBbxC7WYngfbyUo+JVnKb3y3/M9fRSpUoQjwkl+iNLw+zES6xxxqjKQx/HfgOIIIt1P0pJaXtyEs5MPm3bY4yXDxklY2sXbktgQWIAF7EV6qjX1UlJnJdtKVZ04EptXaEeEj7iCxbQludxqG9QeFLTre5uqzp21Pw47tlTlkLMWYlmJuSTck9Sa0RiorCOTJuTyxBcC1zaoVakYRzIcItvY0nst2pMIp1jAmjhKuy5groHzEupY5WHgNwSD72ri3EIVnqWx0KVRw2ke27tqOfZ+aAd3gjKUdiRnLG8lspvlW5566inSg6ctct2v/g6tRSjpiVnZ+7ZxKF8OTJb8vh/xcBWp9Spx9+xlVrJ+0jsVs2WIsHQjKbE8QD0uNKtVxbXEcZX9ydKVxaT1w2wJSFmAsCLEE2Bvpfh0rJUUrfjdHo6U6HVca/RJe7tlfQu2H33xaplKxs1rCRkfN/eANmP1HpWJxpvfcul0lp7VI4+vP8AUqm08RKZu8N3Yg5mYEkkkWtpYAAaVpp1HLEI7FFWxpWjdaTU0lw/n8gGTMTma5PU8K6dKjCnxuzz11e1rl+vZdkuCT2Nu3i8WCcPA0ijixIRPTMxAJ8hqKc68IcsoVGTH9qYWPBgJPDKk2W7BwQPIqR4SL31BPCp034iynsPw8bli2BtF4NnzYyDxRibuzCylkIsozgg3U3NjxB00rHc0I1ayjxtyX0qrhEc7SXlXDYZ8TIQ8pLCBVKLGFS7Z73ZnDMo5Aa6XqFlQgpvAVqrkjP0mBYqOV/0Nq6U1gyOI6KgIXG5HAkehtTTa7kZQjLlZNL3CwAEGdkDh1JI0LnxHw62FufreuBd1XOs1ng7VrQjTopxXu5Eb3bHwyozHOHyOU8TFVIFwSdQNepqmE5a00ls0av9twbeGmSHZ1jzM/whdL8fe1d28uNUVseRsOm+DPKllFH7Uf7c1Za+03VeSH3WxjNIsUkbTw3BZB04dbW46Hqaz3NjBy8SG0v6mq1uJvEGso1HaW9UPcsiiUuylQojdGFxb4mWy263965kbOo5bo6ba4SZRZtodzhiFa7W8chuczHTxN/n0rqOcKawRco0oNR9xSnkubm+p4tpe4uOPCq/PNbRSOU6OXlvJaNyN2Ex6SM0xQowGRQC1iAQxvyJzAH8tQl1KcdtJLyvdltXs3wf4jM/q4Uf9IB/Wsta8nV2eEThRUCa2FsODAljhk7suMrXZmzC97HMT5+9U65FmEeaKARmK0YjzFylly5uJa3C9SzN8kcJAOFmklwx7p4ocOhIaQEAOb+JlHDnzNYalvJT9Tya4zWnYJ2xs/JDJHAousOZlZgXfiyubfC4JY3PHhy0PD16XxjglGezAV2mmtwysCVYWGhUkMOPUGut4cjnPZjcm1k/N7f61JU2QGH2vH+b2qapMWRjMMUwgjHx2zlrCyZlViON28XDyNEn4ayydKnrZbf9lSqHyM5K6AFVBcAeFo+7ljObiCZDqdeWuePUakfj7rP9UzY4tEHvrhchjEzGRWjJsUIA7t4iTJlJDaSEEnQWX1NtC5nVznYpqxekilkQwNh0K9wzZiikZSbg5tOdwDWjDzq7mLU8Cd6AceUbEMzGNWVStlsGILaAWJ0GvlU6T8P2idRsrOL2KsAaUO5CgmxCnp5a8KnOs8ZYJtvALjd4MPKkYw8HcyADOXYsrmw1C3sutzp1rNb3Omb8XLj9O33NM6ccbLcEZsTa+RCOoF668J2kllZM7wuS37hb3xp4J5DEUUqFOkR8WbN5MNRrpauP1Pp9SMtdJZT/AFOraV4adMnjA7vlvXHNdEnzRHKXAA/DewVuLZs3S3hH1rsLGs3mccfn/wC9gu68MYgyS7KneSUyN4Rayr0HSt95KKWmPHz8nPiyB7Vp1Wc3NO2mlErqRbewD2bYl3kmWON3soJyi9uPH6X05061eEfc8G2wxTk3L4LVDkaTPIolS3wsxUA9TYeL0NVVYSmvTLB06sJVFmL2IrtB220kCRoAsQe57tQEFhoDc8dSf7tYKlCFLdPLMNaKisZKVgI1Z3LC5vpmB8+RrNUk8myxpQlFt7ssu7GKaHGwlSFzhkb5bFS36FRaq44bwXXkP2eo0uSVjxY/z6VYkjksDlH1qxEQaZbgg8CKmiDG9mbekwqyxuUzOF7hhouYIEytc2v4Q3nc1TdQWFI005atgrevfJYoZFcAZ42ULrmBbMA2v4cvHztaqbdKUk12LJNRWGUfYG3ExKva4ZTc5yMzZiTnNtLk3rqprBgcWyQkqxFYNJU0RZ3ZZP2mIqwDKxYBnCBsozFCSbDNa2vO1RqpOGCylJqWTm3d5UVsRkeUSvIWQ2IbVUMAFzmQI2fwgWYtreuPKOHpaOomniWdi2bXQ4vC4nEmXKkcBRYtO8cEqzO4vePMyKACL2XzrZQp6ML6mOrPOcGYvXaOYIGLdfhdh9TRoixNhuyp5MTKI3OaNbMwOhPHKNOPAm3lXK6pJQSjHudbpVFSk5vsd3g3diZGmiDxyanKx0vfiRqfbSuXCrJPD3OlVtYyi5JYYNupimYMrcQNfUG1da1e7RwLqOOeSRx2zY5PiUX6jQ+9dOnWnB7MyKbRA4jZX2c58pkQel18yOdWVrmdRYfBdCopbGkdk20EkfS/1Fc244L4RwVbtcH+8GnR4JSLr2G4UJgHe1jJMxvzIUBR9BY+5rldRlmrj4NVBenJadobAw0sneONfxANlVjyLDmf353qmnc1Yx0J7FucbAu3NlQzwNCyKI9cgC6BrWVwBzB4UoN5znchJZ2Me2putisI5ZomdTwkRSy26G18h8jSlWpzezOjaYpQ35D9y8P999tkV+7hDZbDQtqLkmygDXjr5U5wqOPhw2+pCvcQcsmhwAPIBCQyFczW+GMkaAHnfpSoTqYaqrdd/kxVYxz6A1tm9W9quVTJTgp2/wCcZCEGDjaQMGzuEzFeFgOnPlV1OSfJFozvB7P+0Sj7TLPFIfxSIcpPyg/hv56Vd2/wJZyXzZW6OFIzTl8QwIAZpC0bWAuVAAut9NflqHt2isBJt8sbxmysImKDsJFUgC0ORSFF7XD6Eh8viHAcbcapnN7qTX05/sdW1pSdHXQj6stS4eVjtq2/PuSOxwrQo02UuwBNhoNNRpodb8KvjOTy1x2OddU4wnoSxjGc/PcXioICpGi35gG4q1ORlDoNuQrEYu7XDMbWnwiAMCOqODp1s1/MU9MmyWpA27JbHYiCLEztKSkrOrIokjYLZGWQLqBcEdCPKq6kcdiae3I5tPaMqyvBtCXDuVbKyHCMWePk6urLYsut82hvppUoYxlLf8xP6lb2lsaB5WOHMiQ6ZRIVZr65hcE+Hha5JrZTqyx6jLNRzsNbJ3PfETpCJFXNcknQgDjYHi3QVOdzpXBGENTJnfXZMGEeGTBOpSMGLErxkBBOSRwdQCSwzcNB1rkXWup6pL8js2FSMHpzgr20ccZRkjOZ2+FVBZmPQAa1z4xeTrzklHOSpQRS4diGDRyAm4IsR6g16qzt1Gnl9zyNzU1TZbNkztOl8puDY2BtTniDwzPhhLwtzU+xpZRFpkl2TQZMQ6dGt9L6fpWS44OjTeVkh+1offmpUOAky+9khtsqL/nl/wC41ci+/wDIf2NdL2Etj5KjTiEmOKWBitG8ngY+G1gfBa5Og0Jt6VXNKUWm8E4vDTIbbbLjJWRWY4dIzJiOK90qgkrbS8j2IAb4bE2pW1JKT9O/z8jrT2W5H7KhBiSJ1QRgqwdyFUKLM8aRE3te4zEagjU1ojUaWeHvwV4jjC/UtGGnhRckTRKo4AMp/jVG4xb665r+h0/SpIWEDSKNamhAsgqxNkQWSpoiByqL3trwvzqaS5DU8Y7ArqBoNBVkVjgjJuTywSdgASTYDielWIgywbt7jyYpRLiGaCJtVRbCVxyZiQcgPS17dKrlVfYkolmbZuH2dNhVw2GjvM7xtIxYygCNpL5zckEpY3PPyqptsaSQxhN41naOGaCNMW7928cqaw/dtJxNxKDkbIymzhWOmU2QxGF3awmMbEI+HWGSCXu+8w7NHnuiSB/DpwcAq2axHpTUmhOKZSd893MVs60iv3+HvpJbLJEfw5stvow/StdKpGfpkUTp43iQmycVDOJBK5SdmHd5tUctowY28Op46addBVtWEoNYWV3HDROLy8PsaPupsTGYOdQIoZIW4yApdB1VviPHgQfUVln4bWVsyadTiRWe2qXCO0ZQqZVLCVl1Itlyq3LmdfKr7Wc4Z+CFSMZvkp26G80cIaBvCGYsrHhewFj04calVTqS1MNGleknsRtIMLqQQeBHCpQpmactwzszN8XIfzVC4Rpo+1EF2tL9+asoL0hJl17LGtsuL/nl/wC41ci9X7d/b+iNlJ+gkdoPSpojJjuzdsTYhHjwUYdogQ8kl1jDBdEX5mJH00uRcVXK3zImqmFsNbqbVgeF4e57wSCKWVnYXlE65wxAU6BY5Rl5d1a1iK0JYWCkm9m4vZoyKqQI7rG1hHcDvUZ0JbLYAhG1NuFMDmG2rhJXmVoY+7TujG3dEtKHRpPCmTMwCqTdQQRrQAJL/sl/g8BuwDYdZkzERrKSpjFpBkdWHEG+l9aWEPLB5cE4V5MPI2LijYq4K5ZlK/Fl0VZbeQHA8ai4fA9RSMR2hYUfCJW/u2/c1ojZze5B1URs/aJH+GF/qy1crN92R8VAUm/9+EH/AF/6VYrT6kfEBm35c/8AAX/Gf/zUvLL5FrHdl70CbEYeOWNViaaIOc1xlzre9xw6+V6jVo6YNpji8s+itu7SGGhaUqWC5b2F7AsFLWGpABvZQSbaAmsBaVo7ywYh4jJhwziEzxZhnsGjZmMbBSDouUgeLxfDa9AHMBtrCSNHGII8shiJb8Jc98oCZlDM0YhIa4BXMPOgCXTbuHjnOFiy5goY2NlLOHaONTwZ2EUjeic6AGd5dqQHZzPifu0mhtkYEsGdLhLAHxA/tUopt7AfNobwi/xWF/XnXcg00YZJp5JnYW8+MhtBDOwSQqmUm4FyBoeKceIqFS3pv1YBTlwifn2Uw0LRn+9f+FZ414vghKnNblQ3nwYRwxGpHEfCbcqcmnwX0M43Bt3NpZW7tj4WPh8j0+tSg+xGvTytSNI7MF/3qT1qi54LKHtRE9qf9ua12ntKavJSI5ZFFkkkQdFdgvsDarZ0YPfAo1ZLYQ883OSQ/wDqOf41W6SXb+hZ4me5vHYjtaN8AsJOWZGcsG4yAsfvFJ+LoelvSuRVjpm0aovKLdhd2MLHIZUiyyESAsHe9pGLv+LTUm1vhDECwNVjIifYeBimjw/cSs7xAqBLKVdcIMiRteSzWGItZtDm14aAAOy/sOeJFgmSViVs2JPeRnC95D4c0+ZwAXX7vNcEZuVAErsXZuDmLMMJ3T4d44sr28BgGaLJlYpoJBqp10BvlFgCUEOGwKTTEiJGYyyuzM1zYAt4ieQAsKEshwfLG3MUs2JnljXIkkruq8LBmJF+h8q69KLUEmZpPcBtUxZO5aYDgnyiwQE9aqmpFkcDWW41FSTTWGRaxuapuj2oJ3K4baavIilSk6XzjIQULhfFdSAQy6+XXFUtpJ5iWRqI0jY0uy8QFOHmja1iAk7qynKVz5cwZHy3GawbzrK4tclmSZg2fhUtYJZS7AFrjNIWMjkE6u2ZrsdfEetICu7a2xsfCP3skkKyqBZYmJfwhwngjPECSQBiNMx1FSjCUuELKRlXaDv39tiRIUaPDxaJnOaRzbKHYknlfib6m9aYUnDkWc8FCgBuD8RrbCOncpm9WxLSusY/N16elQnUctuxKFNR3Ix8ab3BIPUaGoYJnJ9oPJbvGvYWBP8AHqanF52ZXo07oTjtmywhWkjdA3wFgRmt0qGpN4TLOxtvYa0LQsVB78H7wsbkjkV6CsdxKTlvwSgkkU3tWxWXEG4rdbVUlhmepScuCoYF1fnoONapV0lsVxovO4RPilUWFqyupJvk0KEV2G8Ptl4yGR2UqbgqxBU9RbhS2fuWQcfh4L7sztOxqplkaPEIRY94tmItYjMlvc3pu0pvjYpVWa5JOPf2FnjdoJoWijljTuJEIUSlC7eNL5vAtjfS1Uysn2ZYq/0Hf6b4ZVjGTFy93YqGOG0YElHHgFiL8tDYXB1qrys/oS8VEfH2nYjDxmPD4d3ubh8U6yMOFxliVQbnUm9ySdakrRvlh4qKRvFvBjcab4qV3ANwmULGvoq2H1Nz51rp0IQK3NshSlXEQuHA3F2OXy51XKolwTUMjUsajgTUVUZLwxkG1Te62ILZgrS635VUnhlr4CstaSh7CWjB4gUtKfYFJnigOnGo+HH4DUx2HCk6BbD00oeEhrLHZMPJO/dwozhOOUXt61m1LOWy7hBb7EmiAeRO7W9gSVuTa9rA3q11YNYTK1F5yROOkueNVouBKYHkjLEKNSxAHqTYVGTA2fe+SKPBCGYLI+QKL30KgAyX4jWsFFNz1LYsb2FdhmCN5JtRH8K/mPP6Cra8svBBFT7X1P2g1dR4EyoiVUTKv19atABdr0wEmgAvCbQKC1ripxqNFUqakyTwu0gxtlNN1CPhDWJx+Zwpay31tx9KqT3LGsLBKxY+P5v0NW6kU6ZBSYpD+Nfeo5DDOYvEIqm1iTw4Gk2SjErGMxh4CopFwF3hpjJDYGJRZgJQpRtDmFwDyPlSy1wQaObw7N7iUqPhbVfTmPp/lSTyNFv3Zw0M2HRjFGWHhY5Re40vUZTknsyLiibTZ0I/4af4R/lVeuXyPCCo8Og4Ko+gqGqQ8IgN9caY4wqqcrcWA08lv+v0qdNZ5JEZuZvHBh48jqykm7OPFmPK446UVKbluBadqthcbDk78AXBBU3YHhw9L+9VR1QYzMNr7OaCQpfMt/C3JhyPrWuMsoQERUgJXduMLKszAFYyCAT8TDVR9OPtVc1lYAkNs4yXGzhL3ZjqfwqP4ACoxSgtgybJ2d4YRqqJ8KiwH8fWs092CAu1Hcxp/GguaspVMDZjr7qYhSRkNaNaEe/oxP8AIfajWgOHdjEfIfak5oDy7r4j5DT1ICT/AKPzRJYR3Y8TbWk5oAKLdifiUNzQpIB8btz/ACGjUgHF3bn+Q0a0AjE7s4gjRT6Ua0AF/RnEfIfanrQHP6MT/IfajWgHsJunOzC6EAamouYiX2nu1My+JSSOHWkphgb2Fu/iUDDKwUkEctef8KHJMeCYGxp+je5qOUIWNizdD+tLUhi/9hy81NGoCPxe45fVVKN1Xh7VJVMARM26GMiNwpYfMv8AN6l4i7gErgcUyZXUkeai/va9GUgImbdqcnRD7VLWgPRbu4heCH2o1ICY3T2FiExILKbMMp068P1quclgDed1tj90Lka1lkxon8ULiooZCNAvyr7CrAB2gX5V9hQIT3C/KvsKAHY4F+VfYUDG3hW/wj2FACu4X5R7CgR0Qr8o9hQB7uV+UewoA73K/KPYUgG+4X5V9hQB7uF+VfYUAOQQr8o9hQB6aFb/AAj2FADohX5R7CgBXdL0HsKAO90vQewoA8Il6D2FAHe6XoPYUgOiMdB7UABmBflX2FSAT3C/KvsKAPdwvyr7CgB/CQrf4R7CkxlhjqA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2056" name="Picture 8" descr="http://outlookexpresshelp.com/wp-content/uploads/2012/02/enco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26" y="2205658"/>
            <a:ext cx="3047991" cy="29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ktangel 9"/>
          <p:cNvSpPr/>
          <p:nvPr/>
        </p:nvSpPr>
        <p:spPr>
          <a:xfrm>
            <a:off x="756370" y="4149874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Summarize and harmonize </a:t>
            </a:r>
            <a:r>
              <a:rPr lang="en-US" sz="2000" dirty="0" smtClean="0"/>
              <a:t>for Best Practices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74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1275502" y="909514"/>
            <a:ext cx="7000301" cy="61852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Preparing for implementation</a:t>
            </a:r>
            <a:endParaRPr lang="en-US" sz="2800" dirty="0"/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468338" y="1778269"/>
            <a:ext cx="4562455" cy="4294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The path from conceptual model to implementation should be as short and easy as possible</a:t>
            </a:r>
          </a:p>
          <a:p>
            <a:r>
              <a:rPr lang="en-US" sz="2000" dirty="0" smtClean="0"/>
              <a:t>Focus on implementation issues when working on the conceptual model</a:t>
            </a:r>
          </a:p>
          <a:p>
            <a:pPr lvl="1"/>
            <a:r>
              <a:rPr lang="en-US" sz="2000" dirty="0" smtClean="0"/>
              <a:t>Namespaces </a:t>
            </a:r>
          </a:p>
          <a:p>
            <a:pPr lvl="1"/>
            <a:r>
              <a:rPr lang="en-US" sz="2000" dirty="0" smtClean="0"/>
              <a:t>Dependencies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A2C633-9814-4FB8-A8EA-FFE26AD3F0C0}" type="datetime1">
              <a:rPr lang="en-US" smtClean="0"/>
              <a:t>6/4/2014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2"/>
          <a:stretch/>
        </p:blipFill>
        <p:spPr bwMode="auto">
          <a:xfrm>
            <a:off x="5030793" y="1558922"/>
            <a:ext cx="387695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2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503" y="699635"/>
            <a:ext cx="6033596" cy="828406"/>
          </a:xfrm>
        </p:spPr>
        <p:txBody>
          <a:bodyPr/>
          <a:lstStyle/>
          <a:p>
            <a:r>
              <a:rPr lang="en-US" dirty="0" smtClean="0"/>
              <a:t>Best practice – a suggestion on how we could do it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843" y="1778270"/>
            <a:ext cx="4307063" cy="4294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we need:</a:t>
            </a:r>
            <a:endParaRPr lang="en-US" sz="2000" dirty="0" smtClean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manual for developing ISO/TC211 models, securing harmonization and simplifying implementation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document for use in ISO/TC211, not a formal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Living document, evolving from </a:t>
            </a:r>
            <a:r>
              <a:rPr lang="en-US" dirty="0" smtClean="0"/>
              <a:t>experiences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www.isotc211.org/hmmg/BestPractices</a:t>
            </a:r>
            <a:endParaRPr lang="en-US" dirty="0" smtClean="0"/>
          </a:p>
          <a:p>
            <a:r>
              <a:rPr lang="en-US" sz="2000" b="1" dirty="0" err="1" smtClean="0"/>
              <a:t>AdHoc</a:t>
            </a:r>
            <a:r>
              <a:rPr lang="en-US" sz="2000" b="1" dirty="0" smtClean="0"/>
              <a:t> </a:t>
            </a:r>
            <a:r>
              <a:rPr lang="en-US" sz="2000" b="1" dirty="0"/>
              <a:t>group for Best </a:t>
            </a:r>
            <a:r>
              <a:rPr lang="en-US" sz="2000" b="1" dirty="0" smtClean="0"/>
              <a:t>Practices?</a:t>
            </a:r>
            <a:endParaRPr lang="en-US" sz="2000" b="1" dirty="0"/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D302E3-33FD-4B72-801C-AEFCCEB5B9AA}" type="datetime1">
              <a:rPr lang="en-US" smtClean="0"/>
              <a:t>6/4/2014</a:t>
            </a:fld>
            <a:endParaRPr lang="en-US" dirty="0"/>
          </a:p>
        </p:txBody>
      </p:sp>
      <p:sp>
        <p:nvSpPr>
          <p:cNvPr id="6" name="AutoShape 2" descr="https://encrypted-tbn1.gstatic.com/images?q=tbn:ANd9GcRbyN_9KRDe1WWvq3Amhuo7vsfP-Xf8iQ1zUYChlhWk1_tvRP4vQQ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30" y="1767299"/>
            <a:ext cx="2864249" cy="246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 Statens vegvesen liggende standard engels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 Statens vegvesen liggende standard engelsk.potx [Skrivebeskyttet]" id="{1C77632F-0337-4E3F-BC1F-25D681906ABE}" vid="{84929A3A-40A7-4CF2-A6F5-90534ED9B2A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 Statens vegvesen liggende standard engelsk</Template>
  <TotalTime>401</TotalTime>
  <Words>183</Words>
  <Application>Microsoft Office PowerPoint</Application>
  <PresentationFormat>Egendefinert</PresentationFormat>
  <Paragraphs>45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7" baseType="lpstr">
      <vt:lpstr>2 Statens vegvesen liggende standard engelsk</vt:lpstr>
      <vt:lpstr>ISO/TC211 Best Practices - why and how</vt:lpstr>
      <vt:lpstr>Why do we need Best Practices?</vt:lpstr>
      <vt:lpstr>Designing models</vt:lpstr>
      <vt:lpstr>Modelling and encoding rules</vt:lpstr>
      <vt:lpstr>Preparing for implementation</vt:lpstr>
      <vt:lpstr>Best practice – a suggestion on how we could do it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standards of ISO/TC 211</dc:title>
  <dc:creator>Knut Jetlund</dc:creator>
  <dc:description>Template by addpoint.no</dc:description>
  <cp:lastModifiedBy>Knut Jetlund</cp:lastModifiedBy>
  <cp:revision>24</cp:revision>
  <dcterms:created xsi:type="dcterms:W3CDTF">2014-05-19T20:18:24Z</dcterms:created>
  <dcterms:modified xsi:type="dcterms:W3CDTF">2014-06-04T10:03:16Z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addpoint.no</vt:lpwstr>
  </property>
</Properties>
</file>