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7" r:id="rId4"/>
    <p:sldId id="268" r:id="rId5"/>
    <p:sldId id="264" r:id="rId6"/>
    <p:sldId id="285" r:id="rId7"/>
    <p:sldId id="265" r:id="rId8"/>
    <p:sldId id="275" r:id="rId9"/>
    <p:sldId id="269" r:id="rId10"/>
    <p:sldId id="270" r:id="rId11"/>
    <p:sldId id="271" r:id="rId12"/>
    <p:sldId id="272" r:id="rId13"/>
    <p:sldId id="280" r:id="rId14"/>
    <p:sldId id="279" r:id="rId15"/>
    <p:sldId id="281" r:id="rId16"/>
    <p:sldId id="286" r:id="rId17"/>
    <p:sldId id="283" r:id="rId18"/>
    <p:sldId id="276" r:id="rId19"/>
    <p:sldId id="277" r:id="rId20"/>
    <p:sldId id="278" r:id="rId21"/>
    <p:sldId id="282" r:id="rId22"/>
    <p:sldId id="273" r:id="rId23"/>
    <p:sldId id="274" r:id="rId24"/>
  </p:sldIdLst>
  <p:sldSz cx="9145588" cy="6859588"/>
  <p:notesSz cx="6858000" cy="9144000"/>
  <p:defaultTextStyle>
    <a:defPPr>
      <a:defRPr lang="nb-NO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00"/>
    <a:srgbClr val="DADADA"/>
    <a:srgbClr val="58B02C"/>
    <a:srgbClr val="C8CACB"/>
    <a:srgbClr val="808080"/>
    <a:srgbClr val="EAEAEA"/>
    <a:srgbClr val="ED901A"/>
    <a:srgbClr val="59B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 snapToObjects="1">
      <p:cViewPr varScale="1">
        <p:scale>
          <a:sx n="82" d="100"/>
          <a:sy n="82" d="100"/>
        </p:scale>
        <p:origin x="-1651" y="-82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3AEECC-845F-4DA0-949D-0B5A3FEA011D}" type="datetimeFigureOut">
              <a:rPr lang="nb-NO" smtClean="0"/>
              <a:pPr/>
              <a:t>25.11.2014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5B0B2-4E16-48B4-A117-38F6EBA2124B}" type="slidenum">
              <a:rPr lang="nb-NO" smtClean="0"/>
              <a:pPr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6722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35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69" algn="l" defTabSz="91421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5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 userDrawn="1"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 userDrawn="1"/>
        </p:nvSpPr>
        <p:spPr>
          <a:xfrm>
            <a:off x="258995" y="6329858"/>
            <a:ext cx="10332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380415" cy="3515546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20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3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B622D9B3-E94D-4D69-B31E-76E6E8B39A2B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17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8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7DB3E2FF-CF1F-4241-AB91-01E16F049DB1}" type="datetime1">
              <a:rPr lang="en-GB" smtClean="0"/>
              <a:t>25/11/2014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D96033C-3316-4B3B-9803-106A4270CF4D}" type="datetime1">
              <a:rPr lang="en-GB" smtClean="0"/>
              <a:t>25/11/2014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71" y="2481200"/>
            <a:ext cx="8607745" cy="4137020"/>
          </a:xfrm>
          <a:noFill/>
        </p:spPr>
        <p:txBody>
          <a:bodyPr tIns="1645093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8F236C54-43E8-4924-8021-74A4C5C3C2C7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296000" y="1951534"/>
            <a:ext cx="7560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 userDrawn="1"/>
        </p:nvSpPr>
        <p:spPr>
          <a:xfrm>
            <a:off x="253170" y="1949377"/>
            <a:ext cx="1044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737" y="1380925"/>
            <a:ext cx="5871868" cy="50214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735" y="1099354"/>
            <a:ext cx="5871866" cy="3395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2"/>
            <a:ext cx="1354693" cy="180922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2480400"/>
            <a:ext cx="8607600" cy="4136400"/>
          </a:xfrm>
          <a:prstGeom prst="rect">
            <a:avLst/>
          </a:prstGeom>
        </p:spPr>
      </p:pic>
      <p:pic>
        <p:nvPicPr>
          <p:cNvPr id="13" name="Bild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  <p:sp>
        <p:nvSpPr>
          <p:cNvPr id="1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71" y="1994170"/>
            <a:ext cx="1042569" cy="172165"/>
          </a:xfrm>
        </p:spPr>
        <p:txBody>
          <a:bodyPr/>
          <a:lstStyle>
            <a:lvl1pPr>
              <a:defRPr spc="80" baseline="0"/>
            </a:lvl1pPr>
          </a:lstStyle>
          <a:p>
            <a:fld id="{B2A140CA-59B4-48D8-B681-2F3A62BDA13E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559990" y="1999929"/>
            <a:ext cx="7247338" cy="172165"/>
          </a:xfrm>
        </p:spPr>
        <p:txBody>
          <a:bodyPr/>
          <a:lstStyle>
            <a:lvl1pPr>
              <a:defRPr b="0"/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842" y="1778269"/>
            <a:ext cx="4019032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0082F0F-0E4F-4CE7-99FF-9C715A51C2E0}" type="datetime1">
              <a:rPr lang="en-GB" smtClean="0"/>
              <a:t>25/11/2014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842" y="1778400"/>
            <a:ext cx="3803009" cy="4294800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0F7D8AA-80F9-4F00-BC18-86EA6825CDC0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2012" y="2090109"/>
            <a:ext cx="3133674" cy="533641"/>
          </a:xfrm>
          <a:solidFill>
            <a:srgbClr val="C8CACB"/>
          </a:solidFill>
        </p:spPr>
        <p:txBody>
          <a:bodyPr wrap="square" lIns="197976" tIns="172779" rIns="197976" bIns="172779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200" y="1834758"/>
            <a:ext cx="5220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3686" y="1838113"/>
            <a:ext cx="3132000" cy="252000"/>
          </a:xfrm>
          <a:solidFill>
            <a:srgbClr val="ED9300"/>
          </a:solidFill>
        </p:spPr>
        <p:txBody>
          <a:bodyPr wrap="square" lIns="101237" tIns="50618" rIns="75928" bIns="5061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2414" y="1839600"/>
            <a:ext cx="828112" cy="252000"/>
          </a:xfrm>
          <a:solidFill>
            <a:srgbClr val="58B02C"/>
          </a:solidFill>
        </p:spPr>
        <p:txBody>
          <a:bodyPr wrap="none" lIns="75928" tIns="50618" rIns="101237" bIns="5061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3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FBEE3528-D8F9-4A71-8CE2-0B9265FE77C8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44" y="1701602"/>
            <a:ext cx="5263840" cy="17281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44" y="3429795"/>
            <a:ext cx="5263840" cy="354793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3686" y="1834758"/>
            <a:ext cx="3132000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 userDrawn="1"/>
        </p:nvSpPr>
        <p:spPr>
          <a:xfrm>
            <a:off x="180307" y="477467"/>
            <a:ext cx="936104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lang="en-GB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2504682-6369-4A56-B801-676B2293662F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502" y="1058400"/>
            <a:ext cx="7000301" cy="468390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501" y="699634"/>
            <a:ext cx="5693770" cy="35479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314" y="1834758"/>
            <a:ext cx="8633372" cy="42372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31BF88D5-050C-4284-8369-39D11D2A3B86}" type="datetime1">
              <a:rPr lang="en-GB" smtClean="0"/>
              <a:t>25/11/2014</a:t>
            </a:fld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994" y="6329858"/>
            <a:ext cx="7596000" cy="26077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95" y="6329858"/>
            <a:ext cx="1026000" cy="26077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87" tIns="32142" rIns="64287" bIns="32142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502" y="1058799"/>
            <a:ext cx="7000301" cy="46924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843" y="1778270"/>
            <a:ext cx="7001961" cy="4294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96" y="6386885"/>
            <a:ext cx="1026000" cy="17216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FA24443-B455-464E-A70E-BEA618342847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4400" y="6386400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2029" y="6162250"/>
            <a:ext cx="259768" cy="151927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BFA5D4-7951-41B2-927E-5337A5295656}" type="slidenum">
              <a:rPr lang="nb-NO" smtClean="0"/>
              <a:pPr/>
              <a:t>‹#›</a:t>
            </a:fld>
            <a:endParaRPr lang="nb-NO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986" cy="1399035"/>
          </a:xfrm>
          <a:prstGeom prst="rect">
            <a:avLst/>
          </a:prstGeom>
        </p:spPr>
      </p:pic>
      <p:pic>
        <p:nvPicPr>
          <p:cNvPr id="11" name="Bilde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62" y="250826"/>
            <a:ext cx="1170282" cy="8717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0" r:id="rId3"/>
    <p:sldLayoutId id="2147483663" r:id="rId4"/>
    <p:sldLayoutId id="2147483652" r:id="rId5"/>
    <p:sldLayoutId id="2147483667" r:id="rId6"/>
    <p:sldLayoutId id="2147483668" r:id="rId7"/>
    <p:sldLayoutId id="2147483669" r:id="rId8"/>
    <p:sldLayoutId id="2147483661" r:id="rId9"/>
    <p:sldLayoutId id="2147483654" r:id="rId10"/>
  </p:sldLayoutIdLst>
  <p:hf sldNum="0" hdr="0"/>
  <p:txStyles>
    <p:titleStyle>
      <a:lvl1pPr algn="l" defTabSz="914218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454" indent="-302454" algn="l" defTabSz="914218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190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191" indent="-191963" algn="l" defTabSz="914218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305" indent="-251115" algn="l" defTabSz="914218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534" indent="-252231" algn="l" defTabSz="914218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097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3" algn="l" defTabSz="91421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8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5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8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isotc.iso.org/livelink/livelink?func=ll&amp;objId=16823611&amp;objAction=browse&amp;viewType=1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xternal.opengeospatial.org/twiki_public/GML/WebHome" TargetMode="External"/><Relationship Id="rId2" Type="http://schemas.openxmlformats.org/officeDocument/2006/relationships/hyperlink" Target="https://portal.opengeospatial.org/wiki/UMLdwg/Web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O-TC211/UML-Best-Practices/wik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otc211.org/hmmg/EArchitect/LoadingTheHarmonizedModel.doc" TargetMode="External"/><Relationship Id="rId2" Type="http://schemas.openxmlformats.org/officeDocument/2006/relationships/hyperlink" Target="../../../19136%20Geography%20Markup%20Language%20(GML)/ISO19136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Reference%20material/INSPIRE_UML_repository_tutorial.doc" TargetMode="External"/><Relationship Id="rId2" Type="http://schemas.openxmlformats.org/officeDocument/2006/relationships/hyperlink" Target="../Reference%20material/11-107_OWS-8_Domain_Modelling_Cookbook.do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sotc211.org/hmmg/EArchitect/LoadingTheHarmonizedModel.doc" TargetMode="External"/><Relationship Id="rId4" Type="http://schemas.openxmlformats.org/officeDocument/2006/relationships/hyperlink" Target="../Reference%20material/UML%20issue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ellekens.com/2010/12/20/uml-composition-vs-aggregation-vs-association/" TargetMode="External"/><Relationship Id="rId2" Type="http://schemas.openxmlformats.org/officeDocument/2006/relationships/hyperlink" Target="http://bellekens.com/uml-best-practic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ellekens.com/2012/02/21/uml-best-practice-5-rules-for-better-uml-diagrams/" TargetMode="External"/><Relationship Id="rId4" Type="http://schemas.openxmlformats.org/officeDocument/2006/relationships/hyperlink" Target="http://bellekens.com/2011/08/10/uml-best-practice-attribute-or-associat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../../../19109%20-%20Rules%20for%20application%20schema/ISO_DIS_19109_(E).pdf" TargetMode="External"/><Relationship Id="rId2" Type="http://schemas.openxmlformats.org/officeDocument/2006/relationships/hyperlink" Target="../../../19103%20-%20Conceptual%20schema%20language/ISO_DIS_19103_(E).pdf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jpeg"/><Relationship Id="rId4" Type="http://schemas.openxmlformats.org/officeDocument/2006/relationships/hyperlink" Target="../../../19136%20Geography%20Markup%20Language%20(GML)/ISO19136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C7FF05-B88C-4334-91B0-71B7FC967D64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ISO/TC211 Ad hoc </a:t>
            </a:r>
            <a:r>
              <a:rPr lang="nb-NO" dirty="0" err="1" smtClean="0"/>
              <a:t>group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best </a:t>
            </a:r>
            <a:r>
              <a:rPr lang="nb-NO" dirty="0" err="1" smtClean="0"/>
              <a:t>practices</a:t>
            </a:r>
            <a:r>
              <a:rPr lang="nb-NO" dirty="0" smtClean="0"/>
              <a:t> for UML </a:t>
            </a:r>
            <a:r>
              <a:rPr lang="nb-NO" dirty="0" err="1" smtClean="0"/>
              <a:t>modelling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Shenzhen, China </a:t>
            </a:r>
          </a:p>
          <a:p>
            <a:r>
              <a:rPr lang="nb-NO" dirty="0" smtClean="0"/>
              <a:t>2014-11-25 </a:t>
            </a:r>
          </a:p>
          <a:p>
            <a:r>
              <a:rPr lang="nb-NO" dirty="0" smtClean="0"/>
              <a:t>2014-11-26</a:t>
            </a:r>
            <a:endParaRPr lang="nb-NO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423" y="3645818"/>
            <a:ext cx="2780676" cy="23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lassholder for bunntekst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0617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Livelink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isotc.iso.org/livelink/livelink?func=ll&amp;objId=16823611&amp;objAction=browse&amp;viewType=1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636445E-5624-4AC5-8C6F-B5AD89CC368A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442" y="2565698"/>
            <a:ext cx="6467303" cy="3193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01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OGC </a:t>
            </a:r>
            <a:r>
              <a:rPr lang="nb-NO" dirty="0" err="1" smtClean="0"/>
              <a:t>Internal</a:t>
            </a:r>
            <a:endParaRPr lang="nb-NO" dirty="0" smtClean="0"/>
          </a:p>
          <a:p>
            <a:pPr lvl="1"/>
            <a:r>
              <a:rPr lang="nb-NO" dirty="0">
                <a:hlinkClick r:id="rId2"/>
              </a:rPr>
              <a:t>https://</a:t>
            </a:r>
            <a:r>
              <a:rPr lang="nb-NO" dirty="0" smtClean="0">
                <a:hlinkClick r:id="rId2"/>
              </a:rPr>
              <a:t>portal.opengeospatial.org/wiki/UMLdwg/WebHome</a:t>
            </a:r>
            <a:endParaRPr lang="nb-NO" dirty="0" smtClean="0"/>
          </a:p>
          <a:p>
            <a:pPr lvl="1"/>
            <a:r>
              <a:rPr lang="nb-NO" dirty="0" err="1" smtClean="0"/>
              <a:t>Login</a:t>
            </a:r>
            <a:r>
              <a:rPr lang="nb-NO" dirty="0" smtClean="0"/>
              <a:t> to </a:t>
            </a:r>
            <a:r>
              <a:rPr lang="nb-NO" dirty="0" err="1" smtClean="0"/>
              <a:t>view</a:t>
            </a:r>
            <a:r>
              <a:rPr lang="nb-NO" dirty="0" smtClean="0"/>
              <a:t> and </a:t>
            </a:r>
            <a:r>
              <a:rPr lang="nb-NO" dirty="0" err="1" smtClean="0"/>
              <a:t>edit</a:t>
            </a:r>
            <a:endParaRPr lang="nb-NO" dirty="0" smtClean="0"/>
          </a:p>
          <a:p>
            <a:r>
              <a:rPr lang="nb-NO" dirty="0" smtClean="0"/>
              <a:t>OGC </a:t>
            </a:r>
            <a:r>
              <a:rPr lang="nb-NO" dirty="0" err="1" smtClean="0"/>
              <a:t>External</a:t>
            </a:r>
            <a:endParaRPr lang="nb-NO" dirty="0" smtClean="0"/>
          </a:p>
          <a:p>
            <a:pPr lvl="1"/>
            <a:r>
              <a:rPr lang="nb-NO" dirty="0">
                <a:hlinkClick r:id="rId3"/>
              </a:rPr>
              <a:t>http://</a:t>
            </a:r>
            <a:r>
              <a:rPr lang="nb-NO" dirty="0" smtClean="0">
                <a:hlinkClick r:id="rId3"/>
              </a:rPr>
              <a:t>external.opengeospatial.org/twiki_public/GML/WebHome</a:t>
            </a:r>
            <a:endParaRPr lang="nb-NO" dirty="0" smtClean="0"/>
          </a:p>
          <a:p>
            <a:pPr lvl="1"/>
            <a:r>
              <a:rPr lang="nb-NO" dirty="0" smtClean="0"/>
              <a:t>Open to </a:t>
            </a:r>
            <a:r>
              <a:rPr lang="nb-NO" dirty="0" err="1" smtClean="0"/>
              <a:t>view</a:t>
            </a:r>
            <a:r>
              <a:rPr lang="nb-NO" dirty="0" smtClean="0"/>
              <a:t>, </a:t>
            </a:r>
            <a:r>
              <a:rPr lang="nb-NO" dirty="0" err="1" smtClean="0"/>
              <a:t>login</a:t>
            </a:r>
            <a:r>
              <a:rPr lang="nb-NO" dirty="0" smtClean="0"/>
              <a:t> to </a:t>
            </a:r>
            <a:r>
              <a:rPr lang="nb-NO" dirty="0" err="1" smtClean="0"/>
              <a:t>edit</a:t>
            </a:r>
            <a:endParaRPr lang="nb-NO" dirty="0" smtClean="0"/>
          </a:p>
          <a:p>
            <a:r>
              <a:rPr lang="nb-NO" dirty="0" smtClean="0"/>
              <a:t>ISO TC/211 Wiki </a:t>
            </a:r>
          </a:p>
          <a:p>
            <a:pPr lvl="1"/>
            <a:r>
              <a:rPr lang="nb-NO" dirty="0" smtClean="0"/>
              <a:t>To be </a:t>
            </a:r>
            <a:r>
              <a:rPr lang="nb-NO" dirty="0" err="1" smtClean="0"/>
              <a:t>discussed</a:t>
            </a:r>
            <a:r>
              <a:rPr lang="nb-NO" dirty="0" smtClean="0"/>
              <a:t> at AG </a:t>
            </a:r>
            <a:r>
              <a:rPr lang="nb-NO" dirty="0" err="1" smtClean="0"/>
              <a:t>Outreach</a:t>
            </a:r>
            <a:endParaRPr lang="nb-NO" dirty="0" smtClean="0"/>
          </a:p>
          <a:p>
            <a:r>
              <a:rPr lang="nb-NO" dirty="0" err="1" smtClean="0"/>
              <a:t>GitHub</a:t>
            </a:r>
            <a:endParaRPr lang="nb-NO" dirty="0" smtClean="0"/>
          </a:p>
          <a:p>
            <a:pPr lvl="1"/>
            <a:r>
              <a:rPr lang="nb-NO" dirty="0">
                <a:hlinkClick r:id="rId4"/>
              </a:rPr>
              <a:t>https://</a:t>
            </a:r>
            <a:r>
              <a:rPr lang="nb-NO" dirty="0" smtClean="0">
                <a:hlinkClick r:id="rId4"/>
              </a:rPr>
              <a:t>github.com/ISO-TC211/UML-Best-Practices/wiki</a:t>
            </a:r>
            <a:endParaRPr lang="nb-NO" dirty="0" smtClean="0"/>
          </a:p>
          <a:p>
            <a:pPr lvl="1"/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6402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Topics to include (overview)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Headlines</a:t>
            </a:r>
          </a:p>
          <a:p>
            <a:pPr lvl="1"/>
            <a:r>
              <a:rPr lang="en-US" sz="2000" dirty="0" smtClean="0"/>
              <a:t>Basic UML</a:t>
            </a:r>
          </a:p>
          <a:p>
            <a:pPr lvl="1"/>
            <a:r>
              <a:rPr lang="en-US" sz="2000" dirty="0" smtClean="0"/>
              <a:t>Modelling and design best practices</a:t>
            </a:r>
          </a:p>
          <a:p>
            <a:pPr lvl="1"/>
            <a:r>
              <a:rPr lang="en-US" sz="2000" dirty="0" smtClean="0"/>
              <a:t>Relevant rules from standards</a:t>
            </a:r>
          </a:p>
          <a:p>
            <a:pPr lvl="1"/>
            <a:r>
              <a:rPr lang="en-US" sz="2000" dirty="0" err="1" smtClean="0"/>
              <a:t>Implemetation</a:t>
            </a:r>
            <a:r>
              <a:rPr lang="en-US" sz="2000" dirty="0" smtClean="0"/>
              <a:t> issues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Level of abstraction</a:t>
            </a:r>
          </a:p>
          <a:p>
            <a:pPr lvl="2"/>
            <a:r>
              <a:rPr lang="en-US" sz="2000" dirty="0" smtClean="0"/>
              <a:t>Conceptual models vs domain models vs application schemas vs implementation models</a:t>
            </a:r>
          </a:p>
          <a:p>
            <a:endParaRPr lang="nb-NO" sz="2400" dirty="0"/>
          </a:p>
        </p:txBody>
      </p:sp>
      <p:sp>
        <p:nvSpPr>
          <p:cNvPr id="12" name="Plassholder for tekst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BB11E0-9E1B-4ACA-80F0-6641B1BE1B20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6818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/>
              <a:t>Basic UML</a:t>
            </a:r>
            <a:br>
              <a:rPr lang="nb-NO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Short </a:t>
            </a:r>
            <a:r>
              <a:rPr lang="en-US" sz="2400" dirty="0" smtClean="0"/>
              <a:t>introduction </a:t>
            </a:r>
            <a:r>
              <a:rPr lang="en-US" sz="2400" dirty="0"/>
              <a:t>to </a:t>
            </a:r>
            <a:r>
              <a:rPr lang="en-US" sz="2400" dirty="0" smtClean="0"/>
              <a:t>UML</a:t>
            </a:r>
          </a:p>
          <a:p>
            <a:pPr lvl="1"/>
            <a:r>
              <a:rPr lang="en-US" sz="2000" dirty="0" smtClean="0"/>
              <a:t>Something </a:t>
            </a:r>
            <a:r>
              <a:rPr lang="en-US" sz="2000" dirty="0"/>
              <a:t>like </a:t>
            </a:r>
            <a:r>
              <a:rPr lang="en-US" sz="2000" dirty="0" smtClean="0">
                <a:hlinkClick r:id="rId2" action="ppaction://hlinkfile"/>
              </a:rPr>
              <a:t>chapter </a:t>
            </a:r>
            <a:r>
              <a:rPr lang="en-US" sz="2000" dirty="0">
                <a:hlinkClick r:id="rId2" action="ppaction://hlinkfile"/>
              </a:rPr>
              <a:t>5.4 in ISO19136-GML</a:t>
            </a:r>
            <a:endParaRPr lang="en-US" sz="2000" dirty="0"/>
          </a:p>
          <a:p>
            <a:r>
              <a:rPr lang="en-US" sz="2400" dirty="0"/>
              <a:t>Introduction to the harmonized </a:t>
            </a:r>
            <a:r>
              <a:rPr lang="en-US" sz="2400" dirty="0" smtClean="0"/>
              <a:t>model</a:t>
            </a:r>
          </a:p>
          <a:p>
            <a:pPr lvl="1"/>
            <a:r>
              <a:rPr lang="nb-NO" sz="2000" u="sng" dirty="0" err="1">
                <a:hlinkClick r:id="rId3"/>
              </a:rPr>
              <a:t>Loading</a:t>
            </a:r>
            <a:r>
              <a:rPr lang="nb-NO" sz="2000" u="sng" dirty="0">
                <a:hlinkClick r:id="rId3"/>
              </a:rPr>
              <a:t> </a:t>
            </a:r>
            <a:r>
              <a:rPr lang="nb-NO" sz="2000" u="sng" dirty="0" err="1">
                <a:hlinkClick r:id="rId3"/>
              </a:rPr>
              <a:t>the</a:t>
            </a:r>
            <a:r>
              <a:rPr lang="nb-NO" sz="2000" u="sng" dirty="0">
                <a:hlinkClick r:id="rId3"/>
              </a:rPr>
              <a:t> </a:t>
            </a:r>
            <a:r>
              <a:rPr lang="nb-NO" sz="2000" u="sng" dirty="0" err="1">
                <a:hlinkClick r:id="rId3"/>
              </a:rPr>
              <a:t>Harmonized</a:t>
            </a:r>
            <a:r>
              <a:rPr lang="nb-NO" sz="2000" u="sng" dirty="0">
                <a:hlinkClick r:id="rId3"/>
              </a:rPr>
              <a:t> Model</a:t>
            </a:r>
            <a:endParaRPr lang="nb-NO" sz="2000" dirty="0"/>
          </a:p>
          <a:p>
            <a:r>
              <a:rPr lang="en-US" sz="2400" dirty="0" smtClean="0"/>
              <a:t>Basic </a:t>
            </a:r>
            <a:r>
              <a:rPr lang="en-US" sz="2400" dirty="0"/>
              <a:t>Enterprise Architect </a:t>
            </a:r>
            <a:r>
              <a:rPr lang="en-US" sz="2400" dirty="0" smtClean="0"/>
              <a:t>usage</a:t>
            </a:r>
            <a:endParaRPr lang="nb-NO" sz="2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40251F-7820-48C6-A9B2-B8E13D3772D8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96743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Relevant </a:t>
            </a:r>
            <a:r>
              <a:rPr lang="nb-NO" dirty="0" err="1" smtClean="0"/>
              <a:t>documents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>
                <a:hlinkClick r:id="rId2" action="ppaction://hlinkfile"/>
              </a:rPr>
              <a:t>11-107_OWS-8_Domain_Modelling_Cookbook.doc</a:t>
            </a:r>
            <a:r>
              <a:rPr lang="nb-NO" sz="2400" dirty="0"/>
              <a:t> </a:t>
            </a:r>
          </a:p>
          <a:p>
            <a:r>
              <a:rPr lang="nb-NO" sz="2400" dirty="0">
                <a:hlinkClick r:id="rId3" action="ppaction://hlinkfile"/>
              </a:rPr>
              <a:t>INSPIRE UML </a:t>
            </a:r>
            <a:r>
              <a:rPr lang="nb-NO" sz="2400" dirty="0" err="1">
                <a:hlinkClick r:id="rId3" action="ppaction://hlinkfile"/>
              </a:rPr>
              <a:t>repository</a:t>
            </a:r>
            <a:r>
              <a:rPr lang="nb-NO" sz="2400" dirty="0">
                <a:hlinkClick r:id="rId3" action="ppaction://hlinkfile"/>
              </a:rPr>
              <a:t> tutorial.doc</a:t>
            </a:r>
            <a:r>
              <a:rPr lang="nb-NO" sz="2400" dirty="0"/>
              <a:t> </a:t>
            </a:r>
          </a:p>
          <a:p>
            <a:r>
              <a:rPr lang="nb-NO" sz="2400" dirty="0" smtClean="0">
                <a:hlinkClick r:id="rId4" action="ppaction://hlinkfile"/>
              </a:rPr>
              <a:t>UML </a:t>
            </a:r>
            <a:r>
              <a:rPr lang="nb-NO" sz="2400" dirty="0">
                <a:hlinkClick r:id="rId4" action="ppaction://hlinkfile"/>
              </a:rPr>
              <a:t>issues.pdf</a:t>
            </a:r>
            <a:r>
              <a:rPr lang="nb-NO" sz="2400" dirty="0"/>
              <a:t> </a:t>
            </a:r>
          </a:p>
          <a:p>
            <a:r>
              <a:rPr lang="nb-NO" sz="2400" u="sng" dirty="0" err="1" smtClean="0">
                <a:hlinkClick r:id="rId5"/>
              </a:rPr>
              <a:t>Loading</a:t>
            </a:r>
            <a:r>
              <a:rPr lang="nb-NO" sz="2400" u="sng" dirty="0" smtClean="0">
                <a:hlinkClick r:id="rId5"/>
              </a:rPr>
              <a:t> </a:t>
            </a:r>
            <a:r>
              <a:rPr lang="nb-NO" sz="2400" u="sng" dirty="0" err="1">
                <a:hlinkClick r:id="rId5"/>
              </a:rPr>
              <a:t>the</a:t>
            </a:r>
            <a:r>
              <a:rPr lang="nb-NO" sz="2400" u="sng" dirty="0">
                <a:hlinkClick r:id="rId5"/>
              </a:rPr>
              <a:t> </a:t>
            </a:r>
            <a:r>
              <a:rPr lang="nb-NO" sz="2400" u="sng" dirty="0" err="1">
                <a:hlinkClick r:id="rId5"/>
              </a:rPr>
              <a:t>Harmonized</a:t>
            </a:r>
            <a:r>
              <a:rPr lang="nb-NO" sz="2400" u="sng" dirty="0">
                <a:hlinkClick r:id="rId5"/>
              </a:rPr>
              <a:t> Model</a:t>
            </a:r>
            <a:endParaRPr lang="nb-NO" sz="2400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13ADE59-E9BB-4B1E-ABDB-8A2D3A4F63F2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1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Modelling best practices</a:t>
            </a:r>
            <a:br>
              <a:rPr lang="en-US" dirty="0" smtClean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Class and attribute names and (not) prefixes</a:t>
            </a:r>
          </a:p>
          <a:p>
            <a:r>
              <a:rPr lang="en-US" sz="2000" dirty="0" smtClean="0"/>
              <a:t>Abstract classes</a:t>
            </a:r>
          </a:p>
          <a:p>
            <a:r>
              <a:rPr lang="en-US" sz="2000" dirty="0" smtClean="0"/>
              <a:t>Definitions </a:t>
            </a:r>
          </a:p>
          <a:p>
            <a:r>
              <a:rPr lang="en-US" sz="2000" dirty="0" smtClean="0"/>
              <a:t>Constraints</a:t>
            </a:r>
          </a:p>
          <a:p>
            <a:r>
              <a:rPr lang="en-US" sz="2000" dirty="0" err="1" smtClean="0"/>
              <a:t>Codelists</a:t>
            </a:r>
            <a:r>
              <a:rPr lang="en-US" sz="2000" dirty="0" smtClean="0"/>
              <a:t> and enumerations</a:t>
            </a:r>
          </a:p>
          <a:p>
            <a:pPr lvl="1"/>
            <a:r>
              <a:rPr lang="en-US" dirty="0" smtClean="0"/>
              <a:t>Advanced: Subtyping and associating code lists (19107)</a:t>
            </a:r>
            <a:endParaRPr lang="en-US" dirty="0" smtClean="0"/>
          </a:p>
          <a:p>
            <a:r>
              <a:rPr lang="en-US" sz="2000" dirty="0" smtClean="0"/>
              <a:t>Connecting attributes to data types</a:t>
            </a:r>
          </a:p>
          <a:p>
            <a:r>
              <a:rPr lang="en-US" sz="2000" dirty="0" smtClean="0"/>
              <a:t>Associations</a:t>
            </a:r>
          </a:p>
          <a:p>
            <a:r>
              <a:rPr lang="en-US" sz="2000" dirty="0" smtClean="0"/>
              <a:t>Inheritance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nb-NO" sz="2000" dirty="0" smtClean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2F2A0E-8B1A-4B8A-AB4B-E64A9FAD0E81}" type="datetime1">
              <a:rPr lang="en-GB" smtClean="0"/>
              <a:pPr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6164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Codelists</a:t>
            </a:r>
            <a:r>
              <a:rPr lang="nb-NO" dirty="0" smtClean="0"/>
              <a:t> – </a:t>
            </a:r>
            <a:r>
              <a:rPr lang="nb-NO" dirty="0" err="1" smtClean="0"/>
              <a:t>subtyping</a:t>
            </a:r>
            <a:r>
              <a:rPr lang="nb-NO" dirty="0" smtClean="0"/>
              <a:t> and </a:t>
            </a:r>
            <a:r>
              <a:rPr lang="nb-NO" dirty="0" err="1" smtClean="0"/>
              <a:t>associating</a:t>
            </a:r>
            <a:r>
              <a:rPr lang="nb-NO" dirty="0" smtClean="0"/>
              <a:t> </a:t>
            </a:r>
            <a:endParaRPr lang="nb-NO" dirty="0"/>
          </a:p>
        </p:txBody>
      </p:sp>
      <p:sp>
        <p:nvSpPr>
          <p:cNvPr id="13" name="Plassholder for tekst 1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082F0F-0E4F-4CE7-99FF-9C715A51C2E0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14" name="Picture 403"/>
          <p:cNvPicPr>
            <a:picLocks noGrp="1"/>
          </p:cNvPicPr>
          <p:nvPr>
            <p:ph idx="1"/>
          </p:nvPr>
        </p:nvPicPr>
        <p:blipFill>
          <a:blip r:embed="rId2" cstate="print">
            <a:lum/>
          </a:blip>
          <a:srcRect l="2137" t="3477" r="2107" b="6291"/>
          <a:stretch>
            <a:fillRect/>
          </a:stretch>
        </p:blipFill>
        <p:spPr bwMode="auto">
          <a:xfrm>
            <a:off x="1311246" y="1814025"/>
            <a:ext cx="6926320" cy="4223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83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</a:t>
            </a:r>
            <a:r>
              <a:rPr lang="en-US" dirty="0"/>
              <a:t>best practices</a:t>
            </a:r>
            <a:br>
              <a:rPr lang="en-US" dirty="0"/>
            </a:b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Illustrating </a:t>
            </a:r>
            <a:r>
              <a:rPr lang="en-US" sz="2000" dirty="0"/>
              <a:t>classes from other standards</a:t>
            </a:r>
          </a:p>
          <a:p>
            <a:r>
              <a:rPr lang="en-US" sz="2000" dirty="0"/>
              <a:t>Tidy diagrams </a:t>
            </a:r>
            <a:endParaRPr lang="en-US" sz="2000" dirty="0" smtClean="0"/>
          </a:p>
          <a:p>
            <a:pPr lvl="1"/>
            <a:r>
              <a:rPr lang="en-US" sz="2000" dirty="0" smtClean="0"/>
              <a:t>How and when </a:t>
            </a:r>
            <a:r>
              <a:rPr lang="en-US" sz="2000" dirty="0"/>
              <a:t>to view and hide attributes, operations and </a:t>
            </a:r>
            <a:r>
              <a:rPr lang="en-US" sz="2000" dirty="0" smtClean="0"/>
              <a:t>constraints</a:t>
            </a:r>
          </a:p>
          <a:p>
            <a:pPr lvl="1"/>
            <a:r>
              <a:rPr lang="en-US" sz="2000" dirty="0" smtClean="0"/>
              <a:t>How and when </a:t>
            </a:r>
            <a:r>
              <a:rPr lang="en-US" sz="2000" dirty="0"/>
              <a:t>to view and hide </a:t>
            </a:r>
            <a:r>
              <a:rPr lang="en-US" sz="2000" dirty="0" smtClean="0"/>
              <a:t>namespaces </a:t>
            </a:r>
            <a:r>
              <a:rPr lang="en-US" sz="2000" dirty="0"/>
              <a:t>in </a:t>
            </a:r>
            <a:r>
              <a:rPr lang="en-US" sz="2000" dirty="0"/>
              <a:t>diagrams</a:t>
            </a:r>
          </a:p>
          <a:p>
            <a:r>
              <a:rPr lang="nb-NO" sz="2000" dirty="0" smtClean="0">
                <a:hlinkClick r:id="rId2"/>
              </a:rPr>
              <a:t>http</a:t>
            </a:r>
            <a:r>
              <a:rPr lang="nb-NO" sz="2000" dirty="0">
                <a:hlinkClick r:id="rId2"/>
              </a:rPr>
              <a:t>://bellekens.com/uml-best-practices</a:t>
            </a:r>
            <a:r>
              <a:rPr lang="nb-NO" sz="2000" dirty="0" smtClean="0">
                <a:hlinkClick r:id="rId2"/>
              </a:rPr>
              <a:t>/</a:t>
            </a:r>
            <a:endParaRPr lang="nb-NO" sz="2000" dirty="0" smtClean="0"/>
          </a:p>
          <a:p>
            <a:pPr lvl="1"/>
            <a:r>
              <a:rPr lang="fr-FR" b="1" dirty="0">
                <a:hlinkClick r:id="rId3" tooltip="UML Composition vs Aggregation vs Association"/>
              </a:rPr>
              <a:t>Composition vs </a:t>
            </a:r>
            <a:r>
              <a:rPr lang="fr-FR" b="1" dirty="0" err="1">
                <a:hlinkClick r:id="rId3" tooltip="UML Composition vs Aggregation vs Association"/>
              </a:rPr>
              <a:t>Aggregation</a:t>
            </a:r>
            <a:r>
              <a:rPr lang="fr-FR" b="1" dirty="0">
                <a:hlinkClick r:id="rId3" tooltip="UML Composition vs Aggregation vs Association"/>
              </a:rPr>
              <a:t> vs Association</a:t>
            </a:r>
            <a:r>
              <a:rPr lang="fr-FR" b="1" dirty="0"/>
              <a:t> </a:t>
            </a:r>
          </a:p>
          <a:p>
            <a:pPr lvl="1"/>
            <a:r>
              <a:rPr lang="nb-NO" b="1" dirty="0" err="1" smtClean="0">
                <a:hlinkClick r:id="rId4" tooltip="UML Best Practice: Attribute or Association"/>
              </a:rPr>
              <a:t>Attribute</a:t>
            </a:r>
            <a:r>
              <a:rPr lang="nb-NO" b="1" dirty="0" smtClean="0">
                <a:hlinkClick r:id="rId4" tooltip="UML Best Practice: Attribute or Association"/>
              </a:rPr>
              <a:t> </a:t>
            </a:r>
            <a:r>
              <a:rPr lang="nb-NO" b="1" dirty="0">
                <a:hlinkClick r:id="rId4" tooltip="UML Best Practice: Attribute or Association"/>
              </a:rPr>
              <a:t>or </a:t>
            </a:r>
            <a:r>
              <a:rPr lang="nb-NO" b="1" dirty="0" smtClean="0">
                <a:hlinkClick r:id="rId4" tooltip="UML Best Practice: Attribute or Association"/>
              </a:rPr>
              <a:t>Association</a:t>
            </a:r>
            <a:endParaRPr lang="nb-NO" b="1" dirty="0" smtClean="0"/>
          </a:p>
          <a:p>
            <a:pPr lvl="1"/>
            <a:r>
              <a:rPr lang="nb-NO" b="1" dirty="0">
                <a:hlinkClick r:id="rId5" tooltip="UML Best Practice: 5 rules for better UML diagrams"/>
              </a:rPr>
              <a:t>5 </a:t>
            </a:r>
            <a:r>
              <a:rPr lang="nb-NO" b="1" dirty="0" err="1">
                <a:hlinkClick r:id="rId5" tooltip="UML Best Practice: 5 rules for better UML diagrams"/>
              </a:rPr>
              <a:t>rules</a:t>
            </a:r>
            <a:r>
              <a:rPr lang="nb-NO" b="1" dirty="0">
                <a:hlinkClick r:id="rId5" tooltip="UML Best Practice: 5 rules for better UML diagrams"/>
              </a:rPr>
              <a:t> for </a:t>
            </a:r>
            <a:r>
              <a:rPr lang="nb-NO" b="1" dirty="0" err="1">
                <a:hlinkClick r:id="rId5" tooltip="UML Best Practice: 5 rules for better UML diagrams"/>
              </a:rPr>
              <a:t>better</a:t>
            </a:r>
            <a:r>
              <a:rPr lang="nb-NO" b="1" dirty="0">
                <a:hlinkClick r:id="rId5" tooltip="UML Best Practice: 5 rules for better UML diagrams"/>
              </a:rPr>
              <a:t> UML diagrams</a:t>
            </a:r>
            <a:endParaRPr lang="nb-NO" b="1" dirty="0"/>
          </a:p>
          <a:p>
            <a:pPr lvl="1"/>
            <a:endParaRPr lang="nb-NO" b="1" dirty="0"/>
          </a:p>
          <a:p>
            <a:pPr lvl="1"/>
            <a:endParaRPr lang="nb-NO" sz="2000" dirty="0" smtClean="0"/>
          </a:p>
          <a:p>
            <a:endParaRPr lang="nb-NO" sz="2400" dirty="0" smtClean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A55944-DBB0-46C7-A483-1C633CF8BA2B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857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skingenerert alternativ tekst: a Data Type»&#10;MD_Identifier&#10;From ISO 19115-1:2014&#10;+&#10;authority CI_Citation [0.. 1)&#10;+&#10;code :CharacterSfring&#10;+&#10;codeSpace :CharaderString [O.. ii&#10;+&#10;version :CharaderSfring [0.. 1J&#10;+&#10;desaiption :CharaderSùing [0.. 1)&#10;DQ_Element&#10;+measure 0.1&#10;DQ_MeasureReference&#10;+ measureldentification MD_Identifier [0.1]&#10;+ nameOfMeasure :CharaecSUmnq [0.1&#10;+ measureDesaiption :CharacterString [0.. 1J&#10;constraints&#10;{If rneasureldentification is not provided, then narneOfMeasure shall be provided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31"/>
          <a:stretch/>
        </p:blipFill>
        <p:spPr bwMode="auto">
          <a:xfrm>
            <a:off x="5724922" y="3429794"/>
            <a:ext cx="2795884" cy="282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Designing </a:t>
            </a:r>
            <a:r>
              <a:rPr lang="nb-NO" dirty="0" err="1" smtClean="0"/>
              <a:t>models</a:t>
            </a:r>
            <a:endParaRPr lang="nb-NO" dirty="0"/>
          </a:p>
        </p:txBody>
      </p:sp>
      <p:sp>
        <p:nvSpPr>
          <p:cNvPr id="7" name="Plassholder for tekst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439521-D650-4165-98D4-66B1F2146F7F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1026" name="Picture 2" descr="Maskingenerert alternativ tekst: Not like this&#10;Li.e this&#10;Class2&#10;constraints&#10;{this is a nsÙaint}&#10;{this is a nstrsint)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666" y="1528040"/>
            <a:ext cx="3781953" cy="264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skingenerert alternativ tekst: o..1&#10;+result&#10;1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17" y="4293890"/>
            <a:ext cx="5113656" cy="175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0175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Modelling</a:t>
            </a:r>
            <a:r>
              <a:rPr lang="nb-NO" dirty="0" smtClean="0"/>
              <a:t> and </a:t>
            </a:r>
            <a:r>
              <a:rPr lang="nb-NO" dirty="0" err="1" smtClean="0"/>
              <a:t>encoding</a:t>
            </a:r>
            <a:r>
              <a:rPr lang="nb-NO" dirty="0" smtClean="0"/>
              <a:t> </a:t>
            </a:r>
            <a:r>
              <a:rPr lang="nb-NO" dirty="0" err="1" smtClean="0"/>
              <a:t>rules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idx="1"/>
          </p:nvPr>
        </p:nvSpPr>
        <p:spPr>
          <a:xfrm>
            <a:off x="756370" y="2277666"/>
            <a:ext cx="4019032" cy="3144215"/>
          </a:xfrm>
        </p:spPr>
        <p:txBody>
          <a:bodyPr>
            <a:normAutofit/>
          </a:bodyPr>
          <a:lstStyle/>
          <a:p>
            <a:r>
              <a:rPr lang="nb-NO" sz="2000" dirty="0">
                <a:hlinkClick r:id="rId2" action="ppaction://hlinkfile"/>
              </a:rPr>
              <a:t>19103 - </a:t>
            </a:r>
            <a:r>
              <a:rPr lang="nb-NO" sz="2000" dirty="0" err="1" smtClean="0">
                <a:hlinkClick r:id="rId2" action="ppaction://hlinkfile"/>
              </a:rPr>
              <a:t>Conceptual</a:t>
            </a:r>
            <a:r>
              <a:rPr lang="nb-NO" sz="2000" dirty="0" smtClean="0">
                <a:hlinkClick r:id="rId2" action="ppaction://hlinkfile"/>
              </a:rPr>
              <a:t> </a:t>
            </a:r>
            <a:r>
              <a:rPr lang="nb-NO" sz="2000" dirty="0" err="1">
                <a:hlinkClick r:id="rId2" action="ppaction://hlinkfile"/>
              </a:rPr>
              <a:t>schema</a:t>
            </a:r>
            <a:r>
              <a:rPr lang="nb-NO" sz="2000" dirty="0">
                <a:hlinkClick r:id="rId2" action="ppaction://hlinkfile"/>
              </a:rPr>
              <a:t> </a:t>
            </a:r>
            <a:r>
              <a:rPr lang="nb-NO" sz="2000" dirty="0" err="1">
                <a:hlinkClick r:id="rId2" action="ppaction://hlinkfile"/>
              </a:rPr>
              <a:t>language</a:t>
            </a:r>
            <a:endParaRPr lang="nb-NO" sz="2000" dirty="0"/>
          </a:p>
          <a:p>
            <a:r>
              <a:rPr lang="nb-NO" sz="2000" dirty="0">
                <a:hlinkClick r:id="rId3" action="ppaction://hlinkfile"/>
              </a:rPr>
              <a:t>19109 - Rules for </a:t>
            </a:r>
            <a:r>
              <a:rPr lang="nb-NO" sz="2000" dirty="0" err="1">
                <a:hlinkClick r:id="rId3" action="ppaction://hlinkfile"/>
              </a:rPr>
              <a:t>application</a:t>
            </a:r>
            <a:r>
              <a:rPr lang="nb-NO" sz="2000" dirty="0">
                <a:hlinkClick r:id="rId3" action="ppaction://hlinkfile"/>
              </a:rPr>
              <a:t> </a:t>
            </a:r>
            <a:r>
              <a:rPr lang="nb-NO" sz="2000" dirty="0" err="1">
                <a:hlinkClick r:id="rId3" action="ppaction://hlinkfile"/>
              </a:rPr>
              <a:t>schema</a:t>
            </a:r>
            <a:endParaRPr lang="nb-NO" sz="2000" dirty="0"/>
          </a:p>
          <a:p>
            <a:r>
              <a:rPr lang="nb-NO" sz="2000" dirty="0">
                <a:hlinkClick r:id="rId4" action="ppaction://hlinkfile"/>
              </a:rPr>
              <a:t>19136 - GML (</a:t>
            </a:r>
            <a:r>
              <a:rPr lang="nb-NO" sz="2000" dirty="0" err="1">
                <a:hlinkClick r:id="rId4" action="ppaction://hlinkfile"/>
              </a:rPr>
              <a:t>Annex</a:t>
            </a:r>
            <a:r>
              <a:rPr lang="nb-NO" sz="2000" dirty="0">
                <a:hlinkClick r:id="rId4" action="ppaction://hlinkfile"/>
              </a:rPr>
              <a:t> E)</a:t>
            </a:r>
            <a:endParaRPr lang="nb-NO" sz="2000" dirty="0"/>
          </a:p>
          <a:p>
            <a:r>
              <a:rPr lang="nb-NO" sz="2000" dirty="0"/>
              <a:t>19139 - XML </a:t>
            </a:r>
            <a:r>
              <a:rPr lang="nb-NO" sz="2000" dirty="0" err="1"/>
              <a:t>Schema</a:t>
            </a:r>
            <a:r>
              <a:rPr lang="nb-NO" sz="2000" dirty="0"/>
              <a:t> </a:t>
            </a:r>
            <a:r>
              <a:rPr lang="nb-NO" sz="2000" dirty="0" err="1"/>
              <a:t>Implementation</a:t>
            </a:r>
            <a:endParaRPr lang="nb-NO" sz="2000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8313B40-9357-4F95-8FA4-FF78C8D1CC85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7" name="AutoShape 4" descr="data:image/jpeg;base64,/9j/4AAQSkZJRgABAQAAAQABAAD/2wCEAAkGBxQSEhUUExQWFBQXGBgaGBcXFxgYFRccGhkYFxUVGBwdHCggGBolGxcYITEhJSkrMC4uFx8zODMsNygtLi0BCgoKDg0OGxAQGywkICQsLCwsLCwsLCwsLCwsLCwsLCwsLCwsLCwsLCwsLCwsLCwsLCwsLCwsLCwsLCwsLCwsLP/AABEIAMIAyAMBEQACEQEDEQH/xAAcAAABBQEBAQAAAAAAAAAAAAAEAgMFBgcBAAj/xABFEAACAQIDBQYDBgIHBwUBAAABAgMAEQQSIQUGMUFRBxMiYXGRMlKBFCNCYqGxwfAWFzOCktHhFSRDcqKz8YOTssLSRP/EABoBAAIDAQEAAAAAAAAAAAAAAAABAgMEBQb/xAA2EQACAQMDAgUCAwcEAwAAAAAAAQIDBBESITEFQRMUIjJRYYEVcZEjM0KhscHRBkNi4TTw8f/aAAwDAQACEQMRAD8A17a+10gF2NW0qLm9iudRR5KjN2hoDYVuXT5GZ3aGv6xkp/h7F5xHv6xlp/h7DzaO/wBYq0fh7DzaOHtIQf8Amk+nsFdpjcfaUp9KirBvcnK6S2HB2jLxp+QZHzQlu0hehpeRZPzAlu0pen6ik7Jj8wLj7SFI1sPqKasckXc4FDtGQ9PcU/IMj5oSnaKDfhp50vIsl5pC/wCsRfL3qXkGQ82jv9Ya/wAkfzypeQYebRz+sNen6in5Bh5tHR2hDpR+HsPNoSe0Veho/D2Hm0eHaMlH4ew82jn9Y6Ufh7DzaEDtLj/fn0/80vIsl5nbIr+slL2/jR5BiV0IHabH1/WjyI3csKwvaJGzWv8ArSdgwVz8ly2ZtJZluprDUpuDwzTCakZV2jbQYyFb6a12rCmsZOXdzecFAjjP6HjXUZiTErGOtIWRifEKCbXbU9AKjq+C5U/kcgxAKnw2NxobnkaE8kZR0nJnuLAgH0ptJrAQbTyN9+VULextyqCSSwTkm3kDzk3Fz6XpJFrxyLccPSmkJsSBRgWRUi8PSjCBs4hINNLAnhoXGxsxv0/ekPlDiYjrUkypw+B0TjKfUfs1PItDPRA21/SpLgjJj0Y4+hpMimDPiSDpf3pNlqh8jkOM43vwPnSbQaH2Etih6/SnsLRIYe2UHjcnTUW0Wq9O5o1N8icOUzrx4jz50mG+BtYQQbNf159aENseIYNdeOn7CiLCS+TXOzDajObHy/auZewWMmi3bUsEB2k4krMfratFk8RKbiClIqcOuvlXT7HOezG5Gy+vKk2OCbYA6nNYC+pv5a1V9DX2yxZhax5aj+NHcFjB7u+rCmLJ2RBpry6UAIEajqT9BQgchx7aaHh1/wBKBZE6dP1NAZFORp4Rw86EgyJv5CngMi0OjaDgP3pY3DIjN5CngMiswynQcR16NUWhrc9A5GXw6HzNqkskZ6Hn6EkltdDwPOptGZMiiBc3BHtVe5r2wLRBrryPL/WkwTE92OopiyKaG6jnqf2WjkeWJhgsy6cx+9DSDUxiTTQcaX5Eo/LH5VFhz4G/TQcqcVsRbepmk9lbkykctP2rl3vtNlDlHN/0HfG/nyrTY+0xXbxIpTSqp1HEHU1vkZYRyC4skMDyNhUZItotOOAViTmN/wARsTreopbZLm90mOKPD9R/GpYINibUCOuOHoKBvg5amIU44elJDE2piFuvD0pIYnIelAhcETsrFV00sTz1qK34JSajyMywEXve/TkKeGOMk+AyPZ5t4jfUacBwamoZe5TKvt6UECPS3KrcGdyeci4xx9DSYJkXiYyl+fSq5LBrpyUhzC4RyCSRqtLQ8chKtFPGBgEglToR+vnQnvgltjK4Y6R4R6n9lp9xHYPiX1H70MMjmBOrXsSeo5dKIpFdaTwscDmPADcLaDgbchQ0OEs5yX/sut3nS4H7CuXfe06Ft7hO/q/fH61psPYYL33FBxUBzZuItw+nCtk0QoTWNI2Y2YANytS55JpKLzE80QBOo401wDYrKtuJ4jy5GlgBskdPc0DFMfIcB50JBJo5mPl7U9JHIt2OmvKjA8iMx6mjCFkU5Omp4daMDbEMCetGECk0E7MmJDjkLW96cdyuvFJZFSYYs4JJy8bedPRlkI1tMcdwxbhTYniOfkalp3KdRy56mnhC1HUJ115GouJJSEBPIX9KekXiMcj56DgaGgTBMXhw2oHiHnxqMotltKqo+l8AgKlRxGp4jyWoJmlrB2FRmGvMfvTENstLKHh8i5lN9eg4+gojwJ8mh9mB+9OnIfsK5d/7Tfarcd36/tj9a02C9Bzr5+souJxBBIvpb+Fb5FNGKe4DHCzANwB4DnbrUMPBc5xi9PImRyvEHUkCjOCWlNvDFRQrl1vmvxvz1oUUhSnLtwJ7m5vYk20+lD5GpNLCH2iOmnL0pogzndenuKYhTx8NRwpDEZB1oEdmsMuvHoKWSaWRMcBckA5QOJI/ajDeyFKUYJN7hmz4R4gD4RYcPMVJclVWa05fLDMg6/pVhlyKCCx15jl5NS7h2E92OtMWRUcfHUcDSY0J7r096YhUcR19DSY0I7s9DTFki3XT+83/ANar7m7OxyIeIeo/ehhkaeO/8/pS05JKWBUzMptqSbWH0FRxhE21J5NK7M8Nle542F/auZfwxE02tbVLGDm/S/ek+tabB+gxX28yhTWdtbWtpW2W5XSTghkKNOPKjfBLI/JiLm2VbA/yaeCCWHsNPNfgMp8ufGkksk1lR5Gnc31vanga3Rx2Gmo4UthtMKwGzZpz9xBLN5pGxQer2yj6ms1S9oU+ZfoWwtas+ETSbi7Rb/8AkZdPxPF/BzWZ9Vo/Uv8Aw+p8oZn3L2gly2DkIHNWjb2Aa59qlHqlB85X2E7CquMEJjUaMqsiPG9x4JEZG49GANaqdxSqeySKJUZwzqXYKlwF2uCQDxrTo3MKuMLDQVhcMEUgfzqKeEiudRz3YvLUirIoLofUfs1LuPOwnLTFk6LC5JsLHjSk0uSUcvgdwOAmn/sYJpR8yxtk/wAZsv61jqdQt4cs2U7CvPt+pKRbobQN/wDdHHLWSK/6OazPq1H4ZoXSq3yhifdvHRglsJNYfJlkPsjFv0qceq275yiEul11xhkDtIEDmrgnMjqVblxVgCK0xrU6m8JJkIwqU3pqRwCwvqugIuP3qztkl3ExIXF1Q2PO4oWfgJuEXiTCsLhQZCxbVdAvC2g1ogvkruKmI4XDNJ3BS0nt+1czqPtNPTvcRnaF8TVdY/uyF1++KJGP2Nb2UoSq0wFvEbn1PHSlkDjRacRxH7Gl3JJjMsqAEkk21NhUZzUU2ycabbNS3Z3Jw+EiTFbRGaRigWMqWSIuQsaZQDmkJIGvA6CvM3N5Os32R3KFvGmvqXXGbz4aAKHLRjI72MbrlSMqJGIIFguZeXOsZoDDteLMyglyjKjlFLBGa2VWI4GzKbcgQTYEUAMQbxwPYhiFMrQh2UhDIrmMx35HMCBewJ0F7igBjEbQweLRUZVnDmQLGUux7s5ZTZgMuVrAk21IpptboHuZzvZu2MKEngLNhZDazgh4WPwg5gGyk3Hi1B056dvp185SVKp9mcPqNlGMXVp/dECp0P8Al5iu41ucPOwm/wDNqeCOoUDodBxHL1pNbj1bDbsQNFzE2AUDVidFUeZJAqNWapwc32LKUHUmoLuanuruHFABJiAs0/E3F44/yxqeP/MdTXk7i7qV36uPg9Xb2lOgvTz8k3/STDBcQe8AGGIWW4ICkgWt1B4XGlww5GspqH22xHmCeIyFWbuwp7wKpysxHIX0B58r0AMS7z4Zc15CMohLeB7jvzaHS3FjcW8jQAXtbZEOJTJPGsg/MNR6HiPpTUnF5Qmk9mYvvlua2Bmj7u7wSE5CfiUix7tjzNrkHmFN+Gve6feyq/s58nHvLZUvWuMlYEroFWxUDTXmK6ybwjnOEZNvkKlhN8yMLEDj6CmltsVSms6Zo0Hs9Jz625cPQVyeo+06FhjW8DO+yAyG+vGr7BegzdQlipkozYJwfAFI148a6DgzPC4hjcZeCRbZiCPLS3lS0tE41YS4yNONT600PJxSNR0I/Y0u+B4eMiIcM0t8mijnbRjyHmL1XUg6sHFdyx1VQact2bpOU2vg07qQRkSRO4K5yjxOsndMAykagc+B0rx84OEtMuT0kJxnFSjwMbT3KafJnmiskWIiA7hiLTspLjNMSGXILG51JPlUSZL7P2G8DyGKc5ZXR3EiZ3zKqI5DBlAzKgvdTYknyAAFhN0iqd3JMHi+1NisqxlGLmYzopbOfCrkcBc2GvG4B7ZW6jYdkkWcGUd8GPdHu3SaUzFcneXUq/Bg3Am4OlgCE7TNsIIUwZkV53Ku5FgEVWDXIuctzoBe9geNq39OoyqVk1wjD1GqoUGu72KKiix1H8mvVNnksCe78xUvsI6seh1HEfxqL54H2PRsY3jkADGN0kC3+LIwbL9bGs95SdWjKK5NFnWVKtGT4Nw2btJMTCJYHDBh4Ta+U9GW4NwdCtwdK8e008M9kmmsogsNuf3blllQ54FimV4i6zMrF+9YGSwJzOLfnOtIY5sjdI4VkeGazBHjKuhaPIZDIiIucMgQsVUZj4dOlgBnaG58ksk0n2hc0owl7w3scK5cHSQfEWNxpagC23oAzbtM2xHK8OGjIZo5BJIRqEIBVYz+Y5ibcgPOup0qhKVTX2Ryuq14wpaM7sozC+h6cK9NpR5lTa3RHY1QrZeI00PLQVXp2N0ZuXqaLz2c27zpoP2FcjqPtOpZcj++SXlNaen+w5vUfeVeJSWyqrSPb4I1aR/ZQSPrWutdUqXuZjoW1Wt7ESse5mOlU/7vk6d5Iqn1sua1c+p1ilxFNnTo9HrJ5ckjjdm2O4gQE9DK375Kz/jH/E3fhn/L+RG7R3G2hEhH2cOOsTK59jYn6A1bHqtGWzyiLsKkXlNMFimCkRkGNwP7NlKOPIqwBFdSjXpVF6GcK4oVqbbmgzDzSRP3kMjRSWALKeIHAMDow9ahXsqVdepBb31Wg/Q/s+CzYXtHxMSnvoY5gB8UZMbaflNwT9RXHrdHnFZhLJ2qHWoSajOOGy/Y3bkcWF+1PfJkV7C2Y5gMqjqdQK48YuTSXLO1KSim3wiqzdpi2OTCyk8szIo/cn9K6MelXD7YOZLq9su7f2K9tjfjHTCyd3hlPyXeT/GwsPotbaXRlzUf6GSp1rO0I/qUybIdXJZjqz3JJPC5J1JrrQpU6cdMVg58qlapJyz+pJ7ubtYrFu6wACIaGVriO/QfOfJeHMisF31CFF6Y7s321j48VOWxesF2Xrb73FysekSxoo8vErk+4rlT6pcPh4N0elW65WQx+zLDEaTYpfMSIf3jIqtdRuF/EWPpts17SNx/ZtIoJgxIk/LMoBP99LD/AKa00usVo+9Jmar0ajL2NorGGfEYOZ1Uvhphqy6FHHJrHwyL+Ya8q3unb38dS2f8znKpc2EtL3X8ix4btLmjW+IgRwOLxMUNuuVr/wDyrBc9KnSi5ReUjoW3V4VZKElhsve8O248HCZZAWGYKFW2ZixsAATr1+lcynCVSSjHlnVqVI04uUtkiqT9pYt93hZCfzuiD3BY/pXQj0m4fOEc2XWLZcZf2K3tnfXFSizSphkNxli+MjoXbX/CBWuHS6VN5rSMc+rVam1CH9yDwzKLZUci97qkjc9STY3roK5tqa0xkjnu0uqj1Sg8ie/j4Zsp6Nof1sauhcUpe2Sf3KKlvVh7otfYE2nhrPcEWNuflU8l1KWpYLl2di0mvQfsK4nUm8Hf6ekSu19kti8WIAxRbFpGFsyoLDw30zEkAdNelV+adGglHlmdWir13q4RaCmG2bCuSPKjSRx+AXZmkcIhYnU+JhqTzrkSk5PLO1GKisIXtfeJMOsrukhSEEyMqghQFDk8ejDTidehpDES7zIkkcTRSh5FdlBCi6xlAxvmt/xFtrregB/au3IsPLDE/wAcxIQC1zlZFawJ8RHeKbC5sGPAUANbR2Xh9oRfeJcXYK2gkQqzISrctQfKpQnKEtUXuQnCM4uMllMyvaOz2w8zwSHMyWswFs6nVWtfQ24jqK9XYXTr0svlcnj+pWvl6uFw+AaSMEEa8DW17owKWHsT+8m1O8wWzsONQYY5ZPREVY1Pq9z/AOnXmOlUNdXU+39T1nWLhU6Glfxf0IKw6fvXqDyWojsfiTfLYAfX/OoG2nCOFIAlPhNgL209eVKSeNjRFrO5ve6DRfYsP3FjH3S2A43sMwP5r3v514mSaeGetTTW3BTt1tjY6CBs0cnefYChV2jN8QGcqFyuA+YNqz66LZuIpDJU7cxIxkUJvHEBhw5EWdQzIxkiZgTlfN3djwC5r8QaAO4XY05w0sTAgPLGyO0aGZQcudnAkyFkI0e/K+U21ABe1MofswFu+DuR8wiyESX/AC5u7+oHSuj0pS8dNcdzl9XcfLvPPYzzbUQOHlGt+7f/AOJr0lxl0pfkeYtJpV4P6ounaFtETzxRg+CKPvSOReQWT6qmb/3K4XSKWZOo+2x3+t11GCprvllZwuGD+OXvUw1pTniQM8hiUPIiE6AhbngScjW+E1ov+puEvDpfdmfp3S1OPiVVt2X9zSd348DDYQwKgIB7xyhJGQyZi7MWayWJPRxXBlOU3mTyeijCMFiKwS20N4IIoJZ+8R1jVicsiakJnyA3tmK2IHmKiSE4rH4R47ztAFyBysrR+FSAbtmOg8Q18xQBSt5908Gyu2EnhidcwaFpU7klbKw1N4mBIGmgJ1FbrbqFWi8ZyvgwXFhSq+qO0vlAfZyT3hBBUjRlOhVl0ZSORBBFb76calNTXczWalCo4vsTmM2sMJjRK9+7ZSkhAJKC4Kv5gHj61jqUJToqUew6V1GnXcJd/wCxaNqYCLGwBc5yEo6SRMLqyMHjkQ2KmzAHUEdb1zjrjWO3fSbDz4eSSVhOCJJPuxIQVC6WTIPCAPhoA7id3o5J4J5CztAjIqsIyhzlCzsMl89411BFrcNaAG8VuvA7o5zjIcwXNmUnOjgnOGKkGMaqQbEigCQmnTDxF5ZMqLmJd7C1yWtoAOdgOPDiaMZ2E3hZZku2MccViJJ8pVWsEBFmyKLKW6E6m3nXqOm0HRperlnj+rXSr1sQ4QL3Zro5RytwTZsMmQd7bMFCLqNEQkIPY3+tYLGh4MXnlt/9HR6jc+POOHskv+wvJ5it2o5wBtDAOzAqV4a3vUcvsbKNaEY4kM/7HIF+8u3mPDRuTd3FvGNh3ZO28RgS3cSZSdTEyl4nN7XtoQfNSK591Y06rzwzq2l7OC5zE0zAb+R/ZEmxChZnLhYIznd8jFSyg2IXTidBfjXA8vN1HCCzg7TuacaaqTeEwPEdo+HQ94cJNm0GYiLN5C+bhV/4dcN8GePU7aXtln7A2P39xL6QRRQj53YyN9FFlB+p9K00ukTfvePyMVbrlKO1NZf12RWiGd2kkcySMPE7EXPQdAB0FdmhQp0I6YI4Nxd1bh6psZxGHzIy9QR7irp7xaM9NuMkxOAErJnmH3rKM3kQoUD6BQKy2VHwaMY9+5s6hceNXlJcdvyNC3Y2ZDjNm4ZGv90QTltmDqWEim4NgysynmVkOovevL1k1Uknzk9jbyjKlFx4wg7+hkIiihEsypEsq3vGzMJYzEc7OhPhU2FrcBe9VlxAPsbAhUIxWKCyE4dWVEyqSi4Nkf7jKpYqgu4vmU5bDMCASCbNwLRM0jytBnyWnTIjPJGuHvHmjVnDhhqpKkm44aABzbkwdzJEJJx3uXNJnUyBlFjIpZSFdj4mIGp8gAACD2JOj7RxTIQVMmhHAkAKxH1BropNWyMGU7h4Gd7F+8P1rqWD9B5zqn7wgdnTS4ckwStDzKixjPHihBHPlap17GlV3xh/QhbdVuKC05yvr/Yte7e+U8mIjgxAiIkzBZEDIcwFwpUswN7HmOFca7sXQjqTyjv9P6orqTg1h4CNs7+COVo4IhPk0Z+8Cpm5qDY5rcz1061G3sKtaOpbIsu+qUbaWmW7+hD4rfnGMPAkEI6nPK301Qe4NbY9If8AFI50/wDUEf4IfqQGMmkmYPPI8rA3GYjKp6qoAUHXjaujQsaVHdLL+Wci56ncXG0nhfCPMOFaspZZh3exH7Sx3dsiIBJLIQEjB8RJ4ctOPOuPPrKUsKO3yenp/wCnMwzKeH+X/YnGbUEUvdSDKwbI2t7G9va/71ZQ6rCpNRaxkpuf9P1KVN1Iyzj7EhlrrZPOHWHCkmNjTt4JGW1oxdieAv8ACvmTyArFcX9Olst2dez6PXrbzWlc5f8AgidptiFiSb7POc5kVFWJiVyMAGk8OhbiBpoK5UupzlL3JYPQ0ukUaUMNZz8jewp3SNnnhMJLC+ZGRiGuVezfEtwwuOBHnWq0vqUcp4We6MV70atWa8DMu2lvf7f4DI4GlYlrZBa1tQeNdZSUt1wcOo/AhpSal3zyiRy1Zk5+RaDj6Got8EkwxcDHJGgjlZ8TJwSPIyRC9i0uhIAAJ1I4W51wbrqlSE5JYSR6uy6LRnSjKeW3uTEe70JVozLJHiVB1JXK4/C4XLqh521GovWWHVKz9Wcmyp0e2xp04/IruwdrTYc99CRdwO8ie/duRprbVXHDMPqDXWuLOFzFTWzODa9QqWVR0pbxz+n5F0w++2GkKNN3+GZb6eIxNwvmKXDDpe3GuLUsq1N7x/Q9DR6jbVVtJffYTsWGOXJHBj8PLlmlneMRhmYvL3twve3XKWIBINiQSCQKzOLXKNkZxlw8gG2MFgsOrwyzMspdJSmGjkRQfDdhGrFQzZTcluJvU6dGdR+hZK6txSpfvJJfmAb2b7Typ3cC/Z0Y2LFgZ2HRbG0YtzuT6V07bpjbzV4+Ecut1eLbjR3+pzs0w4EjGwAUKqgcBYVff4UdiFpN6kn33JDer+0P1q2xeIHI6q/2hVZJrXygm2h0uR6DmeXrWPqXWlby8OCzJfp/k29J6A7qCrVZNRedlz/PYGaUkZixGUqc8Z0F7gujA3Cix19dRcVzKHVatzVVKtjTJ/lg7NbotK0pOtbt64p475/Nf4CGliiABZEUcAWAFeui4xWEeH8OrVk2ots9hMakrBImEjEgAL1PDXgP9KqrXVOnFykzZb9Kua0lFRx+YNt7FjCT5JSWIUGyG669fS1vqax2l94yc/tg6t30Z04xp08Z5cnz+nZEeu8ayssSoR3jLHmYgAZ2CZjx0F7/AEq+rcpQexRQ6NPxI5muUXLcvdrujHiVyyzNcSSOcxjIJUrGBpbQ9D5146vLdxPaNN7hG9e7kMgefEsihCpEiDKyqGUHMSSDbX+danbVGpxUeQnTU4NS4MzTeWcgXyA218P+tesVxNo8p+EW+Xz+oYu2pO7uzAkjRQAPeufeX9RehbZ7nouif6btar8eS1af4c9zm6WLQ4lUxALpIyixPhD5lytb9PrWWrRUaWYPP1L53M61dqpHD4S+MGzjuy7w53zyL3jAO4IW4QlSD4BfkCK4rzyWzW+Ch9qPcmVQ0hWRIGyrcEue8QIpvqeLk/8AKK32UW44xs3/ACK5VJUZa4vDXBSIMVJCL3K35HgfpW5VJW0v2Ms/Q0ztqHV6ble0tLX+4tv1zyErvFL0T2P+ddaN3NrdHjJ9Ft1JpN4+3+BUu8MhVgFUEqQCCRa4tenK5k1wQj0enGSepl12VtsLhu8jg7qNGLgkyqnEhmdo0K2AOqknXlwrzNalmTUnuesjLb0rYL3j2oq4edp4CHyubF3bumCkKy3UBQTltkOtxVVOj6lpkGflFVj2lBGWjWUuiMQrkA5gPxXUWIvevV2lwvCSnszxfUumVHXlKisp/UKj2hE3CRfcD961qpD5OXO0uIcwf6BEOKaF0ni1eI5gB+NeDp9Vv9bVnvKKrUmlzyi/p11K2rpy2T2Y5tLaK4rEyyRuGErqsR5WyooJ6AEm/SsVnUjQttUuXk6t/bzvLxQhwksvsu4NvekWHOWMZ+QzWuDwve1cKFaoqqcW8tnu/LUpW0vEgsKL7LsiydnELIMrLltb6+dd/qHtPD2M1KrqTyQu/wDvGYZSBHfjqSR/ClZ1Wo7E7zpqqzzKRG7JYzNGgOUPd3ZiyoVBBYKBbxC7WYngfbyUo+JVnKb3y3/M9fRSpUoQjwkl+iNLw+zES6xxxqjKQx/HfgOIIIt1P0pJaXtyEs5MPm3bY4yXDxklY2sXbktgQWIAF7EV6qjX1UlJnJdtKVZ04EptXaEeEj7iCxbQludxqG9QeFLTre5uqzp21Pw47tlTlkLMWYlmJuSTck9Sa0RiorCOTJuTyxBcC1zaoVakYRzIcItvY0nst2pMIp1jAmjhKuy5groHzEupY5WHgNwSD72ri3EIVnqWx0KVRw2ke27tqOfZ+aAd3gjKUdiRnLG8lspvlW5566inSg6ctct2v/g6tRSjpiVnZ+7ZxKF8OTJb8vh/xcBWp9Spx9+xlVrJ+0jsVs2WIsHQjKbE8QD0uNKtVxbXEcZX9ydKVxaT1w2wJSFmAsCLEE2Bvpfh0rJUUrfjdHo6U6HVca/RJe7tlfQu2H33xaplKxs1rCRkfN/eANmP1HpWJxpvfcul0lp7VI4+vP8AUqm08RKZu8N3Yg5mYEkkkWtpYAAaVpp1HLEI7FFWxpWjdaTU0lw/n8gGTMTma5PU8K6dKjCnxuzz11e1rl+vZdkuCT2Nu3i8WCcPA0ijixIRPTMxAJ8hqKc68IcsoVGTH9qYWPBgJPDKk2W7BwQPIqR4SL31BPCp034iynsPw8bli2BtF4NnzYyDxRibuzCylkIsozgg3U3NjxB00rHc0I1ayjxtyX0qrhEc7SXlXDYZ8TIQ8pLCBVKLGFS7Z73ZnDMo5Aa6XqFlQgpvAVqrkjP0mBYqOV/0Nq6U1gyOI6KgIXG5HAkehtTTa7kZQjLlZNL3CwAEGdkDh1JI0LnxHw62FufreuBd1XOs1ng7VrQjTopxXu5Eb3bHwyozHOHyOU8TFVIFwSdQNepqmE5a00ls0av9twbeGmSHZ1jzM/whdL8fe1d28uNUVseRsOm+DPKllFH7Uf7c1Za+03VeSH3WxjNIsUkbTw3BZB04dbW46Hqaz3NjBy8SG0v6mq1uJvEGso1HaW9UPcsiiUuylQojdGFxb4mWy263965kbOo5bo6ba4SZRZtodzhiFa7W8chuczHTxN/n0rqOcKawRco0oNR9xSnkubm+p4tpe4uOPCq/PNbRSOU6OXlvJaNyN2Ex6SM0xQowGRQC1iAQxvyJzAH8tQl1KcdtJLyvdltXs3wf4jM/q4Uf9IB/Wsta8nV2eEThRUCa2FsODAljhk7suMrXZmzC97HMT5+9U65FmEeaKARmK0YjzFylly5uJa3C9SzN8kcJAOFmklwx7p4ocOhIaQEAOb+JlHDnzNYalvJT9Tya4zWnYJ2xs/JDJHAousOZlZgXfiyubfC4JY3PHhy0PD16XxjglGezAV2mmtwysCVYWGhUkMOPUGut4cjnPZjcm1k/N7f61JU2QGH2vH+b2qapMWRjMMUwgjHx2zlrCyZlViON28XDyNEn4ayydKnrZbf9lSqHyM5K6AFVBcAeFo+7ljObiCZDqdeWuePUakfj7rP9UzY4tEHvrhchjEzGRWjJsUIA7t4iTJlJDaSEEnQWX1NtC5nVznYpqxekilkQwNh0K9wzZiikZSbg5tOdwDWjDzq7mLU8Cd6AceUbEMzGNWVStlsGILaAWJ0GvlU6T8P2idRsrOL2KsAaUO5CgmxCnp5a8KnOs8ZYJtvALjd4MPKkYw8HcyADOXYsrmw1C3sutzp1rNb3Omb8XLj9O33NM6ccbLcEZsTa+RCOoF668J2kllZM7wuS37hb3xp4J5DEUUqFOkR8WbN5MNRrpauP1Pp9SMtdJZT/AFOraV4adMnjA7vlvXHNdEnzRHKXAA/DewVuLZs3S3hH1rsLGs3mccfn/wC9gu68MYgyS7KneSUyN4Rayr0HSt95KKWmPHz8nPiyB7Vp1Wc3NO2mlErqRbewD2bYl3kmWON3soJyi9uPH6X05061eEfc8G2wxTk3L4LVDkaTPIolS3wsxUA9TYeL0NVVYSmvTLB06sJVFmL2IrtB220kCRoAsQe57tQEFhoDc8dSf7tYKlCFLdPLMNaKisZKVgI1Z3LC5vpmB8+RrNUk8myxpQlFt7ssu7GKaHGwlSFzhkb5bFS36FRaq44bwXXkP2eo0uSVjxY/z6VYkjksDlH1qxEQaZbgg8CKmiDG9mbekwqyxuUzOF7hhouYIEytc2v4Q3nc1TdQWFI005atgrevfJYoZFcAZ42ULrmBbMA2v4cvHztaqbdKUk12LJNRWGUfYG3ExKva4ZTc5yMzZiTnNtLk3rqprBgcWyQkqxFYNJU0RZ3ZZP2mIqwDKxYBnCBsozFCSbDNa2vO1RqpOGCylJqWTm3d5UVsRkeUSvIWQ2IbVUMAFzmQI2fwgWYtreuPKOHpaOomniWdi2bXQ4vC4nEmXKkcBRYtO8cEqzO4vePMyKACL2XzrZQp6ML6mOrPOcGYvXaOYIGLdfhdh9TRoixNhuyp5MTKI3OaNbMwOhPHKNOPAm3lXK6pJQSjHudbpVFSk5vsd3g3diZGmiDxyanKx0vfiRqfbSuXCrJPD3OlVtYyi5JYYNupimYMrcQNfUG1da1e7RwLqOOeSRx2zY5PiUX6jQ+9dOnWnB7MyKbRA4jZX2c58pkQel18yOdWVrmdRYfBdCopbGkdk20EkfS/1Fc244L4RwVbtcH+8GnR4JSLr2G4UJgHe1jJMxvzIUBR9BY+5rldRlmrj4NVBenJadobAw0sneONfxANlVjyLDmf353qmnc1Yx0J7FucbAu3NlQzwNCyKI9cgC6BrWVwBzB4UoN5znchJZ2Me2putisI5ZomdTwkRSy26G18h8jSlWpzezOjaYpQ35D9y8P999tkV+7hDZbDQtqLkmygDXjr5U5wqOPhw2+pCvcQcsmhwAPIBCQyFczW+GMkaAHnfpSoTqYaqrdd/kxVYxz6A1tm9W9quVTJTgp2/wCcZCEGDjaQMGzuEzFeFgOnPlV1OSfJFozvB7P+0Sj7TLPFIfxSIcpPyg/hv56Vd2/wJZyXzZW6OFIzTl8QwIAZpC0bWAuVAAut9NflqHt2isBJt8sbxmysImKDsJFUgC0ORSFF7XD6Eh8viHAcbcapnN7qTX05/sdW1pSdHXQj6stS4eVjtq2/PuSOxwrQo02UuwBNhoNNRpodb8KvjOTy1x2OddU4wnoSxjGc/PcXioICpGi35gG4q1ORlDoNuQrEYu7XDMbWnwiAMCOqODp1s1/MU9MmyWpA27JbHYiCLEztKSkrOrIokjYLZGWQLqBcEdCPKq6kcdiae3I5tPaMqyvBtCXDuVbKyHCMWePk6urLYsut82hvppUoYxlLf8xP6lb2lsaB5WOHMiQ6ZRIVZr65hcE+Hha5JrZTqyx6jLNRzsNbJ3PfETpCJFXNcknQgDjYHi3QVOdzpXBGENTJnfXZMGEeGTBOpSMGLErxkBBOSRwdQCSwzcNB1rkXWup6pL8js2FSMHpzgr20ccZRkjOZ2+FVBZmPQAa1z4xeTrzklHOSpQRS4diGDRyAm4IsR6g16qzt1Gnl9zyNzU1TZbNkztOl8puDY2BtTniDwzPhhLwtzU+xpZRFpkl2TQZMQ6dGt9L6fpWS44OjTeVkh+1offmpUOAky+9khtsqL/nl/wC41ci+/wDIf2NdL2Etj5KjTiEmOKWBitG8ngY+G1gfBa5Og0Jt6VXNKUWm8E4vDTIbbbLjJWRWY4dIzJiOK90qgkrbS8j2IAb4bE2pW1JKT9O/z8jrT2W5H7KhBiSJ1QRgqwdyFUKLM8aRE3te4zEagjU1ojUaWeHvwV4jjC/UtGGnhRckTRKo4AMp/jVG4xb665r+h0/SpIWEDSKNamhAsgqxNkQWSpoiByqL3trwvzqaS5DU8Y7ArqBoNBVkVjgjJuTywSdgASTYDielWIgywbt7jyYpRLiGaCJtVRbCVxyZiQcgPS17dKrlVfYkolmbZuH2dNhVw2GjvM7xtIxYygCNpL5zckEpY3PPyqptsaSQxhN41naOGaCNMW7928cqaw/dtJxNxKDkbIymzhWOmU2QxGF3awmMbEI+HWGSCXu+8w7NHnuiSB/DpwcAq2axHpTUmhOKZSd893MVs60iv3+HvpJbLJEfw5stvow/StdKpGfpkUTp43iQmycVDOJBK5SdmHd5tUctowY28Op46addBVtWEoNYWV3HDROLy8PsaPupsTGYOdQIoZIW4yApdB1VviPHgQfUVln4bWVsyadTiRWe2qXCO0ZQqZVLCVl1Itlyq3LmdfKr7Wc4Z+CFSMZvkp26G80cIaBvCGYsrHhewFj04calVTqS1MNGleknsRtIMLqQQeBHCpQpmactwzszN8XIfzVC4Rpo+1EF2tL9+asoL0hJl17LGtsuL/nl/wC41ci9X7d/b+iNlJ+gkdoPSpojJjuzdsTYhHjwUYdogQ8kl1jDBdEX5mJH00uRcVXK3zImqmFsNbqbVgeF4e57wSCKWVnYXlE65wxAU6BY5Rl5d1a1iK0JYWCkm9m4vZoyKqQI7rG1hHcDvUZ0JbLYAhG1NuFMDmG2rhJXmVoY+7TujG3dEtKHRpPCmTMwCqTdQQRrQAJL/sl/g8BuwDYdZkzERrKSpjFpBkdWHEG+l9aWEPLB5cE4V5MPI2LijYq4K5ZlK/Fl0VZbeQHA8ai4fA9RSMR2hYUfCJW/u2/c1ojZze5B1URs/aJH+GF/qy1crN92R8VAUm/9+EH/AF/6VYrT6kfEBm35c/8AAX/Gf/zUvLL5FrHdl70CbEYeOWNViaaIOc1xlzre9xw6+V6jVo6YNpji8s+itu7SGGhaUqWC5b2F7AsFLWGpABvZQSbaAmsBaVo7ywYh4jJhwziEzxZhnsGjZmMbBSDouUgeLxfDa9AHMBtrCSNHGII8shiJb8Jc98oCZlDM0YhIa4BXMPOgCXTbuHjnOFiy5goY2NlLOHaONTwZ2EUjeic6AGd5dqQHZzPifu0mhtkYEsGdLhLAHxA/tUopt7AfNobwi/xWF/XnXcg00YZJp5JnYW8+MhtBDOwSQqmUm4FyBoeKceIqFS3pv1YBTlwifn2Uw0LRn+9f+FZ414vghKnNblQ3nwYRwxGpHEfCbcqcmnwX0M43Bt3NpZW7tj4WPh8j0+tSg+xGvTytSNI7MF/3qT1qi54LKHtRE9qf9ua12ntKavJSI5ZFFkkkQdFdgvsDarZ0YPfAo1ZLYQ883OSQ/wDqOf41W6SXb+hZ4me5vHYjtaN8AsJOWZGcsG4yAsfvFJ+LoelvSuRVjpm0aovKLdhd2MLHIZUiyyESAsHe9pGLv+LTUm1vhDECwNVjIifYeBimjw/cSs7xAqBLKVdcIMiRteSzWGItZtDm14aAAOy/sOeJFgmSViVs2JPeRnC95D4c0+ZwAXX7vNcEZuVAErsXZuDmLMMJ3T4d44sr28BgGaLJlYpoJBqp10BvlFgCUEOGwKTTEiJGYyyuzM1zYAt4ieQAsKEshwfLG3MUs2JnljXIkkruq8LBmJF+h8q69KLUEmZpPcBtUxZO5aYDgnyiwQE9aqmpFkcDWW41FSTTWGRaxuapuj2oJ3K4baavIilSk6XzjIQULhfFdSAQy6+XXFUtpJ5iWRqI0jY0uy8QFOHmja1iAk7qynKVz5cwZHy3GawbzrK4tclmSZg2fhUtYJZS7AFrjNIWMjkE6u2ZrsdfEetICu7a2xsfCP3skkKyqBZYmJfwhwngjPECSQBiNMx1FSjCUuELKRlXaDv39tiRIUaPDxaJnOaRzbKHYknlfib6m9aYUnDkWc8FCgBuD8RrbCOncpm9WxLSusY/N16elQnUctuxKFNR3Ix8ab3BIPUaGoYJnJ9oPJbvGvYWBP8AHqanF52ZXo07oTjtmywhWkjdA3wFgRmt0qGpN4TLOxtvYa0LQsVB78H7wsbkjkV6CsdxKTlvwSgkkU3tWxWXEG4rdbVUlhmepScuCoYF1fnoONapV0lsVxovO4RPilUWFqyupJvk0KEV2G8Ptl4yGR2UqbgqxBU9RbhS2fuWQcfh4L7sztOxqplkaPEIRY94tmItYjMlvc3pu0pvjYpVWa5JOPf2FnjdoJoWijljTuJEIUSlC7eNL5vAtjfS1Uysn2ZYq/0Hf6b4ZVjGTFy93YqGOG0YElHHgFiL8tDYXB1qrys/oS8VEfH2nYjDxmPD4d3ubh8U6yMOFxliVQbnUm9ySdakrRvlh4qKRvFvBjcab4qV3ANwmULGvoq2H1Nz51rp0IQK3NshSlXEQuHA3F2OXy51XKolwTUMjUsajgTUVUZLwxkG1Te62ILZgrS635VUnhlr4CstaSh7CWjB4gUtKfYFJnigOnGo+HH4DUx2HCk6BbD00oeEhrLHZMPJO/dwozhOOUXt61m1LOWy7hBb7EmiAeRO7W9gSVuTa9rA3q11YNYTK1F5yROOkueNVouBKYHkjLEKNSxAHqTYVGTA2fe+SKPBCGYLI+QKL30KgAyX4jWsFFNz1LYsb2FdhmCN5JtRH8K/mPP6Cra8svBBFT7X1P2g1dR4EyoiVUTKv19atABdr0wEmgAvCbQKC1ripxqNFUqakyTwu0gxtlNN1CPhDWJx+Zwpay31tx9KqT3LGsLBKxY+P5v0NW6kU6ZBSYpD+Nfeo5DDOYvEIqm1iTw4Gk2SjErGMxh4CopFwF3hpjJDYGJRZgJQpRtDmFwDyPlSy1wQaObw7N7iUqPhbVfTmPp/lSTyNFv3Zw0M2HRjFGWHhY5Re40vUZTknsyLiibTZ0I/4af4R/lVeuXyPCCo8Og4Ko+gqGqQ8IgN9caY4wqqcrcWA08lv+v0qdNZ5JEZuZvHBh48jqykm7OPFmPK446UVKbluBadqthcbDk78AXBBU3YHhw9L+9VR1QYzMNr7OaCQpfMt/C3JhyPrWuMsoQERUgJXduMLKszAFYyCAT8TDVR9OPtVc1lYAkNs4yXGzhL3ZjqfwqP4ACoxSgtgybJ2d4YRqqJ8KiwH8fWs092CAu1Hcxp/GguaspVMDZjr7qYhSRkNaNaEe/oxP8AIfajWgOHdjEfIfak5oDy7r4j5DT1ICT/AKPzRJYR3Y8TbWk5oAKLdifiUNzQpIB8btz/ACGjUgHF3bn+Q0a0AjE7s4gjRT6Ua0AF/RnEfIfanrQHP6MT/IfajWgHsJunOzC6EAamouYiX2nu1My+JSSOHWkphgb2Fu/iUDDKwUkEctef8KHJMeCYGxp+je5qOUIWNizdD+tLUhi/9hy81NGoCPxe45fVVKN1Xh7VJVMARM26GMiNwpYfMv8AN6l4i7gErgcUyZXUkeai/va9GUgImbdqcnRD7VLWgPRbu4heCH2o1ICY3T2FiExILKbMMp068P1quclgDed1tj90Lka1lkxon8ULiooZCNAvyr7CrAB2gX5V9hQIT3C/KvsKAHY4F+VfYUDG3hW/wj2FACu4X5R7CgR0Qr8o9hQB7uV+UewoA73K/KPYUgG+4X5V9hQB7uF+VfYUAOQQr8o9hQB6aFb/AAj2FADohX5R7CgBXdL0HsKAO90vQewoA8Il6D2FAHe6XoPYUgOiMdB7UABmBflX2FSAT3C/KvsKAPdwvyr7CgB/CQrf4R7CkxlhjqA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sp>
        <p:nvSpPr>
          <p:cNvPr id="8" name="AutoShape 6" descr="data:image/jpeg;base64,/9j/4AAQSkZJRgABAQAAAQABAAD/2wCEAAkGBxQSEhUUExQWFBQXGBgaGBcXFxgYFRccGhkYFxUVGBwdHCggGBolGxcYITEhJSkrMC4uFx8zODMsNygtLi0BCgoKDg0OGxAQGywkICQsLCwsLCwsLCwsLCwsLCwsLCwsLCwsLCwsLCwsLCwsLCwsLCwsLCwsLCwsLCwsLCwsLP/AABEIAMIAyAMBEQACEQEDEQH/xAAcAAABBQEBAQAAAAAAAAAAAAAEAgMFBgcBAAj/xABFEAACAQIDBQYDBgIHBwUBAAABAgMAEQQSIQUGMUFRBxMiYXGRMlKBFCNCYqGxwfAWFzOCktHhFSRDcqKz8YOTssLSRP/EABoBAAIDAQEAAAAAAAAAAAAAAAABAgMEBQb/xAA2EQACAQMDAgUCAwcEAwAAAAAAAQIDBBESITEFQRMUIjJRYYEVcZEjM0KhscHRBkNi4TTw8f/aAAwDAQACEQMRAD8A17a+10gF2NW0qLm9iudRR5KjN2hoDYVuXT5GZ3aGv6xkp/h7F5xHv6xlp/h7DzaO/wBYq0fh7DzaOHtIQf8Amk+nsFdpjcfaUp9KirBvcnK6S2HB2jLxp+QZHzQlu0hehpeRZPzAlu0pen6ik7Jj8wLj7SFI1sPqKasckXc4FDtGQ9PcU/IMj5oSnaKDfhp50vIsl5pC/wCsRfL3qXkGQ82jv9Ya/wAkfzypeQYebRz+sNen6in5Bh5tHR2hDpR+HsPNoSe0Veho/D2Hm0eHaMlH4ew82jn9Y6Ufh7DzaEDtLj/fn0/80vIsl5nbIr+slL2/jR5BiV0IHabH1/WjyI3csKwvaJGzWv8ArSdgwVz8ly2ZtJZluprDUpuDwzTCakZV2jbQYyFb6a12rCmsZOXdzecFAjjP6HjXUZiTErGOtIWRifEKCbXbU9AKjq+C5U/kcgxAKnw2NxobnkaE8kZR0nJnuLAgH0ptJrAQbTyN9+VULextyqCSSwTkm3kDzk3Fz6XpJFrxyLccPSmkJsSBRgWRUi8PSjCBs4hINNLAnhoXGxsxv0/ekPlDiYjrUkypw+B0TjKfUfs1PItDPRA21/SpLgjJj0Y4+hpMimDPiSDpf3pNlqh8jkOM43vwPnSbQaH2Etih6/SnsLRIYe2UHjcnTUW0Wq9O5o1N8icOUzrx4jz50mG+BtYQQbNf159aENseIYNdeOn7CiLCS+TXOzDajObHy/auZewWMmi3bUsEB2k4krMfratFk8RKbiClIqcOuvlXT7HOezG5Gy+vKk2OCbYA6nNYC+pv5a1V9DX2yxZhax5aj+NHcFjB7u+rCmLJ2RBpry6UAIEajqT9BQgchx7aaHh1/wBKBZE6dP1NAZFORp4Rw86EgyJv5CngMi0OjaDgP3pY3DIjN5CngMiswynQcR16NUWhrc9A5GXw6HzNqkskZ6Hn6EkltdDwPOptGZMiiBc3BHtVe5r2wLRBrryPL/WkwTE92OopiyKaG6jnqf2WjkeWJhgsy6cx+9DSDUxiTTQcaX5Eo/LH5VFhz4G/TQcqcVsRbepmk9lbkykctP2rl3vtNlDlHN/0HfG/nyrTY+0xXbxIpTSqp1HEHU1vkZYRyC4skMDyNhUZItotOOAViTmN/wARsTreopbZLm90mOKPD9R/GpYINibUCOuOHoKBvg5amIU44elJDE2piFuvD0pIYnIelAhcETsrFV00sTz1qK34JSajyMywEXve/TkKeGOMk+AyPZ5t4jfUacBwamoZe5TKvt6UECPS3KrcGdyeci4xx9DSYJkXiYyl+fSq5LBrpyUhzC4RyCSRqtLQ8chKtFPGBgEglToR+vnQnvgltjK4Y6R4R6n9lp9xHYPiX1H70MMjmBOrXsSeo5dKIpFdaTwscDmPADcLaDgbchQ0OEs5yX/sut3nS4H7CuXfe06Ft7hO/q/fH61psPYYL33FBxUBzZuItw+nCtk0QoTWNI2Y2YANytS55JpKLzE80QBOo401wDYrKtuJ4jy5GlgBskdPc0DFMfIcB50JBJo5mPl7U9JHIt2OmvKjA8iMx6mjCFkU5Omp4daMDbEMCetGECk0E7MmJDjkLW96cdyuvFJZFSYYs4JJy8bedPRlkI1tMcdwxbhTYniOfkalp3KdRy56mnhC1HUJ115GouJJSEBPIX9KekXiMcj56DgaGgTBMXhw2oHiHnxqMotltKqo+l8AgKlRxGp4jyWoJmlrB2FRmGvMfvTENstLKHh8i5lN9eg4+gojwJ8mh9mB+9OnIfsK5d/7Tfarcd36/tj9a02C9Bzr5+souJxBBIvpb+Fb5FNGKe4DHCzANwB4DnbrUMPBc5xi9PImRyvEHUkCjOCWlNvDFRQrl1vmvxvz1oUUhSnLtwJ7m5vYk20+lD5GpNLCH2iOmnL0pogzndenuKYhTx8NRwpDEZB1oEdmsMuvHoKWSaWRMcBckA5QOJI/ajDeyFKUYJN7hmz4R4gD4RYcPMVJclVWa05fLDMg6/pVhlyKCCx15jl5NS7h2E92OtMWRUcfHUcDSY0J7r096YhUcR19DSY0I7s9DTFki3XT+83/ANar7m7OxyIeIeo/ehhkaeO/8/pS05JKWBUzMptqSbWH0FRxhE21J5NK7M8Nle542F/auZfwxE02tbVLGDm/S/ek+tabB+gxX28yhTWdtbWtpW2W5XSTghkKNOPKjfBLI/JiLm2VbA/yaeCCWHsNPNfgMp8ufGkksk1lR5Gnc31vanga3Rx2Gmo4UthtMKwGzZpz9xBLN5pGxQer2yj6ms1S9oU+ZfoWwtas+ETSbi7Rb/8AkZdPxPF/BzWZ9Vo/Uv8Aw+p8oZn3L2gly2DkIHNWjb2Aa59qlHqlB85X2E7CquMEJjUaMqsiPG9x4JEZG49GANaqdxSqeySKJUZwzqXYKlwF2uCQDxrTo3MKuMLDQVhcMEUgfzqKeEiudRz3YvLUirIoLofUfs1LuPOwnLTFk6LC5JsLHjSk0uSUcvgdwOAmn/sYJpR8yxtk/wAZsv61jqdQt4cs2U7CvPt+pKRbobQN/wDdHHLWSK/6OazPq1H4ZoXSq3yhifdvHRglsJNYfJlkPsjFv0qceq275yiEul11xhkDtIEDmrgnMjqVblxVgCK0xrU6m8JJkIwqU3pqRwCwvqugIuP3qztkl3ExIXF1Q2PO4oWfgJuEXiTCsLhQZCxbVdAvC2g1ogvkruKmI4XDNJ3BS0nt+1czqPtNPTvcRnaF8TVdY/uyF1++KJGP2Nb2UoSq0wFvEbn1PHSlkDjRacRxH7Gl3JJjMsqAEkk21NhUZzUU2ycabbNS3Z3Jw+EiTFbRGaRigWMqWSIuQsaZQDmkJIGvA6CvM3N5Os32R3KFvGmvqXXGbz4aAKHLRjI72MbrlSMqJGIIFguZeXOsZoDDteLMyglyjKjlFLBGa2VWI4GzKbcgQTYEUAMQbxwPYhiFMrQh2UhDIrmMx35HMCBewJ0F7igBjEbQweLRUZVnDmQLGUux7s5ZTZgMuVrAk21IpptboHuZzvZu2MKEngLNhZDazgh4WPwg5gGyk3Hi1B056dvp185SVKp9mcPqNlGMXVp/dECp0P8Al5iu41ucPOwm/wDNqeCOoUDodBxHL1pNbj1bDbsQNFzE2AUDVidFUeZJAqNWapwc32LKUHUmoLuanuruHFABJiAs0/E3F44/yxqeP/MdTXk7i7qV36uPg9Xb2lOgvTz8k3/STDBcQe8AGGIWW4ICkgWt1B4XGlww5GspqH22xHmCeIyFWbuwp7wKpysxHIX0B58r0AMS7z4Zc15CMohLeB7jvzaHS3FjcW8jQAXtbZEOJTJPGsg/MNR6HiPpTUnF5Qmk9mYvvlua2Bmj7u7wSE5CfiUix7tjzNrkHmFN+Gve6feyq/s58nHvLZUvWuMlYEroFWxUDTXmK6ybwjnOEZNvkKlhN8yMLEDj6CmltsVSms6Zo0Hs9Jz625cPQVyeo+06FhjW8DO+yAyG+vGr7BegzdQlipkozYJwfAFI148a6DgzPC4hjcZeCRbZiCPLS3lS0tE41YS4yNONT600PJxSNR0I/Y0u+B4eMiIcM0t8mijnbRjyHmL1XUg6sHFdyx1VQact2bpOU2vg07qQRkSRO4K5yjxOsndMAykagc+B0rx84OEtMuT0kJxnFSjwMbT3KafJnmiskWIiA7hiLTspLjNMSGXILG51JPlUSZL7P2G8DyGKc5ZXR3EiZ3zKqI5DBlAzKgvdTYknyAAFhN0iqd3JMHi+1NisqxlGLmYzopbOfCrkcBc2GvG4B7ZW6jYdkkWcGUd8GPdHu3SaUzFcneXUq/Bg3Am4OlgCE7TNsIIUwZkV53Ku5FgEVWDXIuctzoBe9geNq39OoyqVk1wjD1GqoUGu72KKiix1H8mvVNnksCe78xUvsI6seh1HEfxqL54H2PRsY3jkADGN0kC3+LIwbL9bGs95SdWjKK5NFnWVKtGT4Nw2btJMTCJYHDBh4Ta+U9GW4NwdCtwdK8e008M9kmmsogsNuf3blllQ54FimV4i6zMrF+9YGSwJzOLfnOtIY5sjdI4VkeGazBHjKuhaPIZDIiIucMgQsVUZj4dOlgBnaG58ksk0n2hc0owl7w3scK5cHSQfEWNxpagC23oAzbtM2xHK8OGjIZo5BJIRqEIBVYz+Y5ibcgPOup0qhKVTX2Ryuq14wpaM7sozC+h6cK9NpR5lTa3RHY1QrZeI00PLQVXp2N0ZuXqaLz2c27zpoP2FcjqPtOpZcj++SXlNaen+w5vUfeVeJSWyqrSPb4I1aR/ZQSPrWutdUqXuZjoW1Wt7ESse5mOlU/7vk6d5Iqn1sua1c+p1ilxFNnTo9HrJ5ckjjdm2O4gQE9DK375Kz/jH/E3fhn/L+RG7R3G2hEhH2cOOsTK59jYn6A1bHqtGWzyiLsKkXlNMFimCkRkGNwP7NlKOPIqwBFdSjXpVF6GcK4oVqbbmgzDzSRP3kMjRSWALKeIHAMDow9ahXsqVdepBb31Wg/Q/s+CzYXtHxMSnvoY5gB8UZMbaflNwT9RXHrdHnFZhLJ2qHWoSajOOGy/Y3bkcWF+1PfJkV7C2Y5gMqjqdQK48YuTSXLO1KSim3wiqzdpi2OTCyk8szIo/cn9K6MelXD7YOZLq9su7f2K9tjfjHTCyd3hlPyXeT/GwsPotbaXRlzUf6GSp1rO0I/qUybIdXJZjqz3JJPC5J1JrrQpU6cdMVg58qlapJyz+pJ7ubtYrFu6wACIaGVriO/QfOfJeHMisF31CFF6Y7s321j48VOWxesF2Xrb73FysekSxoo8vErk+4rlT6pcPh4N0elW65WQx+zLDEaTYpfMSIf3jIqtdRuF/EWPpts17SNx/ZtIoJgxIk/LMoBP99LD/AKa00usVo+9Jmar0ajL2NorGGfEYOZ1Uvhphqy6FHHJrHwyL+Ya8q3unb38dS2f8znKpc2EtL3X8ix4btLmjW+IgRwOLxMUNuuVr/wDyrBc9KnSi5ReUjoW3V4VZKElhsve8O248HCZZAWGYKFW2ZixsAATr1+lcynCVSSjHlnVqVI04uUtkiqT9pYt93hZCfzuiD3BY/pXQj0m4fOEc2XWLZcZf2K3tnfXFSizSphkNxli+MjoXbX/CBWuHS6VN5rSMc+rVam1CH9yDwzKLZUci97qkjc9STY3roK5tqa0xkjnu0uqj1Sg8ie/j4Zsp6Nof1sauhcUpe2Sf3KKlvVh7otfYE2nhrPcEWNuflU8l1KWpYLl2di0mvQfsK4nUm8Hf6ekSu19kti8WIAxRbFpGFsyoLDw30zEkAdNelV+adGglHlmdWir13q4RaCmG2bCuSPKjSRx+AXZmkcIhYnU+JhqTzrkSk5PLO1GKisIXtfeJMOsrukhSEEyMqghQFDk8ejDTidehpDES7zIkkcTRSh5FdlBCi6xlAxvmt/xFtrregB/au3IsPLDE/wAcxIQC1zlZFawJ8RHeKbC5sGPAUANbR2Xh9oRfeJcXYK2gkQqzISrctQfKpQnKEtUXuQnCM4uMllMyvaOz2w8zwSHMyWswFs6nVWtfQ24jqK9XYXTr0svlcnj+pWvl6uFw+AaSMEEa8DW17owKWHsT+8m1O8wWzsONQYY5ZPREVY1Pq9z/AOnXmOlUNdXU+39T1nWLhU6Glfxf0IKw6fvXqDyWojsfiTfLYAfX/OoG2nCOFIAlPhNgL209eVKSeNjRFrO5ve6DRfYsP3FjH3S2A43sMwP5r3v514mSaeGetTTW3BTt1tjY6CBs0cnefYChV2jN8QGcqFyuA+YNqz66LZuIpDJU7cxIxkUJvHEBhw5EWdQzIxkiZgTlfN3djwC5r8QaAO4XY05w0sTAgPLGyO0aGZQcudnAkyFkI0e/K+U21ABe1MofswFu+DuR8wiyESX/AC5u7+oHSuj0pS8dNcdzl9XcfLvPPYzzbUQOHlGt+7f/AOJr0lxl0pfkeYtJpV4P6ounaFtETzxRg+CKPvSOReQWT6qmb/3K4XSKWZOo+2x3+t11GCprvllZwuGD+OXvUw1pTniQM8hiUPIiE6AhbngScjW+E1ov+puEvDpfdmfp3S1OPiVVt2X9zSd348DDYQwKgIB7xyhJGQyZi7MWayWJPRxXBlOU3mTyeijCMFiKwS20N4IIoJZ+8R1jVicsiakJnyA3tmK2IHmKiSE4rH4R47ztAFyBysrR+FSAbtmOg8Q18xQBSt5908Gyu2EnhidcwaFpU7klbKw1N4mBIGmgJ1FbrbqFWi8ZyvgwXFhSq+qO0vlAfZyT3hBBUjRlOhVl0ZSORBBFb76calNTXczWalCo4vsTmM2sMJjRK9+7ZSkhAJKC4Kv5gHj61jqUJToqUew6V1GnXcJd/wCxaNqYCLGwBc5yEo6SRMLqyMHjkQ2KmzAHUEdb1zjrjWO3fSbDz4eSSVhOCJJPuxIQVC6WTIPCAPhoA7id3o5J4J5CztAjIqsIyhzlCzsMl89411BFrcNaAG8VuvA7o5zjIcwXNmUnOjgnOGKkGMaqQbEigCQmnTDxF5ZMqLmJd7C1yWtoAOdgOPDiaMZ2E3hZZku2MccViJJ8pVWsEBFmyKLKW6E6m3nXqOm0HRperlnj+rXSr1sQ4QL3Zro5RytwTZsMmQd7bMFCLqNEQkIPY3+tYLGh4MXnlt/9HR6jc+POOHskv+wvJ5it2o5wBtDAOzAqV4a3vUcvsbKNaEY4kM/7HIF+8u3mPDRuTd3FvGNh3ZO28RgS3cSZSdTEyl4nN7XtoQfNSK591Y06rzwzq2l7OC5zE0zAb+R/ZEmxChZnLhYIznd8jFSyg2IXTidBfjXA8vN1HCCzg7TuacaaqTeEwPEdo+HQ94cJNm0GYiLN5C+bhV/4dcN8GePU7aXtln7A2P39xL6QRRQj53YyN9FFlB+p9K00ukTfvePyMVbrlKO1NZf12RWiGd2kkcySMPE7EXPQdAB0FdmhQp0I6YI4Nxd1bh6psZxGHzIy9QR7irp7xaM9NuMkxOAErJnmH3rKM3kQoUD6BQKy2VHwaMY9+5s6hceNXlJcdvyNC3Y2ZDjNm4ZGv90QTltmDqWEim4NgysynmVkOovevL1k1Uknzk9jbyjKlFx4wg7+hkIiihEsypEsq3vGzMJYzEc7OhPhU2FrcBe9VlxAPsbAhUIxWKCyE4dWVEyqSi4Nkf7jKpYqgu4vmU5bDMCASCbNwLRM0jytBnyWnTIjPJGuHvHmjVnDhhqpKkm44aABzbkwdzJEJJx3uXNJnUyBlFjIpZSFdj4mIGp8gAACD2JOj7RxTIQVMmhHAkAKxH1BropNWyMGU7h4Gd7F+8P1rqWD9B5zqn7wgdnTS4ckwStDzKixjPHihBHPlap17GlV3xh/QhbdVuKC05yvr/Yte7e+U8mIjgxAiIkzBZEDIcwFwpUswN7HmOFca7sXQjqTyjv9P6orqTg1h4CNs7+COVo4IhPk0Z+8Cpm5qDY5rcz1061G3sKtaOpbIsu+qUbaWmW7+hD4rfnGMPAkEI6nPK301Qe4NbY9If8AFI50/wDUEf4IfqQGMmkmYPPI8rA3GYjKp6qoAUHXjaujQsaVHdLL+Wci56ncXG0nhfCPMOFaspZZh3exH7Sx3dsiIBJLIQEjB8RJ4ctOPOuPPrKUsKO3yenp/wCnMwzKeH+X/YnGbUEUvdSDKwbI2t7G9va/71ZQ6rCpNRaxkpuf9P1KVN1Iyzj7EhlrrZPOHWHCkmNjTt4JGW1oxdieAv8ACvmTyArFcX9Olst2dez6PXrbzWlc5f8AgidptiFiSb7POc5kVFWJiVyMAGk8OhbiBpoK5UupzlL3JYPQ0ukUaUMNZz8jewp3SNnnhMJLC+ZGRiGuVezfEtwwuOBHnWq0vqUcp4We6MV70atWa8DMu2lvf7f4DI4GlYlrZBa1tQeNdZSUt1wcOo/AhpSal3zyiRy1Zk5+RaDj6Got8EkwxcDHJGgjlZ8TJwSPIyRC9i0uhIAAJ1I4W51wbrqlSE5JYSR6uy6LRnSjKeW3uTEe70JVozLJHiVB1JXK4/C4XLqh521GovWWHVKz9Wcmyp0e2xp04/IruwdrTYc99CRdwO8ie/duRprbVXHDMPqDXWuLOFzFTWzODa9QqWVR0pbxz+n5F0w++2GkKNN3+GZb6eIxNwvmKXDDpe3GuLUsq1N7x/Q9DR6jbVVtJffYTsWGOXJHBj8PLlmlneMRhmYvL3twve3XKWIBINiQSCQKzOLXKNkZxlw8gG2MFgsOrwyzMspdJSmGjkRQfDdhGrFQzZTcluJvU6dGdR+hZK6txSpfvJJfmAb2b7Typ3cC/Z0Y2LFgZ2HRbG0YtzuT6V07bpjbzV4+Ecut1eLbjR3+pzs0w4EjGwAUKqgcBYVff4UdiFpN6kn33JDer+0P1q2xeIHI6q/2hVZJrXygm2h0uR6DmeXrWPqXWlby8OCzJfp/k29J6A7qCrVZNRedlz/PYGaUkZixGUqc8Z0F7gujA3Cix19dRcVzKHVatzVVKtjTJ/lg7NbotK0pOtbt64p475/Nf4CGliiABZEUcAWAFeui4xWEeH8OrVk2ots9hMakrBImEjEgAL1PDXgP9KqrXVOnFykzZb9Kua0lFRx+YNt7FjCT5JSWIUGyG669fS1vqax2l94yc/tg6t30Z04xp08Z5cnz+nZEeu8ayssSoR3jLHmYgAZ2CZjx0F7/AEq+rcpQexRQ6NPxI5muUXLcvdrujHiVyyzNcSSOcxjIJUrGBpbQ9D5146vLdxPaNN7hG9e7kMgefEsihCpEiDKyqGUHMSSDbX+danbVGpxUeQnTU4NS4MzTeWcgXyA218P+tesVxNo8p+EW+Xz+oYu2pO7uzAkjRQAPeufeX9RehbZ7nouif6btar8eS1af4c9zm6WLQ4lUxALpIyixPhD5lytb9PrWWrRUaWYPP1L53M61dqpHD4S+MGzjuy7w53zyL3jAO4IW4QlSD4BfkCK4rzyWzW+Ch9qPcmVQ0hWRIGyrcEue8QIpvqeLk/8AKK32UW44xs3/ACK5VJUZa4vDXBSIMVJCL3K35HgfpW5VJW0v2Ms/Q0ztqHV6ble0tLX+4tv1zyErvFL0T2P+ddaN3NrdHjJ9Ft1JpN4+3+BUu8MhVgFUEqQCCRa4tenK5k1wQj0enGSepl12VtsLhu8jg7qNGLgkyqnEhmdo0K2AOqknXlwrzNalmTUnuesjLb0rYL3j2oq4edp4CHyubF3bumCkKy3UBQTltkOtxVVOj6lpkGflFVj2lBGWjWUuiMQrkA5gPxXUWIvevV2lwvCSnszxfUumVHXlKisp/UKj2hE3CRfcD961qpD5OXO0uIcwf6BEOKaF0ni1eI5gB+NeDp9Vv9bVnvKKrUmlzyi/p11K2rpy2T2Y5tLaK4rEyyRuGErqsR5WyooJ6AEm/SsVnUjQttUuXk6t/bzvLxQhwksvsu4NvekWHOWMZ+QzWuDwve1cKFaoqqcW8tnu/LUpW0vEgsKL7LsiydnELIMrLltb6+dd/qHtPD2M1KrqTyQu/wDvGYZSBHfjqSR/ClZ1Wo7E7zpqqzzKRG7JYzNGgOUPd3ZiyoVBBYKBbxC7WYngfbyUo+JVnKb3y3/M9fRSpUoQjwkl+iNLw+zES6xxxqjKQx/HfgOIIIt1P0pJaXtyEs5MPm3bY4yXDxklY2sXbktgQWIAF7EV6qjX1UlJnJdtKVZ04EptXaEeEj7iCxbQludxqG9QeFLTre5uqzp21Pw47tlTlkLMWYlmJuSTck9Sa0RiorCOTJuTyxBcC1zaoVakYRzIcItvY0nst2pMIp1jAmjhKuy5groHzEupY5WHgNwSD72ri3EIVnqWx0KVRw2ke27tqOfZ+aAd3gjKUdiRnLG8lspvlW5566inSg6ctct2v/g6tRSjpiVnZ+7ZxKF8OTJb8vh/xcBWp9Spx9+xlVrJ+0jsVs2WIsHQjKbE8QD0uNKtVxbXEcZX9ydKVxaT1w2wJSFmAsCLEE2Bvpfh0rJUUrfjdHo6U6HVca/RJe7tlfQu2H33xaplKxs1rCRkfN/eANmP1HpWJxpvfcul0lp7VI4+vP8AUqm08RKZu8N3Yg5mYEkkkWtpYAAaVpp1HLEI7FFWxpWjdaTU0lw/n8gGTMTma5PU8K6dKjCnxuzz11e1rl+vZdkuCT2Nu3i8WCcPA0ijixIRPTMxAJ8hqKc68IcsoVGTH9qYWPBgJPDKk2W7BwQPIqR4SL31BPCp034iynsPw8bli2BtF4NnzYyDxRibuzCylkIsozgg3U3NjxB00rHc0I1ayjxtyX0qrhEc7SXlXDYZ8TIQ8pLCBVKLGFS7Z73ZnDMo5Aa6XqFlQgpvAVqrkjP0mBYqOV/0Nq6U1gyOI6KgIXG5HAkehtTTa7kZQjLlZNL3CwAEGdkDh1JI0LnxHw62FufreuBd1XOs1ng7VrQjTopxXu5Eb3bHwyozHOHyOU8TFVIFwSdQNepqmE5a00ls0av9twbeGmSHZ1jzM/whdL8fe1d28uNUVseRsOm+DPKllFH7Uf7c1Za+03VeSH3WxjNIsUkbTw3BZB04dbW46Hqaz3NjBy8SG0v6mq1uJvEGso1HaW9UPcsiiUuylQojdGFxb4mWy263965kbOo5bo6ba4SZRZtodzhiFa7W8chuczHTxN/n0rqOcKawRco0oNR9xSnkubm+p4tpe4uOPCq/PNbRSOU6OXlvJaNyN2Ex6SM0xQowGRQC1iAQxvyJzAH8tQl1KcdtJLyvdltXs3wf4jM/q4Uf9IB/Wsta8nV2eEThRUCa2FsODAljhk7suMrXZmzC97HMT5+9U65FmEeaKARmK0YjzFylly5uJa3C9SzN8kcJAOFmklwx7p4ocOhIaQEAOb+JlHDnzNYalvJT9Tya4zWnYJ2xs/JDJHAousOZlZgXfiyubfC4JY3PHhy0PD16XxjglGezAV2mmtwysCVYWGhUkMOPUGut4cjnPZjcm1k/N7f61JU2QGH2vH+b2qapMWRjMMUwgjHx2zlrCyZlViON28XDyNEn4ayydKnrZbf9lSqHyM5K6AFVBcAeFo+7ljObiCZDqdeWuePUakfj7rP9UzY4tEHvrhchjEzGRWjJsUIA7t4iTJlJDaSEEnQWX1NtC5nVznYpqxekilkQwNh0K9wzZiikZSbg5tOdwDWjDzq7mLU8Cd6AceUbEMzGNWVStlsGILaAWJ0GvlU6T8P2idRsrOL2KsAaUO5CgmxCnp5a8KnOs8ZYJtvALjd4MPKkYw8HcyADOXYsrmw1C3sutzp1rNb3Omb8XLj9O33NM6ccbLcEZsTa+RCOoF668J2kllZM7wuS37hb3xp4J5DEUUqFOkR8WbN5MNRrpauP1Pp9SMtdJZT/AFOraV4adMnjA7vlvXHNdEnzRHKXAA/DewVuLZs3S3hH1rsLGs3mccfn/wC9gu68MYgyS7KneSUyN4Rayr0HSt95KKWmPHz8nPiyB7Vp1Wc3NO2mlErqRbewD2bYl3kmWON3soJyi9uPH6X05061eEfc8G2wxTk3L4LVDkaTPIolS3wsxUA9TYeL0NVVYSmvTLB06sJVFmL2IrtB220kCRoAsQe57tQEFhoDc8dSf7tYKlCFLdPLMNaKisZKVgI1Z3LC5vpmB8+RrNUk8myxpQlFt7ssu7GKaHGwlSFzhkb5bFS36FRaq44bwXXkP2eo0uSVjxY/z6VYkjksDlH1qxEQaZbgg8CKmiDG9mbekwqyxuUzOF7hhouYIEytc2v4Q3nc1TdQWFI005atgrevfJYoZFcAZ42ULrmBbMA2v4cvHztaqbdKUk12LJNRWGUfYG3ExKva4ZTc5yMzZiTnNtLk3rqprBgcWyQkqxFYNJU0RZ3ZZP2mIqwDKxYBnCBsozFCSbDNa2vO1RqpOGCylJqWTm3d5UVsRkeUSvIWQ2IbVUMAFzmQI2fwgWYtreuPKOHpaOomniWdi2bXQ4vC4nEmXKkcBRYtO8cEqzO4vePMyKACL2XzrZQp6ML6mOrPOcGYvXaOYIGLdfhdh9TRoixNhuyp5MTKI3OaNbMwOhPHKNOPAm3lXK6pJQSjHudbpVFSk5vsd3g3diZGmiDxyanKx0vfiRqfbSuXCrJPD3OlVtYyi5JYYNupimYMrcQNfUG1da1e7RwLqOOeSRx2zY5PiUX6jQ+9dOnWnB7MyKbRA4jZX2c58pkQel18yOdWVrmdRYfBdCopbGkdk20EkfS/1Fc244L4RwVbtcH+8GnR4JSLr2G4UJgHe1jJMxvzIUBR9BY+5rldRlmrj4NVBenJadobAw0sneONfxANlVjyLDmf353qmnc1Yx0J7FucbAu3NlQzwNCyKI9cgC6BrWVwBzB4UoN5znchJZ2Me2putisI5ZomdTwkRSy26G18h8jSlWpzezOjaYpQ35D9y8P999tkV+7hDZbDQtqLkmygDXjr5U5wqOPhw2+pCvcQcsmhwAPIBCQyFczW+GMkaAHnfpSoTqYaqrdd/kxVYxz6A1tm9W9quVTJTgp2/wCcZCEGDjaQMGzuEzFeFgOnPlV1OSfJFozvB7P+0Sj7TLPFIfxSIcpPyg/hv56Vd2/wJZyXzZW6OFIzTl8QwIAZpC0bWAuVAAut9NflqHt2isBJt8sbxmysImKDsJFUgC0ORSFF7XD6Eh8viHAcbcapnN7qTX05/sdW1pSdHXQj6stS4eVjtq2/PuSOxwrQo02UuwBNhoNNRpodb8KvjOTy1x2OddU4wnoSxjGc/PcXioICpGi35gG4q1ORlDoNuQrEYu7XDMbWnwiAMCOqODp1s1/MU9MmyWpA27JbHYiCLEztKSkrOrIokjYLZGWQLqBcEdCPKq6kcdiae3I5tPaMqyvBtCXDuVbKyHCMWePk6urLYsut82hvppUoYxlLf8xP6lb2lsaB5WOHMiQ6ZRIVZr65hcE+Hha5JrZTqyx6jLNRzsNbJ3PfETpCJFXNcknQgDjYHi3QVOdzpXBGENTJnfXZMGEeGTBOpSMGLErxkBBOSRwdQCSwzcNB1rkXWup6pL8js2FSMHpzgr20ccZRkjOZ2+FVBZmPQAa1z4xeTrzklHOSpQRS4diGDRyAm4IsR6g16qzt1Gnl9zyNzU1TZbNkztOl8puDY2BtTniDwzPhhLwtzU+xpZRFpkl2TQZMQ6dGt9L6fpWS44OjTeVkh+1offmpUOAky+9khtsqL/nl/wC41ci+/wDIf2NdL2Etj5KjTiEmOKWBitG8ngY+G1gfBa5Og0Jt6VXNKUWm8E4vDTIbbbLjJWRWY4dIzJiOK90qgkrbS8j2IAb4bE2pW1JKT9O/z8jrT2W5H7KhBiSJ1QRgqwdyFUKLM8aRE3te4zEagjU1ojUaWeHvwV4jjC/UtGGnhRckTRKo4AMp/jVG4xb665r+h0/SpIWEDSKNamhAsgqxNkQWSpoiByqL3trwvzqaS5DU8Y7ArqBoNBVkVjgjJuTywSdgASTYDielWIgywbt7jyYpRLiGaCJtVRbCVxyZiQcgPS17dKrlVfYkolmbZuH2dNhVw2GjvM7xtIxYygCNpL5zckEpY3PPyqptsaSQxhN41naOGaCNMW7928cqaw/dtJxNxKDkbIymzhWOmU2QxGF3awmMbEI+HWGSCXu+8w7NHnuiSB/DpwcAq2axHpTUmhOKZSd893MVs60iv3+HvpJbLJEfw5stvow/StdKpGfpkUTp43iQmycVDOJBK5SdmHd5tUctowY28Op46addBVtWEoNYWV3HDROLy8PsaPupsTGYOdQIoZIW4yApdB1VviPHgQfUVln4bWVsyadTiRWe2qXCO0ZQqZVLCVl1Itlyq3LmdfKr7Wc4Z+CFSMZvkp26G80cIaBvCGYsrHhewFj04calVTqS1MNGleknsRtIMLqQQeBHCpQpmactwzszN8XIfzVC4Rpo+1EF2tL9+asoL0hJl17LGtsuL/nl/wC41ci9X7d/b+iNlJ+gkdoPSpojJjuzdsTYhHjwUYdogQ8kl1jDBdEX5mJH00uRcVXK3zImqmFsNbqbVgeF4e57wSCKWVnYXlE65wxAU6BY5Rl5d1a1iK0JYWCkm9m4vZoyKqQI7rG1hHcDvUZ0JbLYAhG1NuFMDmG2rhJXmVoY+7TujG3dEtKHRpPCmTMwCqTdQQRrQAJL/sl/g8BuwDYdZkzERrKSpjFpBkdWHEG+l9aWEPLB5cE4V5MPI2LijYq4K5ZlK/Fl0VZbeQHA8ai4fA9RSMR2hYUfCJW/u2/c1ojZze5B1URs/aJH+GF/qy1crN92R8VAUm/9+EH/AF/6VYrT6kfEBm35c/8AAX/Gf/zUvLL5FrHdl70CbEYeOWNViaaIOc1xlzre9xw6+V6jVo6YNpji8s+itu7SGGhaUqWC5b2F7AsFLWGpABvZQSbaAmsBaVo7ywYh4jJhwziEzxZhnsGjZmMbBSDouUgeLxfDa9AHMBtrCSNHGII8shiJb8Jc98oCZlDM0YhIa4BXMPOgCXTbuHjnOFiy5goY2NlLOHaONTwZ2EUjeic6AGd5dqQHZzPifu0mhtkYEsGdLhLAHxA/tUopt7AfNobwi/xWF/XnXcg00YZJp5JnYW8+MhtBDOwSQqmUm4FyBoeKceIqFS3pv1YBTlwifn2Uw0LRn+9f+FZ414vghKnNblQ3nwYRwxGpHEfCbcqcmnwX0M43Bt3NpZW7tj4WPh8j0+tSg+xGvTytSNI7MF/3qT1qi54LKHtRE9qf9ua12ntKavJSI5ZFFkkkQdFdgvsDarZ0YPfAo1ZLYQ883OSQ/wDqOf41W6SXb+hZ4me5vHYjtaN8AsJOWZGcsG4yAsfvFJ+LoelvSuRVjpm0aovKLdhd2MLHIZUiyyESAsHe9pGLv+LTUm1vhDECwNVjIifYeBimjw/cSs7xAqBLKVdcIMiRteSzWGItZtDm14aAAOy/sOeJFgmSViVs2JPeRnC95D4c0+ZwAXX7vNcEZuVAErsXZuDmLMMJ3T4d44sr28BgGaLJlYpoJBqp10BvlFgCUEOGwKTTEiJGYyyuzM1zYAt4ieQAsKEshwfLG3MUs2JnljXIkkruq8LBmJF+h8q69KLUEmZpPcBtUxZO5aYDgnyiwQE9aqmpFkcDWW41FSTTWGRaxuapuj2oJ3K4baavIilSk6XzjIQULhfFdSAQy6+XXFUtpJ5iWRqI0jY0uy8QFOHmja1iAk7qynKVz5cwZHy3GawbzrK4tclmSZg2fhUtYJZS7AFrjNIWMjkE6u2ZrsdfEetICu7a2xsfCP3skkKyqBZYmJfwhwngjPECSQBiNMx1FSjCUuELKRlXaDv39tiRIUaPDxaJnOaRzbKHYknlfib6m9aYUnDkWc8FCgBuD8RrbCOncpm9WxLSusY/N16elQnUctuxKFNR3Ix8ab3BIPUaGoYJnJ9oPJbvGvYWBP8AHqanF52ZXo07oTjtmywhWkjdA3wFgRmt0qGpN4TLOxtvYa0LQsVB78H7wsbkjkV6CsdxKTlvwSgkkU3tWxWXEG4rdbVUlhmepScuCoYF1fnoONapV0lsVxovO4RPilUWFqyupJvk0KEV2G8Ptl4yGR2UqbgqxBU9RbhS2fuWQcfh4L7sztOxqplkaPEIRY94tmItYjMlvc3pu0pvjYpVWa5JOPf2FnjdoJoWijljTuJEIUSlC7eNL5vAtjfS1Uysn2ZYq/0Hf6b4ZVjGTFy93YqGOG0YElHHgFiL8tDYXB1qrys/oS8VEfH2nYjDxmPD4d3ubh8U6yMOFxliVQbnUm9ySdakrRvlh4qKRvFvBjcab4qV3ANwmULGvoq2H1Nz51rp0IQK3NshSlXEQuHA3F2OXy51XKolwTUMjUsajgTUVUZLwxkG1Te62ILZgrS635VUnhlr4CstaSh7CWjB4gUtKfYFJnigOnGo+HH4DUx2HCk6BbD00oeEhrLHZMPJO/dwozhOOUXt61m1LOWy7hBb7EmiAeRO7W9gSVuTa9rA3q11YNYTK1F5yROOkueNVouBKYHkjLEKNSxAHqTYVGTA2fe+SKPBCGYLI+QKL30KgAyX4jWsFFNz1LYsb2FdhmCN5JtRH8K/mPP6Cra8svBBFT7X1P2g1dR4EyoiVUTKv19atABdr0wEmgAvCbQKC1ripxqNFUqakyTwu0gxtlNN1CPhDWJx+Zwpay31tx9KqT3LGsLBKxY+P5v0NW6kU6ZBSYpD+Nfeo5DDOYvEIqm1iTw4Gk2SjErGMxh4CopFwF3hpjJDYGJRZgJQpRtDmFwDyPlSy1wQaObw7N7iUqPhbVfTmPp/lSTyNFv3Zw0M2HRjFGWHhY5Re40vUZTknsyLiibTZ0I/4af4R/lVeuXyPCCo8Og4Ko+gqGqQ8IgN9caY4wqqcrcWA08lv+v0qdNZ5JEZuZvHBh48jqykm7OPFmPK446UVKbluBadqthcbDk78AXBBU3YHhw9L+9VR1QYzMNr7OaCQpfMt/C3JhyPrWuMsoQERUgJXduMLKszAFYyCAT8TDVR9OPtVc1lYAkNs4yXGzhL3ZjqfwqP4ACoxSgtgybJ2d4YRqqJ8KiwH8fWs092CAu1Hcxp/GguaspVMDZjr7qYhSRkNaNaEe/oxP8AIfajWgOHdjEfIfak5oDy7r4j5DT1ICT/AKPzRJYR3Y8TbWk5oAKLdifiUNzQpIB8btz/ACGjUgHF3bn+Q0a0AjE7s4gjRT6Ua0AF/RnEfIfanrQHP6MT/IfajWgHsJunOzC6EAamouYiX2nu1My+JSSOHWkphgb2Fu/iUDDKwUkEctef8KHJMeCYGxp+je5qOUIWNizdD+tLUhi/9hy81NGoCPxe45fVVKN1Xh7VJVMARM26GMiNwpYfMv8AN6l4i7gErgcUyZXUkeai/va9GUgImbdqcnRD7VLWgPRbu4heCH2o1ICY3T2FiExILKbMMp068P1quclgDed1tj90Lka1lkxon8ULiooZCNAvyr7CrAB2gX5V9hQIT3C/KvsKAHY4F+VfYUDG3hW/wj2FACu4X5R7CgR0Qr8o9hQB7uV+UewoA73K/KPYUgG+4X5V9hQB7uF+VfYUAOQQr8o9hQB6aFb/AAj2FADohX5R7CgBXdL0HsKAO90vQewoA8Il6D2FAHe6XoPYUgOiMdB7UABmBflX2FSAT3C/KvsKAPdwvyr7CgB/CQrf4R7CkxlhjqAH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b-NO"/>
          </a:p>
        </p:txBody>
      </p:sp>
      <p:pic>
        <p:nvPicPr>
          <p:cNvPr id="2056" name="Picture 8" descr="http://outlookexpresshelp.com/wp-content/uploads/2012/02/encoding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826" y="2205658"/>
            <a:ext cx="3047991" cy="296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ktangel 9"/>
          <p:cNvSpPr/>
          <p:nvPr/>
        </p:nvSpPr>
        <p:spPr>
          <a:xfrm>
            <a:off x="900386" y="5067938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Summarize and harmonize </a:t>
            </a:r>
            <a:r>
              <a:rPr lang="en-US" sz="2000" dirty="0" smtClean="0"/>
              <a:t>for Best Practices</a:t>
            </a:r>
            <a:endParaRPr lang="en-US" sz="2000" dirty="0"/>
          </a:p>
        </p:txBody>
      </p:sp>
      <p:sp>
        <p:nvSpPr>
          <p:cNvPr id="9" name="Plassholder for bunntekst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0277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275502" y="981521"/>
            <a:ext cx="7000301" cy="546519"/>
          </a:xfrm>
        </p:spPr>
        <p:txBody>
          <a:bodyPr>
            <a:normAutofit/>
          </a:bodyPr>
          <a:lstStyle/>
          <a:p>
            <a:r>
              <a:rPr lang="nb-NO" sz="3200" dirty="0" err="1" smtClean="0"/>
              <a:t>Schedule</a:t>
            </a:r>
            <a:endParaRPr lang="nb-NO" sz="32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2400" dirty="0" err="1" smtClean="0"/>
              <a:t>Tuesday</a:t>
            </a:r>
            <a:r>
              <a:rPr lang="nb-NO" sz="2400" dirty="0" smtClean="0"/>
              <a:t> </a:t>
            </a:r>
            <a:r>
              <a:rPr lang="nb-NO" sz="2400" dirty="0" err="1" smtClean="0"/>
              <a:t>October</a:t>
            </a:r>
            <a:r>
              <a:rPr lang="nb-NO" sz="2400" dirty="0" smtClean="0"/>
              <a:t> 25th 13:30-17:00</a:t>
            </a:r>
          </a:p>
          <a:p>
            <a:pPr lvl="1"/>
            <a:r>
              <a:rPr lang="nb-NO" sz="2000" dirty="0" err="1" smtClean="0"/>
              <a:t>Coffee</a:t>
            </a:r>
            <a:r>
              <a:rPr lang="nb-NO" sz="2000" dirty="0" smtClean="0"/>
              <a:t>/Tea break 15:00-17:00</a:t>
            </a:r>
          </a:p>
          <a:p>
            <a:r>
              <a:rPr lang="nb-NO" sz="2400" dirty="0" err="1" smtClean="0"/>
              <a:t>Wednesday</a:t>
            </a:r>
            <a:r>
              <a:rPr lang="nb-NO" sz="2400" dirty="0" smtClean="0"/>
              <a:t> </a:t>
            </a:r>
            <a:r>
              <a:rPr lang="nb-NO" sz="2400" dirty="0" err="1"/>
              <a:t>October</a:t>
            </a:r>
            <a:r>
              <a:rPr lang="nb-NO" sz="2400" dirty="0"/>
              <a:t> 26th </a:t>
            </a:r>
            <a:r>
              <a:rPr lang="nb-NO" sz="2400" dirty="0" smtClean="0"/>
              <a:t>11:00-12:30</a:t>
            </a:r>
            <a:endParaRPr lang="nb-NO" sz="2400" dirty="0"/>
          </a:p>
          <a:p>
            <a:pPr lvl="1"/>
            <a:r>
              <a:rPr lang="nb-NO" b="1" dirty="0" err="1" smtClean="0"/>
              <a:t>After</a:t>
            </a:r>
            <a:r>
              <a:rPr lang="nb-NO" b="1" dirty="0" smtClean="0"/>
              <a:t> PMG</a:t>
            </a:r>
          </a:p>
          <a:p>
            <a:pPr lvl="1"/>
            <a:r>
              <a:rPr lang="nb-NO" dirty="0" err="1" smtClean="0"/>
              <a:t>Need</a:t>
            </a:r>
            <a:r>
              <a:rPr lang="nb-NO" dirty="0" smtClean="0"/>
              <a:t> for </a:t>
            </a:r>
            <a:r>
              <a:rPr lang="nb-NO" dirty="0" err="1" smtClean="0"/>
              <a:t>Wednesday</a:t>
            </a:r>
            <a:r>
              <a:rPr lang="nb-NO" dirty="0" smtClean="0"/>
              <a:t> </a:t>
            </a:r>
            <a:r>
              <a:rPr lang="nb-NO" dirty="0" err="1" smtClean="0"/>
              <a:t>meeting</a:t>
            </a:r>
            <a:r>
              <a:rPr lang="nb-NO" dirty="0" smtClean="0"/>
              <a:t> to be </a:t>
            </a:r>
            <a:r>
              <a:rPr lang="nb-NO" dirty="0" err="1" smtClean="0"/>
              <a:t>discussed</a:t>
            </a:r>
            <a:r>
              <a:rPr lang="nb-NO" dirty="0" smtClean="0"/>
              <a:t> at </a:t>
            </a:r>
            <a:r>
              <a:rPr lang="nb-NO" dirty="0" err="1" smtClean="0"/>
              <a:t>the</a:t>
            </a:r>
            <a:r>
              <a:rPr lang="nb-NO" dirty="0" smtClean="0"/>
              <a:t> end </a:t>
            </a:r>
            <a:r>
              <a:rPr lang="nb-NO" dirty="0" err="1" smtClean="0"/>
              <a:t>of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meeting</a:t>
            </a:r>
            <a:r>
              <a:rPr lang="nb-NO" dirty="0" smtClean="0"/>
              <a:t> </a:t>
            </a:r>
            <a:r>
              <a:rPr lang="nb-NO" dirty="0" err="1" smtClean="0"/>
              <a:t>today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1A7C1D0-06CD-45E3-98D4-50DBD213E0BB}" type="datetime1">
              <a:rPr lang="en-GB" smtClean="0"/>
              <a:t>25/11/2014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55658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1275502" y="909514"/>
            <a:ext cx="7000301" cy="618526"/>
          </a:xfrm>
        </p:spPr>
        <p:txBody>
          <a:bodyPr>
            <a:normAutofit/>
          </a:bodyPr>
          <a:lstStyle/>
          <a:p>
            <a:r>
              <a:rPr lang="en-US" sz="2800" dirty="0" err="1"/>
              <a:t>Implemetation</a:t>
            </a:r>
            <a:r>
              <a:rPr lang="en-US" sz="2800" dirty="0"/>
              <a:t> issues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idx="1"/>
          </p:nvPr>
        </p:nvSpPr>
        <p:spPr>
          <a:xfrm>
            <a:off x="468338" y="1778269"/>
            <a:ext cx="4562455" cy="42948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iterative approach to </a:t>
            </a:r>
            <a:r>
              <a:rPr lang="en-US" sz="2000" dirty="0" smtClean="0"/>
              <a:t>standardization </a:t>
            </a:r>
            <a:r>
              <a:rPr lang="en-US" sz="2000" dirty="0"/>
              <a:t>and implementation</a:t>
            </a:r>
          </a:p>
          <a:p>
            <a:r>
              <a:rPr lang="en-US" sz="2000" dirty="0"/>
              <a:t>Namespaces</a:t>
            </a:r>
          </a:p>
          <a:p>
            <a:r>
              <a:rPr lang="en-US" sz="2000" dirty="0"/>
              <a:t>Dependencies</a:t>
            </a:r>
          </a:p>
          <a:p>
            <a:r>
              <a:rPr lang="en-US" sz="2000" dirty="0"/>
              <a:t>Implementing and maintaining code lists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AF6BF5-914A-4598-9526-14F22778114C}" type="datetime1">
              <a:rPr lang="en-GB" smtClean="0"/>
              <a:t>25/11/2014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02"/>
          <a:stretch/>
        </p:blipFill>
        <p:spPr bwMode="auto">
          <a:xfrm>
            <a:off x="5030793" y="1558922"/>
            <a:ext cx="387695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8599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Topics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r>
              <a:rPr lang="nb-NO" dirty="0" smtClean="0"/>
              <a:t> (</a:t>
            </a:r>
            <a:r>
              <a:rPr lang="nb-NO" dirty="0" err="1" smtClean="0"/>
              <a:t>details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Headlines</a:t>
            </a:r>
          </a:p>
          <a:p>
            <a:pPr lvl="1"/>
            <a:r>
              <a:rPr lang="en-US" sz="2000" dirty="0" smtClean="0"/>
              <a:t>Basic UML</a:t>
            </a:r>
          </a:p>
          <a:p>
            <a:pPr lvl="1"/>
            <a:r>
              <a:rPr lang="en-US" sz="2000" dirty="0" smtClean="0"/>
              <a:t>Modelling and design best practices</a:t>
            </a:r>
          </a:p>
          <a:p>
            <a:pPr lvl="1"/>
            <a:r>
              <a:rPr lang="en-US" sz="2000" dirty="0" smtClean="0"/>
              <a:t>Relevant rules from standards</a:t>
            </a:r>
          </a:p>
          <a:p>
            <a:pPr lvl="1"/>
            <a:r>
              <a:rPr lang="en-US" sz="2000" dirty="0" err="1" smtClean="0"/>
              <a:t>Implemetation</a:t>
            </a:r>
            <a:r>
              <a:rPr lang="en-US" sz="2000" dirty="0" smtClean="0"/>
              <a:t> issues</a:t>
            </a:r>
          </a:p>
          <a:p>
            <a:endParaRPr lang="nb-NO" sz="2400" dirty="0"/>
          </a:p>
        </p:txBody>
      </p:sp>
      <p:sp>
        <p:nvSpPr>
          <p:cNvPr id="12" name="Plassholder for tekst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4E2149-404E-4549-8A18-44DCB2BF752B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21213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UML </a:t>
            </a:r>
            <a:r>
              <a:rPr lang="nb-NO" dirty="0" err="1" smtClean="0"/>
              <a:t>Topics</a:t>
            </a:r>
            <a:r>
              <a:rPr lang="nb-NO" dirty="0" smtClean="0"/>
              <a:t> (</a:t>
            </a:r>
            <a:r>
              <a:rPr lang="nb-NO" dirty="0" err="1" smtClean="0"/>
              <a:t>details</a:t>
            </a:r>
            <a:r>
              <a:rPr lang="nb-NO" dirty="0" smtClean="0"/>
              <a:t>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483DBF-33D4-4233-B9F6-81329A9AFAF1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37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Revised</a:t>
            </a:r>
            <a:r>
              <a:rPr lang="nb-NO" dirty="0" smtClean="0"/>
              <a:t> action plan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176D46-2BC0-4CF3-8681-7A818B85E20D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1044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Nominated</a:t>
            </a:r>
            <a:r>
              <a:rPr lang="nb-NO" dirty="0" smtClean="0"/>
              <a:t> </a:t>
            </a:r>
            <a:r>
              <a:rPr lang="nb-NO" dirty="0" err="1" smtClean="0"/>
              <a:t>experts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Dr. Jean Brodeur, </a:t>
            </a:r>
            <a:r>
              <a:rPr lang="fr-FR" dirty="0" smtClean="0"/>
              <a:t>Canada</a:t>
            </a:r>
          </a:p>
          <a:p>
            <a:r>
              <a:rPr lang="en-US" dirty="0" smtClean="0"/>
              <a:t>Mr</a:t>
            </a:r>
            <a:r>
              <a:rPr lang="en-US" dirty="0"/>
              <a:t>. Clemens </a:t>
            </a:r>
            <a:r>
              <a:rPr lang="en-US" dirty="0" err="1"/>
              <a:t>Portele</a:t>
            </a:r>
            <a:r>
              <a:rPr lang="en-US" dirty="0"/>
              <a:t>, </a:t>
            </a:r>
            <a:r>
              <a:rPr lang="en-US" dirty="0" smtClean="0"/>
              <a:t>Germany</a:t>
            </a:r>
            <a:endParaRPr lang="en-US" dirty="0"/>
          </a:p>
          <a:p>
            <a:r>
              <a:rPr lang="en-US" dirty="0"/>
              <a:t>Mr. Stephen Desmond, New </a:t>
            </a:r>
            <a:r>
              <a:rPr lang="en-US" dirty="0" smtClean="0"/>
              <a:t>Zealand</a:t>
            </a:r>
            <a:endParaRPr lang="en-US" dirty="0"/>
          </a:p>
          <a:p>
            <a:r>
              <a:rPr lang="en-US" dirty="0"/>
              <a:t>Professor Serena Coetzee, South </a:t>
            </a:r>
            <a:r>
              <a:rPr lang="en-US" dirty="0" smtClean="0"/>
              <a:t>Africa</a:t>
            </a:r>
            <a:endParaRPr lang="en-US" dirty="0"/>
          </a:p>
          <a:p>
            <a:r>
              <a:rPr lang="en-US" dirty="0"/>
              <a:t>Mr. Antonio Federico Rodriguez </a:t>
            </a:r>
            <a:r>
              <a:rPr lang="en-US" dirty="0" err="1"/>
              <a:t>Pascual</a:t>
            </a:r>
            <a:r>
              <a:rPr lang="en-US" dirty="0"/>
              <a:t>, Spain </a:t>
            </a:r>
            <a:endParaRPr lang="en-US" dirty="0" smtClean="0"/>
          </a:p>
          <a:p>
            <a:r>
              <a:rPr lang="da-DK" dirty="0" smtClean="0"/>
              <a:t>Ms</a:t>
            </a:r>
            <a:r>
              <a:rPr lang="da-DK" dirty="0"/>
              <a:t>.  Heidi Vanparys, Denmark </a:t>
            </a:r>
            <a:endParaRPr lang="da-DK" dirty="0" smtClean="0"/>
          </a:p>
          <a:p>
            <a:r>
              <a:rPr lang="en-US" dirty="0" smtClean="0"/>
              <a:t>Ms</a:t>
            </a:r>
            <a:r>
              <a:rPr lang="en-US" dirty="0"/>
              <a:t>. Debbie Wilson, United </a:t>
            </a:r>
            <a:r>
              <a:rPr lang="en-US" dirty="0" smtClean="0"/>
              <a:t>Kingdom</a:t>
            </a:r>
            <a:endParaRPr lang="en-US" dirty="0"/>
          </a:p>
          <a:p>
            <a:r>
              <a:rPr lang="nb-NO" dirty="0"/>
              <a:t>Dr. Paul </a:t>
            </a:r>
            <a:r>
              <a:rPr lang="nb-NO" dirty="0" err="1"/>
              <a:t>Scarponcini</a:t>
            </a:r>
            <a:r>
              <a:rPr lang="nb-NO" dirty="0"/>
              <a:t>, United </a:t>
            </a:r>
            <a:r>
              <a:rPr lang="nb-NO" dirty="0" smtClean="0"/>
              <a:t>States</a:t>
            </a:r>
            <a:endParaRPr lang="nb-NO" dirty="0"/>
          </a:p>
          <a:p>
            <a:r>
              <a:rPr lang="nb-NO" dirty="0" smtClean="0"/>
              <a:t>Mr. Michael </a:t>
            </a:r>
            <a:r>
              <a:rPr lang="nb-NO" dirty="0"/>
              <a:t>Lutz, </a:t>
            </a:r>
            <a:r>
              <a:rPr lang="nb-NO" dirty="0" smtClean="0"/>
              <a:t>EC-JRC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 smtClean="0"/>
              <a:t>ISO/TC211 AG Best </a:t>
            </a:r>
            <a:r>
              <a:rPr lang="nb-NO" dirty="0" err="1" smtClean="0"/>
              <a:t>practices</a:t>
            </a:r>
            <a:r>
              <a:rPr lang="nb-NO" dirty="0" smtClean="0"/>
              <a:t> for UML</a:t>
            </a:r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B4EEFE-B931-421D-B575-77D2F3EA06A2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7" name="Picture 8" descr="http://outlookexpresshelp.com/wp-content/uploads/2012/02/enco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46" y="3505761"/>
            <a:ext cx="2615943" cy="25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ressources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Dr. John </a:t>
            </a:r>
            <a:r>
              <a:rPr lang="nb-NO" dirty="0" err="1"/>
              <a:t>Herring</a:t>
            </a:r>
            <a:r>
              <a:rPr lang="nb-NO" dirty="0"/>
              <a:t>, </a:t>
            </a:r>
            <a:r>
              <a:rPr lang="nb-NO" dirty="0" smtClean="0"/>
              <a:t>HMMG</a:t>
            </a:r>
          </a:p>
          <a:p>
            <a:r>
              <a:rPr lang="nb-NO" dirty="0" smtClean="0"/>
              <a:t>Dr. Ted </a:t>
            </a:r>
            <a:r>
              <a:rPr lang="nb-NO" dirty="0" err="1"/>
              <a:t>Haberman</a:t>
            </a:r>
            <a:r>
              <a:rPr lang="nb-NO" dirty="0"/>
              <a:t>, XMG </a:t>
            </a:r>
            <a:endParaRPr lang="nb-NO" dirty="0" smtClean="0"/>
          </a:p>
          <a:p>
            <a:r>
              <a:rPr lang="nb-NO" dirty="0" smtClean="0"/>
              <a:t>Dr. Steve </a:t>
            </a:r>
            <a:r>
              <a:rPr lang="nb-NO" dirty="0"/>
              <a:t>Richard, XMG </a:t>
            </a:r>
            <a:endParaRPr lang="nb-NO" dirty="0" smtClean="0"/>
          </a:p>
          <a:p>
            <a:r>
              <a:rPr lang="nb-NO" dirty="0" smtClean="0"/>
              <a:t>Mr. Rob </a:t>
            </a:r>
            <a:r>
              <a:rPr lang="nb-NO" dirty="0"/>
              <a:t>Atkinson, OGC </a:t>
            </a:r>
            <a:endParaRPr lang="nb-NO" dirty="0" smtClean="0"/>
          </a:p>
          <a:p>
            <a:r>
              <a:rPr lang="nb-NO" dirty="0" smtClean="0"/>
              <a:t>Dr. Markus </a:t>
            </a:r>
            <a:r>
              <a:rPr lang="nb-NO" dirty="0"/>
              <a:t>Seifert, Germany</a:t>
            </a:r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ISO/TC211 AG Best </a:t>
            </a:r>
            <a:r>
              <a:rPr lang="nb-NO" dirty="0" err="1"/>
              <a:t>practices</a:t>
            </a:r>
            <a:r>
              <a:rPr lang="nb-NO" dirty="0"/>
              <a:t> for UML</a:t>
            </a:r>
          </a:p>
          <a:p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00517AA-F2F6-4E90-B1AE-CA4C29176825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7" name="Picture 8" descr="http://outlookexpresshelp.com/wp-content/uploads/2012/02/encod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946" y="3505761"/>
            <a:ext cx="2615943" cy="2542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Agenda</a:t>
            </a:r>
            <a:endParaRPr lang="nb-NO" dirty="0"/>
          </a:p>
        </p:txBody>
      </p:sp>
      <p:sp>
        <p:nvSpPr>
          <p:cNvPr id="10" name="Plassholder for tekst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innhold 8"/>
          <p:cNvSpPr>
            <a:spLocks noGrp="1"/>
          </p:cNvSpPr>
          <p:nvPr>
            <p:ph idx="1"/>
          </p:nvPr>
        </p:nvSpPr>
        <p:spPr>
          <a:xfrm>
            <a:off x="1273842" y="1528040"/>
            <a:ext cx="4235056" cy="454502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nb-NO" sz="2000" dirty="0" err="1" smtClean="0"/>
              <a:t>Welcome</a:t>
            </a:r>
            <a:r>
              <a:rPr lang="nb-NO" sz="2000" dirty="0" smtClean="0"/>
              <a:t> and </a:t>
            </a:r>
            <a:r>
              <a:rPr lang="nb-NO" sz="2000" dirty="0" err="1" smtClean="0"/>
              <a:t>introduction</a:t>
            </a:r>
            <a:endParaRPr lang="nb-NO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nb-NO" sz="2000" dirty="0"/>
              <a:t>Roll </a:t>
            </a:r>
            <a:r>
              <a:rPr lang="nb-NO" sz="2000" dirty="0" err="1"/>
              <a:t>call</a:t>
            </a:r>
            <a:r>
              <a:rPr lang="nb-NO" sz="2000" dirty="0"/>
              <a:t> </a:t>
            </a:r>
            <a:r>
              <a:rPr lang="nb-NO" sz="2000" dirty="0" err="1"/>
              <a:t>of</a:t>
            </a:r>
            <a:r>
              <a:rPr lang="nb-NO" sz="2000" dirty="0"/>
              <a:t> </a:t>
            </a:r>
            <a:r>
              <a:rPr lang="nb-NO" sz="2000" dirty="0" err="1"/>
              <a:t>members</a:t>
            </a:r>
            <a:endParaRPr lang="nb-NO" sz="2000" dirty="0"/>
          </a:p>
          <a:p>
            <a:pPr marL="342900" indent="-342900">
              <a:buFont typeface="+mj-lt"/>
              <a:buAutoNum type="arabicPeriod"/>
            </a:pPr>
            <a:r>
              <a:rPr lang="nb-NO" sz="2000" dirty="0" err="1" smtClean="0"/>
              <a:t>Approval</a:t>
            </a:r>
            <a:r>
              <a:rPr lang="nb-NO" sz="2000" dirty="0" smtClean="0"/>
              <a:t> </a:t>
            </a:r>
            <a:r>
              <a:rPr lang="nb-NO" sz="2000" dirty="0" err="1"/>
              <a:t>of</a:t>
            </a:r>
            <a:r>
              <a:rPr lang="nb-NO" sz="2000" dirty="0"/>
              <a:t> agenda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000" dirty="0" smtClean="0"/>
              <a:t>Progress report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000" dirty="0" smtClean="0"/>
              <a:t>Preliminary plan for </a:t>
            </a:r>
            <a:r>
              <a:rPr lang="nb-NO" sz="2000" dirty="0" err="1" smtClean="0"/>
              <a:t>the</a:t>
            </a:r>
            <a:r>
              <a:rPr lang="nb-NO" sz="2000" dirty="0" smtClean="0"/>
              <a:t> </a:t>
            </a:r>
            <a:r>
              <a:rPr lang="nb-NO" sz="2000" dirty="0" err="1" smtClean="0"/>
              <a:t>group</a:t>
            </a:r>
            <a:endParaRPr lang="nb-NO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nb-NO" sz="2000" dirty="0" smtClean="0"/>
              <a:t>Presentation </a:t>
            </a:r>
            <a:r>
              <a:rPr lang="nb-NO" sz="2000" dirty="0" err="1" smtClean="0"/>
              <a:t>of</a:t>
            </a:r>
            <a:r>
              <a:rPr lang="nb-NO" sz="2000" dirty="0" smtClean="0"/>
              <a:t> </a:t>
            </a:r>
            <a:r>
              <a:rPr lang="nb-NO" sz="2000" dirty="0" err="1" smtClean="0"/>
              <a:t>the</a:t>
            </a:r>
            <a:r>
              <a:rPr lang="nb-NO" sz="2000" dirty="0" smtClean="0"/>
              <a:t> Livelink </a:t>
            </a:r>
            <a:r>
              <a:rPr lang="nb-NO" sz="2000" dirty="0" err="1" smtClean="0"/>
              <a:t>site</a:t>
            </a:r>
            <a:endParaRPr lang="nb-NO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Result presentation </a:t>
            </a:r>
            <a:r>
              <a:rPr lang="en-US" sz="2000" dirty="0"/>
              <a:t>– Wiki </a:t>
            </a:r>
            <a:r>
              <a:rPr lang="en-US" sz="2000" dirty="0" smtClean="0"/>
              <a:t>site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Topics to include (overview)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000" dirty="0" err="1"/>
              <a:t>Discussions</a:t>
            </a:r>
            <a:r>
              <a:rPr lang="nb-NO" sz="2000" dirty="0"/>
              <a:t> </a:t>
            </a:r>
            <a:r>
              <a:rPr lang="nb-NO" sz="2000" dirty="0" err="1"/>
              <a:t>on</a:t>
            </a:r>
            <a:r>
              <a:rPr lang="nb-NO" sz="2000" dirty="0"/>
              <a:t> UML </a:t>
            </a:r>
            <a:r>
              <a:rPr lang="nb-NO" sz="2000" dirty="0" err="1"/>
              <a:t>Topics</a:t>
            </a:r>
            <a:r>
              <a:rPr lang="nb-NO" sz="2000" dirty="0"/>
              <a:t> (</a:t>
            </a:r>
            <a:r>
              <a:rPr lang="nb-NO" sz="2000" dirty="0" err="1"/>
              <a:t>details</a:t>
            </a:r>
            <a:r>
              <a:rPr lang="nb-NO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nb-NO" sz="2000" dirty="0" err="1"/>
              <a:t>Revised</a:t>
            </a:r>
            <a:r>
              <a:rPr lang="nb-NO" sz="2000" dirty="0"/>
              <a:t> action plan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Any other businesses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Close</a:t>
            </a:r>
            <a:endParaRPr lang="nb-NO" sz="2000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7E506F6-ADA3-4805-A620-0272B32E2641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62" y="3645817"/>
            <a:ext cx="2780676" cy="23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02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4312E-3677-4FA6-A203-B651162AB92A}" type="datetime1">
              <a:rPr lang="en-GB" smtClean="0"/>
              <a:t>25/11/2014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000" dirty="0" err="1" smtClean="0"/>
              <a:t>Vision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subTitle" idx="1"/>
          </p:nvPr>
        </p:nvSpPr>
        <p:spPr>
          <a:xfrm>
            <a:off x="1619953" y="3933967"/>
            <a:ext cx="6985989" cy="1512518"/>
          </a:xfrm>
        </p:spPr>
        <p:txBody>
          <a:bodyPr/>
          <a:lstStyle/>
          <a:p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UML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models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that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can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be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understood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by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both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humans</a:t>
            </a:r>
            <a:r>
              <a:rPr lang="nb-NO" sz="3200" b="1" dirty="0" smtClean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nb-NO" sz="3200" b="1" dirty="0" err="1" smtClean="0">
                <a:solidFill>
                  <a:schemeClr val="accent4">
                    <a:lumMod val="50000"/>
                  </a:schemeClr>
                </a:solidFill>
              </a:rPr>
              <a:t>machines</a:t>
            </a:r>
            <a:endParaRPr lang="nb-NO" sz="3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nb-NO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866" y="909514"/>
            <a:ext cx="18478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56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C2169F-CFEE-48E5-84E7-1C58BF4F0EEA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7" name="Picture 6" descr="http://upload.wikimedia.org/wikipedia/commons/1/1f/Kungsgatan_196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298" y="1978631"/>
            <a:ext cx="6612775" cy="3894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060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843" y="1778270"/>
            <a:ext cx="4307063" cy="4294800"/>
          </a:xfrm>
        </p:spPr>
        <p:txBody>
          <a:bodyPr/>
          <a:lstStyle/>
          <a:p>
            <a:r>
              <a:rPr lang="nb-NO" dirty="0" smtClean="0"/>
              <a:t>Call for </a:t>
            </a:r>
            <a:r>
              <a:rPr lang="nb-NO" dirty="0" err="1" smtClean="0"/>
              <a:t>members</a:t>
            </a:r>
            <a:r>
              <a:rPr lang="nb-NO" dirty="0" smtClean="0"/>
              <a:t> September 2014</a:t>
            </a:r>
          </a:p>
          <a:p>
            <a:r>
              <a:rPr lang="nb-NO" dirty="0" smtClean="0"/>
              <a:t>Set up Livelink </a:t>
            </a:r>
            <a:r>
              <a:rPr lang="nb-NO" dirty="0" err="1" smtClean="0"/>
              <a:t>site</a:t>
            </a:r>
            <a:endParaRPr lang="nb-NO" dirty="0" smtClean="0"/>
          </a:p>
          <a:p>
            <a:r>
              <a:rPr lang="nb-NO" dirty="0" err="1" smtClean="0"/>
              <a:t>Investigating</a:t>
            </a:r>
            <a:r>
              <a:rPr lang="nb-NO" dirty="0" smtClean="0"/>
              <a:t> wiki </a:t>
            </a:r>
            <a:r>
              <a:rPr lang="nb-NO" dirty="0" err="1" smtClean="0"/>
              <a:t>oportunities</a:t>
            </a:r>
            <a:endParaRPr lang="nb-NO" dirty="0" smtClean="0"/>
          </a:p>
          <a:p>
            <a:r>
              <a:rPr lang="nb-NO" dirty="0" smtClean="0"/>
              <a:t>Initial </a:t>
            </a:r>
            <a:r>
              <a:rPr lang="nb-NO" dirty="0" err="1" smtClean="0"/>
              <a:t>discussions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subjects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endParaRPr lang="nb-NO" dirty="0" smtClean="0"/>
          </a:p>
          <a:p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 err="1" smtClean="0"/>
              <a:t>preliminary</a:t>
            </a:r>
            <a:r>
              <a:rPr lang="nb-NO" dirty="0" smtClean="0"/>
              <a:t> wiki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7594CC-D90A-4300-8F3B-73A3D9BA0ADD}" type="datetime1">
              <a:rPr lang="en-GB" smtClean="0"/>
              <a:t>25/11/2014</a:t>
            </a:fld>
            <a:endParaRPr lang="nb-NO" dirty="0"/>
          </a:p>
        </p:txBody>
      </p:sp>
      <p:pic>
        <p:nvPicPr>
          <p:cNvPr id="7" name="Picture 6" descr="http://upload.wikimedia.org/wikipedia/commons/1/1f/Kungsgatan_19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400" y="4042740"/>
            <a:ext cx="3476814" cy="20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062" y="1629594"/>
            <a:ext cx="2780676" cy="2395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054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plan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Before the meeting in Shenzhen:</a:t>
            </a:r>
            <a:endParaRPr lang="nb-NO" dirty="0"/>
          </a:p>
          <a:p>
            <a:pPr lvl="1"/>
            <a:r>
              <a:rPr lang="en-GB" dirty="0"/>
              <a:t>Mail discussions on how to work </a:t>
            </a:r>
            <a:endParaRPr lang="en-GB" dirty="0" smtClean="0"/>
          </a:p>
          <a:p>
            <a:pPr lvl="1"/>
            <a:r>
              <a:rPr lang="en-GB" dirty="0" smtClean="0"/>
              <a:t>Mail </a:t>
            </a:r>
            <a:r>
              <a:rPr lang="en-GB" dirty="0"/>
              <a:t>and project place discussions on issues to include in the work</a:t>
            </a:r>
            <a:endParaRPr lang="nb-NO" dirty="0"/>
          </a:p>
          <a:p>
            <a:pPr lvl="1"/>
            <a:r>
              <a:rPr lang="en-GB" dirty="0" smtClean="0"/>
              <a:t>Physical meeting in Shenzhen</a:t>
            </a:r>
            <a:endParaRPr lang="nb-NO" dirty="0" smtClean="0"/>
          </a:p>
          <a:p>
            <a:pPr lvl="0"/>
            <a:r>
              <a:rPr lang="en-GB" dirty="0" smtClean="0"/>
              <a:t>After </a:t>
            </a:r>
            <a:r>
              <a:rPr lang="en-GB" dirty="0"/>
              <a:t>the meeting in Shenzhen:</a:t>
            </a:r>
            <a:endParaRPr lang="nb-NO" dirty="0"/>
          </a:p>
          <a:p>
            <a:pPr lvl="1"/>
            <a:r>
              <a:rPr lang="en-GB" dirty="0" smtClean="0"/>
              <a:t>Starting to establish wiki</a:t>
            </a:r>
          </a:p>
          <a:p>
            <a:pPr lvl="1"/>
            <a:r>
              <a:rPr lang="en-GB" dirty="0" smtClean="0"/>
              <a:t>Describing </a:t>
            </a:r>
            <a:r>
              <a:rPr lang="en-GB" dirty="0"/>
              <a:t>specific issues</a:t>
            </a:r>
            <a:endParaRPr lang="nb-NO" dirty="0"/>
          </a:p>
          <a:p>
            <a:pPr lvl="1"/>
            <a:r>
              <a:rPr lang="en-GB" dirty="0" smtClean="0"/>
              <a:t>Mostly mail </a:t>
            </a:r>
            <a:r>
              <a:rPr lang="en-GB" dirty="0" err="1" smtClean="0"/>
              <a:t>discussionss</a:t>
            </a:r>
            <a:r>
              <a:rPr lang="en-GB" dirty="0" smtClean="0"/>
              <a:t>, web meetings when needed</a:t>
            </a:r>
            <a:endParaRPr lang="nb-NO" dirty="0"/>
          </a:p>
          <a:p>
            <a:pPr lvl="1"/>
            <a:r>
              <a:rPr lang="en-GB" dirty="0"/>
              <a:t>Physical meeting in May/June 2015 (ISO/TC211 meeting week)</a:t>
            </a:r>
            <a:endParaRPr lang="nb-NO" dirty="0"/>
          </a:p>
          <a:p>
            <a:pPr lvl="0"/>
            <a:r>
              <a:rPr lang="en-GB" dirty="0" smtClean="0"/>
              <a:t>Next: We </a:t>
            </a:r>
            <a:r>
              <a:rPr lang="en-GB" dirty="0"/>
              <a:t>should continue the work up to the next meeting week in October/November 2015, but this is up to the plenary to decide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6B8B0-3167-43AE-9185-48871BD2F343}" type="datetime1">
              <a:rPr lang="en-GB" smtClean="0"/>
              <a:t>25/11/2014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62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 Statens vegvesen liggende standard engels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2 Statens vegvesen liggende standard engelsk.potx [Skrivebeskyttet]" id="{1C77632F-0337-4E3F-BC1F-25D681906ABE}" vid="{84929A3A-40A7-4CF2-A6F5-90534ED9B2A4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1862</TotalTime>
  <Words>659</Words>
  <Application>Microsoft Office PowerPoint</Application>
  <PresentationFormat>Egendefinert</PresentationFormat>
  <Paragraphs>182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4" baseType="lpstr">
      <vt:lpstr>2 Statens vegvesen liggende standard engelsk</vt:lpstr>
      <vt:lpstr>ISO/TC211 Ad hoc group on best practices for UML modelling</vt:lpstr>
      <vt:lpstr>Schedule</vt:lpstr>
      <vt:lpstr>Nominated experts</vt:lpstr>
      <vt:lpstr>Other ressources</vt:lpstr>
      <vt:lpstr>Agenda</vt:lpstr>
      <vt:lpstr>Vision</vt:lpstr>
      <vt:lpstr>Progress report</vt:lpstr>
      <vt:lpstr>Progress report</vt:lpstr>
      <vt:lpstr>Preliminary plan</vt:lpstr>
      <vt:lpstr>Livelink site</vt:lpstr>
      <vt:lpstr>Result presentation – wiki site</vt:lpstr>
      <vt:lpstr>Topics to include (overview)</vt:lpstr>
      <vt:lpstr>Basic UML </vt:lpstr>
      <vt:lpstr>Relevant documents</vt:lpstr>
      <vt:lpstr>Modelling best practices </vt:lpstr>
      <vt:lpstr>Codelists – subtyping and associating </vt:lpstr>
      <vt:lpstr>Design best practices </vt:lpstr>
      <vt:lpstr>Designing models</vt:lpstr>
      <vt:lpstr>Modelling and encoding rules</vt:lpstr>
      <vt:lpstr>Implemetation issues</vt:lpstr>
      <vt:lpstr>Topics to include (details)</vt:lpstr>
      <vt:lpstr>UML Topics (details)</vt:lpstr>
      <vt:lpstr>Revised action plan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 hoc group on best practices for UML modelling</dc:title>
  <dc:creator>Knut Jetlund</dc:creator>
  <dc:description>Template by addpoint.no</dc:description>
  <cp:lastModifiedBy>Knut Jetlund</cp:lastModifiedBy>
  <cp:revision>42</cp:revision>
  <dcterms:created xsi:type="dcterms:W3CDTF">2014-11-22T13:06:04Z</dcterms:created>
  <dcterms:modified xsi:type="dcterms:W3CDTF">2014-11-25T08:55:00Z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by">
    <vt:lpwstr>addpoint.no</vt:lpwstr>
  </property>
</Properties>
</file>