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9" r:id="rId6"/>
    <p:sldId id="264" r:id="rId7"/>
    <p:sldId id="265" r:id="rId8"/>
    <p:sldId id="263" r:id="rId9"/>
    <p:sldId id="260" r:id="rId10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A"/>
    <a:srgbClr val="006699"/>
    <a:srgbClr val="88BD2F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40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2015/12/08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3" y="5940258"/>
            <a:ext cx="8191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09" y="5948280"/>
            <a:ext cx="76122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E5D302E3-33FD-4B72-801C-AEFCCEB5B9AA}" type="datetime1">
              <a:rPr lang="en-GB" smtClean="0"/>
              <a:t>08/12/2015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2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ZA" altLang="en-US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ISO/TC211 Geographic information/Geomatics   Copyright 2014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5288" y="6423025"/>
            <a:ext cx="2073275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0666C5D-F6A3-4BE9-8811-DA2F390CDA91}" type="datetime3">
              <a:rPr lang="en-ZA" altLang="en-US" sz="900" smtClean="0">
                <a:solidFill>
                  <a:srgbClr val="898989"/>
                </a:solidFill>
                <a:latin typeface="Arial" pitchFamily="34" charset="0"/>
              </a:rPr>
              <a:pPr>
                <a:defRPr/>
              </a:pPr>
              <a:t>8 December 2015</a:t>
            </a:fld>
            <a:endParaRPr lang="en-GB" altLang="en-US" sz="900" dirty="0" smtClean="0">
              <a:solidFill>
                <a:srgbClr val="898989"/>
              </a:solidFill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3"/>
          <p:cNvSpPr txBox="1">
            <a:spLocks/>
          </p:cNvSpPr>
          <p:nvPr/>
        </p:nvSpPr>
        <p:spPr>
          <a:xfrm rot="16200000">
            <a:off x="-1124743" y="4409281"/>
            <a:ext cx="2843212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ZA" altLang="en-US" sz="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Confidential ©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  <p:sldLayoutId id="2147483752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issues" TargetMode="External"/><Relationship Id="rId2" Type="http://schemas.openxmlformats.org/officeDocument/2006/relationships/hyperlink" Target="file:///C:\DATA\Dropbox\Dropbox\Standardisering\ISOTC211\Modellering\UML-Best-Practices\Administrative\Minutes%20of%20meeting%20-%20Southampton.doc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hyperlink" Target="https://github.com/ISO-TC211/UML-Best-Practic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SO-TC211/UML-Best-Practices/issu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github.com/ISO-TC211/UML-Best-Practices/milestones/ISO/TC211%20Meeting%20week%20in%20Australia" TargetMode="External"/><Relationship Id="rId2" Type="http://schemas.openxmlformats.org/officeDocument/2006/relationships/hyperlink" Target="https://github.com/ISO-TC211/UML-Best-Practices/issues?q=milestone:%22ISO/TC211+Meeting+week+in+Southampton%22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ISO-TC211/UML-Best-Practices/issues?q=milestone:%22Update+after+the+Southampton+meeting%2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O-TC211/UML-Best-Practices/wiki/Basic-UML" TargetMode="External"/><Relationship Id="rId13" Type="http://schemas.openxmlformats.org/officeDocument/2006/relationships/hyperlink" Target="https://github.com/ISO-TC211/UML-Best-Practices/labels/Implementation" TargetMode="External"/><Relationship Id="rId3" Type="http://schemas.openxmlformats.org/officeDocument/2006/relationships/hyperlink" Target="https://github.com/ISO-TC211/UML-Best-Practices/labels/Diagram%20design" TargetMode="External"/><Relationship Id="rId7" Type="http://schemas.openxmlformats.org/officeDocument/2006/relationships/hyperlink" Target="https://github.com/ISO-TC211/UML-Best-Practices/wiki/Useful-tools-for-use-in-or-together-with-Enterprise-Architect" TargetMode="External"/><Relationship Id="rId12" Type="http://schemas.openxmlformats.org/officeDocument/2006/relationships/hyperlink" Target="https://github.com/ISO-TC211/UML-Best-Practices/wiki/Best-practices-to-help-implementation" TargetMode="External"/><Relationship Id="rId2" Type="http://schemas.openxmlformats.org/officeDocument/2006/relationships/hyperlink" Target="https://github.com/ISO-TC211/UML-Best-Practices/wiki/Best-practices-for-diagram-desig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ISO-TC211/UML-Best-Practices/wiki#model-documentation" TargetMode="External"/><Relationship Id="rId11" Type="http://schemas.openxmlformats.org/officeDocument/2006/relationships/hyperlink" Target="https://github.com/ISO-TC211/UML-Best-Practices/labels/Basic%20UML" TargetMode="External"/><Relationship Id="rId5" Type="http://schemas.openxmlformats.org/officeDocument/2006/relationships/hyperlink" Target="https://github.com/ISO-TC211/UML-Best-Practices/labels/Modelling" TargetMode="External"/><Relationship Id="rId10" Type="http://schemas.openxmlformats.org/officeDocument/2006/relationships/hyperlink" Target="https://github.com/ISO-TC211/UML-Best-Practices/wiki/Level-of-abstraction" TargetMode="External"/><Relationship Id="rId4" Type="http://schemas.openxmlformats.org/officeDocument/2006/relationships/hyperlink" Target="https://github.com/ISO-TC211/UML-Best-Practices/wiki/Best-practices-for-modelling" TargetMode="External"/><Relationship Id="rId9" Type="http://schemas.openxmlformats.org/officeDocument/2006/relationships/hyperlink" Target="https://github.com/ISO-TC211/UML-Best-Practices/wiki/Requirements-and-recomenda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O-TC211/UML-Best-Practices/wiki/Model-version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O-TC211/UML-Best-Practices/issu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743075" y="1858963"/>
            <a:ext cx="5659438" cy="692150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Arial" charset="0"/>
                <a:cs typeface="Arial" charset="0"/>
              </a:rPr>
              <a:t>ISO/TC211 Ad Hoc Group on best practices for UML modelling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/>
              <a:t>Sydney, Australia 2015-12-09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Plassholder for innhol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960666"/>
              </p:ext>
            </p:extLst>
          </p:nvPr>
        </p:nvGraphicFramePr>
        <p:xfrm>
          <a:off x="1105230" y="1168840"/>
          <a:ext cx="6917636" cy="4610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692"/>
                <a:gridCol w="4070970"/>
                <a:gridCol w="1422974"/>
              </a:tblGrid>
              <a:tr h="559163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</a:endParaRPr>
                    </a:p>
                    <a:p>
                      <a:pPr marR="21590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Wed 2015-12-09</a:t>
                      </a:r>
                      <a:endParaRPr lang="nb-NO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nb-NO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u="sng">
                          <a:effectLst/>
                        </a:rPr>
                        <a:t>Meeting of ad hoc group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11:00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1. Welcome </a:t>
                      </a:r>
                      <a:r>
                        <a:rPr lang="en-GB" sz="1400" dirty="0">
                          <a:effectLst/>
                        </a:rPr>
                        <a:t>and </a:t>
                      </a:r>
                      <a:r>
                        <a:rPr lang="en-GB" sz="1400" dirty="0" smtClean="0">
                          <a:effectLst/>
                        </a:rPr>
                        <a:t>introduction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Convenor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2. Roll </a:t>
                      </a:r>
                      <a:r>
                        <a:rPr lang="en-GB" sz="1400" dirty="0">
                          <a:effectLst/>
                        </a:rPr>
                        <a:t>call of </a:t>
                      </a:r>
                      <a:r>
                        <a:rPr lang="en-GB" sz="1400" dirty="0" smtClean="0">
                          <a:effectLst/>
                        </a:rPr>
                        <a:t>members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3. Approval </a:t>
                      </a:r>
                      <a:r>
                        <a:rPr lang="en-GB" sz="1400" dirty="0">
                          <a:effectLst/>
                        </a:rPr>
                        <a:t>of </a:t>
                      </a:r>
                      <a:r>
                        <a:rPr lang="en-GB" sz="1400" dirty="0" smtClean="0">
                          <a:effectLst/>
                        </a:rPr>
                        <a:t>agenda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4. </a:t>
                      </a:r>
                      <a:r>
                        <a:rPr lang="en-GB" sz="1400" dirty="0" smtClean="0">
                          <a:effectLst/>
                          <a:hlinkClick r:id="rId2" action="ppaction://hlinkfile"/>
                        </a:rPr>
                        <a:t>Minutes </a:t>
                      </a:r>
                      <a:r>
                        <a:rPr lang="en-GB" sz="1400" dirty="0">
                          <a:effectLst/>
                          <a:hlinkClick r:id="rId2" action="ppaction://hlinkfile"/>
                        </a:rPr>
                        <a:t>of meeting for the </a:t>
                      </a:r>
                      <a:r>
                        <a:rPr lang="en-GB" sz="1400" dirty="0" smtClean="0">
                          <a:effectLst/>
                          <a:hlinkClick r:id="rId2" action="ppaction://hlinkfile"/>
                        </a:rPr>
                        <a:t>Southampton </a:t>
                      </a:r>
                      <a:r>
                        <a:rPr lang="en-GB" sz="1400" dirty="0">
                          <a:effectLst/>
                          <a:hlinkClick r:id="rId2" action="ppaction://hlinkfile"/>
                        </a:rPr>
                        <a:t>meeting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Convenor</a:t>
                      </a:r>
                      <a:endParaRPr lang="nb-NO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5. Progress </a:t>
                      </a:r>
                      <a:r>
                        <a:rPr lang="en-GB" sz="1400" dirty="0">
                          <a:effectLst/>
                        </a:rPr>
                        <a:t>report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Convenor</a:t>
                      </a:r>
                      <a:endParaRPr lang="nb-NO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6. Discussion </a:t>
                      </a:r>
                      <a:r>
                        <a:rPr lang="en-GB" sz="1400" dirty="0">
                          <a:effectLst/>
                        </a:rPr>
                        <a:t>on registered issues (</a:t>
                      </a:r>
                      <a:r>
                        <a:rPr lang="en-GB" sz="1400" u="sng" dirty="0">
                          <a:effectLst/>
                          <a:hlinkClick r:id="rId3"/>
                        </a:rPr>
                        <a:t>https://github.com/ISO-TC211/UML-Best-Practices/issues</a:t>
                      </a:r>
                      <a:r>
                        <a:rPr lang="en-GB" sz="1400" dirty="0" smtClean="0">
                          <a:effectLst/>
                        </a:rPr>
                        <a:t>)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7. Discussion </a:t>
                      </a:r>
                      <a:r>
                        <a:rPr lang="en-GB" sz="1400" dirty="0">
                          <a:effectLst/>
                        </a:rPr>
                        <a:t>on issues to </a:t>
                      </a:r>
                      <a:r>
                        <a:rPr lang="en-GB" sz="1400" dirty="0" smtClean="0">
                          <a:effectLst/>
                        </a:rPr>
                        <a:t>add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8. Revised </a:t>
                      </a:r>
                      <a:r>
                        <a:rPr lang="en-GB" sz="1400" dirty="0">
                          <a:effectLst/>
                        </a:rPr>
                        <a:t>action plan for the </a:t>
                      </a:r>
                      <a:r>
                        <a:rPr lang="en-GB" sz="1400" dirty="0" smtClean="0">
                          <a:effectLst/>
                        </a:rPr>
                        <a:t>group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Convenor, 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12:30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>
                          <a:effectLst/>
                        </a:rPr>
                        <a:t>Close – with possibility to continue discussions in the HMMG </a:t>
                      </a:r>
                      <a:r>
                        <a:rPr lang="en-GB" sz="1400" dirty="0" smtClean="0">
                          <a:effectLst/>
                        </a:rPr>
                        <a:t>Meeting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23" name="Title 5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7540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https://github.com/ISO-TC211/UML-Best-Practices</a:t>
            </a:r>
            <a:endParaRPr lang="en-US" dirty="0"/>
          </a:p>
          <a:p>
            <a:pPr lvl="1"/>
            <a:r>
              <a:rPr lang="en-US" dirty="0"/>
              <a:t>For reference documents, scripts, illustrations etc.</a:t>
            </a:r>
          </a:p>
          <a:p>
            <a:r>
              <a:rPr lang="en-US" dirty="0">
                <a:hlinkClick r:id="rId3"/>
              </a:rPr>
              <a:t>https://github.com/ISO-TC211/UML-Best-Practices/wiki</a:t>
            </a:r>
            <a:endParaRPr lang="en-US" dirty="0"/>
          </a:p>
          <a:p>
            <a:pPr lvl="1"/>
            <a:r>
              <a:rPr lang="en-US" dirty="0"/>
              <a:t>Wiki for UML Best practices</a:t>
            </a:r>
          </a:p>
          <a:p>
            <a:r>
              <a:rPr lang="en-US" dirty="0">
                <a:hlinkClick r:id="rId4"/>
              </a:rPr>
              <a:t>https://github.com/ISO-TC211/UML-Best-Practices/issues</a:t>
            </a:r>
            <a:endParaRPr lang="en-US" dirty="0"/>
          </a:p>
          <a:p>
            <a:pPr lvl="1"/>
            <a:r>
              <a:rPr lang="en-US" dirty="0"/>
              <a:t>For issue tracking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457200" y="8548"/>
            <a:ext cx="8229600" cy="1591651"/>
          </a:xfrm>
        </p:spPr>
        <p:txBody>
          <a:bodyPr>
            <a:normAutofit/>
          </a:bodyPr>
          <a:lstStyle/>
          <a:p>
            <a:r>
              <a:rPr lang="nb-NO" sz="4000" dirty="0" err="1" smtClean="0"/>
              <a:t>GitHub</a:t>
            </a:r>
            <a:r>
              <a:rPr lang="nb-NO" dirty="0"/>
              <a:t/>
            </a:r>
            <a:br>
              <a:rPr lang="nb-NO" dirty="0"/>
            </a:br>
            <a:r>
              <a:rPr lang="en-US" dirty="0">
                <a:hlinkClick r:id="rId2"/>
              </a:rPr>
              <a:t>https://github.com/ISO-TC211/UML-Best-Practices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37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pic>
        <p:nvPicPr>
          <p:cNvPr id="8" name="Bild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2681658"/>
            <a:ext cx="7855889" cy="1595628"/>
          </a:xfrm>
          <a:prstGeom prst="rect">
            <a:avLst/>
          </a:prstGeom>
        </p:spPr>
      </p:pic>
      <p:pic>
        <p:nvPicPr>
          <p:cNvPr id="9" name="Bild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" y="4329367"/>
            <a:ext cx="7901940" cy="854964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1004415"/>
            <a:ext cx="41529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Bilde 3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t="28967"/>
          <a:stretch/>
        </p:blipFill>
        <p:spPr>
          <a:xfrm>
            <a:off x="621030" y="5184331"/>
            <a:ext cx="7906544" cy="8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Much work done on </a:t>
            </a:r>
            <a:r>
              <a:rPr lang="en-US" dirty="0">
                <a:hlinkClick r:id="rId2"/>
              </a:rPr>
              <a:t>diagram design</a:t>
            </a:r>
            <a:endParaRPr lang="en-US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3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r>
              <a:rPr lang="en-US" dirty="0" smtClean="0"/>
              <a:t>Much </a:t>
            </a:r>
            <a:r>
              <a:rPr lang="en-US" dirty="0"/>
              <a:t>work done on </a:t>
            </a:r>
            <a:r>
              <a:rPr lang="en-US" dirty="0">
                <a:hlinkClick r:id="rId4"/>
              </a:rPr>
              <a:t>modelling</a:t>
            </a:r>
            <a:endParaRPr lang="en-US" dirty="0"/>
          </a:p>
          <a:p>
            <a:pPr lvl="1"/>
            <a:r>
              <a:rPr lang="en-US" sz="1600" dirty="0" smtClean="0"/>
              <a:t>Several </a:t>
            </a:r>
            <a:r>
              <a:rPr lang="en-US" sz="1600" dirty="0" smtClean="0">
                <a:hlinkClick r:id="rId5"/>
              </a:rPr>
              <a:t>issues</a:t>
            </a:r>
            <a:r>
              <a:rPr lang="en-US" sz="1600" dirty="0" smtClean="0"/>
              <a:t> open</a:t>
            </a:r>
            <a:endParaRPr lang="en-US" dirty="0" smtClean="0"/>
          </a:p>
          <a:p>
            <a:r>
              <a:rPr lang="en-US" dirty="0" smtClean="0"/>
              <a:t>Much work done on </a:t>
            </a:r>
            <a:r>
              <a:rPr lang="en-US" dirty="0" smtClean="0">
                <a:hlinkClick r:id="rId6"/>
              </a:rPr>
              <a:t>documentation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work done on </a:t>
            </a:r>
            <a:r>
              <a:rPr lang="en-US" dirty="0">
                <a:hlinkClick r:id="rId7"/>
              </a:rPr>
              <a:t>scripts and tools</a:t>
            </a:r>
            <a:endParaRPr lang="en-US" dirty="0"/>
          </a:p>
          <a:p>
            <a:pPr lvl="1"/>
            <a:r>
              <a:rPr lang="en-US" sz="1600" dirty="0"/>
              <a:t>Scripts in VBScript, JScript, searches (XML)</a:t>
            </a:r>
          </a:p>
          <a:p>
            <a:pPr lvl="1"/>
            <a:r>
              <a:rPr lang="en-US" sz="1600" dirty="0"/>
              <a:t>Several contributors have scripts that </a:t>
            </a:r>
            <a:r>
              <a:rPr lang="en-US" sz="1600" dirty="0" smtClean="0"/>
              <a:t>have been </a:t>
            </a:r>
            <a:r>
              <a:rPr lang="en-US" sz="1600" dirty="0"/>
              <a:t>uploaded</a:t>
            </a:r>
          </a:p>
          <a:p>
            <a:r>
              <a:rPr lang="en-US" dirty="0" smtClean="0"/>
              <a:t>Much work </a:t>
            </a:r>
            <a:r>
              <a:rPr lang="en-US" dirty="0"/>
              <a:t>done on </a:t>
            </a:r>
            <a:r>
              <a:rPr lang="en-US" dirty="0">
                <a:hlinkClick r:id="rId8"/>
              </a:rPr>
              <a:t>basic UML</a:t>
            </a:r>
            <a:endParaRPr lang="en-US" dirty="0"/>
          </a:p>
          <a:p>
            <a:pPr lvl="1"/>
            <a:r>
              <a:rPr lang="en-US" sz="1600" dirty="0"/>
              <a:t>Relevant </a:t>
            </a:r>
            <a:r>
              <a:rPr lang="en-US" sz="1600" dirty="0">
                <a:hlinkClick r:id="rId9"/>
              </a:rPr>
              <a:t>requirements and </a:t>
            </a:r>
            <a:r>
              <a:rPr lang="en-US" sz="1600" dirty="0" err="1">
                <a:hlinkClick r:id="rId9"/>
              </a:rPr>
              <a:t>recomendations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Levels of abstraction</a:t>
            </a:r>
            <a:endParaRPr lang="en-US" sz="1600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11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r>
              <a:rPr lang="en-US" dirty="0"/>
              <a:t>Much left to do on </a:t>
            </a:r>
            <a:r>
              <a:rPr lang="en-US" dirty="0">
                <a:hlinkClick r:id="rId12"/>
              </a:rPr>
              <a:t>implementation issues</a:t>
            </a:r>
            <a:endParaRPr lang="en-US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13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599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935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hlinkClick r:id="rId2"/>
              </a:rPr>
              <a:t>Versions </a:t>
            </a:r>
            <a:r>
              <a:rPr lang="nb-NO" dirty="0" err="1" smtClean="0">
                <a:hlinkClick r:id="rId2"/>
              </a:rPr>
              <a:t>of</a:t>
            </a:r>
            <a:r>
              <a:rPr lang="nb-NO" dirty="0" smtClean="0">
                <a:hlinkClick r:id="rId2"/>
              </a:rPr>
              <a:t> </a:t>
            </a:r>
            <a:r>
              <a:rPr lang="nb-NO" dirty="0" err="1" smtClean="0">
                <a:hlinkClick r:id="rId2"/>
              </a:rPr>
              <a:t>models</a:t>
            </a:r>
            <a:endParaRPr lang="nb-NO" dirty="0" smtClean="0"/>
          </a:p>
          <a:p>
            <a:r>
              <a:rPr lang="nb-NO" dirty="0" smtClean="0"/>
              <a:t>Morten Borrebæ</a:t>
            </a:r>
            <a:r>
              <a:rPr lang="nb-NO" dirty="0" smtClean="0"/>
              <a:t>k</a:t>
            </a:r>
          </a:p>
          <a:p>
            <a:pPr lvl="1"/>
            <a:r>
              <a:rPr lang="nb-NO" dirty="0" err="1" smtClean="0"/>
              <a:t>Automated</a:t>
            </a:r>
            <a:r>
              <a:rPr lang="nb-NO" dirty="0" smtClean="0"/>
              <a:t> </a:t>
            </a:r>
            <a:r>
              <a:rPr lang="nb-NO" dirty="0" err="1" smtClean="0"/>
              <a:t>documentation</a:t>
            </a:r>
            <a:endParaRPr lang="nb-NO" dirty="0" smtClean="0"/>
          </a:p>
          <a:p>
            <a:r>
              <a:rPr lang="nb-NO" dirty="0" smtClean="0"/>
              <a:t>Roland </a:t>
            </a:r>
            <a:r>
              <a:rPr lang="nb-NO" dirty="0" err="1" smtClean="0"/>
              <a:t>Grillmayer</a:t>
            </a:r>
            <a:r>
              <a:rPr lang="nb-NO" dirty="0" smtClean="0"/>
              <a:t> </a:t>
            </a:r>
          </a:p>
          <a:p>
            <a:pPr lvl="1"/>
            <a:r>
              <a:rPr lang="en-US" dirty="0"/>
              <a:t>Modelling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Geometry constrains</a:t>
            </a:r>
          </a:p>
          <a:p>
            <a:pPr lvl="1"/>
            <a:r>
              <a:rPr lang="en-US" dirty="0" smtClean="0"/>
              <a:t>Voidable </a:t>
            </a:r>
            <a:r>
              <a:rPr lang="en-US" dirty="0"/>
              <a:t>&amp; </a:t>
            </a:r>
            <a:r>
              <a:rPr lang="en-US" dirty="0" smtClean="0"/>
              <a:t>multiplicity</a:t>
            </a:r>
          </a:p>
          <a:p>
            <a:r>
              <a:rPr lang="nb-NO" dirty="0" smtClean="0"/>
              <a:t>Anthony </a:t>
            </a:r>
            <a:r>
              <a:rPr lang="nb-NO" dirty="0" smtClean="0"/>
              <a:t>– IHO </a:t>
            </a:r>
            <a:endParaRPr lang="nb-NO" dirty="0" smtClean="0"/>
          </a:p>
          <a:p>
            <a:pPr lvl="1"/>
            <a:r>
              <a:rPr lang="nb-NO" dirty="0" err="1" smtClean="0"/>
              <a:t>Backwards</a:t>
            </a:r>
            <a:r>
              <a:rPr lang="nb-NO" dirty="0" smtClean="0"/>
              <a:t> </a:t>
            </a:r>
            <a:r>
              <a:rPr lang="nb-NO" dirty="0" err="1" smtClean="0"/>
              <a:t>compatibility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Issues</a:t>
            </a:r>
            <a:r>
              <a:rPr lang="nb-NO" dirty="0" smtClean="0"/>
              <a:t> for </a:t>
            </a:r>
            <a:r>
              <a:rPr lang="nb-NO" dirty="0" err="1" smtClean="0"/>
              <a:t>discussion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57200" y="1101012"/>
            <a:ext cx="8229600" cy="5025151"/>
          </a:xfrm>
        </p:spPr>
        <p:txBody>
          <a:bodyPr/>
          <a:lstStyle/>
          <a:p>
            <a:r>
              <a:rPr lang="en-US" sz="2000" dirty="0" smtClean="0"/>
              <a:t>Scripts</a:t>
            </a:r>
          </a:p>
          <a:p>
            <a:pPr lvl="1"/>
            <a:r>
              <a:rPr lang="en-US" sz="1800" dirty="0" smtClean="0"/>
              <a:t>Naming </a:t>
            </a:r>
            <a:r>
              <a:rPr lang="en-US" sz="1800" dirty="0"/>
              <a:t>conventions for scripts.</a:t>
            </a:r>
          </a:p>
          <a:p>
            <a:pPr lvl="1"/>
            <a:r>
              <a:rPr lang="en-US" sz="1800" dirty="0" smtClean="0"/>
              <a:t>Sample </a:t>
            </a:r>
            <a:r>
              <a:rPr lang="en-US" sz="1800" dirty="0"/>
              <a:t>scripts in models, to see workflows and how they influence with the models. </a:t>
            </a:r>
            <a:endParaRPr lang="en-US" sz="1800" dirty="0" smtClean="0"/>
          </a:p>
          <a:p>
            <a:pPr lvl="1"/>
            <a:r>
              <a:rPr lang="en-US" sz="1800" dirty="0"/>
              <a:t>Script for multilingual names </a:t>
            </a:r>
          </a:p>
          <a:p>
            <a:pPr lvl="1"/>
            <a:r>
              <a:rPr lang="en-US" sz="1800" dirty="0" smtClean="0"/>
              <a:t>Links to GOM Scripts</a:t>
            </a:r>
          </a:p>
          <a:p>
            <a:pPr lvl="1"/>
            <a:r>
              <a:rPr lang="en-US" sz="1800" dirty="0" smtClean="0"/>
              <a:t>Scripts for definition import/export</a:t>
            </a:r>
          </a:p>
          <a:p>
            <a:pPr lvl="1"/>
            <a:r>
              <a:rPr lang="en-US" sz="1800" dirty="0" smtClean="0"/>
              <a:t>Group of scripts for model validation</a:t>
            </a:r>
          </a:p>
          <a:p>
            <a:r>
              <a:rPr lang="en-US" sz="2000" dirty="0" smtClean="0"/>
              <a:t>References </a:t>
            </a:r>
            <a:r>
              <a:rPr lang="en-US" sz="2000" dirty="0"/>
              <a:t>to the XML and GOM Wikis </a:t>
            </a:r>
          </a:p>
          <a:p>
            <a:r>
              <a:rPr lang="en-US" sz="2000" dirty="0" smtClean="0"/>
              <a:t>Composition </a:t>
            </a:r>
            <a:r>
              <a:rPr lang="en-US" sz="2000" dirty="0"/>
              <a:t>vs association</a:t>
            </a:r>
          </a:p>
          <a:p>
            <a:r>
              <a:rPr lang="en-US" sz="2000" dirty="0"/>
              <a:t>Geometry constraints</a:t>
            </a:r>
          </a:p>
          <a:p>
            <a:r>
              <a:rPr lang="en-US" sz="2000" dirty="0"/>
              <a:t>Voidable</a:t>
            </a:r>
          </a:p>
          <a:p>
            <a:r>
              <a:rPr lang="en-US" sz="2000" dirty="0" smtClean="0"/>
              <a:t>Versions</a:t>
            </a:r>
          </a:p>
          <a:p>
            <a:pPr lvl="1"/>
            <a:r>
              <a:rPr lang="en-US" sz="1800" dirty="0" smtClean="0"/>
              <a:t>Adjust </a:t>
            </a:r>
            <a:r>
              <a:rPr lang="en-US" sz="1800" dirty="0"/>
              <a:t>to fit for national models too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Need </a:t>
            </a:r>
            <a:r>
              <a:rPr lang="en-US" sz="1800" dirty="0"/>
              <a:t>a status </a:t>
            </a:r>
            <a:r>
              <a:rPr lang="en-US" sz="1800" dirty="0" smtClean="0"/>
              <a:t>“withdrawn“, “replaced” </a:t>
            </a:r>
            <a:r>
              <a:rPr lang="en-US" sz="1800" dirty="0"/>
              <a:t>or similar? </a:t>
            </a:r>
            <a:endParaRPr lang="en-US" sz="1800" dirty="0" smtClean="0"/>
          </a:p>
          <a:p>
            <a:r>
              <a:rPr lang="en-US" sz="2000" dirty="0"/>
              <a:t>Package </a:t>
            </a:r>
            <a:r>
              <a:rPr lang="en-US" sz="2000" dirty="0" smtClean="0"/>
              <a:t>structure</a:t>
            </a:r>
          </a:p>
          <a:p>
            <a:r>
              <a:rPr lang="en-US" sz="2000" dirty="0" smtClean="0"/>
              <a:t>Illustrating changes between versions</a:t>
            </a:r>
            <a:endParaRPr lang="en-US" sz="2000" dirty="0"/>
          </a:p>
          <a:p>
            <a:endParaRPr lang="nb-NO" sz="20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New UML BP </a:t>
            </a:r>
            <a:r>
              <a:rPr lang="nb-NO" dirty="0" err="1" smtClean="0"/>
              <a:t>issues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71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github.com/ISO-TC211/UML-Best-Practices/issues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Issues</a:t>
            </a:r>
            <a:r>
              <a:rPr lang="nb-NO" dirty="0" smtClean="0"/>
              <a:t> for </a:t>
            </a:r>
            <a:r>
              <a:rPr lang="nb-NO" dirty="0" err="1" smtClean="0"/>
              <a:t>discussion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0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73659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Options:</a:t>
            </a:r>
          </a:p>
          <a:p>
            <a:pPr lvl="1"/>
            <a:r>
              <a:rPr lang="en-US" sz="2000" dirty="0" smtClean="0"/>
              <a:t>Continue </a:t>
            </a:r>
            <a:r>
              <a:rPr lang="en-US" sz="2000" dirty="0"/>
              <a:t>as AHG </a:t>
            </a:r>
          </a:p>
          <a:p>
            <a:pPr lvl="1"/>
            <a:r>
              <a:rPr lang="en-US" sz="2000" dirty="0"/>
              <a:t>Merge into HMMG</a:t>
            </a:r>
          </a:p>
          <a:p>
            <a:pPr lvl="1"/>
            <a:r>
              <a:rPr lang="en-US" sz="2000" dirty="0"/>
              <a:t>Create new permanent </a:t>
            </a:r>
            <a:r>
              <a:rPr lang="en-US" sz="2000" dirty="0" smtClean="0"/>
              <a:t>group, associated to HMMG</a:t>
            </a:r>
            <a:endParaRPr lang="en-US" sz="2000" dirty="0"/>
          </a:p>
          <a:p>
            <a:r>
              <a:rPr lang="en-US" sz="2400" dirty="0" smtClean="0"/>
              <a:t>No matter what happens:</a:t>
            </a:r>
            <a:endParaRPr lang="en-US" sz="2400" dirty="0" smtClean="0"/>
          </a:p>
          <a:p>
            <a:pPr lvl="1"/>
            <a:r>
              <a:rPr lang="en-US" sz="2000" dirty="0" smtClean="0"/>
              <a:t>Continue the work</a:t>
            </a:r>
            <a:endParaRPr lang="en-US" sz="2000" dirty="0"/>
          </a:p>
          <a:p>
            <a:r>
              <a:rPr lang="en-US" sz="2400" dirty="0"/>
              <a:t>Wiki to be moved to official ISO/TC211 Wiki in the future</a:t>
            </a:r>
          </a:p>
          <a:p>
            <a:endParaRPr lang="nb-NO" sz="24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199" dirty="0" err="1"/>
              <a:t>Revised</a:t>
            </a:r>
            <a:r>
              <a:rPr lang="nb-NO" sz="3199" dirty="0"/>
              <a:t> action plan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187482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1255</TotalTime>
  <Words>191</Words>
  <Application>Microsoft Office PowerPoint</Application>
  <PresentationFormat>Skjermfremvisning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Times New Roman</vt:lpstr>
      <vt:lpstr>Verdana</vt:lpstr>
      <vt:lpstr>PresentationTemplate_2015</vt:lpstr>
      <vt:lpstr>ISO/TC211 Ad Hoc Group on best practices for UML modelling</vt:lpstr>
      <vt:lpstr>Agenda</vt:lpstr>
      <vt:lpstr>GitHub https://github.com/ISO-TC211/UML-Best-Practices</vt:lpstr>
      <vt:lpstr>Progress report</vt:lpstr>
      <vt:lpstr>Status</vt:lpstr>
      <vt:lpstr>Issues for discussion</vt:lpstr>
      <vt:lpstr>New UML BP issues</vt:lpstr>
      <vt:lpstr>Issues for discussion</vt:lpstr>
      <vt:lpstr>Revised action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Liesel Lange</dc:creator>
  <cp:lastModifiedBy>Jetlund Knut</cp:lastModifiedBy>
  <cp:revision>30</cp:revision>
  <dcterms:created xsi:type="dcterms:W3CDTF">2015-02-05T13:06:45Z</dcterms:created>
  <dcterms:modified xsi:type="dcterms:W3CDTF">2015-12-09T06:14:24Z</dcterms:modified>
</cp:coreProperties>
</file>