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60" r:id="rId3"/>
    <p:sldId id="273" r:id="rId4"/>
    <p:sldId id="262" r:id="rId5"/>
    <p:sldId id="263" r:id="rId6"/>
    <p:sldId id="264" r:id="rId7"/>
    <p:sldId id="266" r:id="rId8"/>
    <p:sldId id="267" r:id="rId9"/>
    <p:sldId id="268" r:id="rId10"/>
    <p:sldId id="270" r:id="rId11"/>
    <p:sldId id="272" r:id="rId12"/>
  </p:sldIdLst>
  <p:sldSz cx="9144000" cy="6858000" type="screen4x3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2015/12/09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39"/>
            <a:ext cx="9144000" cy="54738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743486" y="1859449"/>
            <a:ext cx="56592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1743486" y="2743151"/>
            <a:ext cx="56592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83" y="5940258"/>
            <a:ext cx="81915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809" y="5948280"/>
            <a:ext cx="761224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457200" y="8549"/>
            <a:ext cx="82296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457200" y="7938"/>
            <a:ext cx="82296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79425" y="1484313"/>
            <a:ext cx="8207375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2935288" y="6581582"/>
            <a:ext cx="3589248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9163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7243763" y="6503988"/>
            <a:ext cx="200025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35288" y="6423025"/>
            <a:ext cx="2073275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20666C5D-F6A3-4BE9-8811-DA2F390CDA91}" type="datetime3">
              <a:rPr lang="en-ZA" altLang="en-US" sz="900" smtClean="0">
                <a:solidFill>
                  <a:srgbClr val="898989"/>
                </a:solidFill>
                <a:latin typeface="Arial" pitchFamily="34" charset="0"/>
              </a:rPr>
              <a:pPr>
                <a:defRPr/>
              </a:pPr>
              <a:t>9 December 2015</a:t>
            </a:fld>
            <a:endParaRPr lang="en-GB" altLang="en-US" sz="900" dirty="0" smtClean="0">
              <a:solidFill>
                <a:srgbClr val="898989"/>
              </a:solidFill>
              <a:latin typeface="Arial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52725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124743" y="4409281"/>
            <a:ext cx="2843212" cy="36512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O-TC211/UML-Best-Practices/wiki" TargetMode="External"/><Relationship Id="rId2" Type="http://schemas.openxmlformats.org/officeDocument/2006/relationships/hyperlink" Target="https://github.com/ISO-TC211/UML-Best-Practice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ISO-TC211/UML-Best-Practices/issue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hyperlink" Target="https://github.com/ISO-TC211/UML-Best-Practices/milestones/ISO/TC211%20Meeting%20week%20in%20Australia" TargetMode="External"/><Relationship Id="rId2" Type="http://schemas.openxmlformats.org/officeDocument/2006/relationships/hyperlink" Target="https://github.com/ISO-TC211/UML-Best-Practices/issues?q=milestone:%22ISO/TC211+Meeting+week+in+Southampton%22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github.com/ISO-TC211/UML-Best-Practices/issues?q=milestone:%22Update+after+the+Southampton+meeting%2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ISO-TC211/UML-Best-Practices/wiki/Basic-UML" TargetMode="External"/><Relationship Id="rId13" Type="http://schemas.openxmlformats.org/officeDocument/2006/relationships/hyperlink" Target="https://github.com/ISO-TC211/UML-Best-Practices/labels/Implementation" TargetMode="External"/><Relationship Id="rId3" Type="http://schemas.openxmlformats.org/officeDocument/2006/relationships/hyperlink" Target="https://github.com/ISO-TC211/UML-Best-Practices/labels/Diagram%20design" TargetMode="External"/><Relationship Id="rId7" Type="http://schemas.openxmlformats.org/officeDocument/2006/relationships/hyperlink" Target="https://github.com/ISO-TC211/UML-Best-Practices/wiki/Useful-tools-for-use-in-or-together-with-Enterprise-Architect" TargetMode="External"/><Relationship Id="rId12" Type="http://schemas.openxmlformats.org/officeDocument/2006/relationships/hyperlink" Target="https://github.com/ISO-TC211/UML-Best-Practices/wiki/Best-practices-to-help-implementation" TargetMode="External"/><Relationship Id="rId2" Type="http://schemas.openxmlformats.org/officeDocument/2006/relationships/hyperlink" Target="https://github.com/ISO-TC211/UML-Best-Practices/wiki/Best-practices-for-diagram-design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ISO-TC211/UML-Best-Practices/wiki#model-documentation" TargetMode="External"/><Relationship Id="rId11" Type="http://schemas.openxmlformats.org/officeDocument/2006/relationships/hyperlink" Target="https://github.com/ISO-TC211/UML-Best-Practices/labels/Basic%20UML" TargetMode="External"/><Relationship Id="rId5" Type="http://schemas.openxmlformats.org/officeDocument/2006/relationships/hyperlink" Target="https://github.com/ISO-TC211/UML-Best-Practices/labels/Modelling" TargetMode="External"/><Relationship Id="rId10" Type="http://schemas.openxmlformats.org/officeDocument/2006/relationships/hyperlink" Target="https://github.com/ISO-TC211/UML-Best-Practices/wiki/Level-of-abstraction" TargetMode="External"/><Relationship Id="rId4" Type="http://schemas.openxmlformats.org/officeDocument/2006/relationships/hyperlink" Target="https://github.com/ISO-TC211/UML-Best-Practices/wiki/Best-practices-for-modelling" TargetMode="External"/><Relationship Id="rId9" Type="http://schemas.openxmlformats.org/officeDocument/2006/relationships/hyperlink" Target="https://github.com/ISO-TC211/UML-Best-Practices/wiki/Requirements-and-recomendat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978426" y="1273842"/>
            <a:ext cx="5188339" cy="91853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Harmonized Model Maintenance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450305" y="2192371"/>
            <a:ext cx="4244579" cy="891386"/>
          </a:xfrm>
        </p:spPr>
        <p:txBody>
          <a:bodyPr/>
          <a:lstStyle/>
          <a:p>
            <a:r>
              <a:rPr lang="en-US" sz="1350" dirty="0"/>
              <a:t>Dr. John R. Herring, USA </a:t>
            </a:r>
          </a:p>
          <a:p>
            <a:r>
              <a:rPr lang="en-US" sz="1350" dirty="0"/>
              <a:t>Mr. Knut Jetlund, Norway</a:t>
            </a:r>
          </a:p>
          <a:p>
            <a:pPr eaLnBrk="1" hangingPunct="1">
              <a:defRPr/>
            </a:pPr>
            <a:r>
              <a:rPr lang="en-ZA" sz="1350" dirty="0"/>
              <a:t>Convenors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44" t="86253" r="193485" b="6359"/>
          <a:stretch/>
        </p:blipFill>
        <p:spPr>
          <a:xfrm>
            <a:off x="2954776" y="2608228"/>
            <a:ext cx="817124" cy="313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>
          <a:xfrm>
            <a:off x="457200" y="1101012"/>
            <a:ext cx="8229600" cy="5025151"/>
          </a:xfrm>
        </p:spPr>
        <p:txBody>
          <a:bodyPr/>
          <a:lstStyle/>
          <a:p>
            <a:r>
              <a:rPr lang="en-US" sz="2000" dirty="0" smtClean="0"/>
              <a:t>Scripts</a:t>
            </a:r>
          </a:p>
          <a:p>
            <a:pPr lvl="1"/>
            <a:r>
              <a:rPr lang="en-US" sz="1800" dirty="0" smtClean="0"/>
              <a:t>Naming </a:t>
            </a:r>
            <a:r>
              <a:rPr lang="en-US" sz="1800" dirty="0"/>
              <a:t>conventions for scripts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dirty="0" smtClean="0"/>
              <a:t>More sample scripts (GOM and others)</a:t>
            </a:r>
          </a:p>
          <a:p>
            <a:pPr lvl="1"/>
            <a:r>
              <a:rPr lang="en-US" sz="1800" dirty="0"/>
              <a:t>Group of scripts for model validation</a:t>
            </a:r>
          </a:p>
          <a:p>
            <a:pPr lvl="1"/>
            <a:r>
              <a:rPr lang="en-US" sz="1800" dirty="0" smtClean="0"/>
              <a:t>Sample </a:t>
            </a:r>
            <a:r>
              <a:rPr lang="en-US" sz="1800" dirty="0"/>
              <a:t>scripts in </a:t>
            </a:r>
            <a:r>
              <a:rPr lang="en-US" sz="1800" dirty="0" smtClean="0"/>
              <a:t>models</a:t>
            </a:r>
          </a:p>
          <a:p>
            <a:pPr lvl="1"/>
            <a:r>
              <a:rPr lang="en-US" sz="1800" dirty="0" smtClean="0"/>
              <a:t>Scripts for definition import/export</a:t>
            </a:r>
          </a:p>
          <a:p>
            <a:r>
              <a:rPr lang="en-US" sz="2000" dirty="0" smtClean="0"/>
              <a:t>References </a:t>
            </a:r>
            <a:r>
              <a:rPr lang="en-US" sz="2000" dirty="0"/>
              <a:t>to the XML and GOM Wikis </a:t>
            </a:r>
          </a:p>
          <a:p>
            <a:r>
              <a:rPr lang="en-US" sz="2000" dirty="0" smtClean="0"/>
              <a:t>Composition </a:t>
            </a:r>
            <a:r>
              <a:rPr lang="en-US" sz="2000" dirty="0"/>
              <a:t>vs association</a:t>
            </a:r>
          </a:p>
          <a:p>
            <a:r>
              <a:rPr lang="en-US" sz="2000" dirty="0"/>
              <a:t>Geometry constraints</a:t>
            </a:r>
          </a:p>
          <a:p>
            <a:r>
              <a:rPr lang="en-US" sz="2000" dirty="0"/>
              <a:t>Voidable</a:t>
            </a:r>
          </a:p>
          <a:p>
            <a:r>
              <a:rPr lang="en-US" sz="2000" dirty="0" smtClean="0"/>
              <a:t>Model metadata</a:t>
            </a:r>
            <a:endParaRPr lang="en-US" sz="1800" dirty="0" smtClean="0"/>
          </a:p>
          <a:p>
            <a:r>
              <a:rPr lang="en-US" sz="2000" dirty="0"/>
              <a:t>Package </a:t>
            </a:r>
            <a:r>
              <a:rPr lang="en-US" sz="2000" dirty="0" smtClean="0"/>
              <a:t>structure</a:t>
            </a:r>
          </a:p>
          <a:p>
            <a:r>
              <a:rPr lang="en-US" sz="2000" dirty="0" smtClean="0"/>
              <a:t>Illustrating changes between versions</a:t>
            </a:r>
            <a:endParaRPr lang="en-US" sz="2000" dirty="0"/>
          </a:p>
          <a:p>
            <a:endParaRPr lang="nb-NO" sz="2000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New UML BP </a:t>
            </a:r>
            <a:r>
              <a:rPr lang="nb-NO" dirty="0" err="1" smtClean="0"/>
              <a:t>issues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496" y="1358264"/>
            <a:ext cx="1818894" cy="90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9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600200"/>
            <a:ext cx="4736592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Continue AHG up to next meeting</a:t>
            </a:r>
          </a:p>
          <a:p>
            <a:r>
              <a:rPr lang="en-US" sz="2400" dirty="0" smtClean="0"/>
              <a:t>Alternatives </a:t>
            </a:r>
            <a:r>
              <a:rPr lang="en-US" sz="2400" dirty="0" smtClean="0"/>
              <a:t>for further work - </a:t>
            </a:r>
            <a:r>
              <a:rPr lang="en-US" sz="2400" dirty="0" smtClean="0"/>
              <a:t>to be decided at next meeting:</a:t>
            </a:r>
          </a:p>
          <a:p>
            <a:pPr lvl="1"/>
            <a:r>
              <a:rPr lang="en-US" sz="2000" dirty="0" smtClean="0"/>
              <a:t>Continue </a:t>
            </a:r>
            <a:r>
              <a:rPr lang="en-US" sz="2000" dirty="0"/>
              <a:t>as AHG </a:t>
            </a:r>
          </a:p>
          <a:p>
            <a:pPr lvl="1"/>
            <a:r>
              <a:rPr lang="en-US" sz="2000" dirty="0"/>
              <a:t>Merge into HMMG</a:t>
            </a:r>
          </a:p>
          <a:p>
            <a:pPr lvl="1"/>
            <a:r>
              <a:rPr lang="en-US" sz="2000" dirty="0"/>
              <a:t>Create new permanent </a:t>
            </a:r>
            <a:r>
              <a:rPr lang="en-US" sz="2000" dirty="0" smtClean="0"/>
              <a:t>group, associated to HMMG</a:t>
            </a:r>
            <a:endParaRPr lang="en-US" sz="2000" dirty="0"/>
          </a:p>
          <a:p>
            <a:r>
              <a:rPr lang="en-US" sz="2400" dirty="0" smtClean="0"/>
              <a:t>No matter what happens:</a:t>
            </a:r>
          </a:p>
          <a:p>
            <a:pPr lvl="1"/>
            <a:r>
              <a:rPr lang="en-US" sz="2000" dirty="0" smtClean="0"/>
              <a:t>Continue the work</a:t>
            </a:r>
            <a:endParaRPr lang="en-US" sz="2000" dirty="0"/>
          </a:p>
          <a:p>
            <a:r>
              <a:rPr lang="en-US" sz="2400" dirty="0"/>
              <a:t>Wiki to be moved to official ISO/TC211 Wiki in the future</a:t>
            </a:r>
          </a:p>
          <a:p>
            <a:endParaRPr lang="nb-NO" sz="2400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199" dirty="0" err="1"/>
              <a:t>Revised</a:t>
            </a:r>
            <a:r>
              <a:rPr lang="nb-NO" sz="3199" dirty="0"/>
              <a:t> action plan</a:t>
            </a:r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2137" y="1874821"/>
            <a:ext cx="246697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7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07992" y="1191856"/>
            <a:ext cx="4366260" cy="4797464"/>
          </a:xfrm>
        </p:spPr>
        <p:txBody>
          <a:bodyPr/>
          <a:lstStyle/>
          <a:p>
            <a:r>
              <a:rPr lang="en-US" sz="2400" dirty="0"/>
              <a:t>All UML models shall be </a:t>
            </a:r>
            <a:r>
              <a:rPr lang="en-US" sz="2400" u="sng" dirty="0"/>
              <a:t>created</a:t>
            </a:r>
            <a:r>
              <a:rPr lang="en-US" sz="2400" dirty="0"/>
              <a:t> in the Harmonized </a:t>
            </a:r>
            <a:r>
              <a:rPr lang="en-US" sz="2400" dirty="0" smtClean="0"/>
              <a:t>Model</a:t>
            </a:r>
          </a:p>
          <a:p>
            <a:pPr lvl="1"/>
            <a:r>
              <a:rPr lang="en-US" sz="2000" dirty="0" smtClean="0"/>
              <a:t>Not imported at a later </a:t>
            </a:r>
            <a:r>
              <a:rPr lang="en-US" sz="2000" dirty="0" smtClean="0"/>
              <a:t>stage</a:t>
            </a:r>
          </a:p>
          <a:p>
            <a:pPr lvl="1"/>
            <a:r>
              <a:rPr lang="en-US" sz="2000" dirty="0" smtClean="0"/>
              <a:t>Contact HMMG </a:t>
            </a:r>
            <a:r>
              <a:rPr lang="en-US" sz="2000" dirty="0" err="1" smtClean="0"/>
              <a:t>Convenors</a:t>
            </a:r>
            <a:r>
              <a:rPr lang="en-US" sz="2000" dirty="0" smtClean="0"/>
              <a:t> for help</a:t>
            </a:r>
            <a:endParaRPr lang="en-US" sz="2000" dirty="0" smtClean="0"/>
          </a:p>
          <a:p>
            <a:r>
              <a:rPr lang="en-US" sz="2400" u="sng" dirty="0" smtClean="0"/>
              <a:t>Phase </a:t>
            </a:r>
            <a:r>
              <a:rPr lang="en-US" sz="2400" u="sng" dirty="0"/>
              <a:t>out of Drafts </a:t>
            </a:r>
            <a:r>
              <a:rPr lang="en-US" sz="2400" u="sng" dirty="0" smtClean="0"/>
              <a:t>package</a:t>
            </a:r>
            <a:r>
              <a:rPr lang="en-US" sz="2400" dirty="0" smtClean="0"/>
              <a:t> </a:t>
            </a:r>
          </a:p>
          <a:p>
            <a:pPr lvl="1"/>
            <a:r>
              <a:rPr lang="en-US" sz="2000" dirty="0" smtClean="0"/>
              <a:t>HMMG </a:t>
            </a:r>
            <a:r>
              <a:rPr lang="en-US" sz="2000" dirty="0" err="1" smtClean="0"/>
              <a:t>Convenors</a:t>
            </a:r>
            <a:r>
              <a:rPr lang="en-US" sz="2000" dirty="0" smtClean="0"/>
              <a:t> </a:t>
            </a:r>
            <a:r>
              <a:rPr lang="en-US" sz="2000" dirty="0"/>
              <a:t>will create an empty package </a:t>
            </a:r>
            <a:r>
              <a:rPr lang="en-US" sz="2000" dirty="0" smtClean="0"/>
              <a:t>in the main model and </a:t>
            </a:r>
            <a:r>
              <a:rPr lang="en-US" sz="2000" dirty="0"/>
              <a:t>give write privilege to </a:t>
            </a:r>
            <a:r>
              <a:rPr lang="en-US" sz="2000" dirty="0" smtClean="0"/>
              <a:t>editor</a:t>
            </a:r>
          </a:p>
          <a:p>
            <a:r>
              <a:rPr lang="en-US" sz="2400" dirty="0" smtClean="0"/>
              <a:t>Clean up package names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Editing the </a:t>
            </a:r>
            <a:r>
              <a:rPr lang="en-US" dirty="0"/>
              <a:t>Harmonized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/>
          <a:srcRect r="18637"/>
          <a:stretch/>
        </p:blipFill>
        <p:spPr>
          <a:xfrm>
            <a:off x="457200" y="1191856"/>
            <a:ext cx="3970238" cy="479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978" y="1243584"/>
            <a:ext cx="7566043" cy="4525963"/>
          </a:xfrm>
          <a:prstGeom prst="rect">
            <a:avLst/>
          </a:prstGeo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Model metadata: Status, </a:t>
            </a:r>
            <a:r>
              <a:rPr lang="nb-NO" dirty="0" err="1" smtClean="0"/>
              <a:t>Phase</a:t>
            </a:r>
            <a:r>
              <a:rPr lang="nb-NO" dirty="0" smtClean="0"/>
              <a:t> and Version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192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shall go through a quality control </a:t>
            </a:r>
            <a:r>
              <a:rPr lang="en-US" u="sng" dirty="0" smtClean="0"/>
              <a:t>before ballot</a:t>
            </a:r>
          </a:p>
          <a:p>
            <a:pPr lvl="1"/>
            <a:r>
              <a:rPr lang="en-US" dirty="0" smtClean="0"/>
              <a:t>Scripts from the best practices work</a:t>
            </a:r>
          </a:p>
          <a:p>
            <a:pPr lvl="1"/>
            <a:r>
              <a:rPr lang="en-US" dirty="0" smtClean="0"/>
              <a:t>Scripts for Ontology implementation</a:t>
            </a:r>
          </a:p>
          <a:p>
            <a:pPr lvl="1"/>
            <a:endParaRPr lang="en-US" dirty="0"/>
          </a:p>
          <a:p>
            <a:r>
              <a:rPr lang="en-US" dirty="0" smtClean="0"/>
              <a:t>HMMG and GOM will help with this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control of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separate editors for the model and the document (different skills)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from the HMMG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1743075" y="1858963"/>
            <a:ext cx="5659438" cy="692150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ISO/TC211 Ad Hoc Group on best practices for UML modelling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43075" y="2743200"/>
            <a:ext cx="5659438" cy="217488"/>
          </a:xfrm>
        </p:spPr>
        <p:txBody>
          <a:bodyPr/>
          <a:lstStyle/>
          <a:p>
            <a:pPr eaLnBrk="1" hangingPunct="1">
              <a:defRPr/>
            </a:pPr>
            <a:r>
              <a:rPr lang="en-ZA" dirty="0" smtClean="0"/>
              <a:t>Sydney, Australia 2015-12-09</a:t>
            </a:r>
            <a:endParaRPr lang="en-Z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innhol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https://github.com/ISO-TC211/UML-Best-Practices</a:t>
            </a:r>
            <a:endParaRPr lang="en-US" dirty="0"/>
          </a:p>
          <a:p>
            <a:pPr lvl="1"/>
            <a:r>
              <a:rPr lang="en-US" dirty="0"/>
              <a:t>For reference documents, scripts, illustrations etc.</a:t>
            </a:r>
          </a:p>
          <a:p>
            <a:r>
              <a:rPr lang="en-US" dirty="0">
                <a:hlinkClick r:id="rId3"/>
              </a:rPr>
              <a:t>https://github.com/ISO-TC211/UML-Best-Practices/wiki</a:t>
            </a:r>
            <a:endParaRPr lang="en-US" dirty="0"/>
          </a:p>
          <a:p>
            <a:pPr lvl="1"/>
            <a:r>
              <a:rPr lang="en-US" dirty="0"/>
              <a:t>Wiki for UML Best practices</a:t>
            </a:r>
          </a:p>
          <a:p>
            <a:r>
              <a:rPr lang="en-US" dirty="0">
                <a:hlinkClick r:id="rId4"/>
              </a:rPr>
              <a:t>https://github.com/ISO-TC211/UML-Best-Practices/issues</a:t>
            </a:r>
            <a:endParaRPr lang="en-US" dirty="0"/>
          </a:p>
          <a:p>
            <a:pPr lvl="1"/>
            <a:r>
              <a:rPr lang="en-US" dirty="0"/>
              <a:t>For issue tracking</a:t>
            </a:r>
          </a:p>
          <a:p>
            <a:endParaRPr lang="nb-NO" dirty="0"/>
          </a:p>
        </p:txBody>
      </p:sp>
      <p:sp>
        <p:nvSpPr>
          <p:cNvPr id="3" name="Tittel 2"/>
          <p:cNvSpPr>
            <a:spLocks noGrp="1"/>
          </p:cNvSpPr>
          <p:nvPr>
            <p:ph type="title"/>
          </p:nvPr>
        </p:nvSpPr>
        <p:spPr>
          <a:xfrm>
            <a:off x="457200" y="8548"/>
            <a:ext cx="8229600" cy="1591651"/>
          </a:xfrm>
        </p:spPr>
        <p:txBody>
          <a:bodyPr>
            <a:normAutofit/>
          </a:bodyPr>
          <a:lstStyle/>
          <a:p>
            <a:r>
              <a:rPr lang="nb-NO" sz="4000" dirty="0" err="1" smtClean="0"/>
              <a:t>GitHub</a:t>
            </a:r>
            <a:r>
              <a:rPr lang="nb-NO" dirty="0"/>
              <a:t/>
            </a:r>
            <a:br>
              <a:rPr lang="nb-NO" dirty="0"/>
            </a:br>
            <a:r>
              <a:rPr lang="en-US" dirty="0">
                <a:hlinkClick r:id="rId2"/>
              </a:rPr>
              <a:t>https://github.com/ISO-TC211/UML-Best-Practices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6376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pic>
        <p:nvPicPr>
          <p:cNvPr id="8" name="Bilde 7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" y="2681658"/>
            <a:ext cx="7855889" cy="1595628"/>
          </a:xfrm>
          <a:prstGeom prst="rect">
            <a:avLst/>
          </a:prstGeom>
        </p:spPr>
      </p:pic>
      <p:pic>
        <p:nvPicPr>
          <p:cNvPr id="9" name="Bilde 8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30" y="4329367"/>
            <a:ext cx="7901940" cy="854964"/>
          </a:xfrm>
          <a:prstGeom prst="rect">
            <a:avLst/>
          </a:prstGeom>
        </p:spPr>
      </p:pic>
      <p:pic>
        <p:nvPicPr>
          <p:cNvPr id="2" name="Bild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95550" y="1004415"/>
            <a:ext cx="4152900" cy="2590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4" name="Bilde 3">
            <a:hlinkClick r:id="rId7"/>
          </p:cNvPr>
          <p:cNvPicPr>
            <a:picLocks noChangeAspect="1"/>
          </p:cNvPicPr>
          <p:nvPr/>
        </p:nvPicPr>
        <p:blipFill rotWithShape="1">
          <a:blip r:embed="rId8"/>
          <a:srcRect t="28967"/>
          <a:stretch/>
        </p:blipFill>
        <p:spPr>
          <a:xfrm>
            <a:off x="621030" y="5184331"/>
            <a:ext cx="7906544" cy="87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1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Much work done on </a:t>
            </a:r>
            <a:r>
              <a:rPr lang="en-US" dirty="0">
                <a:hlinkClick r:id="rId2"/>
              </a:rPr>
              <a:t>diagram design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4"/>
              </a:rPr>
              <a:t>modelling</a:t>
            </a:r>
            <a:endParaRPr lang="en-US" dirty="0"/>
          </a:p>
          <a:p>
            <a:pPr lvl="1"/>
            <a:r>
              <a:rPr lang="en-US" sz="1600" dirty="0" smtClean="0"/>
              <a:t>Several </a:t>
            </a:r>
            <a:r>
              <a:rPr lang="en-US" sz="1600" dirty="0" smtClean="0">
                <a:hlinkClick r:id="rId5"/>
              </a:rPr>
              <a:t>issues</a:t>
            </a:r>
            <a:r>
              <a:rPr lang="en-US" sz="1600" dirty="0" smtClean="0"/>
              <a:t> open</a:t>
            </a:r>
            <a:endParaRPr lang="en-US" dirty="0" smtClean="0"/>
          </a:p>
          <a:p>
            <a:r>
              <a:rPr lang="en-US" dirty="0" smtClean="0"/>
              <a:t>Much work done on </a:t>
            </a:r>
            <a:r>
              <a:rPr lang="en-US" dirty="0" smtClean="0">
                <a:hlinkClick r:id="rId6"/>
              </a:rPr>
              <a:t>documentation</a:t>
            </a:r>
            <a:endParaRPr lang="en-US" dirty="0" smtClean="0"/>
          </a:p>
          <a:p>
            <a:r>
              <a:rPr lang="en-US" dirty="0" smtClean="0"/>
              <a:t>Much </a:t>
            </a:r>
            <a:r>
              <a:rPr lang="en-US" dirty="0"/>
              <a:t>work done on </a:t>
            </a:r>
            <a:r>
              <a:rPr lang="en-US" dirty="0">
                <a:hlinkClick r:id="rId7"/>
              </a:rPr>
              <a:t>scripts and tools</a:t>
            </a:r>
            <a:endParaRPr lang="en-US" dirty="0"/>
          </a:p>
          <a:p>
            <a:pPr lvl="1"/>
            <a:r>
              <a:rPr lang="en-US" sz="1600" dirty="0"/>
              <a:t>Scripts in VBScript, JScript, searches (XML)</a:t>
            </a:r>
          </a:p>
          <a:p>
            <a:pPr lvl="1"/>
            <a:r>
              <a:rPr lang="en-US" sz="1600" dirty="0"/>
              <a:t>Several contributors have scripts that </a:t>
            </a:r>
            <a:r>
              <a:rPr lang="en-US" sz="1600" dirty="0" smtClean="0"/>
              <a:t>have been </a:t>
            </a:r>
            <a:r>
              <a:rPr lang="en-US" sz="1600" dirty="0"/>
              <a:t>uploaded</a:t>
            </a:r>
          </a:p>
          <a:p>
            <a:r>
              <a:rPr lang="en-US" dirty="0" smtClean="0"/>
              <a:t>Much work </a:t>
            </a:r>
            <a:r>
              <a:rPr lang="en-US" dirty="0"/>
              <a:t>done on </a:t>
            </a:r>
            <a:r>
              <a:rPr lang="en-US" dirty="0">
                <a:hlinkClick r:id="rId8"/>
              </a:rPr>
              <a:t>basic UML</a:t>
            </a:r>
            <a:endParaRPr lang="en-US" dirty="0"/>
          </a:p>
          <a:p>
            <a:pPr lvl="1"/>
            <a:r>
              <a:rPr lang="en-US" sz="1600" dirty="0"/>
              <a:t>Relevant </a:t>
            </a:r>
            <a:r>
              <a:rPr lang="en-US" sz="1600" dirty="0">
                <a:hlinkClick r:id="rId9"/>
              </a:rPr>
              <a:t>requirements and </a:t>
            </a:r>
            <a:r>
              <a:rPr lang="en-US" sz="1600" dirty="0" err="1">
                <a:hlinkClick r:id="rId9"/>
              </a:rPr>
              <a:t>recomendations</a:t>
            </a:r>
            <a:endParaRPr lang="en-US" sz="1600" dirty="0"/>
          </a:p>
          <a:p>
            <a:pPr lvl="1"/>
            <a:r>
              <a:rPr lang="en-US" sz="1600" dirty="0">
                <a:hlinkClick r:id="rId10"/>
              </a:rPr>
              <a:t>Levels of abstraction</a:t>
            </a:r>
            <a:endParaRPr lang="en-US" sz="1600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1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r>
              <a:rPr lang="en-US" dirty="0"/>
              <a:t>Much left to do on </a:t>
            </a:r>
            <a:r>
              <a:rPr lang="en-US" dirty="0">
                <a:hlinkClick r:id="rId12"/>
              </a:rPr>
              <a:t>implementation issues</a:t>
            </a:r>
            <a:endParaRPr lang="en-US" dirty="0"/>
          </a:p>
          <a:p>
            <a:pPr lvl="1"/>
            <a:r>
              <a:rPr lang="en-US" sz="1600" dirty="0" smtClean="0"/>
              <a:t>Few</a:t>
            </a:r>
            <a:r>
              <a:rPr lang="en-US" sz="1600" dirty="0"/>
              <a:t> </a:t>
            </a:r>
            <a:r>
              <a:rPr lang="en-US" sz="1600" dirty="0">
                <a:hlinkClick r:id="rId13"/>
              </a:rPr>
              <a:t>issues</a:t>
            </a:r>
            <a:r>
              <a:rPr lang="en-US" sz="1600" dirty="0"/>
              <a:t> </a:t>
            </a:r>
            <a:r>
              <a:rPr lang="en-US" sz="1600" dirty="0" smtClean="0"/>
              <a:t>open</a:t>
            </a:r>
            <a:endParaRPr lang="en-US" sz="1600" dirty="0"/>
          </a:p>
          <a:p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nb-NO" sz="3599" dirty="0"/>
              <a:t>Status</a:t>
            </a:r>
          </a:p>
        </p:txBody>
      </p:sp>
    </p:spTree>
    <p:extLst>
      <p:ext uri="{BB962C8B-B14F-4D97-AF65-F5344CB8AC3E}">
        <p14:creationId xmlns:p14="http://schemas.microsoft.com/office/powerpoint/2010/main" val="36935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68</TotalTime>
  <Words>238</Words>
  <Application>Microsoft Office PowerPoint</Application>
  <PresentationFormat>Skjermfremvisning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MS PGothic</vt:lpstr>
      <vt:lpstr>Arial</vt:lpstr>
      <vt:lpstr>Calibri</vt:lpstr>
      <vt:lpstr>PresentationTemplate_2015</vt:lpstr>
      <vt:lpstr>Harmonized Model Maintenance Group</vt:lpstr>
      <vt:lpstr>Editing the Harmonized Model</vt:lpstr>
      <vt:lpstr>Model metadata: Status, Phase and Version</vt:lpstr>
      <vt:lpstr>Quality control of models</vt:lpstr>
      <vt:lpstr>Input from the HMMG Meeting</vt:lpstr>
      <vt:lpstr>ISO/TC211 Ad Hoc Group on best practices for UML modelling</vt:lpstr>
      <vt:lpstr>GitHub https://github.com/ISO-TC211/UML-Best-Practices</vt:lpstr>
      <vt:lpstr>Progress report</vt:lpstr>
      <vt:lpstr>Status</vt:lpstr>
      <vt:lpstr>New UML BP issues</vt:lpstr>
      <vt:lpstr>Revised action plan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Jetlund Knut</cp:lastModifiedBy>
  <cp:revision>10</cp:revision>
  <dcterms:created xsi:type="dcterms:W3CDTF">2015-02-05T13:06:45Z</dcterms:created>
  <dcterms:modified xsi:type="dcterms:W3CDTF">2015-12-09T22:30:16Z</dcterms:modified>
</cp:coreProperties>
</file>