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ZA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D1A"/>
    <a:srgbClr val="006699"/>
    <a:srgbClr val="88BD2F"/>
    <a:srgbClr val="0070B1"/>
    <a:srgbClr val="E4812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1" d="100"/>
          <a:sy n="51" d="100"/>
        </p:scale>
        <p:origin x="62" y="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B9785889-A136-4B49-9C0F-8A0560695A57}" type="datetimeFigureOut">
              <a:rPr lang="en-ZA" altLang="en-US"/>
              <a:pPr>
                <a:defRPr/>
              </a:pPr>
              <a:t>2015/12/08</a:t>
            </a:fld>
            <a:endParaRPr lang="en-ZA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94A9E61C-7CB4-4CE4-A04B-8D2BB8053AA3}" type="slidenum">
              <a:rPr lang="en-ZA" altLang="en-US"/>
              <a:pPr>
                <a:defRPr/>
              </a:pPr>
              <a:t>‹#›</a:t>
            </a:fld>
            <a:endParaRPr lang="en-ZA" altLang="en-US"/>
          </a:p>
        </p:txBody>
      </p:sp>
    </p:spTree>
    <p:extLst>
      <p:ext uri="{BB962C8B-B14F-4D97-AF65-F5344CB8AC3E}">
        <p14:creationId xmlns:p14="http://schemas.microsoft.com/office/powerpoint/2010/main" val="3156040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68095"/>
            <a:ext cx="12192000" cy="5332541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324648" y="1859449"/>
            <a:ext cx="7545600" cy="692150"/>
          </a:xfrm>
          <a:prstGeom prst="rect">
            <a:avLst/>
          </a:prstGeom>
        </p:spPr>
        <p:txBody>
          <a:bodyPr lIns="0" tIns="0" rIns="0" bIns="0" rtlCol="0">
            <a:noAutofit/>
          </a:bodyPr>
          <a:lstStyle>
            <a:lvl1pPr algn="ctr">
              <a:defRPr lang="en-GB" sz="2800" b="1">
                <a:solidFill>
                  <a:srgbClr val="376092"/>
                </a:solidFill>
              </a:defRPr>
            </a:lvl1pPr>
          </a:lstStyle>
          <a:p>
            <a:pPr lvl="0"/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2324648" y="2743152"/>
            <a:ext cx="7545600" cy="217855"/>
          </a:xfrm>
        </p:spPr>
        <p:txBody>
          <a:bodyPr lIns="0" tIns="0" rIns="0" bIns="0" rtlCol="0" anchor="ctr">
            <a:noAutofit/>
          </a:bodyPr>
          <a:lstStyle>
            <a:lvl1pPr algn="ctr">
              <a:buFontTx/>
              <a:buNone/>
              <a:tabLst/>
              <a:defRPr lang="en-US" sz="1400" smtClean="0">
                <a:solidFill>
                  <a:srgbClr val="404040"/>
                </a:solidFill>
              </a:defRPr>
            </a:lvl1pPr>
            <a:lvl2pPr marL="0" indent="0">
              <a:buFontTx/>
              <a:buNone/>
              <a:tabLst/>
              <a:defRPr lang="en-US" smtClean="0"/>
            </a:lvl2pPr>
            <a:lvl3pPr marL="1588" indent="0">
              <a:buFontTx/>
              <a:buNone/>
              <a:tabLst/>
              <a:defRPr lang="en-US" smtClean="0"/>
            </a:lvl3pPr>
            <a:lvl4pPr marL="0" indent="0">
              <a:buFontTx/>
              <a:buNone/>
              <a:tabLst/>
              <a:defRPr lang="en-US" smtClean="0"/>
            </a:lvl4pPr>
            <a:lvl5pPr marL="0" indent="0">
              <a:buFontTx/>
              <a:buNone/>
              <a:tabLst/>
              <a:defRPr lang="en-GB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311" y="5940259"/>
            <a:ext cx="1092200" cy="7524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2412" y="5948281"/>
            <a:ext cx="1014965" cy="7524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0202542" y="167975"/>
            <a:ext cx="1694835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68940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Placeholder 28"/>
          <p:cNvSpPr>
            <a:spLocks noGrp="1"/>
          </p:cNvSpPr>
          <p:nvPr>
            <p:ph type="title"/>
          </p:nvPr>
        </p:nvSpPr>
        <p:spPr>
          <a:xfrm>
            <a:off x="609600" y="8549"/>
            <a:ext cx="10972800" cy="756156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17" t="47518" r="64073" b="46099"/>
          <a:stretch/>
        </p:blipFill>
        <p:spPr>
          <a:xfrm>
            <a:off x="9891950" y="851712"/>
            <a:ext cx="1690450" cy="661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367816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497165" y="0"/>
            <a:ext cx="1694835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37790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Text Page - AfriG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0"/>
            <a:ext cx="12230100" cy="127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Title Placeholder 28"/>
          <p:cNvSpPr>
            <a:spLocks noGrp="1"/>
          </p:cNvSpPr>
          <p:nvPr>
            <p:ph type="title"/>
          </p:nvPr>
        </p:nvSpPr>
        <p:spPr>
          <a:xfrm>
            <a:off x="609600" y="8549"/>
            <a:ext cx="10972800" cy="753452"/>
          </a:xfrm>
          <a:prstGeom prst="rect">
            <a:avLst/>
          </a:prstGeom>
        </p:spPr>
        <p:txBody>
          <a:bodyPr rtlCol="0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25893" y="935679"/>
            <a:ext cx="1694835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2807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52708" y="5461642"/>
            <a:ext cx="1694835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3042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866302" y="612775"/>
            <a:ext cx="1694835" cy="664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7187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8"/>
          <p:cNvSpPr>
            <a:spLocks noGrp="1"/>
          </p:cNvSpPr>
          <p:nvPr>
            <p:ph type="title"/>
          </p:nvPr>
        </p:nvSpPr>
        <p:spPr bwMode="auto">
          <a:xfrm>
            <a:off x="609600" y="7938"/>
            <a:ext cx="10972800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  <a:endParaRPr lang="en-ZA" altLang="en-US" smtClean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39234" y="1484313"/>
            <a:ext cx="1094316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 smtClean="0"/>
              <a:t>Click to edit Master text styles</a:t>
            </a:r>
          </a:p>
          <a:p>
            <a:pPr lvl="1"/>
            <a:r>
              <a:rPr lang="en-US" altLang="en-US" dirty="0" smtClean="0"/>
              <a:t>Second level</a:t>
            </a:r>
          </a:p>
          <a:p>
            <a:pPr lvl="2"/>
            <a:r>
              <a:rPr lang="en-US" altLang="en-US" dirty="0" smtClean="0"/>
              <a:t>Third level</a:t>
            </a:r>
          </a:p>
          <a:p>
            <a:pPr lvl="3"/>
            <a:r>
              <a:rPr lang="en-US" altLang="en-US" dirty="0" smtClean="0"/>
              <a:t>Fourth level</a:t>
            </a:r>
          </a:p>
          <a:p>
            <a:pPr lvl="4"/>
            <a:r>
              <a:rPr lang="en-US" altLang="en-US" dirty="0" smtClean="0"/>
              <a:t>Fifth level</a:t>
            </a:r>
            <a:endParaRPr lang="en-ZA" altLang="en-US" dirty="0" smtClean="0"/>
          </a:p>
        </p:txBody>
      </p:sp>
      <p:sp>
        <p:nvSpPr>
          <p:cNvPr id="11" name="Slide Number Placeholder 5"/>
          <p:cNvSpPr txBox="1">
            <a:spLocks/>
          </p:cNvSpPr>
          <p:nvPr/>
        </p:nvSpPr>
        <p:spPr>
          <a:xfrm>
            <a:off x="3913717" y="6581583"/>
            <a:ext cx="4785664" cy="138499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900" dirty="0" smtClean="0"/>
              <a:t>ISO/TC211 Geographic information/Geomatics   Copyright 2014 </a:t>
            </a:r>
          </a:p>
        </p:txBody>
      </p:sp>
      <p:cxnSp>
        <p:nvCxnSpPr>
          <p:cNvPr id="13" name="Straight Connector 12"/>
          <p:cNvCxnSpPr/>
          <p:nvPr/>
        </p:nvCxnSpPr>
        <p:spPr>
          <a:xfrm>
            <a:off x="1225551" y="6332538"/>
            <a:ext cx="0" cy="52546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3" name="TextBox 13"/>
          <p:cNvSpPr txBox="1">
            <a:spLocks noChangeArrowheads="1"/>
          </p:cNvSpPr>
          <p:nvPr/>
        </p:nvSpPr>
        <p:spPr bwMode="auto">
          <a:xfrm>
            <a:off x="9658351" y="6503988"/>
            <a:ext cx="266700" cy="13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fld id="{DB66488F-F4CE-4FFA-823B-A9FE1B6D5156}" type="slidenum">
              <a:rPr lang="en-GB" altLang="en-US" sz="90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en-GB" altLang="en-US" sz="900" dirty="0" smtClean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913718" y="6423026"/>
            <a:ext cx="2764367" cy="138113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GB" altLang="en-US" sz="900" dirty="0" smtClean="0">
                <a:solidFill>
                  <a:srgbClr val="898989"/>
                </a:solidFill>
                <a:latin typeface="Arial" pitchFamily="34" charset="0"/>
              </a:rPr>
              <a:t>9 December 2015</a:t>
            </a:r>
          </a:p>
        </p:txBody>
      </p:sp>
      <p:cxnSp>
        <p:nvCxnSpPr>
          <p:cNvPr id="25" name="Straight Connector 24"/>
          <p:cNvCxnSpPr/>
          <p:nvPr/>
        </p:nvCxnSpPr>
        <p:spPr>
          <a:xfrm>
            <a:off x="3670300" y="6332538"/>
            <a:ext cx="0" cy="525462"/>
          </a:xfrm>
          <a:prstGeom prst="line">
            <a:avLst/>
          </a:prstGeom>
          <a:ln w="12700">
            <a:solidFill>
              <a:schemeClr val="accent2">
                <a:lumMod val="60000"/>
                <a:lumOff val="40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Date Placeholder 3"/>
          <p:cNvSpPr txBox="1">
            <a:spLocks/>
          </p:cNvSpPr>
          <p:nvPr/>
        </p:nvSpPr>
        <p:spPr>
          <a:xfrm rot="16200000">
            <a:off x="-1025789" y="4348428"/>
            <a:ext cx="2843212" cy="486833"/>
          </a:xfrm>
          <a:prstGeom prst="rect">
            <a:avLst/>
          </a:prstGeom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>
              <a:defRPr/>
            </a:pPr>
            <a:r>
              <a:rPr lang="en-ZA" altLang="en-US" sz="700" dirty="0" smtClean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Confidential © 2015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46" r:id="rId2"/>
    <p:sldLayoutId id="2147483747" r:id="rId3"/>
    <p:sldLayoutId id="2147483751" r:id="rId4"/>
    <p:sldLayoutId id="2147483748" r:id="rId5"/>
    <p:sldLayoutId id="2147483749" r:id="rId6"/>
  </p:sldLayoutIdLst>
  <p:timing>
    <p:tnLst>
      <p:par>
        <p:cTn id="1" dur="indefinite" restart="never" nodeType="tmRoot"/>
      </p:par>
    </p:tnLst>
  </p:timing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2800" kern="1200">
          <a:solidFill>
            <a:srgbClr val="376092"/>
          </a:solidFill>
          <a:latin typeface="Arial"/>
          <a:ea typeface="MS PGothic" pitchFamily="34" charset="-128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  <a:cs typeface="Arial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2800">
          <a:solidFill>
            <a:srgbClr val="376092"/>
          </a:solidFill>
          <a:latin typeface="Arial" pitchFamily="34" charset="0"/>
          <a:ea typeface="MS PGothic" pitchFamily="34" charset="-128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>
              <a:lumMod val="75000"/>
              <a:lumOff val="25000"/>
            </a:schemeClr>
          </a:solidFill>
          <a:latin typeface="Arial"/>
          <a:ea typeface="MS PGothic" pitchFamily="34" charset="-128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3"/>
          <p:cNvSpPr>
            <a:spLocks noGrp="1"/>
          </p:cNvSpPr>
          <p:nvPr>
            <p:ph type="title"/>
          </p:nvPr>
        </p:nvSpPr>
        <p:spPr>
          <a:xfrm>
            <a:off x="2637901" y="555456"/>
            <a:ext cx="6917785" cy="1224706"/>
          </a:xfrm>
        </p:spPr>
        <p:txBody>
          <a:bodyPr/>
          <a:lstStyle/>
          <a:p>
            <a:pPr eaLnBrk="1" hangingPunct="1"/>
            <a:r>
              <a:rPr lang="en-ZA" altLang="en-US" dirty="0" smtClean="0">
                <a:latin typeface="Arial" charset="0"/>
                <a:cs typeface="Arial" charset="0"/>
              </a:rPr>
              <a:t>Harmonized Model Maintenance Group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3267074" y="1780162"/>
            <a:ext cx="5659438" cy="1188514"/>
          </a:xfrm>
        </p:spPr>
        <p:txBody>
          <a:bodyPr/>
          <a:lstStyle/>
          <a:p>
            <a:r>
              <a:rPr lang="en-US" sz="1800" dirty="0"/>
              <a:t>Dr. John R. Herring, USA </a:t>
            </a:r>
          </a:p>
          <a:p>
            <a:r>
              <a:rPr lang="en-US" sz="1800" dirty="0"/>
              <a:t>Mr. Knut Jetlund, Norway</a:t>
            </a:r>
          </a:p>
          <a:p>
            <a:pPr eaLnBrk="1" hangingPunct="1">
              <a:defRPr/>
            </a:pPr>
            <a:r>
              <a:rPr lang="en-ZA" sz="1800" dirty="0" smtClean="0"/>
              <a:t>Convenors </a:t>
            </a:r>
            <a:endParaRPr lang="en-ZA" sz="1800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4044" t="86253" r="193485" b="6359"/>
          <a:stretch/>
        </p:blipFill>
        <p:spPr>
          <a:xfrm>
            <a:off x="3939701" y="2334638"/>
            <a:ext cx="1089499" cy="418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Content Placeholder 6"/>
          <p:cNvSpPr>
            <a:spLocks noGrp="1"/>
          </p:cNvSpPr>
          <p:nvPr>
            <p:ph idx="1"/>
          </p:nvPr>
        </p:nvSpPr>
        <p:spPr>
          <a:xfrm>
            <a:off x="609600" y="1089499"/>
            <a:ext cx="10972800" cy="5036666"/>
          </a:xfrm>
        </p:spPr>
        <p:txBody>
          <a:bodyPr/>
          <a:lstStyle/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Roll Call and Introductions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Changes in the procedures for editing the Harmonized Model</a:t>
            </a:r>
            <a:r>
              <a:rPr lang="en-US" altLang="en-US" sz="2000" dirty="0" smtClean="0">
                <a:latin typeface="Arial" charset="0"/>
                <a:cs typeface="Arial" charset="0"/>
              </a:rPr>
              <a:t> </a:t>
            </a:r>
          </a:p>
          <a:p>
            <a:pPr eaLnBrk="1" hangingPunct="1"/>
            <a:r>
              <a:rPr lang="en-US" altLang="en-US" sz="2400" dirty="0" smtClean="0">
                <a:latin typeface="Arial" charset="0"/>
                <a:cs typeface="Arial" charset="0"/>
              </a:rPr>
              <a:t>Issues from any other *MG, Projects or Members</a:t>
            </a:r>
          </a:p>
          <a:p>
            <a:pPr lvl="1"/>
            <a:r>
              <a:rPr lang="en-US" altLang="en-US" sz="2000" dirty="0" smtClean="0">
                <a:latin typeface="Arial" charset="0"/>
                <a:cs typeface="Arial" charset="0"/>
              </a:rPr>
              <a:t>Ontology compatibility</a:t>
            </a:r>
          </a:p>
          <a:p>
            <a:pPr lvl="2"/>
            <a:r>
              <a:rPr lang="en-US" altLang="en-US" sz="1800" dirty="0" smtClean="0">
                <a:latin typeface="Arial" charset="0"/>
                <a:cs typeface="Arial" charset="0"/>
              </a:rPr>
              <a:t>Repeated classes (editor’s error and fixable)</a:t>
            </a:r>
          </a:p>
          <a:p>
            <a:pPr lvl="2"/>
            <a:r>
              <a:rPr lang="en-US" altLang="en-US" sz="1800" dirty="0" smtClean="0">
                <a:latin typeface="Arial" charset="0"/>
                <a:cs typeface="Arial" charset="0"/>
              </a:rPr>
              <a:t>Unnamed association roles (not fixable – inconsistency with standard) </a:t>
            </a:r>
          </a:p>
          <a:p>
            <a:r>
              <a:rPr lang="en-US" altLang="en-US" sz="2400" dirty="0" smtClean="0">
                <a:latin typeface="Arial" charset="0"/>
                <a:cs typeface="Arial" charset="0"/>
              </a:rPr>
              <a:t>New business</a:t>
            </a:r>
          </a:p>
        </p:txBody>
      </p:sp>
      <p:sp>
        <p:nvSpPr>
          <p:cNvPr id="5123" name="Title 5"/>
          <p:cNvSpPr>
            <a:spLocks noGrp="1"/>
          </p:cNvSpPr>
          <p:nvPr>
            <p:ph type="title"/>
          </p:nvPr>
        </p:nvSpPr>
        <p:spPr>
          <a:xfrm>
            <a:off x="1981200" y="7938"/>
            <a:ext cx="8229600" cy="754062"/>
          </a:xfrm>
        </p:spPr>
        <p:txBody>
          <a:bodyPr/>
          <a:lstStyle/>
          <a:p>
            <a:pPr eaLnBrk="1" hangingPunct="1"/>
            <a:r>
              <a:rPr lang="en-US" altLang="en-US" dirty="0" smtClean="0">
                <a:latin typeface="Arial" charset="0"/>
                <a:cs typeface="Arial" charset="0"/>
              </a:rPr>
              <a:t>Agenda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266328" y="1737360"/>
            <a:ext cx="6566008" cy="4388804"/>
          </a:xfrm>
        </p:spPr>
        <p:txBody>
          <a:bodyPr/>
          <a:lstStyle/>
          <a:p>
            <a:r>
              <a:rPr lang="en-US" dirty="0" smtClean="0"/>
              <a:t>Change of procedures</a:t>
            </a:r>
          </a:p>
          <a:p>
            <a:pPr lvl="1"/>
            <a:r>
              <a:rPr lang="en-US" u="sng" dirty="0" smtClean="0"/>
              <a:t>Phase </a:t>
            </a:r>
            <a:r>
              <a:rPr lang="en-US" u="sng" dirty="0"/>
              <a:t>out of Drafts package</a:t>
            </a:r>
            <a:r>
              <a:rPr lang="en-US" dirty="0"/>
              <a:t>; convenor will create an empty package and give write privilege to </a:t>
            </a:r>
            <a:r>
              <a:rPr lang="en-US" dirty="0" smtClean="0"/>
              <a:t>editor; moving </a:t>
            </a:r>
            <a:r>
              <a:rPr lang="en-US" dirty="0"/>
              <a:t>a package from Draft to permanent position loses </a:t>
            </a:r>
            <a:r>
              <a:rPr lang="en-US" dirty="0" smtClean="0"/>
              <a:t>history</a:t>
            </a:r>
          </a:p>
          <a:p>
            <a:pPr lvl="1"/>
            <a:r>
              <a:rPr lang="en-US" dirty="0" smtClean="0"/>
              <a:t>All UML models should be created in the repository</a:t>
            </a:r>
            <a:r>
              <a:rPr lang="en-US" dirty="0" smtClean="0"/>
              <a:t>.</a:t>
            </a: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Changes in the procedures for editing the Harmonized </a:t>
            </a:r>
            <a:r>
              <a:rPr lang="en-US" dirty="0" smtClean="0"/>
              <a:t>Model</a:t>
            </a:r>
            <a:endParaRPr lang="en-US" dirty="0"/>
          </a:p>
        </p:txBody>
      </p:sp>
      <p:pic>
        <p:nvPicPr>
          <p:cNvPr id="7" name="Bilde 6"/>
          <p:cNvPicPr>
            <a:picLocks noChangeAspect="1"/>
          </p:cNvPicPr>
          <p:nvPr/>
        </p:nvPicPr>
        <p:blipFill rotWithShape="1">
          <a:blip r:embed="rId2"/>
          <a:srcRect r="18637"/>
          <a:stretch/>
        </p:blipFill>
        <p:spPr>
          <a:xfrm>
            <a:off x="609600" y="987551"/>
            <a:ext cx="4428744" cy="5351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366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lassholder for innhold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940670"/>
            <a:ext cx="9201870" cy="5075765"/>
          </a:xfrm>
          <a:prstGeom prst="rect">
            <a:avLst/>
          </a:prstGeom>
        </p:spPr>
      </p:pic>
      <p:sp>
        <p:nvSpPr>
          <p:cNvPr id="3" name="Tit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smtClean="0"/>
              <a:t>Drafts – files and </a:t>
            </a:r>
            <a:r>
              <a:rPr lang="nb-NO" dirty="0" err="1" smtClean="0"/>
              <a:t>packages</a:t>
            </a:r>
            <a:r>
              <a:rPr lang="nb-NO" dirty="0" smtClean="0"/>
              <a:t> in </a:t>
            </a:r>
            <a:r>
              <a:rPr lang="nb-NO" dirty="0" err="1" smtClean="0"/>
              <a:t>svn</a:t>
            </a:r>
            <a:r>
              <a:rPr lang="nb-NO" dirty="0" smtClean="0"/>
              <a:t> and in EA</a:t>
            </a:r>
            <a:endParaRPr lang="nb-NO" dirty="0"/>
          </a:p>
        </p:txBody>
      </p:sp>
      <p:pic>
        <p:nvPicPr>
          <p:cNvPr id="5" name="Bilde 4"/>
          <p:cNvPicPr>
            <a:picLocks noChangeAspect="1"/>
          </p:cNvPicPr>
          <p:nvPr/>
        </p:nvPicPr>
        <p:blipFill rotWithShape="1">
          <a:blip r:embed="rId3"/>
          <a:srcRect r="11075"/>
          <a:stretch/>
        </p:blipFill>
        <p:spPr>
          <a:xfrm>
            <a:off x="6096000" y="2111185"/>
            <a:ext cx="5530977" cy="3905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332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GOM </a:t>
            </a:r>
            <a:r>
              <a:rPr lang="en-US" dirty="0"/>
              <a:t>(Jean </a:t>
            </a:r>
            <a:r>
              <a:rPr lang="en-US" dirty="0" smtClean="0"/>
              <a:t>Brodeur) has offered to use UML to Ontology generator to check models for inconsistencies  (should be done before votes</a:t>
            </a:r>
            <a:r>
              <a:rPr lang="en-US" dirty="0" smtClean="0"/>
              <a:t>)</a:t>
            </a:r>
          </a:p>
          <a:p>
            <a:r>
              <a:rPr lang="en-US" dirty="0" smtClean="0"/>
              <a:t>Also: Scripts from the best practices work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Quality control of models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9315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Need for separate editors for model and </a:t>
            </a:r>
            <a:r>
              <a:rPr lang="en-US" smtClean="0"/>
              <a:t>document (different </a:t>
            </a:r>
            <a:r>
              <a:rPr lang="en-US" dirty="0" smtClean="0"/>
              <a:t>skills)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New Business ?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222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esentationTemplate_2015">
  <a:themeElements>
    <a:clrScheme name="Elemental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>
        <a:defPPr>
          <a:defRPr dirty="0" smtClean="0">
            <a:solidFill>
              <a:srgbClr val="37609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PresentationTemplate_2015</Template>
  <TotalTime>773</TotalTime>
  <Words>179</Words>
  <Application>Microsoft Office PowerPoint</Application>
  <PresentationFormat>Widescreen</PresentationFormat>
  <Paragraphs>22</Paragraphs>
  <Slides>6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3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6</vt:i4>
      </vt:variant>
    </vt:vector>
  </HeadingPairs>
  <TitlesOfParts>
    <vt:vector size="10" baseType="lpstr">
      <vt:lpstr>MS PGothic</vt:lpstr>
      <vt:lpstr>Arial</vt:lpstr>
      <vt:lpstr>Calibri</vt:lpstr>
      <vt:lpstr>PresentationTemplate_2015</vt:lpstr>
      <vt:lpstr>Harmonized Model Maintenance Group</vt:lpstr>
      <vt:lpstr>Agenda</vt:lpstr>
      <vt:lpstr>Changes in the procedures for editing the Harmonized Model</vt:lpstr>
      <vt:lpstr>Drafts – files and packages in svn and in EA</vt:lpstr>
      <vt:lpstr>Quality control of models</vt:lpstr>
      <vt:lpstr>New Business ?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Heading space for two lines in case the heading is long.</dc:title>
  <dc:creator>Liesel Lange</dc:creator>
  <cp:lastModifiedBy>Jetlund Knut</cp:lastModifiedBy>
  <cp:revision>23</cp:revision>
  <dcterms:created xsi:type="dcterms:W3CDTF">2015-02-05T13:06:45Z</dcterms:created>
  <dcterms:modified xsi:type="dcterms:W3CDTF">2015-12-09T05:10:14Z</dcterms:modified>
</cp:coreProperties>
</file>