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305" r:id="rId3"/>
    <p:sldId id="307" r:id="rId4"/>
    <p:sldId id="309" r:id="rId5"/>
    <p:sldId id="372" r:id="rId6"/>
    <p:sldId id="341" r:id="rId7"/>
    <p:sldId id="439" r:id="rId8"/>
    <p:sldId id="348" r:id="rId9"/>
    <p:sldId id="349" r:id="rId10"/>
    <p:sldId id="350" r:id="rId11"/>
    <p:sldId id="351" r:id="rId12"/>
    <p:sldId id="352" r:id="rId13"/>
    <p:sldId id="356" r:id="rId14"/>
    <p:sldId id="357" r:id="rId15"/>
    <p:sldId id="359" r:id="rId16"/>
    <p:sldId id="360" r:id="rId17"/>
    <p:sldId id="362" r:id="rId18"/>
    <p:sldId id="385" r:id="rId19"/>
    <p:sldId id="365" r:id="rId20"/>
    <p:sldId id="388" r:id="rId21"/>
    <p:sldId id="390" r:id="rId22"/>
    <p:sldId id="392" r:id="rId23"/>
    <p:sldId id="394" r:id="rId24"/>
    <p:sldId id="396" r:id="rId25"/>
    <p:sldId id="397" r:id="rId26"/>
    <p:sldId id="398" r:id="rId27"/>
    <p:sldId id="399" r:id="rId28"/>
    <p:sldId id="400" r:id="rId29"/>
    <p:sldId id="401" r:id="rId30"/>
    <p:sldId id="402" r:id="rId31"/>
    <p:sldId id="405"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10" r:id="rId53"/>
    <p:sldId id="412" r:id="rId54"/>
    <p:sldId id="413" r:id="rId55"/>
    <p:sldId id="414" r:id="rId56"/>
    <p:sldId id="377" r:id="rId57"/>
    <p:sldId id="332" r:id="rId58"/>
    <p:sldId id="284" r:id="rId5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12B"/>
    <a:srgbClr val="843C0C"/>
    <a:srgbClr val="2E75B6"/>
    <a:srgbClr val="F3B29A"/>
    <a:srgbClr val="A5A5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18" autoAdjust="0"/>
    <p:restoredTop sz="94660"/>
  </p:normalViewPr>
  <p:slideViewPr>
    <p:cSldViewPr snapToGrid="0">
      <p:cViewPr varScale="1">
        <p:scale>
          <a:sx n="69" d="100"/>
          <a:sy n="69" d="100"/>
        </p:scale>
        <p:origin x="10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D3A56-3B8E-4903-85E3-FE7EE9EA1AB3}" type="datetimeFigureOut">
              <a:rPr lang="es-PE" smtClean="0"/>
              <a:t>3/09/2022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0D0BA-9B7A-48DC-8696-0C437A4B702B}" type="slidenum">
              <a:rPr lang="es-PE" smtClean="0"/>
              <a:t>‹Nº›</a:t>
            </a:fld>
            <a:endParaRPr lang="es-PE"/>
          </a:p>
        </p:txBody>
      </p:sp>
    </p:spTree>
    <p:extLst>
      <p:ext uri="{BB962C8B-B14F-4D97-AF65-F5344CB8AC3E}">
        <p14:creationId xmlns:p14="http://schemas.microsoft.com/office/powerpoint/2010/main" val="133663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7F718619-439B-483E-B38C-CE65838B2F0C}" type="slidenum">
              <a:rPr lang="es-PE" smtClean="0"/>
              <a:t>1</a:t>
            </a:fld>
            <a:endParaRPr lang="es-PE" dirty="0"/>
          </a:p>
        </p:txBody>
      </p:sp>
    </p:spTree>
    <p:extLst>
      <p:ext uri="{BB962C8B-B14F-4D97-AF65-F5344CB8AC3E}">
        <p14:creationId xmlns:p14="http://schemas.microsoft.com/office/powerpoint/2010/main" val="29950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220273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6878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219399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ìtulo Isodec">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7516" y="1010835"/>
            <a:ext cx="8176969" cy="1966130"/>
          </a:xfrm>
          <a:prstGeom prst="rect">
            <a:avLst/>
          </a:prstGeom>
          <a:ln>
            <a:noFill/>
          </a:ln>
        </p:spPr>
      </p:pic>
      <p:cxnSp>
        <p:nvCxnSpPr>
          <p:cNvPr id="8" name="Conector recto 7"/>
          <p:cNvCxnSpPr/>
          <p:nvPr userDrawn="1"/>
        </p:nvCxnSpPr>
        <p:spPr>
          <a:xfrm flipV="1">
            <a:off x="838200" y="6350000"/>
            <a:ext cx="10512000" cy="0"/>
          </a:xfrm>
          <a:prstGeom prst="line">
            <a:avLst/>
          </a:prstGeom>
          <a:ln>
            <a:solidFill>
              <a:srgbClr val="FFCC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107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erpo Isodec">
    <p:spTree>
      <p:nvGrpSpPr>
        <p:cNvPr id="1" name=""/>
        <p:cNvGrpSpPr/>
        <p:nvPr/>
      </p:nvGrpSpPr>
      <p:grpSpPr>
        <a:xfrm>
          <a:off x="0" y="0"/>
          <a:ext cx="0" cy="0"/>
          <a:chOff x="0" y="0"/>
          <a:chExt cx="0" cy="0"/>
        </a:xfrm>
      </p:grpSpPr>
      <p:sp>
        <p:nvSpPr>
          <p:cNvPr id="2" name="Título 1"/>
          <p:cNvSpPr>
            <a:spLocks noGrp="1"/>
          </p:cNvSpPr>
          <p:nvPr>
            <p:ph type="title"/>
          </p:nvPr>
        </p:nvSpPr>
        <p:spPr>
          <a:xfrm>
            <a:off x="2095500" y="301625"/>
            <a:ext cx="9254700" cy="523875"/>
          </a:xfrm>
          <a:solidFill>
            <a:srgbClr val="FFFFFF"/>
          </a:solidFill>
        </p:spPr>
        <p:txBody>
          <a:bodyPr/>
          <a:lstStyle>
            <a:lvl1pPr algn="l">
              <a:defRPr sz="3000">
                <a:solidFill>
                  <a:schemeClr val="bg1">
                    <a:lumMod val="50000"/>
                  </a:schemeClr>
                </a:solidFill>
              </a:defRPr>
            </a:lvl1pPr>
          </a:lstStyle>
          <a:p>
            <a:r>
              <a:rPr lang="es-ES" dirty="0"/>
              <a:t>Haga clic para modificar el estilo de título del patrón</a:t>
            </a:r>
            <a:endParaRPr lang="es-PE" dirty="0"/>
          </a:p>
        </p:txBody>
      </p:sp>
      <p:sp>
        <p:nvSpPr>
          <p:cNvPr id="5" name="Marcador de pie de página 4"/>
          <p:cNvSpPr>
            <a:spLocks noGrp="1"/>
          </p:cNvSpPr>
          <p:nvPr>
            <p:ph type="ftr" sz="quarter" idx="11"/>
          </p:nvPr>
        </p:nvSpPr>
        <p:spPr>
          <a:xfrm>
            <a:off x="838200" y="6381750"/>
            <a:ext cx="7772400" cy="360000"/>
          </a:xfrm>
        </p:spPr>
        <p:txBody>
          <a:bodyPr/>
          <a:lstStyle>
            <a:lvl1pPr algn="l">
              <a:defRPr sz="1000"/>
            </a:lvl1pPr>
          </a:lstStyle>
          <a:p>
            <a:r>
              <a:rPr lang="es-MX"/>
              <a:t>Python para todos - Agosto del 2022</a:t>
            </a:r>
            <a:endParaRPr lang="es-PE" dirty="0"/>
          </a:p>
        </p:txBody>
      </p:sp>
      <p:sp>
        <p:nvSpPr>
          <p:cNvPr id="6" name="Marcador de número de diapositiva 5"/>
          <p:cNvSpPr>
            <a:spLocks noGrp="1"/>
          </p:cNvSpPr>
          <p:nvPr>
            <p:ph type="sldNum" sz="quarter" idx="12"/>
          </p:nvPr>
        </p:nvSpPr>
        <p:spPr>
          <a:xfrm>
            <a:off x="8610600" y="6381750"/>
            <a:ext cx="2743200" cy="360000"/>
          </a:xfrm>
        </p:spPr>
        <p:txBody>
          <a:bodyPr/>
          <a:lstStyle/>
          <a:p>
            <a:fld id="{3CE8B06D-1C54-45AF-95B4-2D125529B008}" type="slidenum">
              <a:rPr lang="es-PE" smtClean="0"/>
              <a:t>‹Nº›</a:t>
            </a:fld>
            <a:endParaRPr lang="es-PE" dirty="0"/>
          </a:p>
        </p:txBody>
      </p:sp>
      <p:cxnSp>
        <p:nvCxnSpPr>
          <p:cNvPr id="7" name="Conector recto 6"/>
          <p:cNvCxnSpPr/>
          <p:nvPr userDrawn="1"/>
        </p:nvCxnSpPr>
        <p:spPr>
          <a:xfrm flipV="1">
            <a:off x="838200" y="6350000"/>
            <a:ext cx="10512000" cy="0"/>
          </a:xfrm>
          <a:prstGeom prst="line">
            <a:avLst/>
          </a:prstGeom>
          <a:ln>
            <a:solidFill>
              <a:srgbClr val="FFCC99"/>
            </a:solidFill>
          </a:ln>
        </p:spPr>
        <p:style>
          <a:lnRef idx="1">
            <a:schemeClr val="dk1"/>
          </a:lnRef>
          <a:fillRef idx="0">
            <a:schemeClr val="dk1"/>
          </a:fillRef>
          <a:effectRef idx="0">
            <a:schemeClr val="dk1"/>
          </a:effectRef>
          <a:fontRef idx="minor">
            <a:schemeClr val="tx1"/>
          </a:fontRef>
        </p:style>
      </p:cxn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0" y="205682"/>
            <a:ext cx="1966130" cy="670618"/>
          </a:xfrm>
          <a:prstGeom prst="rect">
            <a:avLst/>
          </a:prstGeom>
        </p:spPr>
      </p:pic>
      <p:sp>
        <p:nvSpPr>
          <p:cNvPr id="9" name="14 Rectángulo"/>
          <p:cNvSpPr/>
          <p:nvPr userDrawn="1"/>
        </p:nvSpPr>
        <p:spPr>
          <a:xfrm>
            <a:off x="2080430" y="230794"/>
            <a:ext cx="9288000" cy="43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s-PE" dirty="0"/>
          </a:p>
        </p:txBody>
      </p:sp>
      <p:sp>
        <p:nvSpPr>
          <p:cNvPr id="10" name="14 Rectángulo"/>
          <p:cNvSpPr/>
          <p:nvPr userDrawn="1"/>
        </p:nvSpPr>
        <p:spPr>
          <a:xfrm>
            <a:off x="2093130" y="864849"/>
            <a:ext cx="9288000" cy="432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s-PE" dirty="0"/>
          </a:p>
        </p:txBody>
      </p:sp>
    </p:spTree>
    <p:extLst>
      <p:ext uri="{BB962C8B-B14F-4D97-AF65-F5344CB8AC3E}">
        <p14:creationId xmlns:p14="http://schemas.microsoft.com/office/powerpoint/2010/main" val="37780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7" name="Marcador de pie de página 4"/>
          <p:cNvSpPr>
            <a:spLocks noGrp="1"/>
          </p:cNvSpPr>
          <p:nvPr>
            <p:ph type="ftr" sz="quarter" idx="11"/>
          </p:nvPr>
        </p:nvSpPr>
        <p:spPr>
          <a:xfrm>
            <a:off x="838200" y="6381750"/>
            <a:ext cx="7772400" cy="360000"/>
          </a:xfrm>
        </p:spPr>
        <p:txBody>
          <a:bodyPr/>
          <a:lstStyle>
            <a:lvl1pPr algn="l">
              <a:defRPr sz="1000"/>
            </a:lvl1pPr>
          </a:lstStyle>
          <a:p>
            <a:r>
              <a:rPr lang="es-MX"/>
              <a:t>Python para todos - Agosto del 2022</a:t>
            </a:r>
            <a:endParaRPr lang="es-PE" dirty="0"/>
          </a:p>
        </p:txBody>
      </p:sp>
      <p:sp>
        <p:nvSpPr>
          <p:cNvPr id="8" name="Marcador de número de diapositiva 5"/>
          <p:cNvSpPr>
            <a:spLocks noGrp="1"/>
          </p:cNvSpPr>
          <p:nvPr>
            <p:ph type="sldNum" sz="quarter" idx="12"/>
          </p:nvPr>
        </p:nvSpPr>
        <p:spPr>
          <a:xfrm>
            <a:off x="8610600" y="6381750"/>
            <a:ext cx="2743200" cy="360000"/>
          </a:xfrm>
        </p:spPr>
        <p:txBody>
          <a:bodyPr/>
          <a:lstStyle/>
          <a:p>
            <a:fld id="{3CE8B06D-1C54-45AF-95B4-2D125529B008}" type="slidenum">
              <a:rPr lang="es-PE" smtClean="0"/>
              <a:t>‹Nº›</a:t>
            </a:fld>
            <a:endParaRPr lang="es-PE" dirty="0"/>
          </a:p>
        </p:txBody>
      </p:sp>
      <p:cxnSp>
        <p:nvCxnSpPr>
          <p:cNvPr id="9" name="Conector recto 8"/>
          <p:cNvCxnSpPr/>
          <p:nvPr userDrawn="1"/>
        </p:nvCxnSpPr>
        <p:spPr>
          <a:xfrm flipV="1">
            <a:off x="838200" y="6350000"/>
            <a:ext cx="10512000" cy="0"/>
          </a:xfrm>
          <a:prstGeom prst="line">
            <a:avLst/>
          </a:prstGeom>
          <a:ln>
            <a:solidFill>
              <a:srgbClr val="FFCC99"/>
            </a:solidFill>
          </a:ln>
        </p:spPr>
        <p:style>
          <a:lnRef idx="1">
            <a:schemeClr val="dk1"/>
          </a:lnRef>
          <a:fillRef idx="0">
            <a:schemeClr val="dk1"/>
          </a:fillRef>
          <a:effectRef idx="0">
            <a:schemeClr val="dk1"/>
          </a:effectRef>
          <a:fontRef idx="minor">
            <a:schemeClr val="tx1"/>
          </a:fontRef>
        </p:style>
      </p:cxn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171" y="4038501"/>
            <a:ext cx="2972058" cy="2286198"/>
          </a:xfrm>
          <a:prstGeom prst="rect">
            <a:avLst/>
          </a:prstGeom>
        </p:spPr>
      </p:pic>
      <p:sp>
        <p:nvSpPr>
          <p:cNvPr id="13" name="Marcador de texto 12"/>
          <p:cNvSpPr>
            <a:spLocks noGrp="1"/>
          </p:cNvSpPr>
          <p:nvPr>
            <p:ph type="body" sz="quarter" idx="13"/>
          </p:nvPr>
        </p:nvSpPr>
        <p:spPr>
          <a:xfrm>
            <a:off x="838200" y="2714328"/>
            <a:ext cx="8394700" cy="943272"/>
          </a:xfrm>
        </p:spPr>
        <p:txBody>
          <a:bodyPr>
            <a:noAutofit/>
          </a:bodyPr>
          <a:lstStyle>
            <a:lvl1pPr marL="0" indent="0" algn="ctr">
              <a:buNone/>
              <a:defRPr sz="3000">
                <a:solidFill>
                  <a:schemeClr val="accent2">
                    <a:lumMod val="75000"/>
                  </a:schemeClr>
                </a:solidFill>
              </a:defRPr>
            </a:lvl1pPr>
            <a:lvl2pPr>
              <a:defRPr sz="3000">
                <a:solidFill>
                  <a:schemeClr val="accent2">
                    <a:lumMod val="75000"/>
                  </a:schemeClr>
                </a:solidFill>
              </a:defRPr>
            </a:lvl2pPr>
            <a:lvl3pPr>
              <a:defRPr sz="3000">
                <a:solidFill>
                  <a:schemeClr val="accent2">
                    <a:lumMod val="75000"/>
                  </a:schemeClr>
                </a:solidFill>
              </a:defRPr>
            </a:lvl3pPr>
            <a:lvl4pPr>
              <a:defRPr sz="3000">
                <a:solidFill>
                  <a:schemeClr val="accent2">
                    <a:lumMod val="75000"/>
                  </a:schemeClr>
                </a:solidFill>
              </a:defRPr>
            </a:lvl4pPr>
            <a:lvl5pPr>
              <a:defRPr sz="3000">
                <a:solidFill>
                  <a:schemeClr val="accent2">
                    <a:lumMod val="7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extLst>
      <p:ext uri="{BB962C8B-B14F-4D97-AF65-F5344CB8AC3E}">
        <p14:creationId xmlns:p14="http://schemas.microsoft.com/office/powerpoint/2010/main" val="113917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SO_Cuerpo">
    <p:spTree>
      <p:nvGrpSpPr>
        <p:cNvPr id="1" name=""/>
        <p:cNvGrpSpPr/>
        <p:nvPr/>
      </p:nvGrpSpPr>
      <p:grpSpPr>
        <a:xfrm>
          <a:off x="0" y="0"/>
          <a:ext cx="0" cy="0"/>
          <a:chOff x="0" y="0"/>
          <a:chExt cx="0" cy="0"/>
        </a:xfrm>
      </p:grpSpPr>
      <p:sp>
        <p:nvSpPr>
          <p:cNvPr id="3" name="Forma libre: forma 2">
            <a:extLst>
              <a:ext uri="{FF2B5EF4-FFF2-40B4-BE49-F238E27FC236}">
                <a16:creationId xmlns:a16="http://schemas.microsoft.com/office/drawing/2014/main" id="{B0DC15A7-FABB-472C-B4BA-E618E39AF9AD}"/>
              </a:ext>
            </a:extLst>
          </p:cNvPr>
          <p:cNvSpPr/>
          <p:nvPr userDrawn="1"/>
        </p:nvSpPr>
        <p:spPr>
          <a:xfrm>
            <a:off x="0" y="0"/>
            <a:ext cx="7962900" cy="762000"/>
          </a:xfrm>
          <a:custGeom>
            <a:avLst/>
            <a:gdLst>
              <a:gd name="connsiteX0" fmla="*/ 0 w 6667500"/>
              <a:gd name="connsiteY0" fmla="*/ 0 h 717452"/>
              <a:gd name="connsiteX1" fmla="*/ 6096000 w 6667500"/>
              <a:gd name="connsiteY1" fmla="*/ 0 h 717452"/>
              <a:gd name="connsiteX2" fmla="*/ 6667500 w 6667500"/>
              <a:gd name="connsiteY2" fmla="*/ 0 h 717452"/>
              <a:gd name="connsiteX3" fmla="*/ 6096000 w 6667500"/>
              <a:gd name="connsiteY3" fmla="*/ 717452 h 717452"/>
              <a:gd name="connsiteX4" fmla="*/ 0 w 6667500"/>
              <a:gd name="connsiteY4" fmla="*/ 717452 h 717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0" h="717452">
                <a:moveTo>
                  <a:pt x="0" y="0"/>
                </a:moveTo>
                <a:lnTo>
                  <a:pt x="6096000" y="0"/>
                </a:lnTo>
                <a:lnTo>
                  <a:pt x="6667500" y="0"/>
                </a:lnTo>
                <a:lnTo>
                  <a:pt x="6096000" y="717452"/>
                </a:lnTo>
                <a:lnTo>
                  <a:pt x="0" y="717452"/>
                </a:lnTo>
                <a:close/>
              </a:path>
            </a:pathLst>
          </a:custGeom>
          <a:gradFill>
            <a:gsLst>
              <a:gs pos="98000">
                <a:srgbClr val="D26D44"/>
              </a:gs>
              <a:gs pos="54000">
                <a:srgbClr val="BC3733"/>
              </a:gs>
              <a:gs pos="0">
                <a:srgbClr val="81151F"/>
              </a:gs>
              <a:gs pos="27000">
                <a:srgbClr val="A5002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pic>
        <p:nvPicPr>
          <p:cNvPr id="6" name="Picture 2" descr="isodec">
            <a:extLst>
              <a:ext uri="{FF2B5EF4-FFF2-40B4-BE49-F238E27FC236}">
                <a16:creationId xmlns:a16="http://schemas.microsoft.com/office/drawing/2014/main" id="{5102E2A4-5F43-474F-A526-E04D90F49F2B}"/>
              </a:ext>
            </a:extLst>
          </p:cNvPr>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59243" y="59016"/>
            <a:ext cx="777874" cy="777874"/>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texto 10">
            <a:extLst>
              <a:ext uri="{FF2B5EF4-FFF2-40B4-BE49-F238E27FC236}">
                <a16:creationId xmlns:a16="http://schemas.microsoft.com/office/drawing/2014/main" id="{B6EA0B50-4572-4357-951D-1A15C9F506D4}"/>
              </a:ext>
            </a:extLst>
          </p:cNvPr>
          <p:cNvSpPr>
            <a:spLocks noGrp="1"/>
          </p:cNvSpPr>
          <p:nvPr>
            <p:ph type="body" sz="quarter" idx="10"/>
          </p:nvPr>
        </p:nvSpPr>
        <p:spPr>
          <a:xfrm>
            <a:off x="169136" y="103392"/>
            <a:ext cx="7093811" cy="555216"/>
          </a:xfrm>
          <a:prstGeom prst="rect">
            <a:avLst/>
          </a:prstGeom>
        </p:spPr>
        <p:txBody>
          <a:bodyPr/>
          <a:lstStyle>
            <a:lvl1pPr marL="0" indent="0">
              <a:buNone/>
              <a:defRPr>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s-ES" dirty="0"/>
              <a:t>Haga clic para modificar los estilos</a:t>
            </a:r>
          </a:p>
        </p:txBody>
      </p:sp>
      <p:sp>
        <p:nvSpPr>
          <p:cNvPr id="15" name="Marcador de texto 14">
            <a:extLst>
              <a:ext uri="{FF2B5EF4-FFF2-40B4-BE49-F238E27FC236}">
                <a16:creationId xmlns:a16="http://schemas.microsoft.com/office/drawing/2014/main" id="{4B3ED503-4C82-47C3-B177-FD7EA326BC43}"/>
              </a:ext>
            </a:extLst>
          </p:cNvPr>
          <p:cNvSpPr>
            <a:spLocks noGrp="1"/>
          </p:cNvSpPr>
          <p:nvPr>
            <p:ph type="body" sz="quarter" idx="11"/>
          </p:nvPr>
        </p:nvSpPr>
        <p:spPr>
          <a:xfrm>
            <a:off x="8733518" y="6547434"/>
            <a:ext cx="2625725" cy="282575"/>
          </a:xfrm>
          <a:prstGeom prst="rect">
            <a:avLst/>
          </a:prstGeom>
        </p:spPr>
        <p:txBody>
          <a:bodyPr anchor="ctr"/>
          <a:lstStyle>
            <a:lvl1pPr marL="0" indent="0" algn="r">
              <a:buNone/>
              <a:defRPr sz="1600"/>
            </a:lvl1pPr>
            <a:lvl2pPr>
              <a:defRPr sz="1600"/>
            </a:lvl2pPr>
            <a:lvl3pPr>
              <a:defRPr sz="1400"/>
            </a:lvl3pPr>
            <a:lvl4pPr>
              <a:defRPr sz="1200"/>
            </a:lvl4pPr>
            <a:lvl5pPr>
              <a:defRPr sz="1200"/>
            </a:lvl5pPr>
          </a:lstStyle>
          <a:p>
            <a:pPr lvl="0"/>
            <a:r>
              <a:rPr lang="es-ES" dirty="0"/>
              <a:t>Haga clic para modificar</a:t>
            </a:r>
          </a:p>
        </p:txBody>
      </p:sp>
      <p:sp>
        <p:nvSpPr>
          <p:cNvPr id="19" name="Marcador de texto 10">
            <a:extLst>
              <a:ext uri="{FF2B5EF4-FFF2-40B4-BE49-F238E27FC236}">
                <a16:creationId xmlns:a16="http://schemas.microsoft.com/office/drawing/2014/main" id="{22841675-9DB3-4B57-9A40-6E46B8B16E64}"/>
              </a:ext>
            </a:extLst>
          </p:cNvPr>
          <p:cNvSpPr>
            <a:spLocks noGrp="1"/>
          </p:cNvSpPr>
          <p:nvPr>
            <p:ph type="body" sz="quarter" idx="13"/>
          </p:nvPr>
        </p:nvSpPr>
        <p:spPr>
          <a:xfrm>
            <a:off x="169136" y="865392"/>
            <a:ext cx="7093811" cy="555216"/>
          </a:xfrm>
          <a:prstGeom prst="rect">
            <a:avLst/>
          </a:prstGeom>
        </p:spPr>
        <p:txBody>
          <a:bodyPr/>
          <a:lstStyle>
            <a:lvl1pPr marL="0" indent="0">
              <a:buNone/>
              <a:defRPr sz="2400">
                <a:solidFill>
                  <a:srgbClr val="BE3C35"/>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s-ES" dirty="0"/>
              <a:t>Haga clic para modificar los estilos</a:t>
            </a:r>
          </a:p>
        </p:txBody>
      </p:sp>
      <p:cxnSp>
        <p:nvCxnSpPr>
          <p:cNvPr id="20" name="Conector recto 19">
            <a:extLst>
              <a:ext uri="{FF2B5EF4-FFF2-40B4-BE49-F238E27FC236}">
                <a16:creationId xmlns:a16="http://schemas.microsoft.com/office/drawing/2014/main" id="{2F5BBA0A-3446-4BEC-BB31-BABA8E3A568A}"/>
              </a:ext>
            </a:extLst>
          </p:cNvPr>
          <p:cNvCxnSpPr/>
          <p:nvPr userDrawn="1"/>
        </p:nvCxnSpPr>
        <p:spPr>
          <a:xfrm flipH="1">
            <a:off x="7372350" y="0"/>
            <a:ext cx="704850" cy="771525"/>
          </a:xfrm>
          <a:prstGeom prst="line">
            <a:avLst/>
          </a:prstGeom>
          <a:ln>
            <a:solidFill>
              <a:srgbClr val="AB3938"/>
            </a:solidFill>
          </a:ln>
        </p:spPr>
        <p:style>
          <a:lnRef idx="1">
            <a:schemeClr val="accent1"/>
          </a:lnRef>
          <a:fillRef idx="0">
            <a:schemeClr val="accent1"/>
          </a:fillRef>
          <a:effectRef idx="0">
            <a:schemeClr val="accent1"/>
          </a:effectRef>
          <a:fontRef idx="minor">
            <a:schemeClr val="tx1"/>
          </a:fontRef>
        </p:style>
      </p:cxnSp>
      <p:sp>
        <p:nvSpPr>
          <p:cNvPr id="8" name="Marcador de texto 14">
            <a:extLst>
              <a:ext uri="{FF2B5EF4-FFF2-40B4-BE49-F238E27FC236}">
                <a16:creationId xmlns:a16="http://schemas.microsoft.com/office/drawing/2014/main" id="{07382E31-9B81-46EF-9552-F3B4AD9A7841}"/>
              </a:ext>
            </a:extLst>
          </p:cNvPr>
          <p:cNvSpPr>
            <a:spLocks noGrp="1"/>
          </p:cNvSpPr>
          <p:nvPr>
            <p:ph type="body" sz="quarter" idx="14"/>
          </p:nvPr>
        </p:nvSpPr>
        <p:spPr>
          <a:xfrm>
            <a:off x="48486" y="6528383"/>
            <a:ext cx="2625725" cy="282575"/>
          </a:xfrm>
          <a:prstGeom prst="rect">
            <a:avLst/>
          </a:prstGeom>
        </p:spPr>
        <p:txBody>
          <a:bodyPr anchor="ctr"/>
          <a:lstStyle>
            <a:lvl1pPr marL="0" indent="0" algn="l">
              <a:buNone/>
              <a:defRPr sz="1200"/>
            </a:lvl1pPr>
            <a:lvl2pPr>
              <a:defRPr sz="1600"/>
            </a:lvl2pPr>
            <a:lvl3pPr>
              <a:defRPr sz="1400"/>
            </a:lvl3pPr>
            <a:lvl4pPr>
              <a:defRPr sz="1200"/>
            </a:lvl4pPr>
            <a:lvl5pPr>
              <a:defRPr sz="1200"/>
            </a:lvl5pPr>
          </a:lstStyle>
          <a:p>
            <a:pPr lvl="0"/>
            <a:r>
              <a:rPr lang="es-ES" dirty="0"/>
              <a:t>Haga clic para modificar</a:t>
            </a:r>
          </a:p>
        </p:txBody>
      </p:sp>
    </p:spTree>
    <p:extLst>
      <p:ext uri="{BB962C8B-B14F-4D97-AF65-F5344CB8AC3E}">
        <p14:creationId xmlns:p14="http://schemas.microsoft.com/office/powerpoint/2010/main" val="112019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408551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90247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endParaRPr lang="es-PE"/>
          </a:p>
        </p:txBody>
      </p:sp>
      <p:sp>
        <p:nvSpPr>
          <p:cNvPr id="6" name="Marcador de pie de página 5"/>
          <p:cNvSpPr>
            <a:spLocks noGrp="1"/>
          </p:cNvSpPr>
          <p:nvPr>
            <p:ph type="ftr" sz="quarter" idx="11"/>
          </p:nvPr>
        </p:nvSpPr>
        <p:spPr/>
        <p:txBody>
          <a:bodyPr/>
          <a:lstStyle/>
          <a:p>
            <a:r>
              <a:rPr lang="es-MX"/>
              <a:t>Python para todos - Agosto del 2022</a:t>
            </a:r>
            <a:endParaRPr lang="es-PE"/>
          </a:p>
        </p:txBody>
      </p:sp>
      <p:sp>
        <p:nvSpPr>
          <p:cNvPr id="7" name="Marcador de número de diapositiva 6"/>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392361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endParaRPr lang="es-PE"/>
          </a:p>
        </p:txBody>
      </p:sp>
      <p:sp>
        <p:nvSpPr>
          <p:cNvPr id="8" name="Marcador de pie de página 7"/>
          <p:cNvSpPr>
            <a:spLocks noGrp="1"/>
          </p:cNvSpPr>
          <p:nvPr>
            <p:ph type="ftr" sz="quarter" idx="11"/>
          </p:nvPr>
        </p:nvSpPr>
        <p:spPr/>
        <p:txBody>
          <a:bodyPr/>
          <a:lstStyle/>
          <a:p>
            <a:r>
              <a:rPr lang="es-MX"/>
              <a:t>Python para todos - Agosto del 2022</a:t>
            </a:r>
            <a:endParaRPr lang="es-PE"/>
          </a:p>
        </p:txBody>
      </p:sp>
      <p:sp>
        <p:nvSpPr>
          <p:cNvPr id="9" name="Marcador de número de diapositiva 8"/>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32891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endParaRPr lang="es-PE"/>
          </a:p>
        </p:txBody>
      </p:sp>
      <p:sp>
        <p:nvSpPr>
          <p:cNvPr id="4" name="Marcador de pie de página 3"/>
          <p:cNvSpPr>
            <a:spLocks noGrp="1"/>
          </p:cNvSpPr>
          <p:nvPr>
            <p:ph type="ftr" sz="quarter" idx="11"/>
          </p:nvPr>
        </p:nvSpPr>
        <p:spPr/>
        <p:txBody>
          <a:bodyPr/>
          <a:lstStyle/>
          <a:p>
            <a:r>
              <a:rPr lang="es-MX"/>
              <a:t>Python para todos - Agosto del 2022</a:t>
            </a:r>
            <a:endParaRPr lang="es-PE"/>
          </a:p>
        </p:txBody>
      </p:sp>
      <p:sp>
        <p:nvSpPr>
          <p:cNvPr id="5" name="Marcador de número de diapositiva 4"/>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53385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PE"/>
          </a:p>
        </p:txBody>
      </p:sp>
      <p:sp>
        <p:nvSpPr>
          <p:cNvPr id="3" name="Marcador de pie de página 2"/>
          <p:cNvSpPr>
            <a:spLocks noGrp="1"/>
          </p:cNvSpPr>
          <p:nvPr>
            <p:ph type="ftr" sz="quarter" idx="11"/>
          </p:nvPr>
        </p:nvSpPr>
        <p:spPr/>
        <p:txBody>
          <a:bodyPr/>
          <a:lstStyle/>
          <a:p>
            <a:r>
              <a:rPr lang="es-MX"/>
              <a:t>Python para todos - Agosto del 2022</a:t>
            </a:r>
            <a:endParaRPr lang="es-PE"/>
          </a:p>
        </p:txBody>
      </p:sp>
      <p:sp>
        <p:nvSpPr>
          <p:cNvPr id="4" name="Marcador de número de diapositiva 3"/>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41046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PE"/>
          </a:p>
        </p:txBody>
      </p:sp>
      <p:sp>
        <p:nvSpPr>
          <p:cNvPr id="6" name="Marcador de pie de página 5"/>
          <p:cNvSpPr>
            <a:spLocks noGrp="1"/>
          </p:cNvSpPr>
          <p:nvPr>
            <p:ph type="ftr" sz="quarter" idx="11"/>
          </p:nvPr>
        </p:nvSpPr>
        <p:spPr/>
        <p:txBody>
          <a:bodyPr/>
          <a:lstStyle/>
          <a:p>
            <a:r>
              <a:rPr lang="es-MX"/>
              <a:t>Python para todos - Agosto del 2022</a:t>
            </a:r>
            <a:endParaRPr lang="es-PE"/>
          </a:p>
        </p:txBody>
      </p:sp>
      <p:sp>
        <p:nvSpPr>
          <p:cNvPr id="7" name="Marcador de número de diapositiva 6"/>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7426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PE"/>
          </a:p>
        </p:txBody>
      </p:sp>
      <p:sp>
        <p:nvSpPr>
          <p:cNvPr id="6" name="Marcador de pie de página 5"/>
          <p:cNvSpPr>
            <a:spLocks noGrp="1"/>
          </p:cNvSpPr>
          <p:nvPr>
            <p:ph type="ftr" sz="quarter" idx="11"/>
          </p:nvPr>
        </p:nvSpPr>
        <p:spPr/>
        <p:txBody>
          <a:bodyPr/>
          <a:lstStyle/>
          <a:p>
            <a:r>
              <a:rPr lang="es-MX"/>
              <a:t>Python para todos - Agosto del 2022</a:t>
            </a:r>
            <a:endParaRPr lang="es-PE"/>
          </a:p>
        </p:txBody>
      </p:sp>
      <p:sp>
        <p:nvSpPr>
          <p:cNvPr id="7" name="Marcador de número de diapositiva 6"/>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69092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Python para todos - Agosto del 2022</a:t>
            </a:r>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1F20F-8333-4965-AFAD-52596E16A510}" type="slidenum">
              <a:rPr lang="es-PE" smtClean="0"/>
              <a:t>‹Nº›</a:t>
            </a:fld>
            <a:endParaRPr lang="es-PE"/>
          </a:p>
        </p:txBody>
      </p:sp>
    </p:spTree>
    <p:extLst>
      <p:ext uri="{BB962C8B-B14F-4D97-AF65-F5344CB8AC3E}">
        <p14:creationId xmlns:p14="http://schemas.microsoft.com/office/powerpoint/2010/main" val="96690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36776" y="3356811"/>
            <a:ext cx="9691623" cy="1938992"/>
          </a:xfrm>
          <a:prstGeom prst="rect">
            <a:avLst/>
          </a:prstGeom>
          <a:noFill/>
        </p:spPr>
        <p:txBody>
          <a:bodyPr wrap="square" rtlCol="0">
            <a:spAutoFit/>
          </a:bodyPr>
          <a:lstStyle/>
          <a:p>
            <a:pPr algn="ctr"/>
            <a:r>
              <a:rPr lang="es-PE" sz="2800" b="1" dirty="0">
                <a:effectLst>
                  <a:outerShdw blurRad="38100" dist="38100" dir="2700000" algn="tl">
                    <a:srgbClr val="000000">
                      <a:alpha val="43137"/>
                    </a:srgbClr>
                  </a:outerShdw>
                </a:effectLst>
              </a:rPr>
              <a:t>Curso: </a:t>
            </a:r>
            <a:r>
              <a:rPr lang="es-PE" sz="2800" dirty="0">
                <a:effectLst>
                  <a:outerShdw blurRad="38100" dist="38100" dir="2700000" algn="tl">
                    <a:srgbClr val="000000">
                      <a:alpha val="43137"/>
                    </a:srgbClr>
                  </a:outerShdw>
                </a:effectLst>
              </a:rPr>
              <a:t>Python para todos</a:t>
            </a:r>
          </a:p>
          <a:p>
            <a:pPr algn="ctr"/>
            <a:r>
              <a:rPr lang="es-PE" sz="2800" b="1" dirty="0">
                <a:effectLst>
                  <a:outerShdw blurRad="38100" dist="38100" dir="2700000" algn="tl">
                    <a:srgbClr val="000000">
                      <a:alpha val="43137"/>
                    </a:srgbClr>
                  </a:outerShdw>
                </a:effectLst>
              </a:rPr>
              <a:t>Instructor:</a:t>
            </a:r>
            <a:r>
              <a:rPr lang="es-PE" sz="2800" dirty="0">
                <a:effectLst>
                  <a:outerShdw blurRad="38100" dist="38100" dir="2700000" algn="tl">
                    <a:srgbClr val="000000">
                      <a:alpha val="43137"/>
                    </a:srgbClr>
                  </a:outerShdw>
                </a:effectLst>
              </a:rPr>
              <a:t> Franco Fabián</a:t>
            </a:r>
          </a:p>
          <a:p>
            <a:pPr algn="ctr"/>
            <a:endParaRPr lang="es-PE" sz="2800" b="1" dirty="0">
              <a:solidFill>
                <a:schemeClr val="accent2">
                  <a:lumMod val="60000"/>
                  <a:lumOff val="40000"/>
                </a:schemeClr>
              </a:solidFill>
            </a:endParaRPr>
          </a:p>
          <a:p>
            <a:pPr algn="ctr"/>
            <a:r>
              <a:rPr lang="es-PE" sz="3600" b="1" dirty="0">
                <a:solidFill>
                  <a:srgbClr val="843C0C"/>
                </a:solidFill>
              </a:rPr>
              <a:t>Nivel Intermedio</a:t>
            </a:r>
            <a:endParaRPr lang="es-PE" sz="2800" b="1" dirty="0">
              <a:solidFill>
                <a:srgbClr val="843C0C"/>
              </a:solidFill>
            </a:endParaRPr>
          </a:p>
        </p:txBody>
      </p:sp>
      <p:sp>
        <p:nvSpPr>
          <p:cNvPr id="6" name="CuadroTexto 5"/>
          <p:cNvSpPr txBox="1"/>
          <p:nvPr/>
        </p:nvSpPr>
        <p:spPr>
          <a:xfrm>
            <a:off x="4986086" y="6389776"/>
            <a:ext cx="2779963" cy="369332"/>
          </a:xfrm>
          <a:prstGeom prst="rect">
            <a:avLst/>
          </a:prstGeom>
          <a:noFill/>
        </p:spPr>
        <p:txBody>
          <a:bodyPr wrap="square" rtlCol="0">
            <a:spAutoFit/>
          </a:bodyPr>
          <a:lstStyle/>
          <a:p>
            <a:pPr algn="ctr"/>
            <a:r>
              <a:rPr lang="es-PE" dirty="0">
                <a:solidFill>
                  <a:schemeClr val="accent2">
                    <a:lumMod val="50000"/>
                  </a:schemeClr>
                </a:solidFill>
              </a:rPr>
              <a:t>Agosto del 2022</a:t>
            </a:r>
          </a:p>
        </p:txBody>
      </p:sp>
    </p:spTree>
    <p:extLst>
      <p:ext uri="{BB962C8B-B14F-4D97-AF65-F5344CB8AC3E}">
        <p14:creationId xmlns:p14="http://schemas.microsoft.com/office/powerpoint/2010/main" val="189461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4C5A3-9089-9F22-96D6-F4EF4C9ACFD2}"/>
              </a:ext>
            </a:extLst>
          </p:cNvPr>
          <p:cNvSpPr>
            <a:spLocks noGrp="1"/>
          </p:cNvSpPr>
          <p:nvPr>
            <p:ph type="title"/>
          </p:nvPr>
        </p:nvSpPr>
        <p:spPr/>
        <p:txBody>
          <a:bodyPr/>
          <a:lstStyle/>
          <a:p>
            <a:r>
              <a:rPr lang="es-PE" b="1" dirty="0"/>
              <a:t>Decisiones en múltiples direcciones</a:t>
            </a:r>
          </a:p>
        </p:txBody>
      </p:sp>
      <p:sp>
        <p:nvSpPr>
          <p:cNvPr id="3" name="Marcador de pie de página 2">
            <a:extLst>
              <a:ext uri="{FF2B5EF4-FFF2-40B4-BE49-F238E27FC236}">
                <a16:creationId xmlns:a16="http://schemas.microsoft.com/office/drawing/2014/main" id="{FA718DD5-0D74-393F-2933-F8B100B11DF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85E3FE4-4B9E-E1EA-1869-660200CD5654}"/>
              </a:ext>
            </a:extLst>
          </p:cNvPr>
          <p:cNvSpPr>
            <a:spLocks noGrp="1"/>
          </p:cNvSpPr>
          <p:nvPr>
            <p:ph type="sldNum" sz="quarter" idx="12"/>
          </p:nvPr>
        </p:nvSpPr>
        <p:spPr/>
        <p:txBody>
          <a:bodyPr/>
          <a:lstStyle/>
          <a:p>
            <a:fld id="{3CE8B06D-1C54-45AF-95B4-2D125529B008}" type="slidenum">
              <a:rPr lang="es-PE" smtClean="0"/>
              <a:t>10</a:t>
            </a:fld>
            <a:endParaRPr lang="es-PE" dirty="0"/>
          </a:p>
        </p:txBody>
      </p:sp>
      <p:sp>
        <p:nvSpPr>
          <p:cNvPr id="5" name="Diagrama de flujo: decisión 4">
            <a:extLst>
              <a:ext uri="{FF2B5EF4-FFF2-40B4-BE49-F238E27FC236}">
                <a16:creationId xmlns:a16="http://schemas.microsoft.com/office/drawing/2014/main" id="{156B0FC0-0B39-1F11-6136-B08DA3042FE3}"/>
              </a:ext>
            </a:extLst>
          </p:cNvPr>
          <p:cNvSpPr/>
          <p:nvPr/>
        </p:nvSpPr>
        <p:spPr>
          <a:xfrm>
            <a:off x="953393" y="2154388"/>
            <a:ext cx="1321468" cy="774087"/>
          </a:xfrm>
          <a:prstGeom prst="flowChartDecision">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&lt; 2</a:t>
            </a:r>
          </a:p>
        </p:txBody>
      </p:sp>
      <p:sp>
        <p:nvSpPr>
          <p:cNvPr id="7" name="Rectángulo 6">
            <a:extLst>
              <a:ext uri="{FF2B5EF4-FFF2-40B4-BE49-F238E27FC236}">
                <a16:creationId xmlns:a16="http://schemas.microsoft.com/office/drawing/2014/main" id="{CBD54C82-4F8E-E049-3804-D08C9A230CD8}"/>
              </a:ext>
            </a:extLst>
          </p:cNvPr>
          <p:cNvSpPr/>
          <p:nvPr/>
        </p:nvSpPr>
        <p:spPr>
          <a:xfrm>
            <a:off x="838199" y="1346751"/>
            <a:ext cx="1551856" cy="523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 1</a:t>
            </a:r>
          </a:p>
        </p:txBody>
      </p:sp>
      <p:sp>
        <p:nvSpPr>
          <p:cNvPr id="8" name="Rectángulo 7">
            <a:extLst>
              <a:ext uri="{FF2B5EF4-FFF2-40B4-BE49-F238E27FC236}">
                <a16:creationId xmlns:a16="http://schemas.microsoft.com/office/drawing/2014/main" id="{50928919-7C9E-0DE1-5882-C250280B891A}"/>
              </a:ext>
            </a:extLst>
          </p:cNvPr>
          <p:cNvSpPr/>
          <p:nvPr/>
        </p:nvSpPr>
        <p:spPr>
          <a:xfrm>
            <a:off x="2752412" y="2280391"/>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(‘Pequeño’)</a:t>
            </a:r>
          </a:p>
        </p:txBody>
      </p:sp>
      <p:sp>
        <p:nvSpPr>
          <p:cNvPr id="9" name="Diagrama de flujo: decisión 8">
            <a:extLst>
              <a:ext uri="{FF2B5EF4-FFF2-40B4-BE49-F238E27FC236}">
                <a16:creationId xmlns:a16="http://schemas.microsoft.com/office/drawing/2014/main" id="{8D92FE3E-8BE4-0C5E-A48D-68A245EFDBD2}"/>
              </a:ext>
            </a:extLst>
          </p:cNvPr>
          <p:cNvSpPr/>
          <p:nvPr/>
        </p:nvSpPr>
        <p:spPr>
          <a:xfrm>
            <a:off x="953393" y="3212237"/>
            <a:ext cx="1321468" cy="774087"/>
          </a:xfrm>
          <a:prstGeom prst="flowChartDecision">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solidFill>
                  <a:schemeClr val="tx1"/>
                </a:solidFill>
              </a:rPr>
              <a:t>x &lt; 10</a:t>
            </a:r>
          </a:p>
        </p:txBody>
      </p:sp>
      <p:sp>
        <p:nvSpPr>
          <p:cNvPr id="10" name="Rectángulo 9">
            <a:extLst>
              <a:ext uri="{FF2B5EF4-FFF2-40B4-BE49-F238E27FC236}">
                <a16:creationId xmlns:a16="http://schemas.microsoft.com/office/drawing/2014/main" id="{006B7142-3FB7-02DA-2808-AD86235D3E00}"/>
              </a:ext>
            </a:extLst>
          </p:cNvPr>
          <p:cNvSpPr/>
          <p:nvPr/>
        </p:nvSpPr>
        <p:spPr>
          <a:xfrm>
            <a:off x="628134" y="4270086"/>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(‘Grande’)</a:t>
            </a:r>
          </a:p>
        </p:txBody>
      </p:sp>
      <p:sp>
        <p:nvSpPr>
          <p:cNvPr id="11" name="Rectángulo 10">
            <a:extLst>
              <a:ext uri="{FF2B5EF4-FFF2-40B4-BE49-F238E27FC236}">
                <a16:creationId xmlns:a16="http://schemas.microsoft.com/office/drawing/2014/main" id="{0A35EE0B-7F8D-A4BA-212E-B7C599F3BCA1}"/>
              </a:ext>
            </a:extLst>
          </p:cNvPr>
          <p:cNvSpPr/>
          <p:nvPr/>
        </p:nvSpPr>
        <p:spPr>
          <a:xfrm>
            <a:off x="630851" y="5208435"/>
            <a:ext cx="1971987"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(‘Fin’)</a:t>
            </a:r>
          </a:p>
        </p:txBody>
      </p:sp>
      <p:sp>
        <p:nvSpPr>
          <p:cNvPr id="12" name="Rectángulo 11">
            <a:extLst>
              <a:ext uri="{FF2B5EF4-FFF2-40B4-BE49-F238E27FC236}">
                <a16:creationId xmlns:a16="http://schemas.microsoft.com/office/drawing/2014/main" id="{64D09019-4F6F-D2AA-4322-BD122495B0DF}"/>
              </a:ext>
            </a:extLst>
          </p:cNvPr>
          <p:cNvSpPr/>
          <p:nvPr/>
        </p:nvSpPr>
        <p:spPr>
          <a:xfrm>
            <a:off x="2752413" y="3341687"/>
            <a:ext cx="1971987"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(‘Mediano’)</a:t>
            </a:r>
          </a:p>
        </p:txBody>
      </p:sp>
      <p:sp>
        <p:nvSpPr>
          <p:cNvPr id="13" name="CuadroTexto 12">
            <a:extLst>
              <a:ext uri="{FF2B5EF4-FFF2-40B4-BE49-F238E27FC236}">
                <a16:creationId xmlns:a16="http://schemas.microsoft.com/office/drawing/2014/main" id="{37D91F17-3347-A4C3-F42F-B59A28F0849A}"/>
              </a:ext>
            </a:extLst>
          </p:cNvPr>
          <p:cNvSpPr txBox="1"/>
          <p:nvPr/>
        </p:nvSpPr>
        <p:spPr>
          <a:xfrm>
            <a:off x="1182325" y="2870301"/>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cxnSp>
        <p:nvCxnSpPr>
          <p:cNvPr id="15" name="Conector recto de flecha 14">
            <a:extLst>
              <a:ext uri="{FF2B5EF4-FFF2-40B4-BE49-F238E27FC236}">
                <a16:creationId xmlns:a16="http://schemas.microsoft.com/office/drawing/2014/main" id="{73688C7D-B954-0F1F-670C-294F9DCDDCA2}"/>
              </a:ext>
            </a:extLst>
          </p:cNvPr>
          <p:cNvCxnSpPr>
            <a:cxnSpLocks/>
          </p:cNvCxnSpPr>
          <p:nvPr/>
        </p:nvCxnSpPr>
        <p:spPr>
          <a:xfrm>
            <a:off x="1614127" y="1870626"/>
            <a:ext cx="0" cy="283762"/>
          </a:xfrm>
          <a:prstGeom prst="straightConnector1">
            <a:avLst/>
          </a:prstGeom>
          <a:ln>
            <a:solidFill>
              <a:srgbClr val="D7712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871F2D0-0928-A7D2-6336-53A4D0148EB6}"/>
              </a:ext>
            </a:extLst>
          </p:cNvPr>
          <p:cNvCxnSpPr>
            <a:cxnSpLocks/>
          </p:cNvCxnSpPr>
          <p:nvPr/>
        </p:nvCxnSpPr>
        <p:spPr>
          <a:xfrm>
            <a:off x="1614127" y="2928475"/>
            <a:ext cx="0" cy="283762"/>
          </a:xfrm>
          <a:prstGeom prst="straightConnector1">
            <a:avLst/>
          </a:prstGeom>
          <a:ln>
            <a:solidFill>
              <a:srgbClr val="D7712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ABF9D2D1-CA2A-BDF3-0394-F4460BD587BC}"/>
              </a:ext>
            </a:extLst>
          </p:cNvPr>
          <p:cNvCxnSpPr>
            <a:cxnSpLocks/>
          </p:cNvCxnSpPr>
          <p:nvPr/>
        </p:nvCxnSpPr>
        <p:spPr>
          <a:xfrm>
            <a:off x="1614127" y="3986324"/>
            <a:ext cx="0" cy="2837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9F35B6B9-D9BB-77C9-08F1-85E13F972235}"/>
              </a:ext>
            </a:extLst>
          </p:cNvPr>
          <p:cNvCxnSpPr>
            <a:cxnSpLocks/>
            <a:stCxn id="10" idx="2"/>
          </p:cNvCxnSpPr>
          <p:nvPr/>
        </p:nvCxnSpPr>
        <p:spPr>
          <a:xfrm flipH="1">
            <a:off x="1608558" y="4793961"/>
            <a:ext cx="5570" cy="4144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BEEA9F22-39BC-D811-34C2-B80B0DA34A16}"/>
              </a:ext>
            </a:extLst>
          </p:cNvPr>
          <p:cNvCxnSpPr>
            <a:stCxn id="5" idx="3"/>
            <a:endCxn id="8" idx="1"/>
          </p:cNvCxnSpPr>
          <p:nvPr/>
        </p:nvCxnSpPr>
        <p:spPr>
          <a:xfrm>
            <a:off x="2274861" y="2541432"/>
            <a:ext cx="477551" cy="89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C22A7B0F-E097-2F77-21F8-81CE7315DAFC}"/>
              </a:ext>
            </a:extLst>
          </p:cNvPr>
          <p:cNvCxnSpPr>
            <a:stCxn id="9" idx="3"/>
            <a:endCxn id="12" idx="1"/>
          </p:cNvCxnSpPr>
          <p:nvPr/>
        </p:nvCxnSpPr>
        <p:spPr>
          <a:xfrm>
            <a:off x="2274861" y="3599281"/>
            <a:ext cx="477552" cy="4344"/>
          </a:xfrm>
          <a:prstGeom prst="straightConnector1">
            <a:avLst/>
          </a:prstGeom>
          <a:ln>
            <a:solidFill>
              <a:srgbClr val="D7712B"/>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A51D78F2-23C6-29AD-360A-F247AE7F2427}"/>
              </a:ext>
            </a:extLst>
          </p:cNvPr>
          <p:cNvCxnSpPr/>
          <p:nvPr/>
        </p:nvCxnSpPr>
        <p:spPr>
          <a:xfrm>
            <a:off x="4724399" y="2545896"/>
            <a:ext cx="477551" cy="89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1F270CA0-A64F-26EF-FBB4-0CCB952013A4}"/>
              </a:ext>
            </a:extLst>
          </p:cNvPr>
          <p:cNvCxnSpPr/>
          <p:nvPr/>
        </p:nvCxnSpPr>
        <p:spPr>
          <a:xfrm>
            <a:off x="4724398" y="3599160"/>
            <a:ext cx="477551" cy="897"/>
          </a:xfrm>
          <a:prstGeom prst="straightConnector1">
            <a:avLst/>
          </a:prstGeom>
          <a:ln>
            <a:solidFill>
              <a:srgbClr val="D7712B"/>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CF6D5BE7-4A55-4EF5-301D-E7669419C200}"/>
              </a:ext>
            </a:extLst>
          </p:cNvPr>
          <p:cNvCxnSpPr/>
          <p:nvPr/>
        </p:nvCxnSpPr>
        <p:spPr>
          <a:xfrm rot="10800000" flipV="1">
            <a:off x="1616845" y="2541430"/>
            <a:ext cx="3585105" cy="2459767"/>
          </a:xfrm>
          <a:prstGeom prst="bentConnector3">
            <a:avLst>
              <a:gd name="adj1" fmla="val 148"/>
            </a:avLst>
          </a:prstGeom>
          <a:ln>
            <a:solidFill>
              <a:srgbClr val="D7712B"/>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F0E7180E-EA7F-27C5-B91E-5B42CBD207A3}"/>
              </a:ext>
            </a:extLst>
          </p:cNvPr>
          <p:cNvSpPr txBox="1"/>
          <p:nvPr/>
        </p:nvSpPr>
        <p:spPr>
          <a:xfrm>
            <a:off x="5859967" y="2012507"/>
            <a:ext cx="5762013" cy="3785652"/>
          </a:xfrm>
          <a:prstGeom prst="rect">
            <a:avLst/>
          </a:prstGeom>
          <a:noFill/>
        </p:spPr>
        <p:txBody>
          <a:bodyPr wrap="square" rtlCol="0">
            <a:spAutoFit/>
          </a:bodyPr>
          <a:lstStyle/>
          <a:p>
            <a:r>
              <a:rPr lang="es-PE" sz="3000" dirty="0"/>
              <a:t>x  =   1</a:t>
            </a:r>
          </a:p>
          <a:p>
            <a:r>
              <a:rPr lang="es-PE" sz="3000" dirty="0" err="1">
                <a:solidFill>
                  <a:srgbClr val="D7712B"/>
                </a:solidFill>
              </a:rPr>
              <a:t>if</a:t>
            </a:r>
            <a:r>
              <a:rPr lang="es-PE" sz="3000" dirty="0">
                <a:solidFill>
                  <a:srgbClr val="D7712B"/>
                </a:solidFill>
              </a:rPr>
              <a:t> x &lt; 2:</a:t>
            </a:r>
          </a:p>
          <a:p>
            <a:r>
              <a:rPr lang="es-PE" sz="3000" dirty="0">
                <a:solidFill>
                  <a:srgbClr val="D7712B"/>
                </a:solidFill>
              </a:rPr>
              <a:t>	</a:t>
            </a:r>
            <a:r>
              <a:rPr lang="es-PE" sz="3000" dirty="0">
                <a:solidFill>
                  <a:srgbClr val="7030A0"/>
                </a:solidFill>
              </a:rPr>
              <a:t>print(‘</a:t>
            </a:r>
            <a:r>
              <a:rPr lang="es-PE" sz="3000" dirty="0">
                <a:solidFill>
                  <a:srgbClr val="D7712B"/>
                </a:solidFill>
              </a:rPr>
              <a:t>Pequeño’</a:t>
            </a:r>
            <a:r>
              <a:rPr lang="es-PE" sz="3000" dirty="0">
                <a:solidFill>
                  <a:srgbClr val="7030A0"/>
                </a:solidFill>
              </a:rPr>
              <a:t>)</a:t>
            </a:r>
          </a:p>
          <a:p>
            <a:r>
              <a:rPr lang="es-PE" sz="3000" dirty="0" err="1">
                <a:solidFill>
                  <a:srgbClr val="D7712B"/>
                </a:solidFill>
              </a:rPr>
              <a:t>elif</a:t>
            </a:r>
            <a:r>
              <a:rPr lang="es-PE" sz="3000" dirty="0">
                <a:solidFill>
                  <a:srgbClr val="D7712B"/>
                </a:solidFill>
              </a:rPr>
              <a:t> x &lt; 10:</a:t>
            </a:r>
          </a:p>
          <a:p>
            <a:r>
              <a:rPr lang="es-PE" sz="3000" dirty="0">
                <a:solidFill>
                  <a:srgbClr val="D7712B"/>
                </a:solidFill>
              </a:rPr>
              <a:t>	print(‘Mediano’)</a:t>
            </a:r>
          </a:p>
          <a:p>
            <a:r>
              <a:rPr lang="es-PE" sz="3000" dirty="0" err="1">
                <a:solidFill>
                  <a:srgbClr val="7030A0"/>
                </a:solidFill>
              </a:rPr>
              <a:t>else</a:t>
            </a:r>
            <a:r>
              <a:rPr lang="es-PE" sz="3000" dirty="0">
                <a:solidFill>
                  <a:srgbClr val="7030A0"/>
                </a:solidFill>
              </a:rPr>
              <a:t>:</a:t>
            </a:r>
          </a:p>
          <a:p>
            <a:r>
              <a:rPr lang="es-PE" sz="3000" dirty="0">
                <a:solidFill>
                  <a:srgbClr val="D7712B"/>
                </a:solidFill>
              </a:rPr>
              <a:t>	</a:t>
            </a:r>
            <a:r>
              <a:rPr lang="es-PE" sz="3000" dirty="0">
                <a:solidFill>
                  <a:srgbClr val="7030A0"/>
                </a:solidFill>
              </a:rPr>
              <a:t>print(‘</a:t>
            </a:r>
            <a:r>
              <a:rPr lang="es-PE" sz="3000" dirty="0">
                <a:solidFill>
                  <a:srgbClr val="D7712B"/>
                </a:solidFill>
              </a:rPr>
              <a:t>Grande’</a:t>
            </a:r>
            <a:r>
              <a:rPr lang="es-PE" sz="3000" dirty="0">
                <a:solidFill>
                  <a:srgbClr val="7030A0"/>
                </a:solidFill>
              </a:rPr>
              <a:t>)</a:t>
            </a:r>
          </a:p>
          <a:p>
            <a:r>
              <a:rPr lang="es-PE" sz="3000" dirty="0">
                <a:solidFill>
                  <a:srgbClr val="D7712B"/>
                </a:solidFill>
              </a:rPr>
              <a:t>print(‘Fin’)</a:t>
            </a:r>
          </a:p>
        </p:txBody>
      </p:sp>
      <p:sp>
        <p:nvSpPr>
          <p:cNvPr id="40" name="CuadroTexto 39">
            <a:extLst>
              <a:ext uri="{FF2B5EF4-FFF2-40B4-BE49-F238E27FC236}">
                <a16:creationId xmlns:a16="http://schemas.microsoft.com/office/drawing/2014/main" id="{39EE01AE-C882-0D8E-902F-4471D0FDA342}"/>
              </a:ext>
            </a:extLst>
          </p:cNvPr>
          <p:cNvSpPr txBox="1"/>
          <p:nvPr/>
        </p:nvSpPr>
        <p:spPr>
          <a:xfrm>
            <a:off x="2045930" y="1998992"/>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41" name="CuadroTexto 40">
            <a:extLst>
              <a:ext uri="{FF2B5EF4-FFF2-40B4-BE49-F238E27FC236}">
                <a16:creationId xmlns:a16="http://schemas.microsoft.com/office/drawing/2014/main" id="{F39105E1-6A3A-A7E7-981C-6E7DEA00C5E5}"/>
              </a:ext>
            </a:extLst>
          </p:cNvPr>
          <p:cNvSpPr txBox="1"/>
          <p:nvPr/>
        </p:nvSpPr>
        <p:spPr>
          <a:xfrm>
            <a:off x="2045930" y="3095552"/>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42" name="CuadroTexto 41">
            <a:extLst>
              <a:ext uri="{FF2B5EF4-FFF2-40B4-BE49-F238E27FC236}">
                <a16:creationId xmlns:a16="http://schemas.microsoft.com/office/drawing/2014/main" id="{B4657777-49E2-8188-B7F5-C12CAEF487B5}"/>
              </a:ext>
            </a:extLst>
          </p:cNvPr>
          <p:cNvSpPr txBox="1"/>
          <p:nvPr/>
        </p:nvSpPr>
        <p:spPr>
          <a:xfrm>
            <a:off x="1182325" y="3923134"/>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Tree>
    <p:extLst>
      <p:ext uri="{BB962C8B-B14F-4D97-AF65-F5344CB8AC3E}">
        <p14:creationId xmlns:p14="http://schemas.microsoft.com/office/powerpoint/2010/main" val="254068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1CD2F-55F2-E2CB-401A-1DF48520BC15}"/>
              </a:ext>
            </a:extLst>
          </p:cNvPr>
          <p:cNvSpPr>
            <a:spLocks noGrp="1"/>
          </p:cNvSpPr>
          <p:nvPr>
            <p:ph type="title"/>
          </p:nvPr>
        </p:nvSpPr>
        <p:spPr/>
        <p:txBody>
          <a:bodyPr/>
          <a:lstStyle/>
          <a:p>
            <a:r>
              <a:rPr lang="es-PE" b="1" dirty="0"/>
              <a:t>Sin </a:t>
            </a:r>
            <a:r>
              <a:rPr lang="es-PE" b="1" dirty="0" err="1"/>
              <a:t>else</a:t>
            </a:r>
            <a:endParaRPr lang="es-PE" b="1" dirty="0"/>
          </a:p>
        </p:txBody>
      </p:sp>
      <p:sp>
        <p:nvSpPr>
          <p:cNvPr id="3" name="Marcador de pie de página 2">
            <a:extLst>
              <a:ext uri="{FF2B5EF4-FFF2-40B4-BE49-F238E27FC236}">
                <a16:creationId xmlns:a16="http://schemas.microsoft.com/office/drawing/2014/main" id="{00F50027-251F-3C45-3AD2-FBCEF365DE63}"/>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7BA46CFC-A771-CEAF-CBB4-634299DC956B}"/>
              </a:ext>
            </a:extLst>
          </p:cNvPr>
          <p:cNvSpPr>
            <a:spLocks noGrp="1"/>
          </p:cNvSpPr>
          <p:nvPr>
            <p:ph type="sldNum" sz="quarter" idx="12"/>
          </p:nvPr>
        </p:nvSpPr>
        <p:spPr/>
        <p:txBody>
          <a:bodyPr/>
          <a:lstStyle/>
          <a:p>
            <a:fld id="{3CE8B06D-1C54-45AF-95B4-2D125529B008}" type="slidenum">
              <a:rPr lang="es-PE" smtClean="0"/>
              <a:t>11</a:t>
            </a:fld>
            <a:endParaRPr lang="es-PE" dirty="0"/>
          </a:p>
        </p:txBody>
      </p:sp>
      <p:sp>
        <p:nvSpPr>
          <p:cNvPr id="5" name="CuadroTexto 4">
            <a:extLst>
              <a:ext uri="{FF2B5EF4-FFF2-40B4-BE49-F238E27FC236}">
                <a16:creationId xmlns:a16="http://schemas.microsoft.com/office/drawing/2014/main" id="{378A57A1-76CC-6475-B0EA-201A55F19EEE}"/>
              </a:ext>
            </a:extLst>
          </p:cNvPr>
          <p:cNvSpPr txBox="1"/>
          <p:nvPr/>
        </p:nvSpPr>
        <p:spPr>
          <a:xfrm>
            <a:off x="960837" y="1479966"/>
            <a:ext cx="3915963" cy="3323987"/>
          </a:xfrm>
          <a:prstGeom prst="rect">
            <a:avLst/>
          </a:prstGeom>
          <a:noFill/>
        </p:spPr>
        <p:txBody>
          <a:bodyPr wrap="square" rtlCol="0">
            <a:spAutoFit/>
          </a:bodyPr>
          <a:lstStyle/>
          <a:p>
            <a:r>
              <a:rPr lang="es-PE" sz="3000" dirty="0"/>
              <a:t># No </a:t>
            </a:r>
            <a:r>
              <a:rPr lang="es-PE" sz="3000" dirty="0" err="1"/>
              <a:t>else</a:t>
            </a:r>
            <a:endParaRPr lang="es-PE" sz="3000" dirty="0"/>
          </a:p>
          <a:p>
            <a:r>
              <a:rPr lang="es-PE" sz="3000" dirty="0"/>
              <a:t>x  =   4</a:t>
            </a:r>
          </a:p>
          <a:p>
            <a:r>
              <a:rPr lang="es-PE" sz="3000" dirty="0" err="1">
                <a:solidFill>
                  <a:srgbClr val="D7712B"/>
                </a:solidFill>
              </a:rPr>
              <a:t>if</a:t>
            </a:r>
            <a:r>
              <a:rPr lang="es-PE" sz="3000" dirty="0">
                <a:solidFill>
                  <a:srgbClr val="D7712B"/>
                </a:solidFill>
              </a:rPr>
              <a:t> x &lt; 2:</a:t>
            </a:r>
          </a:p>
          <a:p>
            <a:r>
              <a:rPr lang="es-PE" sz="3000" dirty="0">
                <a:solidFill>
                  <a:srgbClr val="D7712B"/>
                </a:solidFill>
              </a:rPr>
              <a:t>	</a:t>
            </a:r>
            <a:r>
              <a:rPr lang="es-PE" sz="3000" dirty="0">
                <a:solidFill>
                  <a:srgbClr val="7030A0"/>
                </a:solidFill>
              </a:rPr>
              <a:t>print(‘Pequeño’)</a:t>
            </a:r>
          </a:p>
          <a:p>
            <a:r>
              <a:rPr lang="es-PE" sz="3000" dirty="0" err="1">
                <a:solidFill>
                  <a:srgbClr val="D7712B"/>
                </a:solidFill>
              </a:rPr>
              <a:t>elif</a:t>
            </a:r>
            <a:r>
              <a:rPr lang="es-PE" sz="3000" dirty="0">
                <a:solidFill>
                  <a:srgbClr val="D7712B"/>
                </a:solidFill>
              </a:rPr>
              <a:t> x &lt; 10:</a:t>
            </a:r>
          </a:p>
          <a:p>
            <a:r>
              <a:rPr lang="es-PE" sz="3000" dirty="0">
                <a:solidFill>
                  <a:srgbClr val="D7712B"/>
                </a:solidFill>
              </a:rPr>
              <a:t>	</a:t>
            </a:r>
            <a:r>
              <a:rPr lang="es-PE" sz="3000" dirty="0">
                <a:solidFill>
                  <a:srgbClr val="7030A0"/>
                </a:solidFill>
              </a:rPr>
              <a:t>print(‘Mediano’)</a:t>
            </a:r>
          </a:p>
          <a:p>
            <a:r>
              <a:rPr lang="es-PE" sz="3000" dirty="0">
                <a:solidFill>
                  <a:srgbClr val="D7712B"/>
                </a:solidFill>
              </a:rPr>
              <a:t>print(‘Fin’)</a:t>
            </a:r>
          </a:p>
        </p:txBody>
      </p:sp>
      <p:sp>
        <p:nvSpPr>
          <p:cNvPr id="6" name="CuadroTexto 5">
            <a:extLst>
              <a:ext uri="{FF2B5EF4-FFF2-40B4-BE49-F238E27FC236}">
                <a16:creationId xmlns:a16="http://schemas.microsoft.com/office/drawing/2014/main" id="{B69507A0-DEAB-1205-FF7C-840E5E4DAED3}"/>
              </a:ext>
            </a:extLst>
          </p:cNvPr>
          <p:cNvSpPr txBox="1"/>
          <p:nvPr/>
        </p:nvSpPr>
        <p:spPr>
          <a:xfrm>
            <a:off x="6096000" y="1022904"/>
            <a:ext cx="4668982" cy="5093702"/>
          </a:xfrm>
          <a:prstGeom prst="rect">
            <a:avLst/>
          </a:prstGeom>
          <a:noFill/>
        </p:spPr>
        <p:txBody>
          <a:bodyPr wrap="square" rtlCol="0">
            <a:spAutoFit/>
          </a:bodyPr>
          <a:lstStyle/>
          <a:p>
            <a:r>
              <a:rPr lang="es-PE" sz="2500" dirty="0"/>
              <a:t>x  =   15</a:t>
            </a:r>
          </a:p>
          <a:p>
            <a:r>
              <a:rPr lang="es-PE" sz="2500" dirty="0" err="1">
                <a:solidFill>
                  <a:srgbClr val="D7712B"/>
                </a:solidFill>
              </a:rPr>
              <a:t>if</a:t>
            </a:r>
            <a:r>
              <a:rPr lang="es-PE" sz="2500" dirty="0">
                <a:solidFill>
                  <a:srgbClr val="D7712B"/>
                </a:solidFill>
              </a:rPr>
              <a:t> x &lt; 2:</a:t>
            </a:r>
          </a:p>
          <a:p>
            <a:r>
              <a:rPr lang="es-PE" sz="2500" dirty="0">
                <a:solidFill>
                  <a:srgbClr val="D7712B"/>
                </a:solidFill>
              </a:rPr>
              <a:t>	print(‘Pequeño’)</a:t>
            </a:r>
          </a:p>
          <a:p>
            <a:r>
              <a:rPr lang="es-PE" sz="2500" dirty="0" err="1">
                <a:solidFill>
                  <a:srgbClr val="D7712B"/>
                </a:solidFill>
              </a:rPr>
              <a:t>elif</a:t>
            </a:r>
            <a:r>
              <a:rPr lang="es-PE" sz="2500" dirty="0">
                <a:solidFill>
                  <a:srgbClr val="D7712B"/>
                </a:solidFill>
              </a:rPr>
              <a:t> x &lt; 10:</a:t>
            </a:r>
          </a:p>
          <a:p>
            <a:r>
              <a:rPr lang="es-PE" sz="2500" dirty="0">
                <a:solidFill>
                  <a:srgbClr val="D7712B"/>
                </a:solidFill>
              </a:rPr>
              <a:t>	print(‘Mediano’)</a:t>
            </a:r>
          </a:p>
          <a:p>
            <a:r>
              <a:rPr lang="es-PE" sz="2500" dirty="0" err="1">
                <a:solidFill>
                  <a:srgbClr val="D7712B"/>
                </a:solidFill>
              </a:rPr>
              <a:t>elif</a:t>
            </a:r>
            <a:r>
              <a:rPr lang="es-PE" sz="2500" dirty="0">
                <a:solidFill>
                  <a:srgbClr val="D7712B"/>
                </a:solidFill>
              </a:rPr>
              <a:t> x &lt; 20:</a:t>
            </a:r>
          </a:p>
          <a:p>
            <a:r>
              <a:rPr lang="es-PE" sz="2500" dirty="0">
                <a:solidFill>
                  <a:srgbClr val="D7712B"/>
                </a:solidFill>
              </a:rPr>
              <a:t>	print(‘Grande’)</a:t>
            </a:r>
          </a:p>
          <a:p>
            <a:r>
              <a:rPr lang="es-PE" sz="2500" dirty="0" err="1">
                <a:solidFill>
                  <a:srgbClr val="D7712B"/>
                </a:solidFill>
              </a:rPr>
              <a:t>elif</a:t>
            </a:r>
            <a:r>
              <a:rPr lang="es-PE" sz="2500" dirty="0">
                <a:solidFill>
                  <a:srgbClr val="D7712B"/>
                </a:solidFill>
              </a:rPr>
              <a:t> x &lt; 40:</a:t>
            </a:r>
          </a:p>
          <a:p>
            <a:r>
              <a:rPr lang="es-PE" sz="2500" dirty="0">
                <a:solidFill>
                  <a:srgbClr val="D7712B"/>
                </a:solidFill>
              </a:rPr>
              <a:t>	print(‘Muy grande’)</a:t>
            </a:r>
          </a:p>
          <a:p>
            <a:r>
              <a:rPr lang="es-PE" sz="2500" dirty="0" err="1">
                <a:solidFill>
                  <a:srgbClr val="D7712B"/>
                </a:solidFill>
              </a:rPr>
              <a:t>elif</a:t>
            </a:r>
            <a:r>
              <a:rPr lang="es-PE" sz="2500" dirty="0">
                <a:solidFill>
                  <a:srgbClr val="D7712B"/>
                </a:solidFill>
              </a:rPr>
              <a:t> x &lt; 100:</a:t>
            </a:r>
          </a:p>
          <a:p>
            <a:r>
              <a:rPr lang="es-PE" sz="2500" dirty="0">
                <a:solidFill>
                  <a:srgbClr val="D7712B"/>
                </a:solidFill>
              </a:rPr>
              <a:t>	print(‘Enorme’)</a:t>
            </a:r>
          </a:p>
          <a:p>
            <a:r>
              <a:rPr lang="es-PE" sz="2500" dirty="0" err="1">
                <a:solidFill>
                  <a:srgbClr val="D7712B"/>
                </a:solidFill>
              </a:rPr>
              <a:t>else</a:t>
            </a:r>
            <a:r>
              <a:rPr lang="es-PE" sz="2500" dirty="0">
                <a:solidFill>
                  <a:srgbClr val="D7712B"/>
                </a:solidFill>
              </a:rPr>
              <a:t>:</a:t>
            </a:r>
          </a:p>
          <a:p>
            <a:r>
              <a:rPr lang="es-PE" sz="2500" dirty="0">
                <a:solidFill>
                  <a:srgbClr val="D7712B"/>
                </a:solidFill>
              </a:rPr>
              <a:t>	print(‘Enormísimo’)</a:t>
            </a:r>
          </a:p>
        </p:txBody>
      </p:sp>
    </p:spTree>
    <p:extLst>
      <p:ext uri="{BB962C8B-B14F-4D97-AF65-F5344CB8AC3E}">
        <p14:creationId xmlns:p14="http://schemas.microsoft.com/office/powerpoint/2010/main" val="49553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7B7C2-482F-66B8-7C05-CBDBB57C547E}"/>
              </a:ext>
            </a:extLst>
          </p:cNvPr>
          <p:cNvSpPr>
            <a:spLocks noGrp="1"/>
          </p:cNvSpPr>
          <p:nvPr>
            <p:ph type="title"/>
          </p:nvPr>
        </p:nvSpPr>
        <p:spPr/>
        <p:txBody>
          <a:bodyPr/>
          <a:lstStyle/>
          <a:p>
            <a:r>
              <a:rPr lang="es-PE" b="1" dirty="0"/>
              <a:t>¿Qué es una función</a:t>
            </a:r>
          </a:p>
        </p:txBody>
      </p:sp>
      <p:sp>
        <p:nvSpPr>
          <p:cNvPr id="3" name="Marcador de pie de página 2">
            <a:extLst>
              <a:ext uri="{FF2B5EF4-FFF2-40B4-BE49-F238E27FC236}">
                <a16:creationId xmlns:a16="http://schemas.microsoft.com/office/drawing/2014/main" id="{9A684799-3045-FF9E-DD9F-D1AC1A18E57F}"/>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614A286D-836A-B41E-C457-E86EC2CCD9B6}"/>
              </a:ext>
            </a:extLst>
          </p:cNvPr>
          <p:cNvSpPr>
            <a:spLocks noGrp="1"/>
          </p:cNvSpPr>
          <p:nvPr>
            <p:ph type="sldNum" sz="quarter" idx="12"/>
          </p:nvPr>
        </p:nvSpPr>
        <p:spPr/>
        <p:txBody>
          <a:bodyPr/>
          <a:lstStyle/>
          <a:p>
            <a:fld id="{3CE8B06D-1C54-45AF-95B4-2D125529B008}" type="slidenum">
              <a:rPr lang="es-PE" smtClean="0"/>
              <a:t>12</a:t>
            </a:fld>
            <a:endParaRPr lang="es-PE" dirty="0"/>
          </a:p>
        </p:txBody>
      </p:sp>
      <p:sp>
        <p:nvSpPr>
          <p:cNvPr id="5" name="Rectángulo 4">
            <a:extLst>
              <a:ext uri="{FF2B5EF4-FFF2-40B4-BE49-F238E27FC236}">
                <a16:creationId xmlns:a16="http://schemas.microsoft.com/office/drawing/2014/main" id="{59A4C042-5F8A-595A-57F4-B96C64FCE853}"/>
              </a:ext>
            </a:extLst>
          </p:cNvPr>
          <p:cNvSpPr/>
          <p:nvPr/>
        </p:nvSpPr>
        <p:spPr>
          <a:xfrm>
            <a:off x="1286031" y="1176478"/>
            <a:ext cx="9619937" cy="646331"/>
          </a:xfrm>
          <a:prstGeom prst="rect">
            <a:avLst/>
          </a:prstGeom>
          <a:solidFill>
            <a:schemeClr val="bg1">
              <a:lumMod val="95000"/>
            </a:schemeClr>
          </a:solidFill>
        </p:spPr>
        <p:txBody>
          <a:bodyPr wrap="square" lIns="91440" tIns="45720" rIns="91440" bIns="45720" anchor="t">
            <a:spAutoFit/>
          </a:bodyPr>
          <a:lstStyle/>
          <a:p>
            <a:pPr algn="just"/>
            <a:r>
              <a:rPr lang="es-MX" dirty="0"/>
              <a:t>Una función es una secuencia de sentencias que realizan una operación y que reciben un nombre. Cuando se define una función, se especifica el nombre y la secuencia de sentencias</a:t>
            </a:r>
            <a:endParaRPr lang="es-PE" dirty="0"/>
          </a:p>
        </p:txBody>
      </p:sp>
      <p:sp>
        <p:nvSpPr>
          <p:cNvPr id="6" name="Rectángulo 5">
            <a:extLst>
              <a:ext uri="{FF2B5EF4-FFF2-40B4-BE49-F238E27FC236}">
                <a16:creationId xmlns:a16="http://schemas.microsoft.com/office/drawing/2014/main" id="{298CF81D-8AEC-EE32-B679-194A82D9C0C1}"/>
              </a:ext>
            </a:extLst>
          </p:cNvPr>
          <p:cNvSpPr/>
          <p:nvPr/>
        </p:nvSpPr>
        <p:spPr>
          <a:xfrm>
            <a:off x="2477194" y="2403296"/>
            <a:ext cx="7237609" cy="2400657"/>
          </a:xfrm>
          <a:prstGeom prst="rect">
            <a:avLst/>
          </a:prstGeom>
          <a:noFill/>
          <a:ln>
            <a:noFill/>
          </a:ln>
        </p:spPr>
        <p:txBody>
          <a:bodyPr wrap="square" lIns="91440" tIns="45720" rIns="91440" bIns="45720">
            <a:spAutoFit/>
          </a:bodyPr>
          <a:lstStyle/>
          <a:p>
            <a:pPr algn="ctr"/>
            <a:r>
              <a:rPr lang="es-ES" sz="3000" dirty="0" err="1">
                <a:ln w="0"/>
                <a:solidFill>
                  <a:srgbClr val="956AAD"/>
                </a:solidFill>
              </a:rPr>
              <a:t>def</a:t>
            </a:r>
            <a:r>
              <a:rPr lang="es-ES" sz="3000" dirty="0">
                <a:ln w="0"/>
              </a:rPr>
              <a:t> </a:t>
            </a:r>
            <a:r>
              <a:rPr lang="es-ES" sz="3000" dirty="0">
                <a:ln w="0"/>
                <a:solidFill>
                  <a:srgbClr val="4ACFE0"/>
                </a:solidFill>
              </a:rPr>
              <a:t>nombre</a:t>
            </a:r>
            <a:r>
              <a:rPr lang="es-ES" sz="3000" dirty="0">
                <a:ln w="0"/>
              </a:rPr>
              <a:t> (parámetro1,parámetro2,…):</a:t>
            </a:r>
          </a:p>
          <a:p>
            <a:r>
              <a:rPr lang="es-ES" sz="3000" dirty="0">
                <a:ln w="0"/>
              </a:rPr>
              <a:t>	sentencia1</a:t>
            </a:r>
          </a:p>
          <a:p>
            <a:r>
              <a:rPr lang="es-ES" sz="3000" dirty="0">
                <a:ln w="0"/>
              </a:rPr>
              <a:t>	sentencia2</a:t>
            </a:r>
          </a:p>
          <a:p>
            <a:r>
              <a:rPr lang="es-ES" sz="3000" dirty="0">
                <a:ln w="0"/>
              </a:rPr>
              <a:t>	…</a:t>
            </a:r>
          </a:p>
          <a:p>
            <a:r>
              <a:rPr lang="es-ES" sz="3000" dirty="0">
                <a:ln w="0"/>
              </a:rPr>
              <a:t>	</a:t>
            </a:r>
            <a:r>
              <a:rPr lang="es-ES" sz="3000" dirty="0" err="1">
                <a:ln w="0"/>
                <a:solidFill>
                  <a:srgbClr val="9371CE"/>
                </a:solidFill>
              </a:rPr>
              <a:t>return</a:t>
            </a:r>
            <a:r>
              <a:rPr lang="es-ES" sz="3000" dirty="0">
                <a:ln w="0"/>
              </a:rPr>
              <a:t> valor</a:t>
            </a:r>
          </a:p>
        </p:txBody>
      </p:sp>
    </p:spTree>
    <p:extLst>
      <p:ext uri="{BB962C8B-B14F-4D97-AF65-F5344CB8AC3E}">
        <p14:creationId xmlns:p14="http://schemas.microsoft.com/office/powerpoint/2010/main" val="138538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E0378-8A81-0697-9F69-714DDF6713D8}"/>
              </a:ext>
            </a:extLst>
          </p:cNvPr>
          <p:cNvSpPr>
            <a:spLocks noGrp="1"/>
          </p:cNvSpPr>
          <p:nvPr>
            <p:ph type="title"/>
          </p:nvPr>
        </p:nvSpPr>
        <p:spPr/>
        <p:txBody>
          <a:bodyPr/>
          <a:lstStyle/>
          <a:p>
            <a:r>
              <a:rPr lang="es-PE" b="1" dirty="0"/>
              <a:t>Parámetros</a:t>
            </a:r>
          </a:p>
        </p:txBody>
      </p:sp>
      <p:sp>
        <p:nvSpPr>
          <p:cNvPr id="3" name="Marcador de pie de página 2">
            <a:extLst>
              <a:ext uri="{FF2B5EF4-FFF2-40B4-BE49-F238E27FC236}">
                <a16:creationId xmlns:a16="http://schemas.microsoft.com/office/drawing/2014/main" id="{9CC2FBC6-969D-8C47-62F8-24827AEC36ED}"/>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6E825C6B-FE2C-61CC-C049-D46E866CB966}"/>
              </a:ext>
            </a:extLst>
          </p:cNvPr>
          <p:cNvSpPr>
            <a:spLocks noGrp="1"/>
          </p:cNvSpPr>
          <p:nvPr>
            <p:ph type="sldNum" sz="quarter" idx="12"/>
          </p:nvPr>
        </p:nvSpPr>
        <p:spPr/>
        <p:txBody>
          <a:bodyPr/>
          <a:lstStyle/>
          <a:p>
            <a:fld id="{3CE8B06D-1C54-45AF-95B4-2D125529B008}" type="slidenum">
              <a:rPr lang="es-PE" smtClean="0"/>
              <a:t>13</a:t>
            </a:fld>
            <a:endParaRPr lang="es-PE" dirty="0"/>
          </a:p>
        </p:txBody>
      </p:sp>
      <p:sp>
        <p:nvSpPr>
          <p:cNvPr id="5" name="Rectángulo 4">
            <a:extLst>
              <a:ext uri="{FF2B5EF4-FFF2-40B4-BE49-F238E27FC236}">
                <a16:creationId xmlns:a16="http://schemas.microsoft.com/office/drawing/2014/main" id="{A7E61825-F3E7-7843-8186-38DE3477E653}"/>
              </a:ext>
            </a:extLst>
          </p:cNvPr>
          <p:cNvSpPr/>
          <p:nvPr/>
        </p:nvSpPr>
        <p:spPr>
          <a:xfrm>
            <a:off x="1286031" y="1176478"/>
            <a:ext cx="9619937" cy="923330"/>
          </a:xfrm>
          <a:prstGeom prst="rect">
            <a:avLst/>
          </a:prstGeom>
          <a:solidFill>
            <a:schemeClr val="bg1">
              <a:lumMod val="95000"/>
            </a:schemeClr>
          </a:solidFill>
        </p:spPr>
        <p:txBody>
          <a:bodyPr wrap="square" lIns="91440" tIns="45720" rIns="91440" bIns="45720" anchor="t">
            <a:spAutoFit/>
          </a:bodyPr>
          <a:lstStyle/>
          <a:p>
            <a:pPr algn="just"/>
            <a:r>
              <a:rPr lang="es-MX" dirty="0"/>
              <a:t>Un parámetro es una variable que usamos en la definición de una función. Es un “identificador” que permite que el código de la función tenga acceso a los argumentos de una invocación de función determinada</a:t>
            </a:r>
            <a:endParaRPr lang="es-PE" dirty="0"/>
          </a:p>
        </p:txBody>
      </p:sp>
      <p:sp>
        <p:nvSpPr>
          <p:cNvPr id="6" name="CuadroTexto 5">
            <a:extLst>
              <a:ext uri="{FF2B5EF4-FFF2-40B4-BE49-F238E27FC236}">
                <a16:creationId xmlns:a16="http://schemas.microsoft.com/office/drawing/2014/main" id="{14A467C1-53D5-698D-AF01-A53FE6FC0EA9}"/>
              </a:ext>
            </a:extLst>
          </p:cNvPr>
          <p:cNvSpPr txBox="1"/>
          <p:nvPr/>
        </p:nvSpPr>
        <p:spPr>
          <a:xfrm>
            <a:off x="1554619" y="2258743"/>
            <a:ext cx="5168231" cy="3785652"/>
          </a:xfrm>
          <a:prstGeom prst="rect">
            <a:avLst/>
          </a:prstGeom>
          <a:noFill/>
        </p:spPr>
        <p:txBody>
          <a:bodyPr wrap="square" rtlCol="0">
            <a:spAutoFit/>
          </a:bodyPr>
          <a:lstStyle/>
          <a:p>
            <a:r>
              <a:rPr lang="es-PE" sz="3000" dirty="0" err="1">
                <a:solidFill>
                  <a:srgbClr val="D7712B"/>
                </a:solidFill>
              </a:rPr>
              <a:t>def</a:t>
            </a:r>
            <a:r>
              <a:rPr lang="es-PE" sz="3000" dirty="0">
                <a:solidFill>
                  <a:srgbClr val="D7712B"/>
                </a:solidFill>
              </a:rPr>
              <a:t> </a:t>
            </a:r>
            <a:r>
              <a:rPr lang="es-PE" sz="3000" dirty="0" err="1">
                <a:solidFill>
                  <a:srgbClr val="843C0C"/>
                </a:solidFill>
              </a:rPr>
              <a:t>mifuncion</a:t>
            </a:r>
            <a:r>
              <a:rPr lang="es-PE" sz="3000" dirty="0"/>
              <a:t>(</a:t>
            </a:r>
            <a:r>
              <a:rPr lang="es-PE" sz="3000" dirty="0">
                <a:solidFill>
                  <a:srgbClr val="7030A0"/>
                </a:solidFill>
              </a:rPr>
              <a:t>lugar</a:t>
            </a:r>
            <a:r>
              <a:rPr lang="es-PE" sz="3000" dirty="0"/>
              <a:t>):</a:t>
            </a:r>
          </a:p>
          <a:p>
            <a:r>
              <a:rPr lang="es-PE" sz="3000" dirty="0">
                <a:solidFill>
                  <a:srgbClr val="D7712B"/>
                </a:solidFill>
              </a:rPr>
              <a:t>	</a:t>
            </a:r>
            <a:r>
              <a:rPr lang="es-PE" sz="3000" dirty="0" err="1">
                <a:solidFill>
                  <a:srgbClr val="D7712B"/>
                </a:solidFill>
              </a:rPr>
              <a:t>if</a:t>
            </a:r>
            <a:r>
              <a:rPr lang="es-PE" sz="3000" dirty="0">
                <a:solidFill>
                  <a:srgbClr val="D7712B"/>
                </a:solidFill>
              </a:rPr>
              <a:t> </a:t>
            </a:r>
            <a:r>
              <a:rPr lang="es-PE" sz="3000" dirty="0">
                <a:solidFill>
                  <a:srgbClr val="7030A0"/>
                </a:solidFill>
              </a:rPr>
              <a:t>lugar</a:t>
            </a:r>
            <a:r>
              <a:rPr lang="es-PE" sz="3000" dirty="0">
                <a:solidFill>
                  <a:srgbClr val="D7712B"/>
                </a:solidFill>
              </a:rPr>
              <a:t> == 1</a:t>
            </a:r>
          </a:p>
          <a:p>
            <a:r>
              <a:rPr lang="es-PE" sz="3000" dirty="0">
                <a:solidFill>
                  <a:srgbClr val="D7712B"/>
                </a:solidFill>
              </a:rPr>
              <a:t>		print</a:t>
            </a:r>
            <a:r>
              <a:rPr lang="es-PE" sz="3000" dirty="0"/>
              <a:t>(‘Primer’)</a:t>
            </a:r>
          </a:p>
          <a:p>
            <a:r>
              <a:rPr lang="es-PE" sz="3000" dirty="0">
                <a:solidFill>
                  <a:srgbClr val="D7712B"/>
                </a:solidFill>
              </a:rPr>
              <a:t>	</a:t>
            </a:r>
            <a:r>
              <a:rPr lang="es-PE" sz="3000" dirty="0" err="1">
                <a:solidFill>
                  <a:srgbClr val="D7712B"/>
                </a:solidFill>
              </a:rPr>
              <a:t>if</a:t>
            </a:r>
            <a:r>
              <a:rPr lang="es-PE" sz="3000" dirty="0">
                <a:solidFill>
                  <a:srgbClr val="D7712B"/>
                </a:solidFill>
              </a:rPr>
              <a:t> </a:t>
            </a:r>
            <a:r>
              <a:rPr lang="es-PE" sz="3000" dirty="0">
                <a:solidFill>
                  <a:srgbClr val="7030A0"/>
                </a:solidFill>
              </a:rPr>
              <a:t>lugar</a:t>
            </a:r>
            <a:r>
              <a:rPr lang="es-PE" sz="3000" dirty="0">
                <a:solidFill>
                  <a:srgbClr val="D7712B"/>
                </a:solidFill>
              </a:rPr>
              <a:t> == 2</a:t>
            </a:r>
          </a:p>
          <a:p>
            <a:r>
              <a:rPr lang="es-PE" sz="3000" dirty="0">
                <a:solidFill>
                  <a:srgbClr val="D7712B"/>
                </a:solidFill>
              </a:rPr>
              <a:t>		print</a:t>
            </a:r>
            <a:r>
              <a:rPr lang="es-PE" sz="3000" dirty="0"/>
              <a:t>(‘Segundo’)</a:t>
            </a:r>
          </a:p>
          <a:p>
            <a:r>
              <a:rPr lang="es-PE" sz="3000" dirty="0">
                <a:solidFill>
                  <a:srgbClr val="D7712B"/>
                </a:solidFill>
              </a:rPr>
              <a:t>	</a:t>
            </a:r>
            <a:r>
              <a:rPr lang="es-PE" sz="3000" dirty="0" err="1">
                <a:solidFill>
                  <a:srgbClr val="D7712B"/>
                </a:solidFill>
              </a:rPr>
              <a:t>else</a:t>
            </a:r>
            <a:r>
              <a:rPr lang="es-PE" sz="3000" dirty="0">
                <a:solidFill>
                  <a:srgbClr val="D7712B"/>
                </a:solidFill>
              </a:rPr>
              <a:t>:</a:t>
            </a:r>
          </a:p>
          <a:p>
            <a:r>
              <a:rPr lang="es-PE" sz="3000" dirty="0">
                <a:solidFill>
                  <a:srgbClr val="D7712B"/>
                </a:solidFill>
              </a:rPr>
              <a:t>		print</a:t>
            </a:r>
            <a:r>
              <a:rPr lang="es-PE" sz="3000" dirty="0"/>
              <a:t>(‘Tercer’)</a:t>
            </a:r>
          </a:p>
          <a:p>
            <a:endParaRPr lang="es-PE" sz="3000" dirty="0">
              <a:solidFill>
                <a:srgbClr val="7030A0"/>
              </a:solidFill>
            </a:endParaRPr>
          </a:p>
        </p:txBody>
      </p:sp>
      <p:sp>
        <p:nvSpPr>
          <p:cNvPr id="7" name="CuadroTexto 6">
            <a:extLst>
              <a:ext uri="{FF2B5EF4-FFF2-40B4-BE49-F238E27FC236}">
                <a16:creationId xmlns:a16="http://schemas.microsoft.com/office/drawing/2014/main" id="{BCBA9246-B899-A251-F1EE-C731DAD3DC34}"/>
              </a:ext>
            </a:extLst>
          </p:cNvPr>
          <p:cNvSpPr txBox="1"/>
          <p:nvPr/>
        </p:nvSpPr>
        <p:spPr>
          <a:xfrm>
            <a:off x="7661441" y="2578785"/>
            <a:ext cx="2975940" cy="3323987"/>
          </a:xfrm>
          <a:prstGeom prst="rect">
            <a:avLst/>
          </a:prstGeom>
          <a:noFill/>
        </p:spPr>
        <p:txBody>
          <a:bodyPr wrap="square" rtlCol="0">
            <a:spAutoFit/>
          </a:bodyPr>
          <a:lstStyle/>
          <a:p>
            <a:r>
              <a:rPr lang="es-PE" sz="3000" dirty="0"/>
              <a:t>&gt;&gt;&gt; </a:t>
            </a:r>
            <a:r>
              <a:rPr lang="es-PE" sz="3000" dirty="0" err="1">
                <a:solidFill>
                  <a:srgbClr val="843C0C"/>
                </a:solidFill>
              </a:rPr>
              <a:t>mifuncion</a:t>
            </a:r>
            <a:r>
              <a:rPr lang="es-PE" sz="3000" dirty="0"/>
              <a:t>(</a:t>
            </a:r>
            <a:r>
              <a:rPr lang="es-PE" sz="3000" dirty="0">
                <a:solidFill>
                  <a:srgbClr val="D7712B"/>
                </a:solidFill>
              </a:rPr>
              <a:t>1</a:t>
            </a:r>
            <a:r>
              <a:rPr lang="es-PE" sz="3000" dirty="0"/>
              <a:t>)</a:t>
            </a:r>
          </a:p>
          <a:p>
            <a:r>
              <a:rPr lang="es-PE" sz="3000" dirty="0"/>
              <a:t>Primer</a:t>
            </a:r>
          </a:p>
          <a:p>
            <a:r>
              <a:rPr lang="es-PE" sz="3000" dirty="0"/>
              <a:t>&gt;&gt;&gt; </a:t>
            </a:r>
            <a:r>
              <a:rPr lang="es-PE" sz="3000" dirty="0" err="1">
                <a:solidFill>
                  <a:srgbClr val="843C0C"/>
                </a:solidFill>
              </a:rPr>
              <a:t>mifuncion</a:t>
            </a:r>
            <a:r>
              <a:rPr lang="es-PE" sz="3000" dirty="0"/>
              <a:t>(</a:t>
            </a:r>
            <a:r>
              <a:rPr lang="es-PE" sz="3000" dirty="0">
                <a:solidFill>
                  <a:srgbClr val="D7712B"/>
                </a:solidFill>
              </a:rPr>
              <a:t>2</a:t>
            </a:r>
            <a:r>
              <a:rPr lang="es-PE" sz="3000" dirty="0"/>
              <a:t>)</a:t>
            </a:r>
          </a:p>
          <a:p>
            <a:r>
              <a:rPr lang="es-PE" sz="3000" dirty="0"/>
              <a:t>Segundo</a:t>
            </a:r>
          </a:p>
          <a:p>
            <a:r>
              <a:rPr lang="es-PE" sz="3000" dirty="0"/>
              <a:t>&gt;&gt;&gt; </a:t>
            </a:r>
            <a:r>
              <a:rPr lang="es-PE" sz="3000" dirty="0" err="1">
                <a:solidFill>
                  <a:srgbClr val="843C0C"/>
                </a:solidFill>
              </a:rPr>
              <a:t>mifuncion</a:t>
            </a:r>
            <a:r>
              <a:rPr lang="es-PE" sz="3000" dirty="0"/>
              <a:t>(</a:t>
            </a:r>
            <a:r>
              <a:rPr lang="es-PE" sz="3000" dirty="0">
                <a:solidFill>
                  <a:srgbClr val="D7712B"/>
                </a:solidFill>
              </a:rPr>
              <a:t>3</a:t>
            </a:r>
            <a:r>
              <a:rPr lang="es-PE" sz="3000" dirty="0"/>
              <a:t>)</a:t>
            </a:r>
          </a:p>
          <a:p>
            <a:r>
              <a:rPr lang="es-PE" sz="3000" dirty="0"/>
              <a:t>Tercer</a:t>
            </a:r>
          </a:p>
          <a:p>
            <a:endParaRPr lang="es-PE" sz="3000" dirty="0"/>
          </a:p>
        </p:txBody>
      </p:sp>
    </p:spTree>
    <p:extLst>
      <p:ext uri="{BB962C8B-B14F-4D97-AF65-F5344CB8AC3E}">
        <p14:creationId xmlns:p14="http://schemas.microsoft.com/office/powerpoint/2010/main" val="68435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552A0-59C7-A393-1B1F-538C1154848C}"/>
              </a:ext>
            </a:extLst>
          </p:cNvPr>
          <p:cNvSpPr>
            <a:spLocks noGrp="1"/>
          </p:cNvSpPr>
          <p:nvPr>
            <p:ph type="title"/>
          </p:nvPr>
        </p:nvSpPr>
        <p:spPr/>
        <p:txBody>
          <a:bodyPr/>
          <a:lstStyle/>
          <a:p>
            <a:r>
              <a:rPr lang="es-PE" b="1" dirty="0"/>
              <a:t>Instrucción de </a:t>
            </a:r>
            <a:r>
              <a:rPr lang="es-PE" b="1" dirty="0" err="1"/>
              <a:t>return</a:t>
            </a:r>
            <a:endParaRPr lang="es-PE" b="1" dirty="0"/>
          </a:p>
        </p:txBody>
      </p:sp>
      <p:sp>
        <p:nvSpPr>
          <p:cNvPr id="3" name="Marcador de pie de página 2">
            <a:extLst>
              <a:ext uri="{FF2B5EF4-FFF2-40B4-BE49-F238E27FC236}">
                <a16:creationId xmlns:a16="http://schemas.microsoft.com/office/drawing/2014/main" id="{7D8C205A-1C8E-915A-672D-98EDCB6F20F2}"/>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90C2EC86-FDB1-E559-3887-EAFE828F0DA9}"/>
              </a:ext>
            </a:extLst>
          </p:cNvPr>
          <p:cNvSpPr>
            <a:spLocks noGrp="1"/>
          </p:cNvSpPr>
          <p:nvPr>
            <p:ph type="sldNum" sz="quarter" idx="12"/>
          </p:nvPr>
        </p:nvSpPr>
        <p:spPr/>
        <p:txBody>
          <a:bodyPr/>
          <a:lstStyle/>
          <a:p>
            <a:fld id="{3CE8B06D-1C54-45AF-95B4-2D125529B008}" type="slidenum">
              <a:rPr lang="es-PE" smtClean="0"/>
              <a:t>14</a:t>
            </a:fld>
            <a:endParaRPr lang="es-PE" dirty="0"/>
          </a:p>
        </p:txBody>
      </p:sp>
      <p:sp>
        <p:nvSpPr>
          <p:cNvPr id="7" name="Rectángulo 6">
            <a:extLst>
              <a:ext uri="{FF2B5EF4-FFF2-40B4-BE49-F238E27FC236}">
                <a16:creationId xmlns:a16="http://schemas.microsoft.com/office/drawing/2014/main" id="{C64650DB-64D9-E5F7-9F10-B1A24E4C08A3}"/>
              </a:ext>
            </a:extLst>
          </p:cNvPr>
          <p:cNvSpPr/>
          <p:nvPr/>
        </p:nvSpPr>
        <p:spPr>
          <a:xfrm>
            <a:off x="1286031" y="1176478"/>
            <a:ext cx="9619937" cy="646331"/>
          </a:xfrm>
          <a:prstGeom prst="rect">
            <a:avLst/>
          </a:prstGeom>
          <a:solidFill>
            <a:schemeClr val="bg1">
              <a:lumMod val="95000"/>
            </a:schemeClr>
          </a:solidFill>
        </p:spPr>
        <p:txBody>
          <a:bodyPr wrap="square" lIns="91440" tIns="45720" rIns="91440" bIns="45720" anchor="t">
            <a:spAutoFit/>
          </a:bodyPr>
          <a:lstStyle/>
          <a:p>
            <a:pPr algn="just"/>
            <a:r>
              <a:rPr lang="es-MX" dirty="0"/>
              <a:t>Una función fructífera es aquella que produce un valor (</a:t>
            </a:r>
            <a:r>
              <a:rPr lang="es-MX" dirty="0" err="1"/>
              <a:t>return</a:t>
            </a:r>
            <a:r>
              <a:rPr lang="es-MX" dirty="0"/>
              <a:t> </a:t>
            </a:r>
            <a:r>
              <a:rPr lang="es-MX" dirty="0" err="1"/>
              <a:t>value</a:t>
            </a:r>
            <a:r>
              <a:rPr lang="es-MX" dirty="0"/>
              <a:t>). La instrucción </a:t>
            </a:r>
            <a:r>
              <a:rPr lang="es-MX" dirty="0" err="1"/>
              <a:t>return</a:t>
            </a:r>
            <a:r>
              <a:rPr lang="es-MX" dirty="0"/>
              <a:t> finaliza la ejecución de la función y devuelve el resultado de la función. </a:t>
            </a:r>
            <a:endParaRPr lang="es-PE" dirty="0"/>
          </a:p>
        </p:txBody>
      </p:sp>
      <p:sp>
        <p:nvSpPr>
          <p:cNvPr id="8" name="CuadroTexto 7">
            <a:extLst>
              <a:ext uri="{FF2B5EF4-FFF2-40B4-BE49-F238E27FC236}">
                <a16:creationId xmlns:a16="http://schemas.microsoft.com/office/drawing/2014/main" id="{EE63D315-969A-D11B-E058-42D42365E454}"/>
              </a:ext>
            </a:extLst>
          </p:cNvPr>
          <p:cNvSpPr txBox="1"/>
          <p:nvPr/>
        </p:nvSpPr>
        <p:spPr>
          <a:xfrm>
            <a:off x="1554619" y="2258743"/>
            <a:ext cx="5168231" cy="3785652"/>
          </a:xfrm>
          <a:prstGeom prst="rect">
            <a:avLst/>
          </a:prstGeom>
          <a:noFill/>
        </p:spPr>
        <p:txBody>
          <a:bodyPr wrap="square" rtlCol="0">
            <a:spAutoFit/>
          </a:bodyPr>
          <a:lstStyle/>
          <a:p>
            <a:r>
              <a:rPr lang="es-PE" sz="3000" dirty="0" err="1">
                <a:solidFill>
                  <a:srgbClr val="D7712B"/>
                </a:solidFill>
              </a:rPr>
              <a:t>def</a:t>
            </a:r>
            <a:r>
              <a:rPr lang="es-PE" sz="3000" dirty="0">
                <a:solidFill>
                  <a:srgbClr val="D7712B"/>
                </a:solidFill>
              </a:rPr>
              <a:t> </a:t>
            </a:r>
            <a:r>
              <a:rPr lang="es-PE" sz="3000" dirty="0" err="1">
                <a:solidFill>
                  <a:srgbClr val="843C0C"/>
                </a:solidFill>
              </a:rPr>
              <a:t>mifuncion</a:t>
            </a:r>
            <a:r>
              <a:rPr lang="es-PE" sz="3000" dirty="0"/>
              <a:t>(</a:t>
            </a:r>
            <a:r>
              <a:rPr lang="es-PE" sz="3000" dirty="0">
                <a:solidFill>
                  <a:srgbClr val="7030A0"/>
                </a:solidFill>
              </a:rPr>
              <a:t>lugar</a:t>
            </a:r>
            <a:r>
              <a:rPr lang="es-PE" sz="3000" dirty="0"/>
              <a:t>):</a:t>
            </a:r>
          </a:p>
          <a:p>
            <a:r>
              <a:rPr lang="es-PE" sz="3000" dirty="0">
                <a:solidFill>
                  <a:srgbClr val="D7712B"/>
                </a:solidFill>
              </a:rPr>
              <a:t>	</a:t>
            </a:r>
            <a:r>
              <a:rPr lang="es-PE" sz="3000" dirty="0" err="1">
                <a:solidFill>
                  <a:srgbClr val="D7712B"/>
                </a:solidFill>
              </a:rPr>
              <a:t>if</a:t>
            </a:r>
            <a:r>
              <a:rPr lang="es-PE" sz="3000" dirty="0">
                <a:solidFill>
                  <a:srgbClr val="D7712B"/>
                </a:solidFill>
              </a:rPr>
              <a:t> </a:t>
            </a:r>
            <a:r>
              <a:rPr lang="es-PE" sz="3000" dirty="0">
                <a:solidFill>
                  <a:srgbClr val="7030A0"/>
                </a:solidFill>
              </a:rPr>
              <a:t>lugar</a:t>
            </a:r>
            <a:r>
              <a:rPr lang="es-PE" sz="3000" dirty="0">
                <a:solidFill>
                  <a:srgbClr val="D7712B"/>
                </a:solidFill>
              </a:rPr>
              <a:t> == 1</a:t>
            </a:r>
          </a:p>
          <a:p>
            <a:r>
              <a:rPr lang="es-PE" sz="3000" dirty="0">
                <a:solidFill>
                  <a:srgbClr val="D7712B"/>
                </a:solidFill>
              </a:rPr>
              <a:t>		</a:t>
            </a:r>
            <a:r>
              <a:rPr lang="es-PE" sz="3000" dirty="0" err="1">
                <a:solidFill>
                  <a:srgbClr val="D7712B"/>
                </a:solidFill>
              </a:rPr>
              <a:t>return</a:t>
            </a:r>
            <a:r>
              <a:rPr lang="es-PE" sz="3000" dirty="0">
                <a:solidFill>
                  <a:srgbClr val="D7712B"/>
                </a:solidFill>
              </a:rPr>
              <a:t> </a:t>
            </a:r>
            <a:r>
              <a:rPr lang="es-PE" sz="3000" dirty="0"/>
              <a:t>‘Primer’</a:t>
            </a:r>
          </a:p>
          <a:p>
            <a:r>
              <a:rPr lang="es-PE" sz="3000" dirty="0">
                <a:solidFill>
                  <a:srgbClr val="D7712B"/>
                </a:solidFill>
              </a:rPr>
              <a:t>	</a:t>
            </a:r>
            <a:r>
              <a:rPr lang="es-PE" sz="3000" dirty="0" err="1">
                <a:solidFill>
                  <a:srgbClr val="D7712B"/>
                </a:solidFill>
              </a:rPr>
              <a:t>if</a:t>
            </a:r>
            <a:r>
              <a:rPr lang="es-PE" sz="3000" dirty="0">
                <a:solidFill>
                  <a:srgbClr val="D7712B"/>
                </a:solidFill>
              </a:rPr>
              <a:t> </a:t>
            </a:r>
            <a:r>
              <a:rPr lang="es-PE" sz="3000" dirty="0">
                <a:solidFill>
                  <a:srgbClr val="7030A0"/>
                </a:solidFill>
              </a:rPr>
              <a:t>lugar</a:t>
            </a:r>
            <a:r>
              <a:rPr lang="es-PE" sz="3000" dirty="0">
                <a:solidFill>
                  <a:srgbClr val="D7712B"/>
                </a:solidFill>
              </a:rPr>
              <a:t> == 2</a:t>
            </a:r>
          </a:p>
          <a:p>
            <a:r>
              <a:rPr lang="es-PE" sz="3000" dirty="0">
                <a:solidFill>
                  <a:srgbClr val="D7712B"/>
                </a:solidFill>
              </a:rPr>
              <a:t>		</a:t>
            </a:r>
            <a:r>
              <a:rPr lang="es-PE" sz="3000" dirty="0" err="1">
                <a:solidFill>
                  <a:srgbClr val="D7712B"/>
                </a:solidFill>
              </a:rPr>
              <a:t>return</a:t>
            </a:r>
            <a:r>
              <a:rPr lang="es-PE" sz="3000" dirty="0">
                <a:solidFill>
                  <a:srgbClr val="D7712B"/>
                </a:solidFill>
              </a:rPr>
              <a:t> </a:t>
            </a:r>
            <a:r>
              <a:rPr lang="es-PE" sz="3000" dirty="0"/>
              <a:t>‘Segundo’</a:t>
            </a:r>
          </a:p>
          <a:p>
            <a:r>
              <a:rPr lang="es-PE" sz="3000" dirty="0">
                <a:solidFill>
                  <a:srgbClr val="D7712B"/>
                </a:solidFill>
              </a:rPr>
              <a:t>	</a:t>
            </a:r>
            <a:r>
              <a:rPr lang="es-PE" sz="3000" dirty="0" err="1">
                <a:solidFill>
                  <a:srgbClr val="D7712B"/>
                </a:solidFill>
              </a:rPr>
              <a:t>else</a:t>
            </a:r>
            <a:r>
              <a:rPr lang="es-PE" sz="3000" dirty="0">
                <a:solidFill>
                  <a:srgbClr val="D7712B"/>
                </a:solidFill>
              </a:rPr>
              <a:t>:</a:t>
            </a:r>
          </a:p>
          <a:p>
            <a:r>
              <a:rPr lang="es-PE" sz="3000" dirty="0">
                <a:solidFill>
                  <a:srgbClr val="D7712B"/>
                </a:solidFill>
              </a:rPr>
              <a:t>		</a:t>
            </a:r>
            <a:r>
              <a:rPr lang="es-PE" sz="3000" dirty="0" err="1">
                <a:solidFill>
                  <a:srgbClr val="D7712B"/>
                </a:solidFill>
              </a:rPr>
              <a:t>return</a:t>
            </a:r>
            <a:r>
              <a:rPr lang="es-PE" sz="3000" dirty="0">
                <a:solidFill>
                  <a:srgbClr val="D7712B"/>
                </a:solidFill>
              </a:rPr>
              <a:t> </a:t>
            </a:r>
            <a:r>
              <a:rPr lang="es-PE" sz="3000" dirty="0"/>
              <a:t>‘Tercer’</a:t>
            </a:r>
          </a:p>
          <a:p>
            <a:endParaRPr lang="es-PE" sz="3000" dirty="0">
              <a:solidFill>
                <a:srgbClr val="7030A0"/>
              </a:solidFill>
            </a:endParaRPr>
          </a:p>
        </p:txBody>
      </p:sp>
      <p:sp>
        <p:nvSpPr>
          <p:cNvPr id="9" name="CuadroTexto 8">
            <a:extLst>
              <a:ext uri="{FF2B5EF4-FFF2-40B4-BE49-F238E27FC236}">
                <a16:creationId xmlns:a16="http://schemas.microsoft.com/office/drawing/2014/main" id="{9F221CE6-DFC2-EA38-9357-D772B854A36F}"/>
              </a:ext>
            </a:extLst>
          </p:cNvPr>
          <p:cNvSpPr txBox="1"/>
          <p:nvPr/>
        </p:nvSpPr>
        <p:spPr>
          <a:xfrm>
            <a:off x="6722850" y="2489575"/>
            <a:ext cx="5168231" cy="3323987"/>
          </a:xfrm>
          <a:prstGeom prst="rect">
            <a:avLst/>
          </a:prstGeom>
          <a:noFill/>
        </p:spPr>
        <p:txBody>
          <a:bodyPr wrap="square" rtlCol="0">
            <a:spAutoFit/>
          </a:bodyPr>
          <a:lstStyle/>
          <a:p>
            <a:r>
              <a:rPr lang="es-PE" sz="3000" dirty="0"/>
              <a:t>&gt;&gt;&gt; </a:t>
            </a:r>
            <a:r>
              <a:rPr lang="es-PE" sz="3000" dirty="0">
                <a:solidFill>
                  <a:srgbClr val="D7712B"/>
                </a:solidFill>
              </a:rPr>
              <a:t>print</a:t>
            </a:r>
            <a:r>
              <a:rPr lang="es-PE" sz="3000" dirty="0"/>
              <a:t>(</a:t>
            </a:r>
            <a:r>
              <a:rPr lang="es-PE" sz="3000" dirty="0" err="1">
                <a:solidFill>
                  <a:srgbClr val="843C0C"/>
                </a:solidFill>
              </a:rPr>
              <a:t>mifuncion</a:t>
            </a:r>
            <a:r>
              <a:rPr lang="es-PE" sz="3000" dirty="0"/>
              <a:t>(</a:t>
            </a:r>
            <a:r>
              <a:rPr lang="es-PE" sz="3000" dirty="0">
                <a:solidFill>
                  <a:srgbClr val="7030A0"/>
                </a:solidFill>
              </a:rPr>
              <a:t>1</a:t>
            </a:r>
            <a:r>
              <a:rPr lang="es-PE" sz="3000" dirty="0"/>
              <a:t>),’puesto’)</a:t>
            </a:r>
          </a:p>
          <a:p>
            <a:r>
              <a:rPr lang="es-PE" sz="3000" dirty="0"/>
              <a:t>Primer puesto</a:t>
            </a:r>
          </a:p>
          <a:p>
            <a:r>
              <a:rPr lang="es-PE" sz="3000" dirty="0"/>
              <a:t>&gt;&gt;&gt; </a:t>
            </a:r>
            <a:r>
              <a:rPr lang="es-PE" sz="3000" dirty="0">
                <a:solidFill>
                  <a:srgbClr val="D7712B"/>
                </a:solidFill>
              </a:rPr>
              <a:t>print</a:t>
            </a:r>
            <a:r>
              <a:rPr lang="es-PE" sz="3000" dirty="0"/>
              <a:t>(</a:t>
            </a:r>
            <a:r>
              <a:rPr lang="es-PE" sz="3000" dirty="0" err="1">
                <a:solidFill>
                  <a:srgbClr val="843C0C"/>
                </a:solidFill>
              </a:rPr>
              <a:t>mifuncion</a:t>
            </a:r>
            <a:r>
              <a:rPr lang="es-PE" sz="3000" dirty="0"/>
              <a:t>(</a:t>
            </a:r>
            <a:r>
              <a:rPr lang="es-PE" sz="3000" dirty="0">
                <a:solidFill>
                  <a:srgbClr val="7030A0"/>
                </a:solidFill>
              </a:rPr>
              <a:t>2</a:t>
            </a:r>
            <a:r>
              <a:rPr lang="es-PE" sz="3000" dirty="0"/>
              <a:t>),’puesto’)</a:t>
            </a:r>
          </a:p>
          <a:p>
            <a:r>
              <a:rPr lang="es-PE" sz="3000" dirty="0"/>
              <a:t>Segundo puesto</a:t>
            </a:r>
          </a:p>
          <a:p>
            <a:r>
              <a:rPr lang="es-PE" sz="3000" dirty="0"/>
              <a:t>&gt;&gt;&gt; </a:t>
            </a:r>
            <a:r>
              <a:rPr lang="es-PE" sz="3000" dirty="0">
                <a:solidFill>
                  <a:srgbClr val="D7712B"/>
                </a:solidFill>
              </a:rPr>
              <a:t>print</a:t>
            </a:r>
            <a:r>
              <a:rPr lang="es-PE" sz="3000" dirty="0"/>
              <a:t>(</a:t>
            </a:r>
            <a:r>
              <a:rPr lang="es-PE" sz="3000" dirty="0" err="1">
                <a:solidFill>
                  <a:srgbClr val="843C0C"/>
                </a:solidFill>
              </a:rPr>
              <a:t>mifuncion</a:t>
            </a:r>
            <a:r>
              <a:rPr lang="es-PE" sz="3000" dirty="0"/>
              <a:t>(</a:t>
            </a:r>
            <a:r>
              <a:rPr lang="es-PE" sz="3000" dirty="0">
                <a:solidFill>
                  <a:srgbClr val="7030A0"/>
                </a:solidFill>
              </a:rPr>
              <a:t>3</a:t>
            </a:r>
            <a:r>
              <a:rPr lang="es-PE" sz="3000" dirty="0"/>
              <a:t>),’puesto’)</a:t>
            </a:r>
          </a:p>
          <a:p>
            <a:r>
              <a:rPr lang="es-PE" sz="3000" dirty="0"/>
              <a:t>Tercer puesto</a:t>
            </a:r>
          </a:p>
          <a:p>
            <a:endParaRPr lang="es-PE" sz="3000" dirty="0"/>
          </a:p>
        </p:txBody>
      </p:sp>
    </p:spTree>
    <p:extLst>
      <p:ext uri="{BB962C8B-B14F-4D97-AF65-F5344CB8AC3E}">
        <p14:creationId xmlns:p14="http://schemas.microsoft.com/office/powerpoint/2010/main" val="202556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4C5A3-9089-9F22-96D6-F4EF4C9ACFD2}"/>
              </a:ext>
            </a:extLst>
          </p:cNvPr>
          <p:cNvSpPr>
            <a:spLocks noGrp="1"/>
          </p:cNvSpPr>
          <p:nvPr>
            <p:ph type="title"/>
          </p:nvPr>
        </p:nvSpPr>
        <p:spPr/>
        <p:txBody>
          <a:bodyPr/>
          <a:lstStyle/>
          <a:p>
            <a:r>
              <a:rPr lang="es-PE" b="1" dirty="0" err="1"/>
              <a:t>While</a:t>
            </a:r>
            <a:endParaRPr lang="es-PE" b="1" dirty="0"/>
          </a:p>
        </p:txBody>
      </p:sp>
      <p:sp>
        <p:nvSpPr>
          <p:cNvPr id="3" name="Marcador de pie de página 2">
            <a:extLst>
              <a:ext uri="{FF2B5EF4-FFF2-40B4-BE49-F238E27FC236}">
                <a16:creationId xmlns:a16="http://schemas.microsoft.com/office/drawing/2014/main" id="{FA718DD5-0D74-393F-2933-F8B100B11DF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85E3FE4-4B9E-E1EA-1869-660200CD5654}"/>
              </a:ext>
            </a:extLst>
          </p:cNvPr>
          <p:cNvSpPr>
            <a:spLocks noGrp="1"/>
          </p:cNvSpPr>
          <p:nvPr>
            <p:ph type="sldNum" sz="quarter" idx="12"/>
          </p:nvPr>
        </p:nvSpPr>
        <p:spPr/>
        <p:txBody>
          <a:bodyPr/>
          <a:lstStyle/>
          <a:p>
            <a:fld id="{3CE8B06D-1C54-45AF-95B4-2D125529B008}" type="slidenum">
              <a:rPr lang="es-PE" smtClean="0"/>
              <a:t>15</a:t>
            </a:fld>
            <a:endParaRPr lang="es-PE" dirty="0"/>
          </a:p>
        </p:txBody>
      </p:sp>
      <p:sp>
        <p:nvSpPr>
          <p:cNvPr id="7" name="Rectángulo 6">
            <a:extLst>
              <a:ext uri="{FF2B5EF4-FFF2-40B4-BE49-F238E27FC236}">
                <a16:creationId xmlns:a16="http://schemas.microsoft.com/office/drawing/2014/main" id="{CBD54C82-4F8E-E049-3804-D08C9A230CD8}"/>
              </a:ext>
            </a:extLst>
          </p:cNvPr>
          <p:cNvSpPr/>
          <p:nvPr/>
        </p:nvSpPr>
        <p:spPr>
          <a:xfrm>
            <a:off x="836637" y="1346751"/>
            <a:ext cx="1551856"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 = 5</a:t>
            </a:r>
          </a:p>
        </p:txBody>
      </p:sp>
      <p:sp>
        <p:nvSpPr>
          <p:cNvPr id="10" name="Rectángulo 9">
            <a:extLst>
              <a:ext uri="{FF2B5EF4-FFF2-40B4-BE49-F238E27FC236}">
                <a16:creationId xmlns:a16="http://schemas.microsoft.com/office/drawing/2014/main" id="{006B7142-3FB7-02DA-2808-AD86235D3E00}"/>
              </a:ext>
            </a:extLst>
          </p:cNvPr>
          <p:cNvSpPr/>
          <p:nvPr/>
        </p:nvSpPr>
        <p:spPr>
          <a:xfrm>
            <a:off x="2407758" y="3821596"/>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 = n - 1</a:t>
            </a:r>
          </a:p>
        </p:txBody>
      </p:sp>
      <p:sp>
        <p:nvSpPr>
          <p:cNvPr id="11" name="Rectángulo 10">
            <a:extLst>
              <a:ext uri="{FF2B5EF4-FFF2-40B4-BE49-F238E27FC236}">
                <a16:creationId xmlns:a16="http://schemas.microsoft.com/office/drawing/2014/main" id="{0A35EE0B-7F8D-A4BA-212E-B7C599F3BCA1}"/>
              </a:ext>
            </a:extLst>
          </p:cNvPr>
          <p:cNvSpPr/>
          <p:nvPr/>
        </p:nvSpPr>
        <p:spPr>
          <a:xfrm>
            <a:off x="626572" y="5156652"/>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print(‘Fin’)</a:t>
            </a:r>
          </a:p>
        </p:txBody>
      </p:sp>
      <p:sp>
        <p:nvSpPr>
          <p:cNvPr id="37" name="CuadroTexto 36">
            <a:extLst>
              <a:ext uri="{FF2B5EF4-FFF2-40B4-BE49-F238E27FC236}">
                <a16:creationId xmlns:a16="http://schemas.microsoft.com/office/drawing/2014/main" id="{F0E7180E-EA7F-27C5-B91E-5B42CBD207A3}"/>
              </a:ext>
            </a:extLst>
          </p:cNvPr>
          <p:cNvSpPr txBox="1"/>
          <p:nvPr/>
        </p:nvSpPr>
        <p:spPr>
          <a:xfrm>
            <a:off x="5324453" y="1810662"/>
            <a:ext cx="3076678" cy="3323987"/>
          </a:xfrm>
          <a:prstGeom prst="rect">
            <a:avLst/>
          </a:prstGeom>
          <a:noFill/>
        </p:spPr>
        <p:txBody>
          <a:bodyPr wrap="square" rtlCol="0">
            <a:spAutoFit/>
          </a:bodyPr>
          <a:lstStyle/>
          <a:p>
            <a:r>
              <a:rPr lang="es-PE" sz="3000" dirty="0"/>
              <a:t>Programa</a:t>
            </a:r>
          </a:p>
          <a:p>
            <a:r>
              <a:rPr lang="es-PE" sz="3000" dirty="0">
                <a:solidFill>
                  <a:srgbClr val="7030A0"/>
                </a:solidFill>
              </a:rPr>
              <a:t>n</a:t>
            </a:r>
            <a:r>
              <a:rPr lang="es-PE" sz="3000" dirty="0">
                <a:solidFill>
                  <a:srgbClr val="D7712B"/>
                </a:solidFill>
              </a:rPr>
              <a:t> = </a:t>
            </a:r>
            <a:r>
              <a:rPr lang="es-PE" sz="3000" dirty="0"/>
              <a:t>5</a:t>
            </a:r>
            <a:r>
              <a:rPr lang="es-PE" sz="3000" dirty="0">
                <a:solidFill>
                  <a:srgbClr val="D7712B"/>
                </a:solidFill>
              </a:rPr>
              <a:t>:</a:t>
            </a:r>
          </a:p>
          <a:p>
            <a:r>
              <a:rPr lang="es-PE" sz="3000" dirty="0" err="1">
                <a:solidFill>
                  <a:srgbClr val="D7712B"/>
                </a:solidFill>
              </a:rPr>
              <a:t>while</a:t>
            </a:r>
            <a:r>
              <a:rPr lang="es-PE" sz="3000" dirty="0">
                <a:solidFill>
                  <a:srgbClr val="D7712B"/>
                </a:solidFill>
              </a:rPr>
              <a:t> </a:t>
            </a:r>
            <a:r>
              <a:rPr lang="es-PE" sz="3000" dirty="0">
                <a:solidFill>
                  <a:srgbClr val="7030A0"/>
                </a:solidFill>
              </a:rPr>
              <a:t>n</a:t>
            </a:r>
            <a:r>
              <a:rPr lang="es-PE" sz="3000" dirty="0">
                <a:solidFill>
                  <a:srgbClr val="D7712B"/>
                </a:solidFill>
              </a:rPr>
              <a:t>&gt;</a:t>
            </a:r>
            <a:r>
              <a:rPr lang="es-PE" sz="3000" dirty="0"/>
              <a:t>0</a:t>
            </a:r>
            <a:r>
              <a:rPr lang="es-PE" sz="3000" dirty="0">
                <a:solidFill>
                  <a:srgbClr val="D7712B"/>
                </a:solidFill>
              </a:rPr>
              <a:t>:</a:t>
            </a:r>
          </a:p>
          <a:p>
            <a:r>
              <a:rPr lang="es-PE" sz="3000" dirty="0">
                <a:solidFill>
                  <a:srgbClr val="D7712B"/>
                </a:solidFill>
              </a:rPr>
              <a:t>	print(</a:t>
            </a:r>
            <a:r>
              <a:rPr lang="es-PE" sz="3000" dirty="0">
                <a:solidFill>
                  <a:srgbClr val="7030A0"/>
                </a:solidFill>
              </a:rPr>
              <a:t>n</a:t>
            </a:r>
            <a:r>
              <a:rPr lang="es-PE" sz="3000" dirty="0">
                <a:solidFill>
                  <a:srgbClr val="D7712B"/>
                </a:solidFill>
              </a:rPr>
              <a:t>)</a:t>
            </a:r>
          </a:p>
          <a:p>
            <a:r>
              <a:rPr lang="es-PE" sz="3000" dirty="0">
                <a:solidFill>
                  <a:srgbClr val="D7712B"/>
                </a:solidFill>
              </a:rPr>
              <a:t>	</a:t>
            </a:r>
            <a:r>
              <a:rPr lang="es-PE" sz="3000" dirty="0">
                <a:solidFill>
                  <a:srgbClr val="7030A0"/>
                </a:solidFill>
              </a:rPr>
              <a:t>n</a:t>
            </a:r>
            <a:r>
              <a:rPr lang="es-PE" sz="3000" dirty="0">
                <a:solidFill>
                  <a:srgbClr val="D7712B"/>
                </a:solidFill>
              </a:rPr>
              <a:t> = </a:t>
            </a:r>
            <a:r>
              <a:rPr lang="es-PE" sz="3000" dirty="0">
                <a:solidFill>
                  <a:srgbClr val="7030A0"/>
                </a:solidFill>
              </a:rPr>
              <a:t>n</a:t>
            </a:r>
            <a:r>
              <a:rPr lang="es-PE" sz="3000" dirty="0">
                <a:solidFill>
                  <a:srgbClr val="D7712B"/>
                </a:solidFill>
              </a:rPr>
              <a:t> – 1</a:t>
            </a:r>
          </a:p>
          <a:p>
            <a:r>
              <a:rPr lang="es-PE" sz="3000" dirty="0">
                <a:solidFill>
                  <a:srgbClr val="D7712B"/>
                </a:solidFill>
              </a:rPr>
              <a:t>print(</a:t>
            </a:r>
            <a:r>
              <a:rPr lang="es-PE" sz="3000" dirty="0"/>
              <a:t>‘Fin’</a:t>
            </a:r>
            <a:r>
              <a:rPr lang="es-PE" sz="3000" dirty="0">
                <a:solidFill>
                  <a:srgbClr val="D7712B"/>
                </a:solidFill>
              </a:rPr>
              <a:t>)</a:t>
            </a:r>
          </a:p>
          <a:p>
            <a:r>
              <a:rPr lang="es-PE" sz="3000" dirty="0">
                <a:solidFill>
                  <a:srgbClr val="D7712B"/>
                </a:solidFill>
              </a:rPr>
              <a:t>print(</a:t>
            </a:r>
            <a:r>
              <a:rPr lang="es-PE" sz="3000" dirty="0">
                <a:solidFill>
                  <a:srgbClr val="7030A0"/>
                </a:solidFill>
              </a:rPr>
              <a:t>n</a:t>
            </a:r>
            <a:r>
              <a:rPr lang="es-PE" sz="3000" dirty="0">
                <a:solidFill>
                  <a:srgbClr val="D7712B"/>
                </a:solidFill>
              </a:rPr>
              <a:t>)</a:t>
            </a:r>
            <a:endParaRPr lang="es-PE" sz="3000" dirty="0">
              <a:solidFill>
                <a:srgbClr val="7030A0"/>
              </a:solidFill>
            </a:endParaRPr>
          </a:p>
        </p:txBody>
      </p:sp>
      <p:sp>
        <p:nvSpPr>
          <p:cNvPr id="27" name="Rectángulo 26">
            <a:extLst>
              <a:ext uri="{FF2B5EF4-FFF2-40B4-BE49-F238E27FC236}">
                <a16:creationId xmlns:a16="http://schemas.microsoft.com/office/drawing/2014/main" id="{DF99D043-F1F1-E95A-5E73-46C6EC530E80}"/>
              </a:ext>
            </a:extLst>
          </p:cNvPr>
          <p:cNvSpPr/>
          <p:nvPr/>
        </p:nvSpPr>
        <p:spPr>
          <a:xfrm>
            <a:off x="2407758" y="2928475"/>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print(n)</a:t>
            </a:r>
          </a:p>
        </p:txBody>
      </p:sp>
      <p:sp>
        <p:nvSpPr>
          <p:cNvPr id="44" name="CuadroTexto 43">
            <a:extLst>
              <a:ext uri="{FF2B5EF4-FFF2-40B4-BE49-F238E27FC236}">
                <a16:creationId xmlns:a16="http://schemas.microsoft.com/office/drawing/2014/main" id="{0C57FAAC-CD1B-12C1-46A8-EDD64A49E832}"/>
              </a:ext>
            </a:extLst>
          </p:cNvPr>
          <p:cNvSpPr txBox="1"/>
          <p:nvPr/>
        </p:nvSpPr>
        <p:spPr>
          <a:xfrm>
            <a:off x="9317859" y="1810662"/>
            <a:ext cx="1943776" cy="3785652"/>
          </a:xfrm>
          <a:prstGeom prst="rect">
            <a:avLst/>
          </a:prstGeom>
          <a:noFill/>
        </p:spPr>
        <p:txBody>
          <a:bodyPr wrap="square" rtlCol="0">
            <a:spAutoFit/>
          </a:bodyPr>
          <a:lstStyle/>
          <a:p>
            <a:r>
              <a:rPr lang="es-PE" sz="3000" dirty="0"/>
              <a:t>Output</a:t>
            </a:r>
          </a:p>
          <a:p>
            <a:r>
              <a:rPr lang="es-PE" sz="3000" dirty="0">
                <a:solidFill>
                  <a:srgbClr val="D7712B"/>
                </a:solidFill>
              </a:rPr>
              <a:t>5</a:t>
            </a:r>
          </a:p>
          <a:p>
            <a:r>
              <a:rPr lang="es-PE" sz="3000" dirty="0">
                <a:solidFill>
                  <a:srgbClr val="D7712B"/>
                </a:solidFill>
              </a:rPr>
              <a:t>4</a:t>
            </a:r>
          </a:p>
          <a:p>
            <a:r>
              <a:rPr lang="es-PE" sz="3000" dirty="0">
                <a:solidFill>
                  <a:srgbClr val="D7712B"/>
                </a:solidFill>
              </a:rPr>
              <a:t>3</a:t>
            </a:r>
          </a:p>
          <a:p>
            <a:r>
              <a:rPr lang="es-PE" sz="3000" dirty="0">
                <a:solidFill>
                  <a:srgbClr val="D7712B"/>
                </a:solidFill>
              </a:rPr>
              <a:t>2</a:t>
            </a:r>
          </a:p>
          <a:p>
            <a:r>
              <a:rPr lang="es-PE" sz="3000" dirty="0">
                <a:solidFill>
                  <a:srgbClr val="D7712B"/>
                </a:solidFill>
              </a:rPr>
              <a:t>1</a:t>
            </a:r>
          </a:p>
          <a:p>
            <a:r>
              <a:rPr lang="es-PE" sz="3000" dirty="0">
                <a:solidFill>
                  <a:srgbClr val="D7712B"/>
                </a:solidFill>
              </a:rPr>
              <a:t>Fin</a:t>
            </a:r>
          </a:p>
          <a:p>
            <a:r>
              <a:rPr lang="es-PE" sz="3000" dirty="0">
                <a:solidFill>
                  <a:srgbClr val="D7712B"/>
                </a:solidFill>
              </a:rPr>
              <a:t>0</a:t>
            </a:r>
          </a:p>
        </p:txBody>
      </p:sp>
      <p:sp>
        <p:nvSpPr>
          <p:cNvPr id="20" name="Diagrama de flujo: decisión 19">
            <a:extLst>
              <a:ext uri="{FF2B5EF4-FFF2-40B4-BE49-F238E27FC236}">
                <a16:creationId xmlns:a16="http://schemas.microsoft.com/office/drawing/2014/main" id="{C56AD860-B0D1-D4B7-34F3-1AC4777EBACD}"/>
              </a:ext>
            </a:extLst>
          </p:cNvPr>
          <p:cNvSpPr/>
          <p:nvPr/>
        </p:nvSpPr>
        <p:spPr>
          <a:xfrm>
            <a:off x="951831" y="2154388"/>
            <a:ext cx="1321468" cy="774087"/>
          </a:xfrm>
          <a:prstGeom prst="flowChartDecision">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rgbClr val="7030A0"/>
                </a:solidFill>
              </a:rPr>
              <a:t>n &gt; 0</a:t>
            </a:r>
          </a:p>
        </p:txBody>
      </p:sp>
      <p:cxnSp>
        <p:nvCxnSpPr>
          <p:cNvPr id="13" name="Conector recto de flecha 12">
            <a:extLst>
              <a:ext uri="{FF2B5EF4-FFF2-40B4-BE49-F238E27FC236}">
                <a16:creationId xmlns:a16="http://schemas.microsoft.com/office/drawing/2014/main" id="{BA92CF18-B097-8319-1A6B-AF16B8F5B78C}"/>
              </a:ext>
            </a:extLst>
          </p:cNvPr>
          <p:cNvCxnSpPr>
            <a:stCxn id="7" idx="2"/>
            <a:endCxn id="20" idx="0"/>
          </p:cNvCxnSpPr>
          <p:nvPr/>
        </p:nvCxnSpPr>
        <p:spPr>
          <a:xfrm>
            <a:off x="1612565" y="1870626"/>
            <a:ext cx="0" cy="2837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7C7360E6-A971-95F3-CC8E-A5E454930508}"/>
              </a:ext>
            </a:extLst>
          </p:cNvPr>
          <p:cNvCxnSpPr>
            <a:stCxn id="20" idx="3"/>
            <a:endCxn id="27" idx="0"/>
          </p:cNvCxnSpPr>
          <p:nvPr/>
        </p:nvCxnSpPr>
        <p:spPr>
          <a:xfrm>
            <a:off x="2273299" y="2541432"/>
            <a:ext cx="1120453" cy="387043"/>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F83DEFD-B1B4-AD62-38AF-36F9637D926B}"/>
              </a:ext>
            </a:extLst>
          </p:cNvPr>
          <p:cNvCxnSpPr>
            <a:stCxn id="27" idx="2"/>
            <a:endCxn id="10" idx="0"/>
          </p:cNvCxnSpPr>
          <p:nvPr/>
        </p:nvCxnSpPr>
        <p:spPr>
          <a:xfrm>
            <a:off x="3393752" y="3452350"/>
            <a:ext cx="0" cy="36924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029530A7-EF60-05A9-CC99-A43C41851204}"/>
              </a:ext>
            </a:extLst>
          </p:cNvPr>
          <p:cNvCxnSpPr>
            <a:cxnSpLocks/>
            <a:stCxn id="10" idx="2"/>
            <a:endCxn id="20" idx="2"/>
          </p:cNvCxnSpPr>
          <p:nvPr/>
        </p:nvCxnSpPr>
        <p:spPr>
          <a:xfrm rot="5400000" flipH="1">
            <a:off x="1794661" y="2746380"/>
            <a:ext cx="1416996" cy="1781187"/>
          </a:xfrm>
          <a:prstGeom prst="bentConnector3">
            <a:avLst>
              <a:gd name="adj1" fmla="val -1613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8F0E14E2-E723-917A-9C33-9D6F0FA7C1DD}"/>
              </a:ext>
            </a:extLst>
          </p:cNvPr>
          <p:cNvCxnSpPr>
            <a:stCxn id="20" idx="1"/>
          </p:cNvCxnSpPr>
          <p:nvPr/>
        </p:nvCxnSpPr>
        <p:spPr>
          <a:xfrm flipH="1" flipV="1">
            <a:off x="512618" y="2541431"/>
            <a:ext cx="43921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6F0271C1-BCF6-3ABE-DCEF-A2946314C142}"/>
              </a:ext>
            </a:extLst>
          </p:cNvPr>
          <p:cNvCxnSpPr/>
          <p:nvPr/>
        </p:nvCxnSpPr>
        <p:spPr>
          <a:xfrm>
            <a:off x="528116" y="2571849"/>
            <a:ext cx="0" cy="23452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B9487BF7-E99B-3DFF-BF5A-8D968BBA9659}"/>
              </a:ext>
            </a:extLst>
          </p:cNvPr>
          <p:cNvCxnSpPr>
            <a:endCxn id="11" idx="0"/>
          </p:cNvCxnSpPr>
          <p:nvPr/>
        </p:nvCxnSpPr>
        <p:spPr>
          <a:xfrm>
            <a:off x="528116" y="4917050"/>
            <a:ext cx="1084450" cy="239602"/>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97C361A-8483-CC2F-B921-FDCD2008CEEC}"/>
              </a:ext>
            </a:extLst>
          </p:cNvPr>
          <p:cNvSpPr txBox="1"/>
          <p:nvPr/>
        </p:nvSpPr>
        <p:spPr>
          <a:xfrm>
            <a:off x="415420" y="2132192"/>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
        <p:nvSpPr>
          <p:cNvPr id="41" name="CuadroTexto 40">
            <a:extLst>
              <a:ext uri="{FF2B5EF4-FFF2-40B4-BE49-F238E27FC236}">
                <a16:creationId xmlns:a16="http://schemas.microsoft.com/office/drawing/2014/main" id="{7B094800-3AB6-8C96-5CD9-8D6EA8ABD292}"/>
              </a:ext>
            </a:extLst>
          </p:cNvPr>
          <p:cNvSpPr txBox="1"/>
          <p:nvPr/>
        </p:nvSpPr>
        <p:spPr>
          <a:xfrm>
            <a:off x="3043579" y="2117295"/>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Tree>
    <p:extLst>
      <p:ext uri="{BB962C8B-B14F-4D97-AF65-F5344CB8AC3E}">
        <p14:creationId xmlns:p14="http://schemas.microsoft.com/office/powerpoint/2010/main" val="295550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4C5A3-9089-9F22-96D6-F4EF4C9ACFD2}"/>
              </a:ext>
            </a:extLst>
          </p:cNvPr>
          <p:cNvSpPr>
            <a:spLocks noGrp="1"/>
          </p:cNvSpPr>
          <p:nvPr>
            <p:ph type="title"/>
          </p:nvPr>
        </p:nvSpPr>
        <p:spPr/>
        <p:txBody>
          <a:bodyPr/>
          <a:lstStyle/>
          <a:p>
            <a:r>
              <a:rPr lang="es-PE" b="1" dirty="0"/>
              <a:t>Bucle infinito</a:t>
            </a:r>
          </a:p>
        </p:txBody>
      </p:sp>
      <p:sp>
        <p:nvSpPr>
          <p:cNvPr id="3" name="Marcador de pie de página 2">
            <a:extLst>
              <a:ext uri="{FF2B5EF4-FFF2-40B4-BE49-F238E27FC236}">
                <a16:creationId xmlns:a16="http://schemas.microsoft.com/office/drawing/2014/main" id="{FA718DD5-0D74-393F-2933-F8B100B11DF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85E3FE4-4B9E-E1EA-1869-660200CD5654}"/>
              </a:ext>
            </a:extLst>
          </p:cNvPr>
          <p:cNvSpPr>
            <a:spLocks noGrp="1"/>
          </p:cNvSpPr>
          <p:nvPr>
            <p:ph type="sldNum" sz="quarter" idx="12"/>
          </p:nvPr>
        </p:nvSpPr>
        <p:spPr/>
        <p:txBody>
          <a:bodyPr/>
          <a:lstStyle/>
          <a:p>
            <a:fld id="{3CE8B06D-1C54-45AF-95B4-2D125529B008}" type="slidenum">
              <a:rPr lang="es-PE" smtClean="0"/>
              <a:t>16</a:t>
            </a:fld>
            <a:endParaRPr lang="es-PE" dirty="0"/>
          </a:p>
        </p:txBody>
      </p:sp>
      <p:sp>
        <p:nvSpPr>
          <p:cNvPr id="7" name="Rectángulo 6">
            <a:extLst>
              <a:ext uri="{FF2B5EF4-FFF2-40B4-BE49-F238E27FC236}">
                <a16:creationId xmlns:a16="http://schemas.microsoft.com/office/drawing/2014/main" id="{CBD54C82-4F8E-E049-3804-D08C9A230CD8}"/>
              </a:ext>
            </a:extLst>
          </p:cNvPr>
          <p:cNvSpPr/>
          <p:nvPr/>
        </p:nvSpPr>
        <p:spPr>
          <a:xfrm>
            <a:off x="836637" y="1346751"/>
            <a:ext cx="1551856"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 = 5</a:t>
            </a:r>
          </a:p>
        </p:txBody>
      </p:sp>
      <p:sp>
        <p:nvSpPr>
          <p:cNvPr id="10" name="Rectángulo 9">
            <a:extLst>
              <a:ext uri="{FF2B5EF4-FFF2-40B4-BE49-F238E27FC236}">
                <a16:creationId xmlns:a16="http://schemas.microsoft.com/office/drawing/2014/main" id="{006B7142-3FB7-02DA-2808-AD86235D3E00}"/>
              </a:ext>
            </a:extLst>
          </p:cNvPr>
          <p:cNvSpPr/>
          <p:nvPr/>
        </p:nvSpPr>
        <p:spPr>
          <a:xfrm>
            <a:off x="2407758" y="3821596"/>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print(‘Acaba’)</a:t>
            </a:r>
          </a:p>
        </p:txBody>
      </p:sp>
      <p:sp>
        <p:nvSpPr>
          <p:cNvPr id="11" name="Rectángulo 10">
            <a:extLst>
              <a:ext uri="{FF2B5EF4-FFF2-40B4-BE49-F238E27FC236}">
                <a16:creationId xmlns:a16="http://schemas.microsoft.com/office/drawing/2014/main" id="{0A35EE0B-7F8D-A4BA-212E-B7C599F3BCA1}"/>
              </a:ext>
            </a:extLst>
          </p:cNvPr>
          <p:cNvSpPr/>
          <p:nvPr/>
        </p:nvSpPr>
        <p:spPr>
          <a:xfrm>
            <a:off x="626572" y="5156652"/>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print(‘Fin’)</a:t>
            </a:r>
          </a:p>
        </p:txBody>
      </p:sp>
      <p:sp>
        <p:nvSpPr>
          <p:cNvPr id="37" name="CuadroTexto 36">
            <a:extLst>
              <a:ext uri="{FF2B5EF4-FFF2-40B4-BE49-F238E27FC236}">
                <a16:creationId xmlns:a16="http://schemas.microsoft.com/office/drawing/2014/main" id="{F0E7180E-EA7F-27C5-B91E-5B42CBD207A3}"/>
              </a:ext>
            </a:extLst>
          </p:cNvPr>
          <p:cNvSpPr txBox="1"/>
          <p:nvPr/>
        </p:nvSpPr>
        <p:spPr>
          <a:xfrm>
            <a:off x="5150025" y="1847942"/>
            <a:ext cx="3332672" cy="2862322"/>
          </a:xfrm>
          <a:prstGeom prst="rect">
            <a:avLst/>
          </a:prstGeom>
          <a:noFill/>
        </p:spPr>
        <p:txBody>
          <a:bodyPr wrap="square" rtlCol="0">
            <a:spAutoFit/>
          </a:bodyPr>
          <a:lstStyle/>
          <a:p>
            <a:r>
              <a:rPr lang="es-PE" sz="3000" dirty="0"/>
              <a:t>Programa</a:t>
            </a:r>
          </a:p>
          <a:p>
            <a:r>
              <a:rPr lang="es-PE" sz="3000" dirty="0">
                <a:solidFill>
                  <a:srgbClr val="7030A0"/>
                </a:solidFill>
              </a:rPr>
              <a:t>n</a:t>
            </a:r>
            <a:r>
              <a:rPr lang="es-PE" sz="3000" dirty="0">
                <a:solidFill>
                  <a:srgbClr val="D7712B"/>
                </a:solidFill>
              </a:rPr>
              <a:t> = </a:t>
            </a:r>
            <a:r>
              <a:rPr lang="es-PE" sz="3000" dirty="0"/>
              <a:t>5</a:t>
            </a:r>
            <a:r>
              <a:rPr lang="es-PE" sz="3000" dirty="0">
                <a:solidFill>
                  <a:srgbClr val="D7712B"/>
                </a:solidFill>
              </a:rPr>
              <a:t>:</a:t>
            </a:r>
          </a:p>
          <a:p>
            <a:r>
              <a:rPr lang="es-PE" sz="3000" dirty="0" err="1">
                <a:solidFill>
                  <a:srgbClr val="D7712B"/>
                </a:solidFill>
              </a:rPr>
              <a:t>while</a:t>
            </a:r>
            <a:r>
              <a:rPr lang="es-PE" sz="3000" dirty="0">
                <a:solidFill>
                  <a:srgbClr val="D7712B"/>
                </a:solidFill>
              </a:rPr>
              <a:t> </a:t>
            </a:r>
            <a:r>
              <a:rPr lang="es-PE" sz="3000" dirty="0">
                <a:solidFill>
                  <a:srgbClr val="7030A0"/>
                </a:solidFill>
              </a:rPr>
              <a:t>n</a:t>
            </a:r>
            <a:r>
              <a:rPr lang="es-PE" sz="3000" dirty="0">
                <a:solidFill>
                  <a:srgbClr val="D7712B"/>
                </a:solidFill>
              </a:rPr>
              <a:t>&gt;</a:t>
            </a:r>
            <a:r>
              <a:rPr lang="es-PE" sz="3000" dirty="0"/>
              <a:t>0</a:t>
            </a:r>
            <a:r>
              <a:rPr lang="es-PE" sz="3000" dirty="0">
                <a:solidFill>
                  <a:srgbClr val="D7712B"/>
                </a:solidFill>
              </a:rPr>
              <a:t>:</a:t>
            </a:r>
          </a:p>
          <a:p>
            <a:r>
              <a:rPr lang="es-PE" sz="3000" dirty="0">
                <a:solidFill>
                  <a:srgbClr val="D7712B"/>
                </a:solidFill>
              </a:rPr>
              <a:t>	print(</a:t>
            </a:r>
            <a:r>
              <a:rPr lang="es-PE" sz="3000" dirty="0">
                <a:solidFill>
                  <a:srgbClr val="7030A0"/>
                </a:solidFill>
              </a:rPr>
              <a:t>‘Nunca’</a:t>
            </a:r>
            <a:r>
              <a:rPr lang="es-PE" sz="3000" dirty="0">
                <a:solidFill>
                  <a:srgbClr val="D7712B"/>
                </a:solidFill>
              </a:rPr>
              <a:t>)</a:t>
            </a:r>
          </a:p>
          <a:p>
            <a:r>
              <a:rPr lang="es-PE" sz="3000" dirty="0">
                <a:solidFill>
                  <a:srgbClr val="D7712B"/>
                </a:solidFill>
              </a:rPr>
              <a:t>	print(</a:t>
            </a:r>
            <a:r>
              <a:rPr lang="es-PE" sz="3000" dirty="0">
                <a:solidFill>
                  <a:srgbClr val="7030A0"/>
                </a:solidFill>
              </a:rPr>
              <a:t>‘Acaba’</a:t>
            </a:r>
            <a:r>
              <a:rPr lang="es-PE" sz="3000" dirty="0">
                <a:solidFill>
                  <a:srgbClr val="D7712B"/>
                </a:solidFill>
              </a:rPr>
              <a:t>)</a:t>
            </a:r>
          </a:p>
          <a:p>
            <a:r>
              <a:rPr lang="es-PE" sz="3000" dirty="0">
                <a:solidFill>
                  <a:srgbClr val="D7712B"/>
                </a:solidFill>
              </a:rPr>
              <a:t>print(</a:t>
            </a:r>
            <a:r>
              <a:rPr lang="es-PE" sz="3000" dirty="0"/>
              <a:t>‘Fin’</a:t>
            </a:r>
            <a:r>
              <a:rPr lang="es-PE" sz="3000" dirty="0">
                <a:solidFill>
                  <a:srgbClr val="D7712B"/>
                </a:solidFill>
              </a:rPr>
              <a:t>)</a:t>
            </a:r>
          </a:p>
        </p:txBody>
      </p:sp>
      <p:sp>
        <p:nvSpPr>
          <p:cNvPr id="27" name="Rectángulo 26">
            <a:extLst>
              <a:ext uri="{FF2B5EF4-FFF2-40B4-BE49-F238E27FC236}">
                <a16:creationId xmlns:a16="http://schemas.microsoft.com/office/drawing/2014/main" id="{DF99D043-F1F1-E95A-5E73-46C6EC530E80}"/>
              </a:ext>
            </a:extLst>
          </p:cNvPr>
          <p:cNvSpPr/>
          <p:nvPr/>
        </p:nvSpPr>
        <p:spPr>
          <a:xfrm>
            <a:off x="2407758" y="2928475"/>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print(‘Nunca’)</a:t>
            </a:r>
          </a:p>
        </p:txBody>
      </p:sp>
      <p:sp>
        <p:nvSpPr>
          <p:cNvPr id="20" name="Diagrama de flujo: decisión 19">
            <a:extLst>
              <a:ext uri="{FF2B5EF4-FFF2-40B4-BE49-F238E27FC236}">
                <a16:creationId xmlns:a16="http://schemas.microsoft.com/office/drawing/2014/main" id="{C56AD860-B0D1-D4B7-34F3-1AC4777EBACD}"/>
              </a:ext>
            </a:extLst>
          </p:cNvPr>
          <p:cNvSpPr/>
          <p:nvPr/>
        </p:nvSpPr>
        <p:spPr>
          <a:xfrm>
            <a:off x="951831" y="2154388"/>
            <a:ext cx="1321468" cy="774087"/>
          </a:xfrm>
          <a:prstGeom prst="flowChartDecision">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rgbClr val="7030A0"/>
                </a:solidFill>
              </a:rPr>
              <a:t>n &gt; 0</a:t>
            </a:r>
          </a:p>
        </p:txBody>
      </p:sp>
      <p:cxnSp>
        <p:nvCxnSpPr>
          <p:cNvPr id="13" name="Conector recto de flecha 12">
            <a:extLst>
              <a:ext uri="{FF2B5EF4-FFF2-40B4-BE49-F238E27FC236}">
                <a16:creationId xmlns:a16="http://schemas.microsoft.com/office/drawing/2014/main" id="{BA92CF18-B097-8319-1A6B-AF16B8F5B78C}"/>
              </a:ext>
            </a:extLst>
          </p:cNvPr>
          <p:cNvCxnSpPr>
            <a:stCxn id="7" idx="2"/>
            <a:endCxn id="20" idx="0"/>
          </p:cNvCxnSpPr>
          <p:nvPr/>
        </p:nvCxnSpPr>
        <p:spPr>
          <a:xfrm>
            <a:off x="1612565" y="1870626"/>
            <a:ext cx="0" cy="2837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7C7360E6-A971-95F3-CC8E-A5E454930508}"/>
              </a:ext>
            </a:extLst>
          </p:cNvPr>
          <p:cNvCxnSpPr>
            <a:stCxn id="20" idx="3"/>
            <a:endCxn id="27" idx="0"/>
          </p:cNvCxnSpPr>
          <p:nvPr/>
        </p:nvCxnSpPr>
        <p:spPr>
          <a:xfrm>
            <a:off x="2273299" y="2541432"/>
            <a:ext cx="1120453" cy="387043"/>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F83DEFD-B1B4-AD62-38AF-36F9637D926B}"/>
              </a:ext>
            </a:extLst>
          </p:cNvPr>
          <p:cNvCxnSpPr>
            <a:stCxn id="27" idx="2"/>
            <a:endCxn id="10" idx="0"/>
          </p:cNvCxnSpPr>
          <p:nvPr/>
        </p:nvCxnSpPr>
        <p:spPr>
          <a:xfrm>
            <a:off x="3393752" y="3452350"/>
            <a:ext cx="0" cy="36924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029530A7-EF60-05A9-CC99-A43C41851204}"/>
              </a:ext>
            </a:extLst>
          </p:cNvPr>
          <p:cNvCxnSpPr>
            <a:cxnSpLocks/>
            <a:stCxn id="10" idx="2"/>
            <a:endCxn id="20" idx="2"/>
          </p:cNvCxnSpPr>
          <p:nvPr/>
        </p:nvCxnSpPr>
        <p:spPr>
          <a:xfrm rot="5400000" flipH="1">
            <a:off x="1794661" y="2746380"/>
            <a:ext cx="1416996" cy="1781187"/>
          </a:xfrm>
          <a:prstGeom prst="bentConnector3">
            <a:avLst>
              <a:gd name="adj1" fmla="val -1613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8F0E14E2-E723-917A-9C33-9D6F0FA7C1DD}"/>
              </a:ext>
            </a:extLst>
          </p:cNvPr>
          <p:cNvCxnSpPr>
            <a:stCxn id="20" idx="1"/>
          </p:cNvCxnSpPr>
          <p:nvPr/>
        </p:nvCxnSpPr>
        <p:spPr>
          <a:xfrm flipH="1" flipV="1">
            <a:off x="512618" y="2541431"/>
            <a:ext cx="43921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6F0271C1-BCF6-3ABE-DCEF-A2946314C142}"/>
              </a:ext>
            </a:extLst>
          </p:cNvPr>
          <p:cNvCxnSpPr/>
          <p:nvPr/>
        </p:nvCxnSpPr>
        <p:spPr>
          <a:xfrm>
            <a:off x="528116" y="2571849"/>
            <a:ext cx="0" cy="23452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B9487BF7-E99B-3DFF-BF5A-8D968BBA9659}"/>
              </a:ext>
            </a:extLst>
          </p:cNvPr>
          <p:cNvCxnSpPr>
            <a:endCxn id="11" idx="0"/>
          </p:cNvCxnSpPr>
          <p:nvPr/>
        </p:nvCxnSpPr>
        <p:spPr>
          <a:xfrm>
            <a:off x="528116" y="4917050"/>
            <a:ext cx="1084450" cy="239602"/>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97C361A-8483-CC2F-B921-FDCD2008CEEC}"/>
              </a:ext>
            </a:extLst>
          </p:cNvPr>
          <p:cNvSpPr txBox="1"/>
          <p:nvPr/>
        </p:nvSpPr>
        <p:spPr>
          <a:xfrm>
            <a:off x="415420" y="2132192"/>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
        <p:nvSpPr>
          <p:cNvPr id="41" name="CuadroTexto 40">
            <a:extLst>
              <a:ext uri="{FF2B5EF4-FFF2-40B4-BE49-F238E27FC236}">
                <a16:creationId xmlns:a16="http://schemas.microsoft.com/office/drawing/2014/main" id="{7B094800-3AB6-8C96-5CD9-8D6EA8ABD292}"/>
              </a:ext>
            </a:extLst>
          </p:cNvPr>
          <p:cNvSpPr txBox="1"/>
          <p:nvPr/>
        </p:nvSpPr>
        <p:spPr>
          <a:xfrm>
            <a:off x="3043579" y="2117295"/>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Tree>
    <p:extLst>
      <p:ext uri="{BB962C8B-B14F-4D97-AF65-F5344CB8AC3E}">
        <p14:creationId xmlns:p14="http://schemas.microsoft.com/office/powerpoint/2010/main" val="47869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4C5A3-9089-9F22-96D6-F4EF4C9ACFD2}"/>
              </a:ext>
            </a:extLst>
          </p:cNvPr>
          <p:cNvSpPr>
            <a:spLocks noGrp="1"/>
          </p:cNvSpPr>
          <p:nvPr>
            <p:ph type="title"/>
          </p:nvPr>
        </p:nvSpPr>
        <p:spPr/>
        <p:txBody>
          <a:bodyPr/>
          <a:lstStyle/>
          <a:p>
            <a:r>
              <a:rPr lang="es-PE" b="1" dirty="0"/>
              <a:t>Obteniendo cada carácter</a:t>
            </a:r>
          </a:p>
        </p:txBody>
      </p:sp>
      <p:sp>
        <p:nvSpPr>
          <p:cNvPr id="3" name="Marcador de pie de página 2">
            <a:extLst>
              <a:ext uri="{FF2B5EF4-FFF2-40B4-BE49-F238E27FC236}">
                <a16:creationId xmlns:a16="http://schemas.microsoft.com/office/drawing/2014/main" id="{FA718DD5-0D74-393F-2933-F8B100B11DF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85E3FE4-4B9E-E1EA-1869-660200CD5654}"/>
              </a:ext>
            </a:extLst>
          </p:cNvPr>
          <p:cNvSpPr>
            <a:spLocks noGrp="1"/>
          </p:cNvSpPr>
          <p:nvPr>
            <p:ph type="sldNum" sz="quarter" idx="12"/>
          </p:nvPr>
        </p:nvSpPr>
        <p:spPr/>
        <p:txBody>
          <a:bodyPr/>
          <a:lstStyle/>
          <a:p>
            <a:fld id="{3CE8B06D-1C54-45AF-95B4-2D125529B008}" type="slidenum">
              <a:rPr lang="es-PE" smtClean="0"/>
              <a:t>17</a:t>
            </a:fld>
            <a:endParaRPr lang="es-PE" dirty="0"/>
          </a:p>
        </p:txBody>
      </p:sp>
      <p:sp>
        <p:nvSpPr>
          <p:cNvPr id="37" name="CuadroTexto 36">
            <a:extLst>
              <a:ext uri="{FF2B5EF4-FFF2-40B4-BE49-F238E27FC236}">
                <a16:creationId xmlns:a16="http://schemas.microsoft.com/office/drawing/2014/main" id="{F0E7180E-EA7F-27C5-B91E-5B42CBD207A3}"/>
              </a:ext>
            </a:extLst>
          </p:cNvPr>
          <p:cNvSpPr txBox="1"/>
          <p:nvPr/>
        </p:nvSpPr>
        <p:spPr>
          <a:xfrm>
            <a:off x="5389420" y="1533321"/>
            <a:ext cx="3332670" cy="4708981"/>
          </a:xfrm>
          <a:prstGeom prst="rect">
            <a:avLst/>
          </a:prstGeom>
          <a:noFill/>
        </p:spPr>
        <p:txBody>
          <a:bodyPr wrap="square" rtlCol="0">
            <a:spAutoFit/>
          </a:bodyPr>
          <a:lstStyle/>
          <a:p>
            <a:r>
              <a:rPr lang="es-PE" sz="3000" dirty="0">
                <a:solidFill>
                  <a:srgbClr val="7030A0"/>
                </a:solidFill>
              </a:rPr>
              <a:t>casa = 'ISODEC'</a:t>
            </a:r>
          </a:p>
          <a:p>
            <a:r>
              <a:rPr lang="es-PE" sz="3000" dirty="0">
                <a:solidFill>
                  <a:srgbClr val="7030A0"/>
                </a:solidFill>
              </a:rPr>
              <a:t>letra = casa[1]</a:t>
            </a:r>
          </a:p>
          <a:p>
            <a:r>
              <a:rPr lang="es-PE" sz="3000" dirty="0" err="1">
                <a:solidFill>
                  <a:srgbClr val="7030A0"/>
                </a:solidFill>
              </a:rPr>
              <a:t>print</a:t>
            </a:r>
            <a:r>
              <a:rPr lang="es-PE" sz="3000" dirty="0">
                <a:solidFill>
                  <a:srgbClr val="7030A0"/>
                </a:solidFill>
              </a:rPr>
              <a:t>(letra)</a:t>
            </a:r>
          </a:p>
          <a:p>
            <a:endParaRPr lang="es-PE" sz="3000" dirty="0">
              <a:solidFill>
                <a:srgbClr val="D7712B"/>
              </a:solidFill>
            </a:endParaRPr>
          </a:p>
          <a:p>
            <a:r>
              <a:rPr lang="es-MX" sz="3000" dirty="0">
                <a:solidFill>
                  <a:srgbClr val="D7712B"/>
                </a:solidFill>
              </a:rPr>
              <a:t>x = 3</a:t>
            </a:r>
          </a:p>
          <a:p>
            <a:r>
              <a:rPr lang="es-MX" sz="3000" dirty="0">
                <a:solidFill>
                  <a:srgbClr val="D7712B"/>
                </a:solidFill>
              </a:rPr>
              <a:t>y = casa[x-1]</a:t>
            </a:r>
          </a:p>
          <a:p>
            <a:r>
              <a:rPr lang="es-MX" sz="3000" dirty="0" err="1">
                <a:solidFill>
                  <a:srgbClr val="D7712B"/>
                </a:solidFill>
              </a:rPr>
              <a:t>print</a:t>
            </a:r>
            <a:r>
              <a:rPr lang="es-MX" sz="3000" dirty="0">
                <a:solidFill>
                  <a:srgbClr val="D7712B"/>
                </a:solidFill>
              </a:rPr>
              <a:t>(y)</a:t>
            </a:r>
          </a:p>
          <a:p>
            <a:endParaRPr lang="es-MX" sz="3000" dirty="0">
              <a:solidFill>
                <a:srgbClr val="D7712B"/>
              </a:solidFill>
            </a:endParaRPr>
          </a:p>
          <a:p>
            <a:r>
              <a:rPr lang="es-MX" sz="3000" dirty="0" err="1">
                <a:solidFill>
                  <a:srgbClr val="D7712B"/>
                </a:solidFill>
              </a:rPr>
              <a:t>print</a:t>
            </a:r>
            <a:r>
              <a:rPr lang="es-MX" sz="3000" dirty="0">
                <a:solidFill>
                  <a:srgbClr val="D7712B"/>
                </a:solidFill>
              </a:rPr>
              <a:t>(casa[2:4])</a:t>
            </a:r>
          </a:p>
          <a:p>
            <a:endParaRPr lang="es-PE" sz="3000" dirty="0">
              <a:solidFill>
                <a:srgbClr val="D7712B"/>
              </a:solidFill>
            </a:endParaRPr>
          </a:p>
        </p:txBody>
      </p:sp>
      <p:sp>
        <p:nvSpPr>
          <p:cNvPr id="34" name="CuadroTexto 33">
            <a:extLst>
              <a:ext uri="{FF2B5EF4-FFF2-40B4-BE49-F238E27FC236}">
                <a16:creationId xmlns:a16="http://schemas.microsoft.com/office/drawing/2014/main" id="{61F9018E-F75B-2A15-0B9A-04B419CFA85A}"/>
              </a:ext>
            </a:extLst>
          </p:cNvPr>
          <p:cNvSpPr txBox="1"/>
          <p:nvPr/>
        </p:nvSpPr>
        <p:spPr>
          <a:xfrm>
            <a:off x="9558824" y="2579500"/>
            <a:ext cx="1943776" cy="2400657"/>
          </a:xfrm>
          <a:prstGeom prst="rect">
            <a:avLst/>
          </a:prstGeom>
          <a:noFill/>
        </p:spPr>
        <p:txBody>
          <a:bodyPr wrap="square" rtlCol="0">
            <a:spAutoFit/>
          </a:bodyPr>
          <a:lstStyle/>
          <a:p>
            <a:r>
              <a:rPr lang="es-PE" sz="3000" dirty="0">
                <a:solidFill>
                  <a:srgbClr val="843C0C"/>
                </a:solidFill>
              </a:rPr>
              <a:t>S</a:t>
            </a:r>
          </a:p>
          <a:p>
            <a:endParaRPr lang="es-PE" sz="3000" dirty="0">
              <a:solidFill>
                <a:srgbClr val="843C0C"/>
              </a:solidFill>
            </a:endParaRPr>
          </a:p>
          <a:p>
            <a:r>
              <a:rPr lang="es-PE" sz="3000" dirty="0">
                <a:solidFill>
                  <a:srgbClr val="843C0C"/>
                </a:solidFill>
              </a:rPr>
              <a:t>O</a:t>
            </a:r>
          </a:p>
          <a:p>
            <a:endParaRPr lang="es-PE" sz="3000" dirty="0">
              <a:solidFill>
                <a:srgbClr val="843C0C"/>
              </a:solidFill>
            </a:endParaRPr>
          </a:p>
          <a:p>
            <a:r>
              <a:rPr lang="es-PE" sz="3000" dirty="0">
                <a:solidFill>
                  <a:srgbClr val="843C0C"/>
                </a:solidFill>
              </a:rPr>
              <a:t>OD</a:t>
            </a:r>
          </a:p>
        </p:txBody>
      </p:sp>
      <p:graphicFrame>
        <p:nvGraphicFramePr>
          <p:cNvPr id="6" name="Tabla 6">
            <a:extLst>
              <a:ext uri="{FF2B5EF4-FFF2-40B4-BE49-F238E27FC236}">
                <a16:creationId xmlns:a16="http://schemas.microsoft.com/office/drawing/2014/main" id="{B61F636A-AA39-7240-639C-1BF007D87C9B}"/>
              </a:ext>
            </a:extLst>
          </p:cNvPr>
          <p:cNvGraphicFramePr>
            <a:graphicFrameLocks noGrp="1"/>
          </p:cNvGraphicFramePr>
          <p:nvPr/>
        </p:nvGraphicFramePr>
        <p:xfrm>
          <a:off x="838200" y="1533321"/>
          <a:ext cx="3332670" cy="731520"/>
        </p:xfrm>
        <a:graphic>
          <a:graphicData uri="http://schemas.openxmlformats.org/drawingml/2006/table">
            <a:tbl>
              <a:tblPr firstRow="1" bandRow="1">
                <a:tableStyleId>{21E4AEA4-8DFA-4A89-87EB-49C32662AFE0}</a:tableStyleId>
              </a:tblPr>
              <a:tblGrid>
                <a:gridCol w="555445">
                  <a:extLst>
                    <a:ext uri="{9D8B030D-6E8A-4147-A177-3AD203B41FA5}">
                      <a16:colId xmlns:a16="http://schemas.microsoft.com/office/drawing/2014/main" val="145723672"/>
                    </a:ext>
                  </a:extLst>
                </a:gridCol>
                <a:gridCol w="555445">
                  <a:extLst>
                    <a:ext uri="{9D8B030D-6E8A-4147-A177-3AD203B41FA5}">
                      <a16:colId xmlns:a16="http://schemas.microsoft.com/office/drawing/2014/main" val="985878152"/>
                    </a:ext>
                  </a:extLst>
                </a:gridCol>
                <a:gridCol w="555445">
                  <a:extLst>
                    <a:ext uri="{9D8B030D-6E8A-4147-A177-3AD203B41FA5}">
                      <a16:colId xmlns:a16="http://schemas.microsoft.com/office/drawing/2014/main" val="4126802843"/>
                    </a:ext>
                  </a:extLst>
                </a:gridCol>
                <a:gridCol w="555445">
                  <a:extLst>
                    <a:ext uri="{9D8B030D-6E8A-4147-A177-3AD203B41FA5}">
                      <a16:colId xmlns:a16="http://schemas.microsoft.com/office/drawing/2014/main" val="3321262171"/>
                    </a:ext>
                  </a:extLst>
                </a:gridCol>
                <a:gridCol w="555445">
                  <a:extLst>
                    <a:ext uri="{9D8B030D-6E8A-4147-A177-3AD203B41FA5}">
                      <a16:colId xmlns:a16="http://schemas.microsoft.com/office/drawing/2014/main" val="4086688943"/>
                    </a:ext>
                  </a:extLst>
                </a:gridCol>
                <a:gridCol w="555445">
                  <a:extLst>
                    <a:ext uri="{9D8B030D-6E8A-4147-A177-3AD203B41FA5}">
                      <a16:colId xmlns:a16="http://schemas.microsoft.com/office/drawing/2014/main" val="2457591182"/>
                    </a:ext>
                  </a:extLst>
                </a:gridCol>
              </a:tblGrid>
              <a:tr h="338556">
                <a:tc>
                  <a:txBody>
                    <a:bodyPr/>
                    <a:lstStyle/>
                    <a:p>
                      <a:pPr algn="ctr"/>
                      <a:r>
                        <a:rPr lang="es-PE" dirty="0"/>
                        <a:t>I</a:t>
                      </a:r>
                    </a:p>
                  </a:txBody>
                  <a:tcPr>
                    <a:solidFill>
                      <a:srgbClr val="D7712B"/>
                    </a:solidFill>
                  </a:tcPr>
                </a:tc>
                <a:tc>
                  <a:txBody>
                    <a:bodyPr/>
                    <a:lstStyle/>
                    <a:p>
                      <a:pPr algn="ctr"/>
                      <a:r>
                        <a:rPr lang="es-PE" dirty="0"/>
                        <a:t>S</a:t>
                      </a:r>
                    </a:p>
                  </a:txBody>
                  <a:tcPr>
                    <a:solidFill>
                      <a:srgbClr val="D7712B"/>
                    </a:solidFill>
                  </a:tcPr>
                </a:tc>
                <a:tc>
                  <a:txBody>
                    <a:bodyPr/>
                    <a:lstStyle/>
                    <a:p>
                      <a:pPr algn="ctr"/>
                      <a:r>
                        <a:rPr lang="es-PE" dirty="0"/>
                        <a:t>O</a:t>
                      </a:r>
                    </a:p>
                  </a:txBody>
                  <a:tcPr>
                    <a:solidFill>
                      <a:srgbClr val="D7712B"/>
                    </a:solidFill>
                  </a:tcPr>
                </a:tc>
                <a:tc>
                  <a:txBody>
                    <a:bodyPr/>
                    <a:lstStyle/>
                    <a:p>
                      <a:pPr algn="ctr"/>
                      <a:r>
                        <a:rPr lang="es-PE" dirty="0"/>
                        <a:t>D</a:t>
                      </a:r>
                    </a:p>
                  </a:txBody>
                  <a:tcPr>
                    <a:solidFill>
                      <a:srgbClr val="D7712B"/>
                    </a:solidFill>
                  </a:tcPr>
                </a:tc>
                <a:tc>
                  <a:txBody>
                    <a:bodyPr/>
                    <a:lstStyle/>
                    <a:p>
                      <a:pPr algn="ctr"/>
                      <a:r>
                        <a:rPr lang="es-PE" dirty="0"/>
                        <a:t>E</a:t>
                      </a:r>
                    </a:p>
                  </a:txBody>
                  <a:tcPr>
                    <a:solidFill>
                      <a:srgbClr val="D7712B"/>
                    </a:solidFill>
                  </a:tcPr>
                </a:tc>
                <a:tc>
                  <a:txBody>
                    <a:bodyPr/>
                    <a:lstStyle/>
                    <a:p>
                      <a:pPr algn="ctr"/>
                      <a:r>
                        <a:rPr lang="es-PE" dirty="0"/>
                        <a:t>C</a:t>
                      </a:r>
                    </a:p>
                  </a:txBody>
                  <a:tcPr>
                    <a:solidFill>
                      <a:srgbClr val="D7712B"/>
                    </a:solidFill>
                  </a:tcPr>
                </a:tc>
                <a:extLst>
                  <a:ext uri="{0D108BD9-81ED-4DB2-BD59-A6C34878D82A}">
                    <a16:rowId xmlns:a16="http://schemas.microsoft.com/office/drawing/2014/main" val="2885537768"/>
                  </a:ext>
                </a:extLst>
              </a:tr>
              <a:tr h="338556">
                <a:tc>
                  <a:txBody>
                    <a:bodyPr/>
                    <a:lstStyle/>
                    <a:p>
                      <a:pPr algn="ctr"/>
                      <a:r>
                        <a:rPr lang="es-PE" b="1" dirty="0">
                          <a:solidFill>
                            <a:srgbClr val="843C0C"/>
                          </a:solidFill>
                        </a:rPr>
                        <a:t>0</a:t>
                      </a:r>
                    </a:p>
                  </a:txBody>
                  <a:tcPr>
                    <a:solidFill>
                      <a:schemeClr val="bg1"/>
                    </a:solidFill>
                  </a:tcPr>
                </a:tc>
                <a:tc>
                  <a:txBody>
                    <a:bodyPr/>
                    <a:lstStyle/>
                    <a:p>
                      <a:pPr algn="ctr"/>
                      <a:r>
                        <a:rPr lang="es-PE" b="1" dirty="0">
                          <a:solidFill>
                            <a:srgbClr val="843C0C"/>
                          </a:solidFill>
                        </a:rPr>
                        <a:t>1</a:t>
                      </a:r>
                    </a:p>
                  </a:txBody>
                  <a:tcPr>
                    <a:solidFill>
                      <a:schemeClr val="bg1"/>
                    </a:solidFill>
                  </a:tcPr>
                </a:tc>
                <a:tc>
                  <a:txBody>
                    <a:bodyPr/>
                    <a:lstStyle/>
                    <a:p>
                      <a:pPr algn="ctr"/>
                      <a:r>
                        <a:rPr lang="es-PE" b="1" dirty="0">
                          <a:solidFill>
                            <a:srgbClr val="843C0C"/>
                          </a:solidFill>
                        </a:rPr>
                        <a:t>2</a:t>
                      </a:r>
                    </a:p>
                  </a:txBody>
                  <a:tcPr>
                    <a:solidFill>
                      <a:schemeClr val="bg1"/>
                    </a:solidFill>
                  </a:tcPr>
                </a:tc>
                <a:tc>
                  <a:txBody>
                    <a:bodyPr/>
                    <a:lstStyle/>
                    <a:p>
                      <a:pPr algn="ctr"/>
                      <a:r>
                        <a:rPr lang="es-PE" b="1" dirty="0">
                          <a:solidFill>
                            <a:srgbClr val="843C0C"/>
                          </a:solidFill>
                        </a:rPr>
                        <a:t>3</a:t>
                      </a:r>
                    </a:p>
                  </a:txBody>
                  <a:tcPr>
                    <a:solidFill>
                      <a:schemeClr val="bg1"/>
                    </a:solidFill>
                  </a:tcPr>
                </a:tc>
                <a:tc>
                  <a:txBody>
                    <a:bodyPr/>
                    <a:lstStyle/>
                    <a:p>
                      <a:pPr algn="ctr"/>
                      <a:r>
                        <a:rPr lang="es-PE" b="1" dirty="0">
                          <a:solidFill>
                            <a:srgbClr val="843C0C"/>
                          </a:solidFill>
                        </a:rPr>
                        <a:t>4</a:t>
                      </a:r>
                    </a:p>
                  </a:txBody>
                  <a:tcPr>
                    <a:solidFill>
                      <a:schemeClr val="bg1"/>
                    </a:solidFill>
                  </a:tcPr>
                </a:tc>
                <a:tc>
                  <a:txBody>
                    <a:bodyPr/>
                    <a:lstStyle/>
                    <a:p>
                      <a:pPr algn="ctr"/>
                      <a:r>
                        <a:rPr lang="es-PE" b="1" dirty="0">
                          <a:solidFill>
                            <a:srgbClr val="843C0C"/>
                          </a:solidFill>
                        </a:rPr>
                        <a:t>5</a:t>
                      </a:r>
                    </a:p>
                  </a:txBody>
                  <a:tcPr>
                    <a:solidFill>
                      <a:schemeClr val="bg1"/>
                    </a:solidFill>
                  </a:tcPr>
                </a:tc>
                <a:extLst>
                  <a:ext uri="{0D108BD9-81ED-4DB2-BD59-A6C34878D82A}">
                    <a16:rowId xmlns:a16="http://schemas.microsoft.com/office/drawing/2014/main" val="3850563367"/>
                  </a:ext>
                </a:extLst>
              </a:tr>
            </a:tbl>
          </a:graphicData>
        </a:graphic>
      </p:graphicFrame>
      <p:sp>
        <p:nvSpPr>
          <p:cNvPr id="7" name="CuadroTexto 6">
            <a:extLst>
              <a:ext uri="{FF2B5EF4-FFF2-40B4-BE49-F238E27FC236}">
                <a16:creationId xmlns:a16="http://schemas.microsoft.com/office/drawing/2014/main" id="{4CDC17A6-AA54-9C1B-6C97-4225BD18B078}"/>
              </a:ext>
            </a:extLst>
          </p:cNvPr>
          <p:cNvSpPr txBox="1"/>
          <p:nvPr/>
        </p:nvSpPr>
        <p:spPr>
          <a:xfrm>
            <a:off x="1011057" y="3509935"/>
            <a:ext cx="3332670" cy="2400657"/>
          </a:xfrm>
          <a:prstGeom prst="rect">
            <a:avLst/>
          </a:prstGeom>
          <a:noFill/>
        </p:spPr>
        <p:txBody>
          <a:bodyPr wrap="square" rtlCol="0">
            <a:spAutoFit/>
          </a:bodyPr>
          <a:lstStyle/>
          <a:p>
            <a:r>
              <a:rPr lang="es-PE" sz="3000" dirty="0">
                <a:solidFill>
                  <a:srgbClr val="7030A0"/>
                </a:solidFill>
              </a:rPr>
              <a:t>casa = 'ISODEC'</a:t>
            </a:r>
          </a:p>
          <a:p>
            <a:r>
              <a:rPr lang="es-PE" sz="3000" dirty="0">
                <a:solidFill>
                  <a:srgbClr val="7030A0"/>
                </a:solidFill>
              </a:rPr>
              <a:t>letra = casa[6]</a:t>
            </a:r>
          </a:p>
          <a:p>
            <a:endParaRPr lang="es-PE" sz="3000" dirty="0">
              <a:solidFill>
                <a:srgbClr val="7030A0"/>
              </a:solidFill>
            </a:endParaRPr>
          </a:p>
          <a:p>
            <a:r>
              <a:rPr lang="en-US" sz="3000" dirty="0" err="1">
                <a:solidFill>
                  <a:srgbClr val="C00000"/>
                </a:solidFill>
              </a:rPr>
              <a:t>IndexError</a:t>
            </a:r>
            <a:r>
              <a:rPr lang="en-US" sz="3000" dirty="0">
                <a:solidFill>
                  <a:srgbClr val="C00000"/>
                </a:solidFill>
              </a:rPr>
              <a:t>: string index out of range</a:t>
            </a:r>
            <a:endParaRPr lang="es-PE" sz="3000" dirty="0">
              <a:solidFill>
                <a:srgbClr val="C00000"/>
              </a:solidFill>
            </a:endParaRPr>
          </a:p>
        </p:txBody>
      </p:sp>
    </p:spTree>
    <p:extLst>
      <p:ext uri="{BB962C8B-B14F-4D97-AF65-F5344CB8AC3E}">
        <p14:creationId xmlns:p14="http://schemas.microsoft.com/office/powerpoint/2010/main" val="171612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4C5A3-9089-9F22-96D6-F4EF4C9ACFD2}"/>
              </a:ext>
            </a:extLst>
          </p:cNvPr>
          <p:cNvSpPr>
            <a:spLocks noGrp="1"/>
          </p:cNvSpPr>
          <p:nvPr>
            <p:ph type="title"/>
          </p:nvPr>
        </p:nvSpPr>
        <p:spPr/>
        <p:txBody>
          <a:bodyPr/>
          <a:lstStyle/>
          <a:p>
            <a:r>
              <a:rPr lang="es-PE" b="1" dirty="0"/>
              <a:t>Largo de un </a:t>
            </a:r>
            <a:r>
              <a:rPr lang="es-PE" b="1" dirty="0" err="1"/>
              <a:t>string</a:t>
            </a:r>
            <a:endParaRPr lang="es-PE" b="1" dirty="0"/>
          </a:p>
        </p:txBody>
      </p:sp>
      <p:sp>
        <p:nvSpPr>
          <p:cNvPr id="3" name="Marcador de pie de página 2">
            <a:extLst>
              <a:ext uri="{FF2B5EF4-FFF2-40B4-BE49-F238E27FC236}">
                <a16:creationId xmlns:a16="http://schemas.microsoft.com/office/drawing/2014/main" id="{FA718DD5-0D74-393F-2933-F8B100B11DF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85E3FE4-4B9E-E1EA-1869-660200CD5654}"/>
              </a:ext>
            </a:extLst>
          </p:cNvPr>
          <p:cNvSpPr>
            <a:spLocks noGrp="1"/>
          </p:cNvSpPr>
          <p:nvPr>
            <p:ph type="sldNum" sz="quarter" idx="12"/>
          </p:nvPr>
        </p:nvSpPr>
        <p:spPr/>
        <p:txBody>
          <a:bodyPr/>
          <a:lstStyle/>
          <a:p>
            <a:fld id="{3CE8B06D-1C54-45AF-95B4-2D125529B008}" type="slidenum">
              <a:rPr lang="es-PE" smtClean="0"/>
              <a:t>18</a:t>
            </a:fld>
            <a:endParaRPr lang="es-PE" dirty="0"/>
          </a:p>
        </p:txBody>
      </p:sp>
      <p:sp>
        <p:nvSpPr>
          <p:cNvPr id="37" name="CuadroTexto 36">
            <a:extLst>
              <a:ext uri="{FF2B5EF4-FFF2-40B4-BE49-F238E27FC236}">
                <a16:creationId xmlns:a16="http://schemas.microsoft.com/office/drawing/2014/main" id="{F0E7180E-EA7F-27C5-B91E-5B42CBD207A3}"/>
              </a:ext>
            </a:extLst>
          </p:cNvPr>
          <p:cNvSpPr txBox="1"/>
          <p:nvPr/>
        </p:nvSpPr>
        <p:spPr>
          <a:xfrm>
            <a:off x="5277930" y="2413337"/>
            <a:ext cx="3332670" cy="1477328"/>
          </a:xfrm>
          <a:prstGeom prst="rect">
            <a:avLst/>
          </a:prstGeom>
          <a:noFill/>
        </p:spPr>
        <p:txBody>
          <a:bodyPr wrap="square" rtlCol="0">
            <a:spAutoFit/>
          </a:bodyPr>
          <a:lstStyle/>
          <a:p>
            <a:r>
              <a:rPr lang="es-PE" sz="3000" dirty="0">
                <a:solidFill>
                  <a:srgbClr val="7030A0"/>
                </a:solidFill>
              </a:rPr>
              <a:t>casa = 'ISODEC’</a:t>
            </a:r>
          </a:p>
          <a:p>
            <a:r>
              <a:rPr lang="es-PE" sz="3000" dirty="0">
                <a:solidFill>
                  <a:srgbClr val="7030A0"/>
                </a:solidFill>
              </a:rPr>
              <a:t>x = </a:t>
            </a:r>
            <a:r>
              <a:rPr lang="es-PE" sz="3000" dirty="0" err="1">
                <a:solidFill>
                  <a:srgbClr val="7030A0"/>
                </a:solidFill>
              </a:rPr>
              <a:t>len</a:t>
            </a:r>
            <a:r>
              <a:rPr lang="es-PE" sz="3000" dirty="0">
                <a:solidFill>
                  <a:srgbClr val="7030A0"/>
                </a:solidFill>
              </a:rPr>
              <a:t>(casa)</a:t>
            </a:r>
          </a:p>
          <a:p>
            <a:r>
              <a:rPr lang="es-PE" sz="3000" dirty="0" err="1">
                <a:solidFill>
                  <a:srgbClr val="7030A0"/>
                </a:solidFill>
              </a:rPr>
              <a:t>print</a:t>
            </a:r>
            <a:r>
              <a:rPr lang="es-PE" sz="3000" dirty="0">
                <a:solidFill>
                  <a:srgbClr val="7030A0"/>
                </a:solidFill>
              </a:rPr>
              <a:t>(x)</a:t>
            </a:r>
            <a:endParaRPr lang="es-PE" sz="3000" dirty="0">
              <a:solidFill>
                <a:srgbClr val="D7712B"/>
              </a:solidFill>
            </a:endParaRPr>
          </a:p>
        </p:txBody>
      </p:sp>
      <p:sp>
        <p:nvSpPr>
          <p:cNvPr id="34" name="CuadroTexto 33">
            <a:extLst>
              <a:ext uri="{FF2B5EF4-FFF2-40B4-BE49-F238E27FC236}">
                <a16:creationId xmlns:a16="http://schemas.microsoft.com/office/drawing/2014/main" id="{61F9018E-F75B-2A15-0B9A-04B419CFA85A}"/>
              </a:ext>
            </a:extLst>
          </p:cNvPr>
          <p:cNvSpPr txBox="1"/>
          <p:nvPr/>
        </p:nvSpPr>
        <p:spPr>
          <a:xfrm>
            <a:off x="9558824" y="2579500"/>
            <a:ext cx="1943776" cy="1015663"/>
          </a:xfrm>
          <a:prstGeom prst="rect">
            <a:avLst/>
          </a:prstGeom>
          <a:noFill/>
        </p:spPr>
        <p:txBody>
          <a:bodyPr wrap="square" rtlCol="0">
            <a:spAutoFit/>
          </a:bodyPr>
          <a:lstStyle/>
          <a:p>
            <a:r>
              <a:rPr lang="es-PE" sz="3000" dirty="0">
                <a:solidFill>
                  <a:srgbClr val="843C0C"/>
                </a:solidFill>
              </a:rPr>
              <a:t>6</a:t>
            </a:r>
          </a:p>
          <a:p>
            <a:endParaRPr lang="es-PE" sz="3000" dirty="0">
              <a:solidFill>
                <a:srgbClr val="843C0C"/>
              </a:solidFill>
            </a:endParaRPr>
          </a:p>
        </p:txBody>
      </p:sp>
      <p:graphicFrame>
        <p:nvGraphicFramePr>
          <p:cNvPr id="6" name="Tabla 6">
            <a:extLst>
              <a:ext uri="{FF2B5EF4-FFF2-40B4-BE49-F238E27FC236}">
                <a16:creationId xmlns:a16="http://schemas.microsoft.com/office/drawing/2014/main" id="{B61F636A-AA39-7240-639C-1BF007D87C9B}"/>
              </a:ext>
            </a:extLst>
          </p:cNvPr>
          <p:cNvGraphicFramePr>
            <a:graphicFrameLocks noGrp="1"/>
          </p:cNvGraphicFramePr>
          <p:nvPr/>
        </p:nvGraphicFramePr>
        <p:xfrm>
          <a:off x="838200" y="1533321"/>
          <a:ext cx="3332670" cy="731520"/>
        </p:xfrm>
        <a:graphic>
          <a:graphicData uri="http://schemas.openxmlformats.org/drawingml/2006/table">
            <a:tbl>
              <a:tblPr firstRow="1" bandRow="1">
                <a:tableStyleId>{21E4AEA4-8DFA-4A89-87EB-49C32662AFE0}</a:tableStyleId>
              </a:tblPr>
              <a:tblGrid>
                <a:gridCol w="555445">
                  <a:extLst>
                    <a:ext uri="{9D8B030D-6E8A-4147-A177-3AD203B41FA5}">
                      <a16:colId xmlns:a16="http://schemas.microsoft.com/office/drawing/2014/main" val="145723672"/>
                    </a:ext>
                  </a:extLst>
                </a:gridCol>
                <a:gridCol w="555445">
                  <a:extLst>
                    <a:ext uri="{9D8B030D-6E8A-4147-A177-3AD203B41FA5}">
                      <a16:colId xmlns:a16="http://schemas.microsoft.com/office/drawing/2014/main" val="985878152"/>
                    </a:ext>
                  </a:extLst>
                </a:gridCol>
                <a:gridCol w="555445">
                  <a:extLst>
                    <a:ext uri="{9D8B030D-6E8A-4147-A177-3AD203B41FA5}">
                      <a16:colId xmlns:a16="http://schemas.microsoft.com/office/drawing/2014/main" val="4126802843"/>
                    </a:ext>
                  </a:extLst>
                </a:gridCol>
                <a:gridCol w="555445">
                  <a:extLst>
                    <a:ext uri="{9D8B030D-6E8A-4147-A177-3AD203B41FA5}">
                      <a16:colId xmlns:a16="http://schemas.microsoft.com/office/drawing/2014/main" val="3321262171"/>
                    </a:ext>
                  </a:extLst>
                </a:gridCol>
                <a:gridCol w="555445">
                  <a:extLst>
                    <a:ext uri="{9D8B030D-6E8A-4147-A177-3AD203B41FA5}">
                      <a16:colId xmlns:a16="http://schemas.microsoft.com/office/drawing/2014/main" val="4086688943"/>
                    </a:ext>
                  </a:extLst>
                </a:gridCol>
                <a:gridCol w="555445">
                  <a:extLst>
                    <a:ext uri="{9D8B030D-6E8A-4147-A177-3AD203B41FA5}">
                      <a16:colId xmlns:a16="http://schemas.microsoft.com/office/drawing/2014/main" val="2457591182"/>
                    </a:ext>
                  </a:extLst>
                </a:gridCol>
              </a:tblGrid>
              <a:tr h="338556">
                <a:tc>
                  <a:txBody>
                    <a:bodyPr/>
                    <a:lstStyle/>
                    <a:p>
                      <a:pPr algn="ctr"/>
                      <a:r>
                        <a:rPr lang="es-PE" dirty="0"/>
                        <a:t>I</a:t>
                      </a:r>
                    </a:p>
                  </a:txBody>
                  <a:tcPr>
                    <a:solidFill>
                      <a:srgbClr val="D7712B"/>
                    </a:solidFill>
                  </a:tcPr>
                </a:tc>
                <a:tc>
                  <a:txBody>
                    <a:bodyPr/>
                    <a:lstStyle/>
                    <a:p>
                      <a:pPr algn="ctr"/>
                      <a:r>
                        <a:rPr lang="es-PE" dirty="0"/>
                        <a:t>S</a:t>
                      </a:r>
                    </a:p>
                  </a:txBody>
                  <a:tcPr>
                    <a:solidFill>
                      <a:srgbClr val="D7712B"/>
                    </a:solidFill>
                  </a:tcPr>
                </a:tc>
                <a:tc>
                  <a:txBody>
                    <a:bodyPr/>
                    <a:lstStyle/>
                    <a:p>
                      <a:pPr algn="ctr"/>
                      <a:r>
                        <a:rPr lang="es-PE" dirty="0"/>
                        <a:t>O</a:t>
                      </a:r>
                    </a:p>
                  </a:txBody>
                  <a:tcPr>
                    <a:solidFill>
                      <a:srgbClr val="D7712B"/>
                    </a:solidFill>
                  </a:tcPr>
                </a:tc>
                <a:tc>
                  <a:txBody>
                    <a:bodyPr/>
                    <a:lstStyle/>
                    <a:p>
                      <a:pPr algn="ctr"/>
                      <a:r>
                        <a:rPr lang="es-PE" dirty="0"/>
                        <a:t>D</a:t>
                      </a:r>
                    </a:p>
                  </a:txBody>
                  <a:tcPr>
                    <a:solidFill>
                      <a:srgbClr val="D7712B"/>
                    </a:solidFill>
                  </a:tcPr>
                </a:tc>
                <a:tc>
                  <a:txBody>
                    <a:bodyPr/>
                    <a:lstStyle/>
                    <a:p>
                      <a:pPr algn="ctr"/>
                      <a:r>
                        <a:rPr lang="es-PE" dirty="0"/>
                        <a:t>E</a:t>
                      </a:r>
                    </a:p>
                  </a:txBody>
                  <a:tcPr>
                    <a:solidFill>
                      <a:srgbClr val="D7712B"/>
                    </a:solidFill>
                  </a:tcPr>
                </a:tc>
                <a:tc>
                  <a:txBody>
                    <a:bodyPr/>
                    <a:lstStyle/>
                    <a:p>
                      <a:pPr algn="ctr"/>
                      <a:r>
                        <a:rPr lang="es-PE" dirty="0"/>
                        <a:t>C</a:t>
                      </a:r>
                    </a:p>
                  </a:txBody>
                  <a:tcPr>
                    <a:solidFill>
                      <a:srgbClr val="D7712B"/>
                    </a:solidFill>
                  </a:tcPr>
                </a:tc>
                <a:extLst>
                  <a:ext uri="{0D108BD9-81ED-4DB2-BD59-A6C34878D82A}">
                    <a16:rowId xmlns:a16="http://schemas.microsoft.com/office/drawing/2014/main" val="2885537768"/>
                  </a:ext>
                </a:extLst>
              </a:tr>
              <a:tr h="338556">
                <a:tc>
                  <a:txBody>
                    <a:bodyPr/>
                    <a:lstStyle/>
                    <a:p>
                      <a:pPr algn="ctr"/>
                      <a:r>
                        <a:rPr lang="es-PE" b="1" dirty="0">
                          <a:solidFill>
                            <a:srgbClr val="843C0C"/>
                          </a:solidFill>
                        </a:rPr>
                        <a:t>0</a:t>
                      </a:r>
                    </a:p>
                  </a:txBody>
                  <a:tcPr>
                    <a:solidFill>
                      <a:schemeClr val="bg1"/>
                    </a:solidFill>
                  </a:tcPr>
                </a:tc>
                <a:tc>
                  <a:txBody>
                    <a:bodyPr/>
                    <a:lstStyle/>
                    <a:p>
                      <a:pPr algn="ctr"/>
                      <a:r>
                        <a:rPr lang="es-PE" b="1" dirty="0">
                          <a:solidFill>
                            <a:srgbClr val="843C0C"/>
                          </a:solidFill>
                        </a:rPr>
                        <a:t>1</a:t>
                      </a:r>
                    </a:p>
                  </a:txBody>
                  <a:tcPr>
                    <a:solidFill>
                      <a:schemeClr val="bg1"/>
                    </a:solidFill>
                  </a:tcPr>
                </a:tc>
                <a:tc>
                  <a:txBody>
                    <a:bodyPr/>
                    <a:lstStyle/>
                    <a:p>
                      <a:pPr algn="ctr"/>
                      <a:r>
                        <a:rPr lang="es-PE" b="1" dirty="0">
                          <a:solidFill>
                            <a:srgbClr val="843C0C"/>
                          </a:solidFill>
                        </a:rPr>
                        <a:t>2</a:t>
                      </a:r>
                    </a:p>
                  </a:txBody>
                  <a:tcPr>
                    <a:solidFill>
                      <a:schemeClr val="bg1"/>
                    </a:solidFill>
                  </a:tcPr>
                </a:tc>
                <a:tc>
                  <a:txBody>
                    <a:bodyPr/>
                    <a:lstStyle/>
                    <a:p>
                      <a:pPr algn="ctr"/>
                      <a:r>
                        <a:rPr lang="es-PE" b="1" dirty="0">
                          <a:solidFill>
                            <a:srgbClr val="843C0C"/>
                          </a:solidFill>
                        </a:rPr>
                        <a:t>3</a:t>
                      </a:r>
                    </a:p>
                  </a:txBody>
                  <a:tcPr>
                    <a:solidFill>
                      <a:schemeClr val="bg1"/>
                    </a:solidFill>
                  </a:tcPr>
                </a:tc>
                <a:tc>
                  <a:txBody>
                    <a:bodyPr/>
                    <a:lstStyle/>
                    <a:p>
                      <a:pPr algn="ctr"/>
                      <a:r>
                        <a:rPr lang="es-PE" b="1" dirty="0">
                          <a:solidFill>
                            <a:srgbClr val="843C0C"/>
                          </a:solidFill>
                        </a:rPr>
                        <a:t>4</a:t>
                      </a:r>
                    </a:p>
                  </a:txBody>
                  <a:tcPr>
                    <a:solidFill>
                      <a:schemeClr val="bg1"/>
                    </a:solidFill>
                  </a:tcPr>
                </a:tc>
                <a:tc>
                  <a:txBody>
                    <a:bodyPr/>
                    <a:lstStyle/>
                    <a:p>
                      <a:pPr algn="ctr"/>
                      <a:r>
                        <a:rPr lang="es-PE" b="1" dirty="0">
                          <a:solidFill>
                            <a:srgbClr val="843C0C"/>
                          </a:solidFill>
                        </a:rPr>
                        <a:t>5</a:t>
                      </a:r>
                    </a:p>
                  </a:txBody>
                  <a:tcPr>
                    <a:solidFill>
                      <a:schemeClr val="bg1"/>
                    </a:solidFill>
                  </a:tcPr>
                </a:tc>
                <a:extLst>
                  <a:ext uri="{0D108BD9-81ED-4DB2-BD59-A6C34878D82A}">
                    <a16:rowId xmlns:a16="http://schemas.microsoft.com/office/drawing/2014/main" val="3850563367"/>
                  </a:ext>
                </a:extLst>
              </a:tr>
            </a:tbl>
          </a:graphicData>
        </a:graphic>
      </p:graphicFrame>
      <p:sp>
        <p:nvSpPr>
          <p:cNvPr id="7" name="CuadroTexto 6">
            <a:extLst>
              <a:ext uri="{FF2B5EF4-FFF2-40B4-BE49-F238E27FC236}">
                <a16:creationId xmlns:a16="http://schemas.microsoft.com/office/drawing/2014/main" id="{4CDC17A6-AA54-9C1B-6C97-4225BD18B078}"/>
              </a:ext>
            </a:extLst>
          </p:cNvPr>
          <p:cNvSpPr txBox="1"/>
          <p:nvPr/>
        </p:nvSpPr>
        <p:spPr>
          <a:xfrm>
            <a:off x="1011057" y="3509935"/>
            <a:ext cx="3332670" cy="2400657"/>
          </a:xfrm>
          <a:prstGeom prst="rect">
            <a:avLst/>
          </a:prstGeom>
          <a:noFill/>
        </p:spPr>
        <p:txBody>
          <a:bodyPr wrap="square" rtlCol="0">
            <a:spAutoFit/>
          </a:bodyPr>
          <a:lstStyle/>
          <a:p>
            <a:r>
              <a:rPr lang="es-PE" sz="3000" dirty="0">
                <a:solidFill>
                  <a:srgbClr val="7030A0"/>
                </a:solidFill>
              </a:rPr>
              <a:t>casa = 'ISODEC'</a:t>
            </a:r>
          </a:p>
          <a:p>
            <a:r>
              <a:rPr lang="es-PE" sz="3000" dirty="0">
                <a:solidFill>
                  <a:srgbClr val="7030A0"/>
                </a:solidFill>
              </a:rPr>
              <a:t>letra = casa[6]</a:t>
            </a:r>
          </a:p>
          <a:p>
            <a:endParaRPr lang="es-PE" sz="3000" dirty="0">
              <a:solidFill>
                <a:srgbClr val="7030A0"/>
              </a:solidFill>
            </a:endParaRPr>
          </a:p>
          <a:p>
            <a:r>
              <a:rPr lang="en-US" sz="3000" dirty="0" err="1">
                <a:solidFill>
                  <a:srgbClr val="C00000"/>
                </a:solidFill>
              </a:rPr>
              <a:t>IndexError</a:t>
            </a:r>
            <a:r>
              <a:rPr lang="en-US" sz="3000" dirty="0">
                <a:solidFill>
                  <a:srgbClr val="C00000"/>
                </a:solidFill>
              </a:rPr>
              <a:t>: string index out of range</a:t>
            </a:r>
            <a:endParaRPr lang="es-PE" sz="3000" dirty="0">
              <a:solidFill>
                <a:srgbClr val="C00000"/>
              </a:solidFill>
            </a:endParaRPr>
          </a:p>
        </p:txBody>
      </p:sp>
    </p:spTree>
    <p:extLst>
      <p:ext uri="{BB962C8B-B14F-4D97-AF65-F5344CB8AC3E}">
        <p14:creationId xmlns:p14="http://schemas.microsoft.com/office/powerpoint/2010/main" val="265494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E96DD-7036-FBD0-DC47-D3F2E8A2C294}"/>
              </a:ext>
            </a:extLst>
          </p:cNvPr>
          <p:cNvSpPr>
            <a:spLocks noGrp="1"/>
          </p:cNvSpPr>
          <p:nvPr>
            <p:ph type="title"/>
          </p:nvPr>
        </p:nvSpPr>
        <p:spPr/>
        <p:txBody>
          <a:bodyPr/>
          <a:lstStyle/>
          <a:p>
            <a:r>
              <a:rPr lang="es-PE" b="1" dirty="0"/>
              <a:t>Bucles con </a:t>
            </a:r>
            <a:r>
              <a:rPr lang="es-PE" b="1" dirty="0" err="1"/>
              <a:t>strings</a:t>
            </a:r>
            <a:endParaRPr lang="es-PE" b="1" dirty="0"/>
          </a:p>
        </p:txBody>
      </p:sp>
      <p:sp>
        <p:nvSpPr>
          <p:cNvPr id="3" name="Marcador de pie de página 2">
            <a:extLst>
              <a:ext uri="{FF2B5EF4-FFF2-40B4-BE49-F238E27FC236}">
                <a16:creationId xmlns:a16="http://schemas.microsoft.com/office/drawing/2014/main" id="{2FE574F0-3DEA-D958-F4B2-3AE0FA09230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4472A5DF-2B0A-C89A-3C16-FF603C1CC145}"/>
              </a:ext>
            </a:extLst>
          </p:cNvPr>
          <p:cNvSpPr>
            <a:spLocks noGrp="1"/>
          </p:cNvSpPr>
          <p:nvPr>
            <p:ph type="sldNum" sz="quarter" idx="12"/>
          </p:nvPr>
        </p:nvSpPr>
        <p:spPr/>
        <p:txBody>
          <a:bodyPr/>
          <a:lstStyle/>
          <a:p>
            <a:fld id="{3CE8B06D-1C54-45AF-95B4-2D125529B008}" type="slidenum">
              <a:rPr lang="es-PE" smtClean="0"/>
              <a:t>19</a:t>
            </a:fld>
            <a:endParaRPr lang="es-PE" dirty="0"/>
          </a:p>
        </p:txBody>
      </p:sp>
      <p:sp>
        <p:nvSpPr>
          <p:cNvPr id="5" name="CuadroTexto 4">
            <a:extLst>
              <a:ext uri="{FF2B5EF4-FFF2-40B4-BE49-F238E27FC236}">
                <a16:creationId xmlns:a16="http://schemas.microsoft.com/office/drawing/2014/main" id="{05E691FC-45FD-63A7-A862-BB45E5CCC14F}"/>
              </a:ext>
            </a:extLst>
          </p:cNvPr>
          <p:cNvSpPr txBox="1"/>
          <p:nvPr/>
        </p:nvSpPr>
        <p:spPr>
          <a:xfrm>
            <a:off x="1794164" y="1124443"/>
            <a:ext cx="5133109" cy="2862322"/>
          </a:xfrm>
          <a:prstGeom prst="rect">
            <a:avLst/>
          </a:prstGeom>
          <a:noFill/>
        </p:spPr>
        <p:txBody>
          <a:bodyPr wrap="square" rtlCol="0">
            <a:spAutoFit/>
          </a:bodyPr>
          <a:lstStyle/>
          <a:p>
            <a:r>
              <a:rPr lang="es-PE" sz="3000" dirty="0"/>
              <a:t>casa = 'ISODEC'</a:t>
            </a:r>
          </a:p>
          <a:p>
            <a:r>
              <a:rPr lang="es-PE" sz="3000" dirty="0">
                <a:solidFill>
                  <a:srgbClr val="D7712B"/>
                </a:solidFill>
              </a:rPr>
              <a:t>inicio=</a:t>
            </a:r>
            <a:r>
              <a:rPr lang="es-PE" sz="3000" dirty="0"/>
              <a:t>0</a:t>
            </a:r>
          </a:p>
          <a:p>
            <a:r>
              <a:rPr lang="es-PE" sz="3000" dirty="0" err="1">
                <a:solidFill>
                  <a:srgbClr val="7030A0"/>
                </a:solidFill>
              </a:rPr>
              <a:t>while</a:t>
            </a:r>
            <a:r>
              <a:rPr lang="es-PE" sz="3000" dirty="0">
                <a:solidFill>
                  <a:srgbClr val="D7712B"/>
                </a:solidFill>
              </a:rPr>
              <a:t> inicio &lt; </a:t>
            </a:r>
            <a:r>
              <a:rPr lang="es-PE" sz="3000" dirty="0" err="1">
                <a:solidFill>
                  <a:srgbClr val="7030A0"/>
                </a:solidFill>
              </a:rPr>
              <a:t>len</a:t>
            </a:r>
            <a:r>
              <a:rPr lang="es-PE" sz="3000" dirty="0">
                <a:solidFill>
                  <a:srgbClr val="D7712B"/>
                </a:solidFill>
              </a:rPr>
              <a:t>(casa):</a:t>
            </a:r>
          </a:p>
          <a:p>
            <a:r>
              <a:rPr lang="es-PE" sz="3000" dirty="0">
                <a:solidFill>
                  <a:srgbClr val="843C0C"/>
                </a:solidFill>
              </a:rPr>
              <a:t>    letra = casa[inicio]</a:t>
            </a:r>
          </a:p>
          <a:p>
            <a:r>
              <a:rPr lang="es-PE" sz="3000" dirty="0">
                <a:solidFill>
                  <a:srgbClr val="843C0C"/>
                </a:solidFill>
              </a:rPr>
              <a:t>    </a:t>
            </a:r>
            <a:r>
              <a:rPr lang="es-PE" sz="3000" dirty="0" err="1">
                <a:solidFill>
                  <a:srgbClr val="843C0C"/>
                </a:solidFill>
              </a:rPr>
              <a:t>print</a:t>
            </a:r>
            <a:r>
              <a:rPr lang="es-PE" sz="3000" dirty="0">
                <a:solidFill>
                  <a:srgbClr val="843C0C"/>
                </a:solidFill>
              </a:rPr>
              <a:t>(letra)</a:t>
            </a:r>
          </a:p>
          <a:p>
            <a:r>
              <a:rPr lang="es-PE" sz="3000" dirty="0">
                <a:solidFill>
                  <a:srgbClr val="843C0C"/>
                </a:solidFill>
              </a:rPr>
              <a:t>    inicio=inicio+</a:t>
            </a:r>
            <a:r>
              <a:rPr lang="es-PE" sz="3000" dirty="0"/>
              <a:t>1</a:t>
            </a:r>
          </a:p>
        </p:txBody>
      </p:sp>
      <p:sp>
        <p:nvSpPr>
          <p:cNvPr id="6" name="CuadroTexto 5">
            <a:extLst>
              <a:ext uri="{FF2B5EF4-FFF2-40B4-BE49-F238E27FC236}">
                <a16:creationId xmlns:a16="http://schemas.microsoft.com/office/drawing/2014/main" id="{6250BE57-B389-2165-1E39-05228677820F}"/>
              </a:ext>
            </a:extLst>
          </p:cNvPr>
          <p:cNvSpPr txBox="1"/>
          <p:nvPr/>
        </p:nvSpPr>
        <p:spPr>
          <a:xfrm>
            <a:off x="8802494" y="2172464"/>
            <a:ext cx="1943776" cy="2862322"/>
          </a:xfrm>
          <a:prstGeom prst="rect">
            <a:avLst/>
          </a:prstGeom>
          <a:noFill/>
        </p:spPr>
        <p:txBody>
          <a:bodyPr wrap="square" rtlCol="0">
            <a:spAutoFit/>
          </a:bodyPr>
          <a:lstStyle/>
          <a:p>
            <a:r>
              <a:rPr lang="pt-BR" sz="3000" dirty="0">
                <a:solidFill>
                  <a:srgbClr val="843C0C"/>
                </a:solidFill>
              </a:rPr>
              <a:t>I</a:t>
            </a:r>
          </a:p>
          <a:p>
            <a:r>
              <a:rPr lang="pt-BR" sz="3000" dirty="0">
                <a:solidFill>
                  <a:srgbClr val="843C0C"/>
                </a:solidFill>
              </a:rPr>
              <a:t>S</a:t>
            </a:r>
          </a:p>
          <a:p>
            <a:r>
              <a:rPr lang="pt-BR" sz="3000" dirty="0">
                <a:solidFill>
                  <a:srgbClr val="843C0C"/>
                </a:solidFill>
              </a:rPr>
              <a:t>O</a:t>
            </a:r>
          </a:p>
          <a:p>
            <a:r>
              <a:rPr lang="pt-BR" sz="3000" dirty="0">
                <a:solidFill>
                  <a:srgbClr val="843C0C"/>
                </a:solidFill>
              </a:rPr>
              <a:t>D</a:t>
            </a:r>
          </a:p>
          <a:p>
            <a:r>
              <a:rPr lang="pt-BR" sz="3000" dirty="0">
                <a:solidFill>
                  <a:srgbClr val="843C0C"/>
                </a:solidFill>
              </a:rPr>
              <a:t>E</a:t>
            </a:r>
          </a:p>
          <a:p>
            <a:r>
              <a:rPr lang="pt-BR" sz="3000" dirty="0">
                <a:solidFill>
                  <a:srgbClr val="843C0C"/>
                </a:solidFill>
              </a:rPr>
              <a:t>C</a:t>
            </a:r>
            <a:endParaRPr lang="es-PE" sz="3000" dirty="0"/>
          </a:p>
        </p:txBody>
      </p:sp>
      <p:sp>
        <p:nvSpPr>
          <p:cNvPr id="7" name="CuadroTexto 6">
            <a:extLst>
              <a:ext uri="{FF2B5EF4-FFF2-40B4-BE49-F238E27FC236}">
                <a16:creationId xmlns:a16="http://schemas.microsoft.com/office/drawing/2014/main" id="{7247903A-84D5-BE04-6135-5B39A2A12C5C}"/>
              </a:ext>
            </a:extLst>
          </p:cNvPr>
          <p:cNvSpPr txBox="1"/>
          <p:nvPr/>
        </p:nvSpPr>
        <p:spPr>
          <a:xfrm>
            <a:off x="1794164" y="4297213"/>
            <a:ext cx="4925291" cy="1477328"/>
          </a:xfrm>
          <a:prstGeom prst="rect">
            <a:avLst/>
          </a:prstGeom>
          <a:noFill/>
        </p:spPr>
        <p:txBody>
          <a:bodyPr wrap="square" rtlCol="0">
            <a:spAutoFit/>
          </a:bodyPr>
          <a:lstStyle/>
          <a:p>
            <a:r>
              <a:rPr lang="it-IT" sz="3000" dirty="0"/>
              <a:t>casa = 'ISODEC'</a:t>
            </a:r>
          </a:p>
          <a:p>
            <a:r>
              <a:rPr lang="it-IT" sz="3000" dirty="0">
                <a:solidFill>
                  <a:srgbClr val="7030A0"/>
                </a:solidFill>
              </a:rPr>
              <a:t>for letra in casa:</a:t>
            </a:r>
          </a:p>
          <a:p>
            <a:r>
              <a:rPr lang="it-IT" sz="3000" dirty="0">
                <a:solidFill>
                  <a:srgbClr val="7030A0"/>
                </a:solidFill>
              </a:rPr>
              <a:t>    print(letra)</a:t>
            </a:r>
            <a:endParaRPr lang="es-PE" sz="3000" dirty="0">
              <a:solidFill>
                <a:srgbClr val="7030A0"/>
              </a:solidFill>
            </a:endParaRPr>
          </a:p>
        </p:txBody>
      </p:sp>
    </p:spTree>
    <p:extLst>
      <p:ext uri="{BB962C8B-B14F-4D97-AF65-F5344CB8AC3E}">
        <p14:creationId xmlns:p14="http://schemas.microsoft.com/office/powerpoint/2010/main" val="161060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C3DFC-3E45-6B82-0373-A8481DAD30A6}"/>
              </a:ext>
            </a:extLst>
          </p:cNvPr>
          <p:cNvSpPr>
            <a:spLocks noGrp="1"/>
          </p:cNvSpPr>
          <p:nvPr>
            <p:ph type="title"/>
          </p:nvPr>
        </p:nvSpPr>
        <p:spPr/>
        <p:txBody>
          <a:bodyPr/>
          <a:lstStyle/>
          <a:p>
            <a:r>
              <a:rPr lang="es-PE" b="1" dirty="0"/>
              <a:t>Índice</a:t>
            </a:r>
          </a:p>
        </p:txBody>
      </p:sp>
      <p:sp>
        <p:nvSpPr>
          <p:cNvPr id="3" name="Marcador de pie de página 2">
            <a:extLst>
              <a:ext uri="{FF2B5EF4-FFF2-40B4-BE49-F238E27FC236}">
                <a16:creationId xmlns:a16="http://schemas.microsoft.com/office/drawing/2014/main" id="{DA763EBA-2A7F-81E4-146B-F1E0EB34A720}"/>
              </a:ext>
            </a:extLst>
          </p:cNvPr>
          <p:cNvSpPr>
            <a:spLocks noGrp="1"/>
          </p:cNvSpPr>
          <p:nvPr>
            <p:ph type="ftr" sz="quarter" idx="11"/>
          </p:nvPr>
        </p:nvSpPr>
        <p:spPr/>
        <p:txBody>
          <a:bodyPr/>
          <a:lstStyle/>
          <a:p>
            <a:r>
              <a:rPr lang="es-MX" dirty="0"/>
              <a:t>Python para todos - Agosto del 2022</a:t>
            </a:r>
            <a:endParaRPr lang="es-PE" dirty="0"/>
          </a:p>
        </p:txBody>
      </p:sp>
      <p:sp>
        <p:nvSpPr>
          <p:cNvPr id="4" name="Marcador de número de diapositiva 3">
            <a:extLst>
              <a:ext uri="{FF2B5EF4-FFF2-40B4-BE49-F238E27FC236}">
                <a16:creationId xmlns:a16="http://schemas.microsoft.com/office/drawing/2014/main" id="{AC3B8CFA-C339-0E1D-C1C3-CC5C940A575A}"/>
              </a:ext>
            </a:extLst>
          </p:cNvPr>
          <p:cNvSpPr>
            <a:spLocks noGrp="1"/>
          </p:cNvSpPr>
          <p:nvPr>
            <p:ph type="sldNum" sz="quarter" idx="12"/>
          </p:nvPr>
        </p:nvSpPr>
        <p:spPr/>
        <p:txBody>
          <a:bodyPr/>
          <a:lstStyle/>
          <a:p>
            <a:fld id="{3CE8B06D-1C54-45AF-95B4-2D125529B008}" type="slidenum">
              <a:rPr lang="es-PE" smtClean="0"/>
              <a:t>2</a:t>
            </a:fld>
            <a:endParaRPr lang="es-PE" dirty="0"/>
          </a:p>
        </p:txBody>
      </p:sp>
      <p:sp>
        <p:nvSpPr>
          <p:cNvPr id="5" name="CuadroTexto 4">
            <a:extLst>
              <a:ext uri="{FF2B5EF4-FFF2-40B4-BE49-F238E27FC236}">
                <a16:creationId xmlns:a16="http://schemas.microsoft.com/office/drawing/2014/main" id="{B4A4480A-9030-5D99-391A-4F8CB7BF6086}"/>
              </a:ext>
            </a:extLst>
          </p:cNvPr>
          <p:cNvSpPr txBox="1"/>
          <p:nvPr/>
        </p:nvSpPr>
        <p:spPr>
          <a:xfrm>
            <a:off x="2014778" y="1354950"/>
            <a:ext cx="7032239" cy="707886"/>
          </a:xfrm>
          <a:prstGeom prst="rect">
            <a:avLst/>
          </a:prstGeom>
          <a:noFill/>
        </p:spPr>
        <p:txBody>
          <a:bodyPr wrap="square" rtlCol="0">
            <a:spAutoFit/>
          </a:bodyPr>
          <a:lstStyle/>
          <a:p>
            <a:pPr marL="514350" indent="-514350">
              <a:buAutoNum type="arabicPeriod"/>
            </a:pPr>
            <a:r>
              <a:rPr lang="es-PE" sz="4000" dirty="0"/>
              <a:t>Resumen</a:t>
            </a:r>
          </a:p>
        </p:txBody>
      </p:sp>
    </p:spTree>
    <p:extLst>
      <p:ext uri="{BB962C8B-B14F-4D97-AF65-F5344CB8AC3E}">
        <p14:creationId xmlns:p14="http://schemas.microsoft.com/office/powerpoint/2010/main" val="4094700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4C5A3-9089-9F22-96D6-F4EF4C9ACFD2}"/>
              </a:ext>
            </a:extLst>
          </p:cNvPr>
          <p:cNvSpPr>
            <a:spLocks noGrp="1"/>
          </p:cNvSpPr>
          <p:nvPr>
            <p:ph type="title"/>
          </p:nvPr>
        </p:nvSpPr>
        <p:spPr/>
        <p:txBody>
          <a:bodyPr/>
          <a:lstStyle/>
          <a:p>
            <a:r>
              <a:rPr lang="es-PE" b="1" dirty="0"/>
              <a:t>Buscando un carácter</a:t>
            </a:r>
          </a:p>
        </p:txBody>
      </p:sp>
      <p:sp>
        <p:nvSpPr>
          <p:cNvPr id="3" name="Marcador de pie de página 2">
            <a:extLst>
              <a:ext uri="{FF2B5EF4-FFF2-40B4-BE49-F238E27FC236}">
                <a16:creationId xmlns:a16="http://schemas.microsoft.com/office/drawing/2014/main" id="{FA718DD5-0D74-393F-2933-F8B100B11DF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85E3FE4-4B9E-E1EA-1869-660200CD5654}"/>
              </a:ext>
            </a:extLst>
          </p:cNvPr>
          <p:cNvSpPr>
            <a:spLocks noGrp="1"/>
          </p:cNvSpPr>
          <p:nvPr>
            <p:ph type="sldNum" sz="quarter" idx="12"/>
          </p:nvPr>
        </p:nvSpPr>
        <p:spPr/>
        <p:txBody>
          <a:bodyPr/>
          <a:lstStyle/>
          <a:p>
            <a:fld id="{3CE8B06D-1C54-45AF-95B4-2D125529B008}" type="slidenum">
              <a:rPr lang="es-PE" smtClean="0"/>
              <a:t>20</a:t>
            </a:fld>
            <a:endParaRPr lang="es-PE" dirty="0"/>
          </a:p>
        </p:txBody>
      </p:sp>
      <p:sp>
        <p:nvSpPr>
          <p:cNvPr id="37" name="CuadroTexto 36">
            <a:extLst>
              <a:ext uri="{FF2B5EF4-FFF2-40B4-BE49-F238E27FC236}">
                <a16:creationId xmlns:a16="http://schemas.microsoft.com/office/drawing/2014/main" id="{F0E7180E-EA7F-27C5-B91E-5B42CBD207A3}"/>
              </a:ext>
            </a:extLst>
          </p:cNvPr>
          <p:cNvSpPr txBox="1"/>
          <p:nvPr/>
        </p:nvSpPr>
        <p:spPr>
          <a:xfrm>
            <a:off x="5112083" y="1618422"/>
            <a:ext cx="3332670" cy="3323987"/>
          </a:xfrm>
          <a:prstGeom prst="rect">
            <a:avLst/>
          </a:prstGeom>
          <a:noFill/>
        </p:spPr>
        <p:txBody>
          <a:bodyPr wrap="square" rtlCol="0">
            <a:spAutoFit/>
          </a:bodyPr>
          <a:lstStyle/>
          <a:p>
            <a:r>
              <a:rPr lang="es-PE" sz="3000" dirty="0">
                <a:solidFill>
                  <a:srgbClr val="7030A0"/>
                </a:solidFill>
              </a:rPr>
              <a:t>casa = 'ISODEC'</a:t>
            </a:r>
          </a:p>
          <a:p>
            <a:r>
              <a:rPr lang="es-PE" sz="3000" dirty="0" err="1">
                <a:solidFill>
                  <a:srgbClr val="7030A0"/>
                </a:solidFill>
              </a:rPr>
              <a:t>pos</a:t>
            </a:r>
            <a:r>
              <a:rPr lang="es-PE" sz="3000" dirty="0">
                <a:solidFill>
                  <a:srgbClr val="7030A0"/>
                </a:solidFill>
              </a:rPr>
              <a:t> = </a:t>
            </a:r>
            <a:r>
              <a:rPr lang="es-PE" sz="3000" dirty="0" err="1">
                <a:solidFill>
                  <a:srgbClr val="7030A0"/>
                </a:solidFill>
              </a:rPr>
              <a:t>casa.find</a:t>
            </a:r>
            <a:r>
              <a:rPr lang="es-PE" sz="3000" dirty="0">
                <a:solidFill>
                  <a:srgbClr val="7030A0"/>
                </a:solidFill>
              </a:rPr>
              <a:t>('DE')</a:t>
            </a:r>
          </a:p>
          <a:p>
            <a:r>
              <a:rPr lang="es-PE" sz="3000" dirty="0" err="1">
                <a:solidFill>
                  <a:srgbClr val="7030A0"/>
                </a:solidFill>
              </a:rPr>
              <a:t>print</a:t>
            </a:r>
            <a:r>
              <a:rPr lang="es-PE" sz="3000" dirty="0">
                <a:solidFill>
                  <a:srgbClr val="7030A0"/>
                </a:solidFill>
              </a:rPr>
              <a:t>(</a:t>
            </a:r>
            <a:r>
              <a:rPr lang="es-PE" sz="3000" dirty="0" err="1">
                <a:solidFill>
                  <a:srgbClr val="7030A0"/>
                </a:solidFill>
              </a:rPr>
              <a:t>pos</a:t>
            </a:r>
            <a:r>
              <a:rPr lang="es-PE" sz="3000" dirty="0">
                <a:solidFill>
                  <a:srgbClr val="7030A0"/>
                </a:solidFill>
              </a:rPr>
              <a:t>)</a:t>
            </a:r>
          </a:p>
          <a:p>
            <a:endParaRPr lang="es-PE" sz="3000" dirty="0">
              <a:solidFill>
                <a:srgbClr val="D7712B"/>
              </a:solidFill>
            </a:endParaRPr>
          </a:p>
          <a:p>
            <a:r>
              <a:rPr lang="es-MX" sz="3000" dirty="0">
                <a:solidFill>
                  <a:srgbClr val="D7712B"/>
                </a:solidFill>
              </a:rPr>
              <a:t>nopos = </a:t>
            </a:r>
            <a:r>
              <a:rPr lang="es-MX" sz="3000" dirty="0" err="1">
                <a:solidFill>
                  <a:srgbClr val="D7712B"/>
                </a:solidFill>
              </a:rPr>
              <a:t>casa.find</a:t>
            </a:r>
            <a:r>
              <a:rPr lang="es-MX" sz="3000" dirty="0">
                <a:solidFill>
                  <a:srgbClr val="D7712B"/>
                </a:solidFill>
              </a:rPr>
              <a:t>('N')</a:t>
            </a:r>
          </a:p>
          <a:p>
            <a:r>
              <a:rPr lang="es-MX" sz="3000" dirty="0" err="1">
                <a:solidFill>
                  <a:srgbClr val="D7712B"/>
                </a:solidFill>
              </a:rPr>
              <a:t>print</a:t>
            </a:r>
            <a:r>
              <a:rPr lang="es-MX" sz="3000" dirty="0">
                <a:solidFill>
                  <a:srgbClr val="D7712B"/>
                </a:solidFill>
              </a:rPr>
              <a:t>(nopos)</a:t>
            </a:r>
            <a:endParaRPr lang="es-PE" sz="3000" dirty="0">
              <a:solidFill>
                <a:srgbClr val="D7712B"/>
              </a:solidFill>
            </a:endParaRPr>
          </a:p>
        </p:txBody>
      </p:sp>
      <p:sp>
        <p:nvSpPr>
          <p:cNvPr id="34" name="CuadroTexto 33">
            <a:extLst>
              <a:ext uri="{FF2B5EF4-FFF2-40B4-BE49-F238E27FC236}">
                <a16:creationId xmlns:a16="http://schemas.microsoft.com/office/drawing/2014/main" id="{61F9018E-F75B-2A15-0B9A-04B419CFA85A}"/>
              </a:ext>
            </a:extLst>
          </p:cNvPr>
          <p:cNvSpPr txBox="1"/>
          <p:nvPr/>
        </p:nvSpPr>
        <p:spPr>
          <a:xfrm>
            <a:off x="9558824" y="2579500"/>
            <a:ext cx="1943776" cy="1477328"/>
          </a:xfrm>
          <a:prstGeom prst="rect">
            <a:avLst/>
          </a:prstGeom>
          <a:noFill/>
        </p:spPr>
        <p:txBody>
          <a:bodyPr wrap="square" rtlCol="0">
            <a:spAutoFit/>
          </a:bodyPr>
          <a:lstStyle/>
          <a:p>
            <a:r>
              <a:rPr lang="es-PE" sz="3000" dirty="0">
                <a:solidFill>
                  <a:srgbClr val="843C0C"/>
                </a:solidFill>
              </a:rPr>
              <a:t>3</a:t>
            </a:r>
          </a:p>
          <a:p>
            <a:endParaRPr lang="es-PE" sz="3000" dirty="0">
              <a:solidFill>
                <a:srgbClr val="843C0C"/>
              </a:solidFill>
            </a:endParaRPr>
          </a:p>
          <a:p>
            <a:r>
              <a:rPr lang="es-PE" sz="3000" dirty="0">
                <a:solidFill>
                  <a:srgbClr val="843C0C"/>
                </a:solidFill>
              </a:rPr>
              <a:t>-1</a:t>
            </a:r>
          </a:p>
        </p:txBody>
      </p:sp>
      <p:graphicFrame>
        <p:nvGraphicFramePr>
          <p:cNvPr id="6" name="Tabla 6">
            <a:extLst>
              <a:ext uri="{FF2B5EF4-FFF2-40B4-BE49-F238E27FC236}">
                <a16:creationId xmlns:a16="http://schemas.microsoft.com/office/drawing/2014/main" id="{B61F636A-AA39-7240-639C-1BF007D87C9B}"/>
              </a:ext>
            </a:extLst>
          </p:cNvPr>
          <p:cNvGraphicFramePr>
            <a:graphicFrameLocks noGrp="1"/>
          </p:cNvGraphicFramePr>
          <p:nvPr/>
        </p:nvGraphicFramePr>
        <p:xfrm>
          <a:off x="838200" y="1533321"/>
          <a:ext cx="3332670" cy="731520"/>
        </p:xfrm>
        <a:graphic>
          <a:graphicData uri="http://schemas.openxmlformats.org/drawingml/2006/table">
            <a:tbl>
              <a:tblPr firstRow="1" bandRow="1">
                <a:tableStyleId>{21E4AEA4-8DFA-4A89-87EB-49C32662AFE0}</a:tableStyleId>
              </a:tblPr>
              <a:tblGrid>
                <a:gridCol w="555445">
                  <a:extLst>
                    <a:ext uri="{9D8B030D-6E8A-4147-A177-3AD203B41FA5}">
                      <a16:colId xmlns:a16="http://schemas.microsoft.com/office/drawing/2014/main" val="145723672"/>
                    </a:ext>
                  </a:extLst>
                </a:gridCol>
                <a:gridCol w="555445">
                  <a:extLst>
                    <a:ext uri="{9D8B030D-6E8A-4147-A177-3AD203B41FA5}">
                      <a16:colId xmlns:a16="http://schemas.microsoft.com/office/drawing/2014/main" val="985878152"/>
                    </a:ext>
                  </a:extLst>
                </a:gridCol>
                <a:gridCol w="555445">
                  <a:extLst>
                    <a:ext uri="{9D8B030D-6E8A-4147-A177-3AD203B41FA5}">
                      <a16:colId xmlns:a16="http://schemas.microsoft.com/office/drawing/2014/main" val="4126802843"/>
                    </a:ext>
                  </a:extLst>
                </a:gridCol>
                <a:gridCol w="555445">
                  <a:extLst>
                    <a:ext uri="{9D8B030D-6E8A-4147-A177-3AD203B41FA5}">
                      <a16:colId xmlns:a16="http://schemas.microsoft.com/office/drawing/2014/main" val="3321262171"/>
                    </a:ext>
                  </a:extLst>
                </a:gridCol>
                <a:gridCol w="555445">
                  <a:extLst>
                    <a:ext uri="{9D8B030D-6E8A-4147-A177-3AD203B41FA5}">
                      <a16:colId xmlns:a16="http://schemas.microsoft.com/office/drawing/2014/main" val="4086688943"/>
                    </a:ext>
                  </a:extLst>
                </a:gridCol>
                <a:gridCol w="555445">
                  <a:extLst>
                    <a:ext uri="{9D8B030D-6E8A-4147-A177-3AD203B41FA5}">
                      <a16:colId xmlns:a16="http://schemas.microsoft.com/office/drawing/2014/main" val="2457591182"/>
                    </a:ext>
                  </a:extLst>
                </a:gridCol>
              </a:tblGrid>
              <a:tr h="338556">
                <a:tc>
                  <a:txBody>
                    <a:bodyPr/>
                    <a:lstStyle/>
                    <a:p>
                      <a:pPr algn="ctr"/>
                      <a:r>
                        <a:rPr lang="es-PE" dirty="0"/>
                        <a:t>I</a:t>
                      </a:r>
                    </a:p>
                  </a:txBody>
                  <a:tcPr>
                    <a:solidFill>
                      <a:srgbClr val="D7712B"/>
                    </a:solidFill>
                  </a:tcPr>
                </a:tc>
                <a:tc>
                  <a:txBody>
                    <a:bodyPr/>
                    <a:lstStyle/>
                    <a:p>
                      <a:pPr algn="ctr"/>
                      <a:r>
                        <a:rPr lang="es-PE" dirty="0"/>
                        <a:t>S</a:t>
                      </a:r>
                    </a:p>
                  </a:txBody>
                  <a:tcPr>
                    <a:solidFill>
                      <a:srgbClr val="D7712B"/>
                    </a:solidFill>
                  </a:tcPr>
                </a:tc>
                <a:tc>
                  <a:txBody>
                    <a:bodyPr/>
                    <a:lstStyle/>
                    <a:p>
                      <a:pPr algn="ctr"/>
                      <a:r>
                        <a:rPr lang="es-PE" dirty="0"/>
                        <a:t>O</a:t>
                      </a:r>
                    </a:p>
                  </a:txBody>
                  <a:tcPr>
                    <a:solidFill>
                      <a:srgbClr val="D7712B"/>
                    </a:solidFill>
                  </a:tcPr>
                </a:tc>
                <a:tc>
                  <a:txBody>
                    <a:bodyPr/>
                    <a:lstStyle/>
                    <a:p>
                      <a:pPr algn="ctr"/>
                      <a:r>
                        <a:rPr lang="es-PE" dirty="0"/>
                        <a:t>D</a:t>
                      </a:r>
                    </a:p>
                  </a:txBody>
                  <a:tcPr>
                    <a:solidFill>
                      <a:srgbClr val="D7712B"/>
                    </a:solidFill>
                  </a:tcPr>
                </a:tc>
                <a:tc>
                  <a:txBody>
                    <a:bodyPr/>
                    <a:lstStyle/>
                    <a:p>
                      <a:pPr algn="ctr"/>
                      <a:r>
                        <a:rPr lang="es-PE" dirty="0"/>
                        <a:t>E</a:t>
                      </a:r>
                    </a:p>
                  </a:txBody>
                  <a:tcPr>
                    <a:solidFill>
                      <a:srgbClr val="D7712B"/>
                    </a:solidFill>
                  </a:tcPr>
                </a:tc>
                <a:tc>
                  <a:txBody>
                    <a:bodyPr/>
                    <a:lstStyle/>
                    <a:p>
                      <a:pPr algn="ctr"/>
                      <a:r>
                        <a:rPr lang="es-PE" dirty="0"/>
                        <a:t>C</a:t>
                      </a:r>
                    </a:p>
                  </a:txBody>
                  <a:tcPr>
                    <a:solidFill>
                      <a:srgbClr val="D7712B"/>
                    </a:solidFill>
                  </a:tcPr>
                </a:tc>
                <a:extLst>
                  <a:ext uri="{0D108BD9-81ED-4DB2-BD59-A6C34878D82A}">
                    <a16:rowId xmlns:a16="http://schemas.microsoft.com/office/drawing/2014/main" val="2885537768"/>
                  </a:ext>
                </a:extLst>
              </a:tr>
              <a:tr h="338556">
                <a:tc>
                  <a:txBody>
                    <a:bodyPr/>
                    <a:lstStyle/>
                    <a:p>
                      <a:pPr algn="ctr"/>
                      <a:r>
                        <a:rPr lang="es-PE" b="1" dirty="0">
                          <a:solidFill>
                            <a:srgbClr val="843C0C"/>
                          </a:solidFill>
                        </a:rPr>
                        <a:t>0</a:t>
                      </a:r>
                    </a:p>
                  </a:txBody>
                  <a:tcPr>
                    <a:solidFill>
                      <a:schemeClr val="bg1"/>
                    </a:solidFill>
                  </a:tcPr>
                </a:tc>
                <a:tc>
                  <a:txBody>
                    <a:bodyPr/>
                    <a:lstStyle/>
                    <a:p>
                      <a:pPr algn="ctr"/>
                      <a:r>
                        <a:rPr lang="es-PE" b="1" dirty="0">
                          <a:solidFill>
                            <a:srgbClr val="843C0C"/>
                          </a:solidFill>
                        </a:rPr>
                        <a:t>1</a:t>
                      </a:r>
                    </a:p>
                  </a:txBody>
                  <a:tcPr>
                    <a:solidFill>
                      <a:schemeClr val="bg1"/>
                    </a:solidFill>
                  </a:tcPr>
                </a:tc>
                <a:tc>
                  <a:txBody>
                    <a:bodyPr/>
                    <a:lstStyle/>
                    <a:p>
                      <a:pPr algn="ctr"/>
                      <a:r>
                        <a:rPr lang="es-PE" b="1" dirty="0">
                          <a:solidFill>
                            <a:srgbClr val="843C0C"/>
                          </a:solidFill>
                        </a:rPr>
                        <a:t>2</a:t>
                      </a:r>
                    </a:p>
                  </a:txBody>
                  <a:tcPr>
                    <a:solidFill>
                      <a:schemeClr val="bg1"/>
                    </a:solidFill>
                  </a:tcPr>
                </a:tc>
                <a:tc>
                  <a:txBody>
                    <a:bodyPr/>
                    <a:lstStyle/>
                    <a:p>
                      <a:pPr algn="ctr"/>
                      <a:r>
                        <a:rPr lang="es-PE" b="1" dirty="0">
                          <a:solidFill>
                            <a:srgbClr val="843C0C"/>
                          </a:solidFill>
                        </a:rPr>
                        <a:t>3</a:t>
                      </a:r>
                    </a:p>
                  </a:txBody>
                  <a:tcPr>
                    <a:solidFill>
                      <a:schemeClr val="bg1"/>
                    </a:solidFill>
                  </a:tcPr>
                </a:tc>
                <a:tc>
                  <a:txBody>
                    <a:bodyPr/>
                    <a:lstStyle/>
                    <a:p>
                      <a:pPr algn="ctr"/>
                      <a:r>
                        <a:rPr lang="es-PE" b="1" dirty="0">
                          <a:solidFill>
                            <a:srgbClr val="843C0C"/>
                          </a:solidFill>
                        </a:rPr>
                        <a:t>4</a:t>
                      </a:r>
                    </a:p>
                  </a:txBody>
                  <a:tcPr>
                    <a:solidFill>
                      <a:schemeClr val="bg1"/>
                    </a:solidFill>
                  </a:tcPr>
                </a:tc>
                <a:tc>
                  <a:txBody>
                    <a:bodyPr/>
                    <a:lstStyle/>
                    <a:p>
                      <a:pPr algn="ctr"/>
                      <a:r>
                        <a:rPr lang="es-PE" b="1" dirty="0">
                          <a:solidFill>
                            <a:srgbClr val="843C0C"/>
                          </a:solidFill>
                        </a:rPr>
                        <a:t>5</a:t>
                      </a:r>
                    </a:p>
                  </a:txBody>
                  <a:tcPr>
                    <a:solidFill>
                      <a:schemeClr val="bg1"/>
                    </a:solidFill>
                  </a:tcPr>
                </a:tc>
                <a:extLst>
                  <a:ext uri="{0D108BD9-81ED-4DB2-BD59-A6C34878D82A}">
                    <a16:rowId xmlns:a16="http://schemas.microsoft.com/office/drawing/2014/main" val="3850563367"/>
                  </a:ext>
                </a:extLst>
              </a:tr>
            </a:tbl>
          </a:graphicData>
        </a:graphic>
      </p:graphicFrame>
    </p:spTree>
    <p:extLst>
      <p:ext uri="{BB962C8B-B14F-4D97-AF65-F5344CB8AC3E}">
        <p14:creationId xmlns:p14="http://schemas.microsoft.com/office/powerpoint/2010/main" val="324175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Quitar espacios en blanco</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21</a:t>
            </a:fld>
            <a:endParaRPr lang="es-PE" dirty="0"/>
          </a:p>
        </p:txBody>
      </p:sp>
      <p:sp>
        <p:nvSpPr>
          <p:cNvPr id="20" name="CuadroTexto 19">
            <a:extLst>
              <a:ext uri="{FF2B5EF4-FFF2-40B4-BE49-F238E27FC236}">
                <a16:creationId xmlns:a16="http://schemas.microsoft.com/office/drawing/2014/main" id="{D6161C04-3A9C-51AF-4576-C4F3E357F2A3}"/>
              </a:ext>
            </a:extLst>
          </p:cNvPr>
          <p:cNvSpPr txBox="1"/>
          <p:nvPr/>
        </p:nvSpPr>
        <p:spPr>
          <a:xfrm>
            <a:off x="8323113" y="1570013"/>
            <a:ext cx="3595123" cy="1477328"/>
          </a:xfrm>
          <a:prstGeom prst="rect">
            <a:avLst/>
          </a:prstGeom>
          <a:noFill/>
        </p:spPr>
        <p:txBody>
          <a:bodyPr wrap="square" rtlCol="0">
            <a:spAutoFit/>
          </a:bodyPr>
          <a:lstStyle/>
          <a:p>
            <a:r>
              <a:rPr lang="es-PE" sz="3000" dirty="0"/>
              <a:t>Output:</a:t>
            </a:r>
          </a:p>
          <a:p>
            <a:endParaRPr lang="es-PE" sz="3000" dirty="0"/>
          </a:p>
          <a:p>
            <a:r>
              <a:rPr lang="es-PE" sz="3000" dirty="0">
                <a:solidFill>
                  <a:srgbClr val="843C0C"/>
                </a:solidFill>
              </a:rPr>
              <a:t>'Hola clase'</a:t>
            </a:r>
          </a:p>
        </p:txBody>
      </p:sp>
      <p:sp>
        <p:nvSpPr>
          <p:cNvPr id="6" name="CuadroTexto 5">
            <a:extLst>
              <a:ext uri="{FF2B5EF4-FFF2-40B4-BE49-F238E27FC236}">
                <a16:creationId xmlns:a16="http://schemas.microsoft.com/office/drawing/2014/main" id="{6627C7C6-BA3A-A701-A354-660548EB7F19}"/>
              </a:ext>
            </a:extLst>
          </p:cNvPr>
          <p:cNvSpPr txBox="1"/>
          <p:nvPr/>
        </p:nvSpPr>
        <p:spPr>
          <a:xfrm>
            <a:off x="1052946" y="1767006"/>
            <a:ext cx="5417128" cy="3323987"/>
          </a:xfrm>
          <a:prstGeom prst="rect">
            <a:avLst/>
          </a:prstGeom>
          <a:noFill/>
        </p:spPr>
        <p:txBody>
          <a:bodyPr wrap="square" rtlCol="0">
            <a:spAutoFit/>
          </a:bodyPr>
          <a:lstStyle/>
          <a:p>
            <a:r>
              <a:rPr lang="es-PE" sz="3000" dirty="0">
                <a:solidFill>
                  <a:srgbClr val="7030A0"/>
                </a:solidFill>
              </a:rPr>
              <a:t>saludo = '      Hola clase’</a:t>
            </a:r>
          </a:p>
          <a:p>
            <a:endParaRPr lang="es-PE" sz="3000" dirty="0">
              <a:solidFill>
                <a:srgbClr val="7030A0"/>
              </a:solidFill>
            </a:endParaRPr>
          </a:p>
          <a:p>
            <a:r>
              <a:rPr lang="es-PE" sz="3000" dirty="0" err="1">
                <a:solidFill>
                  <a:srgbClr val="7030A0"/>
                </a:solidFill>
              </a:rPr>
              <a:t>saludo</a:t>
            </a:r>
            <a:r>
              <a:rPr lang="es-PE" sz="3000" dirty="0" err="1">
                <a:solidFill>
                  <a:srgbClr val="D7712B"/>
                </a:solidFill>
              </a:rPr>
              <a:t>.lstrip</a:t>
            </a:r>
            <a:r>
              <a:rPr lang="es-PE" sz="3000" dirty="0">
                <a:solidFill>
                  <a:srgbClr val="D7712B"/>
                </a:solidFill>
              </a:rPr>
              <a:t>()</a:t>
            </a:r>
          </a:p>
          <a:p>
            <a:endParaRPr lang="es-PE" sz="3000" dirty="0">
              <a:solidFill>
                <a:srgbClr val="D7712B"/>
              </a:solidFill>
            </a:endParaRPr>
          </a:p>
          <a:p>
            <a:r>
              <a:rPr lang="es-PE" sz="3000" dirty="0" err="1">
                <a:solidFill>
                  <a:srgbClr val="7030A0"/>
                </a:solidFill>
              </a:rPr>
              <a:t>saludo</a:t>
            </a:r>
            <a:r>
              <a:rPr lang="es-PE" sz="3000" dirty="0" err="1">
                <a:solidFill>
                  <a:srgbClr val="D7712B"/>
                </a:solidFill>
              </a:rPr>
              <a:t>.rstrip</a:t>
            </a:r>
            <a:r>
              <a:rPr lang="es-PE" sz="3000" dirty="0">
                <a:solidFill>
                  <a:srgbClr val="D7712B"/>
                </a:solidFill>
              </a:rPr>
              <a:t>()</a:t>
            </a:r>
          </a:p>
          <a:p>
            <a:endParaRPr lang="es-PE" sz="3000" dirty="0">
              <a:solidFill>
                <a:srgbClr val="D7712B"/>
              </a:solidFill>
            </a:endParaRPr>
          </a:p>
          <a:p>
            <a:r>
              <a:rPr lang="es-PE" sz="3000" dirty="0" err="1">
                <a:solidFill>
                  <a:srgbClr val="7030A0"/>
                </a:solidFill>
              </a:rPr>
              <a:t>saludo</a:t>
            </a:r>
            <a:r>
              <a:rPr lang="es-PE" sz="3000" dirty="0" err="1">
                <a:solidFill>
                  <a:srgbClr val="D7712B"/>
                </a:solidFill>
              </a:rPr>
              <a:t>.strip</a:t>
            </a:r>
            <a:r>
              <a:rPr lang="es-PE" sz="3000" dirty="0">
                <a:solidFill>
                  <a:srgbClr val="D7712B"/>
                </a:solidFill>
              </a:rPr>
              <a:t>()</a:t>
            </a:r>
          </a:p>
        </p:txBody>
      </p:sp>
    </p:spTree>
    <p:extLst>
      <p:ext uri="{BB962C8B-B14F-4D97-AF65-F5344CB8AC3E}">
        <p14:creationId xmlns:p14="http://schemas.microsoft.com/office/powerpoint/2010/main" val="114732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Buscar prefijos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22</a:t>
            </a:fld>
            <a:endParaRPr lang="es-PE" dirty="0"/>
          </a:p>
        </p:txBody>
      </p:sp>
      <p:sp>
        <p:nvSpPr>
          <p:cNvPr id="20" name="CuadroTexto 19">
            <a:extLst>
              <a:ext uri="{FF2B5EF4-FFF2-40B4-BE49-F238E27FC236}">
                <a16:creationId xmlns:a16="http://schemas.microsoft.com/office/drawing/2014/main" id="{D6161C04-3A9C-51AF-4576-C4F3E357F2A3}"/>
              </a:ext>
            </a:extLst>
          </p:cNvPr>
          <p:cNvSpPr txBox="1"/>
          <p:nvPr/>
        </p:nvSpPr>
        <p:spPr>
          <a:xfrm>
            <a:off x="8323113" y="1570013"/>
            <a:ext cx="3595123" cy="2400657"/>
          </a:xfrm>
          <a:prstGeom prst="rect">
            <a:avLst/>
          </a:prstGeom>
          <a:noFill/>
        </p:spPr>
        <p:txBody>
          <a:bodyPr wrap="square" rtlCol="0">
            <a:spAutoFit/>
          </a:bodyPr>
          <a:lstStyle/>
          <a:p>
            <a:r>
              <a:rPr lang="es-PE" sz="3000" dirty="0"/>
              <a:t>Output:</a:t>
            </a:r>
          </a:p>
          <a:p>
            <a:endParaRPr lang="es-PE" sz="3000" dirty="0"/>
          </a:p>
          <a:p>
            <a:r>
              <a:rPr lang="es-PE" sz="3000" dirty="0">
                <a:solidFill>
                  <a:srgbClr val="843C0C"/>
                </a:solidFill>
              </a:rPr>
              <a:t>True</a:t>
            </a:r>
          </a:p>
          <a:p>
            <a:endParaRPr lang="es-PE" sz="3000" dirty="0">
              <a:solidFill>
                <a:srgbClr val="843C0C"/>
              </a:solidFill>
            </a:endParaRPr>
          </a:p>
          <a:p>
            <a:r>
              <a:rPr lang="es-PE" sz="3000" dirty="0">
                <a:solidFill>
                  <a:srgbClr val="843C0C"/>
                </a:solidFill>
              </a:rPr>
              <a:t>False</a:t>
            </a:r>
          </a:p>
        </p:txBody>
      </p:sp>
      <p:sp>
        <p:nvSpPr>
          <p:cNvPr id="6" name="CuadroTexto 5">
            <a:extLst>
              <a:ext uri="{FF2B5EF4-FFF2-40B4-BE49-F238E27FC236}">
                <a16:creationId xmlns:a16="http://schemas.microsoft.com/office/drawing/2014/main" id="{6627C7C6-BA3A-A701-A354-660548EB7F19}"/>
              </a:ext>
            </a:extLst>
          </p:cNvPr>
          <p:cNvSpPr txBox="1"/>
          <p:nvPr/>
        </p:nvSpPr>
        <p:spPr>
          <a:xfrm>
            <a:off x="1052946" y="1767006"/>
            <a:ext cx="5417128" cy="2400657"/>
          </a:xfrm>
          <a:prstGeom prst="rect">
            <a:avLst/>
          </a:prstGeom>
          <a:noFill/>
        </p:spPr>
        <p:txBody>
          <a:bodyPr wrap="square" rtlCol="0">
            <a:spAutoFit/>
          </a:bodyPr>
          <a:lstStyle/>
          <a:p>
            <a:r>
              <a:rPr lang="es-PE" sz="3000" dirty="0">
                <a:solidFill>
                  <a:srgbClr val="7030A0"/>
                </a:solidFill>
              </a:rPr>
              <a:t>frase = 'Sigue el camino’</a:t>
            </a:r>
          </a:p>
          <a:p>
            <a:endParaRPr lang="es-PE" sz="3000" dirty="0">
              <a:solidFill>
                <a:srgbClr val="7030A0"/>
              </a:solidFill>
            </a:endParaRPr>
          </a:p>
          <a:p>
            <a:r>
              <a:rPr lang="es-PE" sz="3000" dirty="0" err="1">
                <a:solidFill>
                  <a:srgbClr val="7030A0"/>
                </a:solidFill>
              </a:rPr>
              <a:t>frase</a:t>
            </a:r>
            <a:r>
              <a:rPr lang="es-PE" sz="3000" dirty="0" err="1">
                <a:solidFill>
                  <a:srgbClr val="D7712B"/>
                </a:solidFill>
              </a:rPr>
              <a:t>.startswith</a:t>
            </a:r>
            <a:r>
              <a:rPr lang="es-PE" sz="3000" dirty="0">
                <a:solidFill>
                  <a:srgbClr val="D7712B"/>
                </a:solidFill>
              </a:rPr>
              <a:t>('Sigue')</a:t>
            </a:r>
          </a:p>
          <a:p>
            <a:endParaRPr lang="es-PE" sz="3000" dirty="0">
              <a:solidFill>
                <a:srgbClr val="D7712B"/>
              </a:solidFill>
            </a:endParaRPr>
          </a:p>
          <a:p>
            <a:r>
              <a:rPr lang="es-PE" sz="3000" dirty="0" err="1">
                <a:solidFill>
                  <a:srgbClr val="7030A0"/>
                </a:solidFill>
              </a:rPr>
              <a:t>frase</a:t>
            </a:r>
            <a:r>
              <a:rPr lang="es-PE" sz="3000" dirty="0" err="1">
                <a:solidFill>
                  <a:srgbClr val="D7712B"/>
                </a:solidFill>
              </a:rPr>
              <a:t>.startswith</a:t>
            </a:r>
            <a:r>
              <a:rPr lang="es-PE" sz="3000" dirty="0">
                <a:solidFill>
                  <a:srgbClr val="D7712B"/>
                </a:solidFill>
              </a:rPr>
              <a:t>('s')</a:t>
            </a:r>
          </a:p>
        </p:txBody>
      </p:sp>
    </p:spTree>
    <p:extLst>
      <p:ext uri="{BB962C8B-B14F-4D97-AF65-F5344CB8AC3E}">
        <p14:creationId xmlns:p14="http://schemas.microsoft.com/office/powerpoint/2010/main" val="77456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Partición y extracción</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23</a:t>
            </a:fld>
            <a:endParaRPr lang="es-PE" dirty="0"/>
          </a:p>
        </p:txBody>
      </p:sp>
      <p:sp>
        <p:nvSpPr>
          <p:cNvPr id="20" name="CuadroTexto 19">
            <a:extLst>
              <a:ext uri="{FF2B5EF4-FFF2-40B4-BE49-F238E27FC236}">
                <a16:creationId xmlns:a16="http://schemas.microsoft.com/office/drawing/2014/main" id="{D6161C04-3A9C-51AF-4576-C4F3E357F2A3}"/>
              </a:ext>
            </a:extLst>
          </p:cNvPr>
          <p:cNvSpPr txBox="1"/>
          <p:nvPr/>
        </p:nvSpPr>
        <p:spPr>
          <a:xfrm>
            <a:off x="8790639" y="2306314"/>
            <a:ext cx="2559561" cy="3323987"/>
          </a:xfrm>
          <a:prstGeom prst="rect">
            <a:avLst/>
          </a:prstGeom>
          <a:noFill/>
        </p:spPr>
        <p:txBody>
          <a:bodyPr wrap="square" rtlCol="0">
            <a:spAutoFit/>
          </a:bodyPr>
          <a:lstStyle/>
          <a:p>
            <a:r>
              <a:rPr lang="es-PE" sz="3000" dirty="0"/>
              <a:t>Output:</a:t>
            </a:r>
          </a:p>
          <a:p>
            <a:endParaRPr lang="es-PE" sz="3000" dirty="0"/>
          </a:p>
          <a:p>
            <a:r>
              <a:rPr lang="es-PE" sz="3000" dirty="0">
                <a:solidFill>
                  <a:srgbClr val="843C0C"/>
                </a:solidFill>
              </a:rPr>
              <a:t>10</a:t>
            </a:r>
          </a:p>
          <a:p>
            <a:endParaRPr lang="es-PE" sz="3000" dirty="0">
              <a:solidFill>
                <a:srgbClr val="843C0C"/>
              </a:solidFill>
            </a:endParaRPr>
          </a:p>
          <a:p>
            <a:r>
              <a:rPr lang="es-PE" sz="3000" dirty="0">
                <a:solidFill>
                  <a:srgbClr val="843C0C"/>
                </a:solidFill>
              </a:rPr>
              <a:t>24</a:t>
            </a:r>
          </a:p>
          <a:p>
            <a:endParaRPr lang="es-PE" sz="3000" dirty="0">
              <a:solidFill>
                <a:srgbClr val="843C0C"/>
              </a:solidFill>
            </a:endParaRPr>
          </a:p>
          <a:p>
            <a:r>
              <a:rPr lang="es-PE" sz="3000" dirty="0">
                <a:solidFill>
                  <a:srgbClr val="843C0C"/>
                </a:solidFill>
              </a:rPr>
              <a:t>isodec.com.pe</a:t>
            </a:r>
          </a:p>
        </p:txBody>
      </p:sp>
      <p:sp>
        <p:nvSpPr>
          <p:cNvPr id="5" name="CuadroTexto 4">
            <a:extLst>
              <a:ext uri="{FF2B5EF4-FFF2-40B4-BE49-F238E27FC236}">
                <a16:creationId xmlns:a16="http://schemas.microsoft.com/office/drawing/2014/main" id="{F908AC81-5EB3-B3AB-8C25-B5D39BD943EB}"/>
              </a:ext>
            </a:extLst>
          </p:cNvPr>
          <p:cNvSpPr txBox="1"/>
          <p:nvPr/>
        </p:nvSpPr>
        <p:spPr>
          <a:xfrm>
            <a:off x="474584" y="1403759"/>
            <a:ext cx="9763925" cy="4708981"/>
          </a:xfrm>
          <a:prstGeom prst="rect">
            <a:avLst/>
          </a:prstGeom>
          <a:noFill/>
        </p:spPr>
        <p:txBody>
          <a:bodyPr wrap="square" rtlCol="0">
            <a:spAutoFit/>
          </a:bodyPr>
          <a:lstStyle/>
          <a:p>
            <a:r>
              <a:rPr lang="pt-BR" sz="3000" dirty="0"/>
              <a:t>data = 'De ffabian@isodec.com.pe Sab </a:t>
            </a:r>
            <a:r>
              <a:rPr lang="pt-BR" sz="3000" dirty="0" err="1"/>
              <a:t>Ago</a:t>
            </a:r>
            <a:r>
              <a:rPr lang="pt-BR" sz="3000" dirty="0"/>
              <a:t> 20:15:13 2022'</a:t>
            </a:r>
          </a:p>
          <a:p>
            <a:endParaRPr lang="pt-BR" sz="3000" dirty="0">
              <a:solidFill>
                <a:srgbClr val="7030A0"/>
              </a:solidFill>
            </a:endParaRPr>
          </a:p>
          <a:p>
            <a:r>
              <a:rPr lang="pt-BR" sz="3000" dirty="0" err="1">
                <a:solidFill>
                  <a:srgbClr val="7030A0"/>
                </a:solidFill>
              </a:rPr>
              <a:t>pos</a:t>
            </a:r>
            <a:r>
              <a:rPr lang="pt-BR" sz="3000" dirty="0">
                <a:solidFill>
                  <a:srgbClr val="7030A0"/>
                </a:solidFill>
              </a:rPr>
              <a:t> = </a:t>
            </a:r>
            <a:r>
              <a:rPr lang="pt-BR" sz="3000" dirty="0" err="1">
                <a:solidFill>
                  <a:srgbClr val="7030A0"/>
                </a:solidFill>
              </a:rPr>
              <a:t>data.find</a:t>
            </a:r>
            <a:r>
              <a:rPr lang="pt-BR" sz="3000" dirty="0">
                <a:solidFill>
                  <a:srgbClr val="7030A0"/>
                </a:solidFill>
              </a:rPr>
              <a:t>('@')</a:t>
            </a:r>
          </a:p>
          <a:p>
            <a:r>
              <a:rPr lang="pt-BR" sz="3000" dirty="0">
                <a:solidFill>
                  <a:srgbClr val="D7712B"/>
                </a:solidFill>
              </a:rPr>
              <a:t>print(</a:t>
            </a:r>
            <a:r>
              <a:rPr lang="pt-BR" sz="3000" dirty="0" err="1">
                <a:solidFill>
                  <a:srgbClr val="D7712B"/>
                </a:solidFill>
              </a:rPr>
              <a:t>pos</a:t>
            </a:r>
            <a:r>
              <a:rPr lang="pt-BR" sz="3000" dirty="0">
                <a:solidFill>
                  <a:srgbClr val="D7712B"/>
                </a:solidFill>
              </a:rPr>
              <a:t>)</a:t>
            </a:r>
          </a:p>
          <a:p>
            <a:endParaRPr lang="pt-BR" sz="3000" dirty="0">
              <a:solidFill>
                <a:srgbClr val="7030A0"/>
              </a:solidFill>
            </a:endParaRPr>
          </a:p>
          <a:p>
            <a:r>
              <a:rPr lang="pt-BR" sz="3000" dirty="0">
                <a:solidFill>
                  <a:srgbClr val="7030A0"/>
                </a:solidFill>
              </a:rPr>
              <a:t>pos2 = </a:t>
            </a:r>
            <a:r>
              <a:rPr lang="pt-BR" sz="3000" dirty="0" err="1">
                <a:solidFill>
                  <a:srgbClr val="7030A0"/>
                </a:solidFill>
              </a:rPr>
              <a:t>data.find</a:t>
            </a:r>
            <a:r>
              <a:rPr lang="pt-BR" sz="3000" dirty="0">
                <a:solidFill>
                  <a:srgbClr val="7030A0"/>
                </a:solidFill>
              </a:rPr>
              <a:t>(' ',</a:t>
            </a:r>
            <a:r>
              <a:rPr lang="pt-BR" sz="3000" dirty="0" err="1">
                <a:solidFill>
                  <a:srgbClr val="7030A0"/>
                </a:solidFill>
              </a:rPr>
              <a:t>pos</a:t>
            </a:r>
            <a:r>
              <a:rPr lang="pt-BR" sz="3000" dirty="0">
                <a:solidFill>
                  <a:srgbClr val="7030A0"/>
                </a:solidFill>
              </a:rPr>
              <a:t>)</a:t>
            </a:r>
          </a:p>
          <a:p>
            <a:r>
              <a:rPr lang="pt-BR" sz="3000" dirty="0">
                <a:solidFill>
                  <a:srgbClr val="D7712B"/>
                </a:solidFill>
              </a:rPr>
              <a:t>print(pos2)</a:t>
            </a:r>
          </a:p>
          <a:p>
            <a:endParaRPr lang="pt-BR" sz="3000" dirty="0">
              <a:solidFill>
                <a:srgbClr val="7030A0"/>
              </a:solidFill>
            </a:endParaRPr>
          </a:p>
          <a:p>
            <a:r>
              <a:rPr lang="pt-BR" sz="3000" dirty="0">
                <a:solidFill>
                  <a:srgbClr val="7030A0"/>
                </a:solidFill>
              </a:rPr>
              <a:t>host = data[pos+1:pos2]</a:t>
            </a:r>
          </a:p>
          <a:p>
            <a:r>
              <a:rPr lang="pt-BR" sz="3000" dirty="0">
                <a:solidFill>
                  <a:srgbClr val="D7712B"/>
                </a:solidFill>
              </a:rPr>
              <a:t>print(host)</a:t>
            </a:r>
            <a:endParaRPr lang="es-PE" sz="3000" dirty="0">
              <a:solidFill>
                <a:srgbClr val="D7712B"/>
              </a:solidFill>
            </a:endParaRPr>
          </a:p>
        </p:txBody>
      </p:sp>
    </p:spTree>
    <p:extLst>
      <p:ext uri="{BB962C8B-B14F-4D97-AF65-F5344CB8AC3E}">
        <p14:creationId xmlns:p14="http://schemas.microsoft.com/office/powerpoint/2010/main" val="367178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Usando open()</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24</a:t>
            </a:fld>
            <a:endParaRPr lang="es-PE" dirty="0"/>
          </a:p>
        </p:txBody>
      </p:sp>
      <p:sp>
        <p:nvSpPr>
          <p:cNvPr id="6" name="Rectángulo 5">
            <a:extLst>
              <a:ext uri="{FF2B5EF4-FFF2-40B4-BE49-F238E27FC236}">
                <a16:creationId xmlns:a16="http://schemas.microsoft.com/office/drawing/2014/main" id="{B50F0376-2812-A920-3CA8-752FF384B5F2}"/>
              </a:ext>
            </a:extLst>
          </p:cNvPr>
          <p:cNvSpPr/>
          <p:nvPr/>
        </p:nvSpPr>
        <p:spPr>
          <a:xfrm>
            <a:off x="2477195" y="1779841"/>
            <a:ext cx="7237609" cy="2862322"/>
          </a:xfrm>
          <a:prstGeom prst="rect">
            <a:avLst/>
          </a:prstGeom>
          <a:noFill/>
          <a:ln>
            <a:noFill/>
          </a:ln>
        </p:spPr>
        <p:txBody>
          <a:bodyPr wrap="square" lIns="91440" tIns="45720" rIns="91440" bIns="45720">
            <a:spAutoFit/>
          </a:bodyPr>
          <a:lstStyle/>
          <a:p>
            <a:pPr algn="ctr"/>
            <a:r>
              <a:rPr lang="es-ES" sz="3000" dirty="0">
                <a:ln w="0"/>
                <a:solidFill>
                  <a:srgbClr val="956AAD"/>
                </a:solidFill>
              </a:rPr>
              <a:t>texto =</a:t>
            </a:r>
            <a:r>
              <a:rPr lang="es-ES" sz="3000" dirty="0">
                <a:ln w="0"/>
              </a:rPr>
              <a:t> </a:t>
            </a:r>
            <a:r>
              <a:rPr lang="es-ES" sz="3000" dirty="0">
                <a:ln w="0"/>
                <a:solidFill>
                  <a:srgbClr val="4ACFE0"/>
                </a:solidFill>
              </a:rPr>
              <a:t>open</a:t>
            </a:r>
            <a:r>
              <a:rPr lang="es-ES" sz="3000" dirty="0">
                <a:ln w="0"/>
              </a:rPr>
              <a:t> (</a:t>
            </a:r>
            <a:r>
              <a:rPr lang="es-ES" sz="3000" dirty="0" err="1">
                <a:ln w="0"/>
              </a:rPr>
              <a:t>nombre,modo</a:t>
            </a:r>
            <a:r>
              <a:rPr lang="es-ES" sz="3000" dirty="0">
                <a:ln w="0"/>
              </a:rPr>
              <a:t>)</a:t>
            </a:r>
          </a:p>
          <a:p>
            <a:pPr algn="ctr"/>
            <a:endParaRPr lang="es-ES" sz="3000" dirty="0">
              <a:ln w="0"/>
            </a:endParaRPr>
          </a:p>
          <a:p>
            <a:pPr algn="ctr"/>
            <a:r>
              <a:rPr lang="es-ES" sz="3000" dirty="0">
                <a:ln w="0"/>
                <a:solidFill>
                  <a:srgbClr val="956AAD"/>
                </a:solidFill>
              </a:rPr>
              <a:t>data =</a:t>
            </a:r>
            <a:r>
              <a:rPr lang="es-ES" sz="3000" dirty="0">
                <a:ln w="0"/>
              </a:rPr>
              <a:t> </a:t>
            </a:r>
            <a:r>
              <a:rPr lang="es-ES" sz="3000" dirty="0">
                <a:ln w="0"/>
                <a:solidFill>
                  <a:srgbClr val="4ACFE0"/>
                </a:solidFill>
              </a:rPr>
              <a:t>open</a:t>
            </a:r>
            <a:r>
              <a:rPr lang="es-ES" sz="3000" dirty="0">
                <a:ln w="0"/>
              </a:rPr>
              <a:t> (‘mbox.</a:t>
            </a:r>
            <a:r>
              <a:rPr lang="es-ES" sz="3000" dirty="0" err="1">
                <a:ln w="0"/>
              </a:rPr>
              <a:t>txt</a:t>
            </a:r>
            <a:r>
              <a:rPr lang="es-ES" sz="3000" dirty="0">
                <a:ln w="0"/>
              </a:rPr>
              <a:t>’,’r’)</a:t>
            </a:r>
          </a:p>
          <a:p>
            <a:pPr algn="ctr"/>
            <a:endParaRPr lang="es-ES" sz="3000" dirty="0">
              <a:ln w="0"/>
            </a:endParaRPr>
          </a:p>
          <a:p>
            <a:pPr algn="ctr"/>
            <a:r>
              <a:rPr lang="es-ES" sz="3000" dirty="0" err="1">
                <a:ln w="0"/>
              </a:rPr>
              <a:t>print</a:t>
            </a:r>
            <a:r>
              <a:rPr lang="es-ES" sz="3000" dirty="0">
                <a:ln w="0"/>
              </a:rPr>
              <a:t>(data)</a:t>
            </a:r>
          </a:p>
          <a:p>
            <a:pPr algn="ctr"/>
            <a:endParaRPr lang="es-ES" sz="3000" dirty="0">
              <a:ln w="0"/>
            </a:endParaRPr>
          </a:p>
        </p:txBody>
      </p:sp>
    </p:spTree>
    <p:extLst>
      <p:ext uri="{BB962C8B-B14F-4D97-AF65-F5344CB8AC3E}">
        <p14:creationId xmlns:p14="http://schemas.microsoft.com/office/powerpoint/2010/main" val="151176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Carácter de línea nueva</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25</a:t>
            </a:fld>
            <a:endParaRPr lang="es-PE" dirty="0"/>
          </a:p>
        </p:txBody>
      </p:sp>
      <p:sp>
        <p:nvSpPr>
          <p:cNvPr id="6" name="CuadroTexto 5">
            <a:extLst>
              <a:ext uri="{FF2B5EF4-FFF2-40B4-BE49-F238E27FC236}">
                <a16:creationId xmlns:a16="http://schemas.microsoft.com/office/drawing/2014/main" id="{6FEA7A88-5374-3420-A8D2-9218EE7F4ED0}"/>
              </a:ext>
            </a:extLst>
          </p:cNvPr>
          <p:cNvSpPr txBox="1"/>
          <p:nvPr/>
        </p:nvSpPr>
        <p:spPr>
          <a:xfrm>
            <a:off x="7755077" y="1018302"/>
            <a:ext cx="3595123" cy="5170646"/>
          </a:xfrm>
          <a:prstGeom prst="rect">
            <a:avLst/>
          </a:prstGeom>
          <a:noFill/>
        </p:spPr>
        <p:txBody>
          <a:bodyPr wrap="square" rtlCol="0">
            <a:spAutoFit/>
          </a:bodyPr>
          <a:lstStyle/>
          <a:p>
            <a:r>
              <a:rPr lang="es-PE" sz="3000" dirty="0"/>
              <a:t>Output:</a:t>
            </a:r>
          </a:p>
          <a:p>
            <a:endParaRPr lang="es-PE" sz="3000" dirty="0"/>
          </a:p>
          <a:p>
            <a:r>
              <a:rPr lang="es-PE" sz="3000" dirty="0">
                <a:solidFill>
                  <a:srgbClr val="843C0C"/>
                </a:solidFill>
              </a:rPr>
              <a:t>'Hola\</a:t>
            </a:r>
            <a:r>
              <a:rPr lang="es-PE" sz="3000" dirty="0" err="1">
                <a:solidFill>
                  <a:srgbClr val="843C0C"/>
                </a:solidFill>
              </a:rPr>
              <a:t>nclase</a:t>
            </a:r>
            <a:r>
              <a:rPr lang="es-PE" sz="3000" dirty="0">
                <a:solidFill>
                  <a:srgbClr val="843C0C"/>
                </a:solidFill>
              </a:rPr>
              <a:t>’</a:t>
            </a:r>
          </a:p>
          <a:p>
            <a:endParaRPr lang="es-PE" sz="3000" dirty="0">
              <a:solidFill>
                <a:srgbClr val="843C0C"/>
              </a:solidFill>
            </a:endParaRPr>
          </a:p>
          <a:p>
            <a:r>
              <a:rPr lang="es-PE" sz="3000" dirty="0">
                <a:solidFill>
                  <a:srgbClr val="843C0C"/>
                </a:solidFill>
              </a:rPr>
              <a:t>Hola</a:t>
            </a:r>
          </a:p>
          <a:p>
            <a:r>
              <a:rPr lang="es-PE" sz="3000" dirty="0">
                <a:solidFill>
                  <a:srgbClr val="843C0C"/>
                </a:solidFill>
              </a:rPr>
              <a:t>Clase</a:t>
            </a:r>
          </a:p>
          <a:p>
            <a:endParaRPr lang="es-PE" sz="3000" dirty="0">
              <a:solidFill>
                <a:srgbClr val="843C0C"/>
              </a:solidFill>
            </a:endParaRPr>
          </a:p>
          <a:p>
            <a:r>
              <a:rPr lang="es-PE" sz="3000" dirty="0">
                <a:solidFill>
                  <a:srgbClr val="843C0C"/>
                </a:solidFill>
              </a:rPr>
              <a:t>x</a:t>
            </a:r>
          </a:p>
          <a:p>
            <a:r>
              <a:rPr lang="es-PE" sz="3000" dirty="0">
                <a:solidFill>
                  <a:srgbClr val="843C0C"/>
                </a:solidFill>
              </a:rPr>
              <a:t>y</a:t>
            </a:r>
          </a:p>
          <a:p>
            <a:endParaRPr lang="es-PE" sz="3000" dirty="0">
              <a:solidFill>
                <a:srgbClr val="843C0C"/>
              </a:solidFill>
            </a:endParaRPr>
          </a:p>
          <a:p>
            <a:r>
              <a:rPr lang="es-PE" sz="3000" dirty="0">
                <a:solidFill>
                  <a:srgbClr val="843C0C"/>
                </a:solidFill>
              </a:rPr>
              <a:t>3</a:t>
            </a:r>
          </a:p>
        </p:txBody>
      </p:sp>
      <p:sp>
        <p:nvSpPr>
          <p:cNvPr id="7" name="CuadroTexto 6">
            <a:extLst>
              <a:ext uri="{FF2B5EF4-FFF2-40B4-BE49-F238E27FC236}">
                <a16:creationId xmlns:a16="http://schemas.microsoft.com/office/drawing/2014/main" id="{63048885-D608-63F8-D0D2-817E33B8D6C8}"/>
              </a:ext>
            </a:extLst>
          </p:cNvPr>
          <p:cNvSpPr txBox="1"/>
          <p:nvPr/>
        </p:nvSpPr>
        <p:spPr>
          <a:xfrm>
            <a:off x="2220122" y="1305341"/>
            <a:ext cx="5417128" cy="4247317"/>
          </a:xfrm>
          <a:prstGeom prst="rect">
            <a:avLst/>
          </a:prstGeom>
          <a:noFill/>
        </p:spPr>
        <p:txBody>
          <a:bodyPr wrap="square" rtlCol="0">
            <a:spAutoFit/>
          </a:bodyPr>
          <a:lstStyle/>
          <a:p>
            <a:r>
              <a:rPr lang="es-MX" sz="3000" dirty="0"/>
              <a:t>saludo = 'Hola\</a:t>
            </a:r>
            <a:r>
              <a:rPr lang="es-MX" sz="3000" dirty="0" err="1"/>
              <a:t>nclase</a:t>
            </a:r>
            <a:r>
              <a:rPr lang="es-MX" sz="3000" dirty="0"/>
              <a:t>'</a:t>
            </a:r>
          </a:p>
          <a:p>
            <a:r>
              <a:rPr lang="es-MX" sz="3000" dirty="0">
                <a:solidFill>
                  <a:srgbClr val="D7712B"/>
                </a:solidFill>
              </a:rPr>
              <a:t>saludo</a:t>
            </a:r>
          </a:p>
          <a:p>
            <a:endParaRPr lang="es-MX" sz="3000" dirty="0">
              <a:solidFill>
                <a:srgbClr val="7030A0"/>
              </a:solidFill>
            </a:endParaRPr>
          </a:p>
          <a:p>
            <a:r>
              <a:rPr lang="es-MX" sz="3000" dirty="0" err="1">
                <a:solidFill>
                  <a:srgbClr val="D7712B"/>
                </a:solidFill>
              </a:rPr>
              <a:t>print</a:t>
            </a:r>
            <a:r>
              <a:rPr lang="es-MX" sz="3000" dirty="0">
                <a:solidFill>
                  <a:srgbClr val="D7712B"/>
                </a:solidFill>
              </a:rPr>
              <a:t>(saludo)</a:t>
            </a:r>
          </a:p>
          <a:p>
            <a:endParaRPr lang="es-MX" sz="3000" dirty="0">
              <a:solidFill>
                <a:srgbClr val="7030A0"/>
              </a:solidFill>
            </a:endParaRPr>
          </a:p>
          <a:p>
            <a:r>
              <a:rPr lang="es-MX" sz="3000" dirty="0">
                <a:solidFill>
                  <a:srgbClr val="7030A0"/>
                </a:solidFill>
              </a:rPr>
              <a:t>algo = 'x\</a:t>
            </a:r>
            <a:r>
              <a:rPr lang="es-MX" sz="3000" dirty="0" err="1">
                <a:solidFill>
                  <a:srgbClr val="7030A0"/>
                </a:solidFill>
              </a:rPr>
              <a:t>ny</a:t>
            </a:r>
            <a:r>
              <a:rPr lang="es-MX" sz="3000" dirty="0">
                <a:solidFill>
                  <a:srgbClr val="7030A0"/>
                </a:solidFill>
              </a:rPr>
              <a:t>'</a:t>
            </a:r>
          </a:p>
          <a:p>
            <a:r>
              <a:rPr lang="es-MX" sz="3000" dirty="0" err="1">
                <a:solidFill>
                  <a:srgbClr val="D7712B"/>
                </a:solidFill>
              </a:rPr>
              <a:t>print</a:t>
            </a:r>
            <a:r>
              <a:rPr lang="es-MX" sz="3000" dirty="0">
                <a:solidFill>
                  <a:srgbClr val="D7712B"/>
                </a:solidFill>
              </a:rPr>
              <a:t>(algo)</a:t>
            </a:r>
          </a:p>
          <a:p>
            <a:endParaRPr lang="es-MX" sz="3000" dirty="0">
              <a:solidFill>
                <a:srgbClr val="7030A0"/>
              </a:solidFill>
            </a:endParaRPr>
          </a:p>
          <a:p>
            <a:r>
              <a:rPr lang="es-MX" sz="3000" dirty="0" err="1">
                <a:solidFill>
                  <a:srgbClr val="7030A0"/>
                </a:solidFill>
              </a:rPr>
              <a:t>len</a:t>
            </a:r>
            <a:r>
              <a:rPr lang="es-MX" sz="3000" dirty="0">
                <a:solidFill>
                  <a:srgbClr val="7030A0"/>
                </a:solidFill>
              </a:rPr>
              <a:t>(algo)</a:t>
            </a:r>
            <a:endParaRPr lang="es-PE" sz="3000" dirty="0">
              <a:solidFill>
                <a:srgbClr val="D7712B"/>
              </a:solidFill>
            </a:endParaRPr>
          </a:p>
        </p:txBody>
      </p:sp>
    </p:spTree>
    <p:extLst>
      <p:ext uri="{BB962C8B-B14F-4D97-AF65-F5344CB8AC3E}">
        <p14:creationId xmlns:p14="http://schemas.microsoft.com/office/powerpoint/2010/main" val="347710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Línea nueva en un texto</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26</a:t>
            </a:fld>
            <a:endParaRPr lang="es-PE" dirty="0"/>
          </a:p>
        </p:txBody>
      </p:sp>
      <p:sp>
        <p:nvSpPr>
          <p:cNvPr id="5" name="CuadroTexto 4">
            <a:extLst>
              <a:ext uri="{FF2B5EF4-FFF2-40B4-BE49-F238E27FC236}">
                <a16:creationId xmlns:a16="http://schemas.microsoft.com/office/drawing/2014/main" id="{701C20FA-BCB4-EE4B-91ED-2C522C0EA538}"/>
              </a:ext>
            </a:extLst>
          </p:cNvPr>
          <p:cNvSpPr txBox="1"/>
          <p:nvPr/>
        </p:nvSpPr>
        <p:spPr>
          <a:xfrm>
            <a:off x="1133560" y="1536174"/>
            <a:ext cx="10393421" cy="3785652"/>
          </a:xfrm>
          <a:prstGeom prst="rect">
            <a:avLst/>
          </a:prstGeom>
          <a:noFill/>
        </p:spPr>
        <p:txBody>
          <a:bodyPr wrap="square" rtlCol="0">
            <a:spAutoFit/>
          </a:bodyPr>
          <a:lstStyle/>
          <a:p>
            <a:r>
              <a:rPr lang="en-US" sz="3000" dirty="0"/>
              <a:t>Writing programs or programming is a very creative</a:t>
            </a:r>
            <a:r>
              <a:rPr lang="en-US" sz="3000" dirty="0">
                <a:solidFill>
                  <a:srgbClr val="7030A0"/>
                </a:solidFill>
              </a:rPr>
              <a:t>\n</a:t>
            </a:r>
          </a:p>
          <a:p>
            <a:r>
              <a:rPr lang="en-US" sz="3000" dirty="0"/>
              <a:t>and rewarding activity  You can write programs for</a:t>
            </a:r>
            <a:r>
              <a:rPr lang="en-US" sz="3000" dirty="0">
                <a:solidFill>
                  <a:srgbClr val="7030A0"/>
                </a:solidFill>
              </a:rPr>
              <a:t> \n</a:t>
            </a:r>
            <a:endParaRPr lang="en-US" sz="3000" dirty="0"/>
          </a:p>
          <a:p>
            <a:r>
              <a:rPr lang="en-US" sz="3000" dirty="0"/>
              <a:t>many reasons ranging from making your living to solving</a:t>
            </a:r>
            <a:r>
              <a:rPr lang="en-US" sz="3000" dirty="0">
                <a:solidFill>
                  <a:srgbClr val="7030A0"/>
                </a:solidFill>
              </a:rPr>
              <a:t> \n</a:t>
            </a:r>
            <a:endParaRPr lang="en-US" sz="3000" dirty="0"/>
          </a:p>
          <a:p>
            <a:r>
              <a:rPr lang="en-US" sz="3000" dirty="0"/>
              <a:t>a difficult data analysis problem to having fun to helping</a:t>
            </a:r>
            <a:r>
              <a:rPr lang="en-US" sz="3000" dirty="0">
                <a:solidFill>
                  <a:srgbClr val="7030A0"/>
                </a:solidFill>
              </a:rPr>
              <a:t> \n</a:t>
            </a:r>
            <a:endParaRPr lang="en-US" sz="3000" dirty="0"/>
          </a:p>
          <a:p>
            <a:r>
              <a:rPr lang="en-US" sz="3000" dirty="0">
                <a:solidFill>
                  <a:srgbClr val="7030A0"/>
                </a:solidFill>
              </a:rPr>
              <a:t>\n</a:t>
            </a:r>
            <a:endParaRPr lang="en-US" sz="3000" dirty="0"/>
          </a:p>
          <a:p>
            <a:r>
              <a:rPr lang="en-US" sz="3000" dirty="0"/>
              <a:t>someone else solve a problem  This book assumes that</a:t>
            </a:r>
            <a:r>
              <a:rPr lang="en-US" sz="3000" dirty="0">
                <a:solidFill>
                  <a:srgbClr val="7030A0"/>
                </a:solidFill>
              </a:rPr>
              <a:t> \n</a:t>
            </a:r>
            <a:endParaRPr lang="en-US" sz="3000" dirty="0"/>
          </a:p>
          <a:p>
            <a:r>
              <a:rPr lang="en-US" sz="3000" dirty="0">
                <a:solidFill>
                  <a:srgbClr val="7030A0"/>
                </a:solidFill>
              </a:rPr>
              <a:t>\n</a:t>
            </a:r>
            <a:endParaRPr lang="en-US" sz="3000" dirty="0"/>
          </a:p>
          <a:p>
            <a:r>
              <a:rPr lang="en-US" sz="3000" dirty="0"/>
              <a:t>{\</a:t>
            </a:r>
            <a:r>
              <a:rPr lang="en-US" sz="3000" dirty="0" err="1"/>
              <a:t>em</a:t>
            </a:r>
            <a:r>
              <a:rPr lang="en-US" sz="3000" dirty="0"/>
              <a:t> everyone} needs to know how to program and that once</a:t>
            </a:r>
            <a:r>
              <a:rPr lang="en-US" sz="3000" dirty="0">
                <a:solidFill>
                  <a:srgbClr val="7030A0"/>
                </a:solidFill>
              </a:rPr>
              <a:t> \n</a:t>
            </a:r>
            <a:endParaRPr lang="es-PE" sz="3000" dirty="0">
              <a:solidFill>
                <a:srgbClr val="D7712B"/>
              </a:solidFill>
            </a:endParaRPr>
          </a:p>
        </p:txBody>
      </p:sp>
    </p:spTree>
    <p:extLst>
      <p:ext uri="{BB962C8B-B14F-4D97-AF65-F5344CB8AC3E}">
        <p14:creationId xmlns:p14="http://schemas.microsoft.com/office/powerpoint/2010/main" val="1096558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Archivos de texto como una secuencia</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27</a:t>
            </a:fld>
            <a:endParaRPr lang="es-PE" dirty="0"/>
          </a:p>
        </p:txBody>
      </p:sp>
      <p:sp>
        <p:nvSpPr>
          <p:cNvPr id="7" name="CuadroTexto 6">
            <a:extLst>
              <a:ext uri="{FF2B5EF4-FFF2-40B4-BE49-F238E27FC236}">
                <a16:creationId xmlns:a16="http://schemas.microsoft.com/office/drawing/2014/main" id="{63048885-D608-63F8-D0D2-817E33B8D6C8}"/>
              </a:ext>
            </a:extLst>
          </p:cNvPr>
          <p:cNvSpPr txBox="1"/>
          <p:nvPr/>
        </p:nvSpPr>
        <p:spPr>
          <a:xfrm>
            <a:off x="4220406" y="1198043"/>
            <a:ext cx="4527042" cy="1477328"/>
          </a:xfrm>
          <a:prstGeom prst="rect">
            <a:avLst/>
          </a:prstGeom>
          <a:noFill/>
        </p:spPr>
        <p:txBody>
          <a:bodyPr wrap="square" rtlCol="0">
            <a:spAutoFit/>
          </a:bodyPr>
          <a:lstStyle/>
          <a:p>
            <a:r>
              <a:rPr lang="en-US" sz="3000" dirty="0"/>
              <a:t>file = open('mbox.txt')</a:t>
            </a:r>
          </a:p>
          <a:p>
            <a:r>
              <a:rPr lang="en-US" sz="3000" dirty="0">
                <a:solidFill>
                  <a:srgbClr val="7030A0"/>
                </a:solidFill>
              </a:rPr>
              <a:t>for line in file:</a:t>
            </a:r>
          </a:p>
          <a:p>
            <a:r>
              <a:rPr lang="en-US" sz="3000" dirty="0">
                <a:solidFill>
                  <a:srgbClr val="D7712B"/>
                </a:solidFill>
              </a:rPr>
              <a:t>    print(line)</a:t>
            </a:r>
            <a:endParaRPr lang="es-PE" sz="3000" dirty="0">
              <a:solidFill>
                <a:srgbClr val="D7712B"/>
              </a:solidFill>
            </a:endParaRPr>
          </a:p>
        </p:txBody>
      </p:sp>
      <p:sp>
        <p:nvSpPr>
          <p:cNvPr id="5" name="CuadroTexto 4">
            <a:extLst>
              <a:ext uri="{FF2B5EF4-FFF2-40B4-BE49-F238E27FC236}">
                <a16:creationId xmlns:a16="http://schemas.microsoft.com/office/drawing/2014/main" id="{665FB2C6-C1ED-AADD-A766-29046BE968C4}"/>
              </a:ext>
            </a:extLst>
          </p:cNvPr>
          <p:cNvSpPr txBox="1"/>
          <p:nvPr/>
        </p:nvSpPr>
        <p:spPr>
          <a:xfrm>
            <a:off x="2802964" y="3559064"/>
            <a:ext cx="6586072" cy="1938992"/>
          </a:xfrm>
          <a:prstGeom prst="rect">
            <a:avLst/>
          </a:prstGeom>
          <a:noFill/>
        </p:spPr>
        <p:txBody>
          <a:bodyPr wrap="square" rtlCol="0">
            <a:spAutoFit/>
          </a:bodyPr>
          <a:lstStyle/>
          <a:p>
            <a:r>
              <a:rPr lang="en-US" sz="2000" dirty="0"/>
              <a:t>Writing programs or programming is a very creative</a:t>
            </a:r>
          </a:p>
          <a:p>
            <a:r>
              <a:rPr lang="en-US" sz="2000" dirty="0"/>
              <a:t>and rewarding activity  You can write programs for</a:t>
            </a:r>
          </a:p>
          <a:p>
            <a:r>
              <a:rPr lang="en-US" sz="2000" dirty="0"/>
              <a:t>many reasons ranging from making your living to solving</a:t>
            </a:r>
          </a:p>
          <a:p>
            <a:r>
              <a:rPr lang="en-US" sz="2000" dirty="0"/>
              <a:t>a difficult data analysis problem to having fun to helping</a:t>
            </a:r>
          </a:p>
          <a:p>
            <a:r>
              <a:rPr lang="en-US" sz="2000" dirty="0"/>
              <a:t>someone else solve a problem  This book assumes that</a:t>
            </a:r>
          </a:p>
          <a:p>
            <a:r>
              <a:rPr lang="en-US" sz="2000" dirty="0"/>
              <a:t>{\</a:t>
            </a:r>
            <a:r>
              <a:rPr lang="en-US" sz="2000" dirty="0" err="1"/>
              <a:t>em</a:t>
            </a:r>
            <a:r>
              <a:rPr lang="en-US" sz="2000" dirty="0"/>
              <a:t> everyone} needs to know how to program and that once</a:t>
            </a:r>
            <a:endParaRPr lang="es-PE" sz="2000" dirty="0">
              <a:solidFill>
                <a:srgbClr val="D7712B"/>
              </a:solidFill>
            </a:endParaRPr>
          </a:p>
        </p:txBody>
      </p:sp>
    </p:spTree>
    <p:extLst>
      <p:ext uri="{BB962C8B-B14F-4D97-AF65-F5344CB8AC3E}">
        <p14:creationId xmlns:p14="http://schemas.microsoft.com/office/powerpoint/2010/main" val="481811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Contar líneas en un archivo</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28</a:t>
            </a:fld>
            <a:endParaRPr lang="es-PE" dirty="0"/>
          </a:p>
        </p:txBody>
      </p:sp>
      <p:sp>
        <p:nvSpPr>
          <p:cNvPr id="7" name="CuadroTexto 6">
            <a:extLst>
              <a:ext uri="{FF2B5EF4-FFF2-40B4-BE49-F238E27FC236}">
                <a16:creationId xmlns:a16="http://schemas.microsoft.com/office/drawing/2014/main" id="{63048885-D608-63F8-D0D2-817E33B8D6C8}"/>
              </a:ext>
            </a:extLst>
          </p:cNvPr>
          <p:cNvSpPr txBox="1"/>
          <p:nvPr/>
        </p:nvSpPr>
        <p:spPr>
          <a:xfrm>
            <a:off x="3061854" y="1202967"/>
            <a:ext cx="5768721" cy="2400657"/>
          </a:xfrm>
          <a:prstGeom prst="rect">
            <a:avLst/>
          </a:prstGeom>
          <a:noFill/>
        </p:spPr>
        <p:txBody>
          <a:bodyPr wrap="square" rtlCol="0">
            <a:spAutoFit/>
          </a:bodyPr>
          <a:lstStyle/>
          <a:p>
            <a:r>
              <a:rPr lang="en-US" sz="3000" dirty="0" err="1">
                <a:solidFill>
                  <a:srgbClr val="D7712B"/>
                </a:solidFill>
              </a:rPr>
              <a:t>texto</a:t>
            </a:r>
            <a:r>
              <a:rPr lang="en-US" sz="3000" dirty="0">
                <a:solidFill>
                  <a:srgbClr val="D7712B"/>
                </a:solidFill>
              </a:rPr>
              <a:t> = open('mbox.txt')</a:t>
            </a:r>
          </a:p>
          <a:p>
            <a:r>
              <a:rPr lang="en-US" sz="3000" dirty="0"/>
              <a:t>count = 0</a:t>
            </a:r>
          </a:p>
          <a:p>
            <a:r>
              <a:rPr lang="en-US" sz="3000" dirty="0">
                <a:solidFill>
                  <a:srgbClr val="7030A0"/>
                </a:solidFill>
              </a:rPr>
              <a:t>for line in </a:t>
            </a:r>
            <a:r>
              <a:rPr lang="en-US" sz="3000" dirty="0" err="1">
                <a:solidFill>
                  <a:srgbClr val="7030A0"/>
                </a:solidFill>
              </a:rPr>
              <a:t>texto</a:t>
            </a:r>
            <a:r>
              <a:rPr lang="en-US" sz="3000" dirty="0">
                <a:solidFill>
                  <a:srgbClr val="7030A0"/>
                </a:solidFill>
              </a:rPr>
              <a:t>:</a:t>
            </a:r>
          </a:p>
          <a:p>
            <a:r>
              <a:rPr lang="en-US" sz="3000" dirty="0">
                <a:solidFill>
                  <a:srgbClr val="7030A0"/>
                </a:solidFill>
              </a:rPr>
              <a:t>    count = count + 1</a:t>
            </a:r>
          </a:p>
          <a:p>
            <a:r>
              <a:rPr lang="en-US" sz="3000" dirty="0">
                <a:solidFill>
                  <a:srgbClr val="D7712B"/>
                </a:solidFill>
              </a:rPr>
              <a:t>print('</a:t>
            </a:r>
            <a:r>
              <a:rPr lang="en-US" sz="3000" dirty="0" err="1">
                <a:solidFill>
                  <a:srgbClr val="D7712B"/>
                </a:solidFill>
              </a:rPr>
              <a:t>Número</a:t>
            </a:r>
            <a:r>
              <a:rPr lang="en-US" sz="3000" dirty="0">
                <a:solidFill>
                  <a:srgbClr val="D7712B"/>
                </a:solidFill>
              </a:rPr>
              <a:t> de </a:t>
            </a:r>
            <a:r>
              <a:rPr lang="en-US" sz="3000" dirty="0" err="1">
                <a:solidFill>
                  <a:srgbClr val="D7712B"/>
                </a:solidFill>
              </a:rPr>
              <a:t>líneas</a:t>
            </a:r>
            <a:r>
              <a:rPr lang="en-US" sz="3000" dirty="0">
                <a:solidFill>
                  <a:srgbClr val="D7712B"/>
                </a:solidFill>
              </a:rPr>
              <a:t>:',count)</a:t>
            </a:r>
            <a:endParaRPr lang="es-PE" sz="3000" dirty="0">
              <a:solidFill>
                <a:srgbClr val="D7712B"/>
              </a:solidFill>
            </a:endParaRPr>
          </a:p>
        </p:txBody>
      </p:sp>
      <p:sp>
        <p:nvSpPr>
          <p:cNvPr id="5" name="CuadroTexto 4">
            <a:extLst>
              <a:ext uri="{FF2B5EF4-FFF2-40B4-BE49-F238E27FC236}">
                <a16:creationId xmlns:a16="http://schemas.microsoft.com/office/drawing/2014/main" id="{665FB2C6-C1ED-AADD-A766-29046BE968C4}"/>
              </a:ext>
            </a:extLst>
          </p:cNvPr>
          <p:cNvSpPr txBox="1"/>
          <p:nvPr/>
        </p:nvSpPr>
        <p:spPr>
          <a:xfrm>
            <a:off x="2802964" y="3772901"/>
            <a:ext cx="6586072" cy="1938992"/>
          </a:xfrm>
          <a:prstGeom prst="rect">
            <a:avLst/>
          </a:prstGeom>
          <a:noFill/>
        </p:spPr>
        <p:txBody>
          <a:bodyPr wrap="square" rtlCol="0">
            <a:spAutoFit/>
          </a:bodyPr>
          <a:lstStyle/>
          <a:p>
            <a:r>
              <a:rPr lang="en-US" sz="2000" dirty="0"/>
              <a:t>Writing programs or programming is a very creative</a:t>
            </a:r>
          </a:p>
          <a:p>
            <a:r>
              <a:rPr lang="en-US" sz="2000" dirty="0"/>
              <a:t>and rewarding activity  You can write programs for</a:t>
            </a:r>
          </a:p>
          <a:p>
            <a:r>
              <a:rPr lang="en-US" sz="2000" dirty="0"/>
              <a:t>many reasons ranging from making your living to solving</a:t>
            </a:r>
          </a:p>
          <a:p>
            <a:r>
              <a:rPr lang="en-US" sz="2000" dirty="0"/>
              <a:t>a difficult data analysis problem to having fun to helping</a:t>
            </a:r>
          </a:p>
          <a:p>
            <a:r>
              <a:rPr lang="en-US" sz="2000" dirty="0"/>
              <a:t>someone else solve a problem  This book assumes that</a:t>
            </a:r>
          </a:p>
          <a:p>
            <a:r>
              <a:rPr lang="en-US" sz="2000" dirty="0"/>
              <a:t>{\</a:t>
            </a:r>
            <a:r>
              <a:rPr lang="en-US" sz="2000" dirty="0" err="1"/>
              <a:t>em</a:t>
            </a:r>
            <a:r>
              <a:rPr lang="en-US" sz="2000" dirty="0"/>
              <a:t> everyone} needs to know how to program and that once</a:t>
            </a:r>
            <a:endParaRPr lang="es-PE" sz="2000" dirty="0">
              <a:solidFill>
                <a:srgbClr val="D7712B"/>
              </a:solidFill>
            </a:endParaRPr>
          </a:p>
        </p:txBody>
      </p:sp>
    </p:spTree>
    <p:extLst>
      <p:ext uri="{BB962C8B-B14F-4D97-AF65-F5344CB8AC3E}">
        <p14:creationId xmlns:p14="http://schemas.microsoft.com/office/powerpoint/2010/main" val="332734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Leer el archivo completo</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29</a:t>
            </a:fld>
            <a:endParaRPr lang="es-PE" dirty="0"/>
          </a:p>
        </p:txBody>
      </p:sp>
      <p:sp>
        <p:nvSpPr>
          <p:cNvPr id="9" name="Rectángulo 8">
            <a:extLst>
              <a:ext uri="{FF2B5EF4-FFF2-40B4-BE49-F238E27FC236}">
                <a16:creationId xmlns:a16="http://schemas.microsoft.com/office/drawing/2014/main" id="{791D9285-B338-9936-95AF-27614F01A154}"/>
              </a:ext>
            </a:extLst>
          </p:cNvPr>
          <p:cNvSpPr/>
          <p:nvPr/>
        </p:nvSpPr>
        <p:spPr>
          <a:xfrm>
            <a:off x="1978759" y="1396389"/>
            <a:ext cx="7772400" cy="369332"/>
          </a:xfrm>
          <a:prstGeom prst="rect">
            <a:avLst/>
          </a:prstGeom>
          <a:solidFill>
            <a:schemeClr val="bg1">
              <a:lumMod val="95000"/>
            </a:schemeClr>
          </a:solidFill>
        </p:spPr>
        <p:txBody>
          <a:bodyPr wrap="square" lIns="91440" tIns="45720" rIns="91440" bIns="45720" anchor="t">
            <a:spAutoFit/>
          </a:bodyPr>
          <a:lstStyle/>
          <a:p>
            <a:pPr algn="just"/>
            <a:r>
              <a:rPr lang="es-MX" dirty="0"/>
              <a:t>Se puede leer todo el archivo en un solo </a:t>
            </a:r>
            <a:r>
              <a:rPr lang="es-MX" dirty="0" err="1"/>
              <a:t>string</a:t>
            </a:r>
            <a:endParaRPr lang="es-PE" dirty="0"/>
          </a:p>
        </p:txBody>
      </p:sp>
      <p:sp>
        <p:nvSpPr>
          <p:cNvPr id="6" name="CuadroTexto 5">
            <a:extLst>
              <a:ext uri="{FF2B5EF4-FFF2-40B4-BE49-F238E27FC236}">
                <a16:creationId xmlns:a16="http://schemas.microsoft.com/office/drawing/2014/main" id="{597D2C8E-E07F-62C5-CFC9-B72C4B8130AA}"/>
              </a:ext>
            </a:extLst>
          </p:cNvPr>
          <p:cNvSpPr txBox="1"/>
          <p:nvPr/>
        </p:nvSpPr>
        <p:spPr>
          <a:xfrm>
            <a:off x="4030365" y="2459504"/>
            <a:ext cx="4131270" cy="1938992"/>
          </a:xfrm>
          <a:prstGeom prst="rect">
            <a:avLst/>
          </a:prstGeom>
          <a:noFill/>
        </p:spPr>
        <p:txBody>
          <a:bodyPr wrap="square" rtlCol="0">
            <a:spAutoFit/>
          </a:bodyPr>
          <a:lstStyle/>
          <a:p>
            <a:r>
              <a:rPr lang="en-US" sz="3000" dirty="0" err="1"/>
              <a:t>texto</a:t>
            </a:r>
            <a:r>
              <a:rPr lang="en-US" sz="3000" dirty="0"/>
              <a:t> = open('mbox.txt')</a:t>
            </a:r>
          </a:p>
          <a:p>
            <a:r>
              <a:rPr lang="en-US" sz="3000" dirty="0">
                <a:solidFill>
                  <a:srgbClr val="7030A0"/>
                </a:solidFill>
              </a:rPr>
              <a:t>data = </a:t>
            </a:r>
            <a:r>
              <a:rPr lang="en-US" sz="3000" dirty="0" err="1">
                <a:solidFill>
                  <a:srgbClr val="7030A0"/>
                </a:solidFill>
              </a:rPr>
              <a:t>texto.read</a:t>
            </a:r>
            <a:r>
              <a:rPr lang="en-US" sz="3000" dirty="0">
                <a:solidFill>
                  <a:srgbClr val="7030A0"/>
                </a:solidFill>
              </a:rPr>
              <a:t>()</a:t>
            </a:r>
          </a:p>
          <a:p>
            <a:r>
              <a:rPr lang="en-US" sz="3000" dirty="0">
                <a:solidFill>
                  <a:srgbClr val="D7712B"/>
                </a:solidFill>
              </a:rPr>
              <a:t>print(</a:t>
            </a:r>
            <a:r>
              <a:rPr lang="en-US" sz="3000" dirty="0" err="1">
                <a:solidFill>
                  <a:srgbClr val="D7712B"/>
                </a:solidFill>
              </a:rPr>
              <a:t>len</a:t>
            </a:r>
            <a:r>
              <a:rPr lang="en-US" sz="3000" dirty="0">
                <a:solidFill>
                  <a:srgbClr val="D7712B"/>
                </a:solidFill>
              </a:rPr>
              <a:t>(</a:t>
            </a:r>
            <a:r>
              <a:rPr lang="en-US" sz="3000" dirty="0">
                <a:solidFill>
                  <a:srgbClr val="7030A0"/>
                </a:solidFill>
              </a:rPr>
              <a:t>data</a:t>
            </a:r>
            <a:r>
              <a:rPr lang="en-US" sz="3000" dirty="0">
                <a:solidFill>
                  <a:srgbClr val="D7712B"/>
                </a:solidFill>
              </a:rPr>
              <a:t>))</a:t>
            </a:r>
          </a:p>
          <a:p>
            <a:r>
              <a:rPr lang="en-US" sz="3000" dirty="0">
                <a:solidFill>
                  <a:srgbClr val="D7712B"/>
                </a:solidFill>
              </a:rPr>
              <a:t>print(</a:t>
            </a:r>
            <a:r>
              <a:rPr lang="en-US" sz="3000" dirty="0">
                <a:solidFill>
                  <a:srgbClr val="7030A0"/>
                </a:solidFill>
              </a:rPr>
              <a:t>data[:20]</a:t>
            </a:r>
            <a:r>
              <a:rPr lang="en-US" sz="3000" dirty="0">
                <a:solidFill>
                  <a:srgbClr val="D7712B"/>
                </a:solidFill>
              </a:rPr>
              <a:t>)</a:t>
            </a:r>
            <a:endParaRPr lang="es-PE" sz="3000" dirty="0">
              <a:solidFill>
                <a:srgbClr val="D7712B"/>
              </a:solidFill>
            </a:endParaRPr>
          </a:p>
        </p:txBody>
      </p:sp>
    </p:spTree>
    <p:extLst>
      <p:ext uri="{BB962C8B-B14F-4D97-AF65-F5344CB8AC3E}">
        <p14:creationId xmlns:p14="http://schemas.microsoft.com/office/powerpoint/2010/main" val="240583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1109A38-2A89-65CC-0217-4790948AC1BF}"/>
              </a:ext>
            </a:extLst>
          </p:cNvPr>
          <p:cNvSpPr>
            <a:spLocks noGrp="1"/>
          </p:cNvSpPr>
          <p:nvPr>
            <p:ph type="ftr" sz="quarter" idx="11"/>
          </p:nvPr>
        </p:nvSpPr>
        <p:spPr/>
        <p:txBody>
          <a:bodyPr/>
          <a:lstStyle/>
          <a:p>
            <a:r>
              <a:rPr lang="es-MX"/>
              <a:t>Python para todos - Agosto del 2022</a:t>
            </a:r>
            <a:endParaRPr lang="es-PE" dirty="0"/>
          </a:p>
        </p:txBody>
      </p:sp>
      <p:sp>
        <p:nvSpPr>
          <p:cNvPr id="3" name="Marcador de número de diapositiva 2">
            <a:extLst>
              <a:ext uri="{FF2B5EF4-FFF2-40B4-BE49-F238E27FC236}">
                <a16:creationId xmlns:a16="http://schemas.microsoft.com/office/drawing/2014/main" id="{F17EB68F-BC21-BBE3-8821-C44C0C8BB988}"/>
              </a:ext>
            </a:extLst>
          </p:cNvPr>
          <p:cNvSpPr>
            <a:spLocks noGrp="1"/>
          </p:cNvSpPr>
          <p:nvPr>
            <p:ph type="sldNum" sz="quarter" idx="12"/>
          </p:nvPr>
        </p:nvSpPr>
        <p:spPr/>
        <p:txBody>
          <a:bodyPr/>
          <a:lstStyle/>
          <a:p>
            <a:fld id="{3CE8B06D-1C54-45AF-95B4-2D125529B008}" type="slidenum">
              <a:rPr lang="es-PE" smtClean="0"/>
              <a:t>3</a:t>
            </a:fld>
            <a:endParaRPr lang="es-PE" dirty="0"/>
          </a:p>
        </p:txBody>
      </p:sp>
      <p:sp>
        <p:nvSpPr>
          <p:cNvPr id="4" name="Marcador de texto 3">
            <a:extLst>
              <a:ext uri="{FF2B5EF4-FFF2-40B4-BE49-F238E27FC236}">
                <a16:creationId xmlns:a16="http://schemas.microsoft.com/office/drawing/2014/main" id="{9EE2B96C-7A98-307D-EEC5-3175A2073ED6}"/>
              </a:ext>
            </a:extLst>
          </p:cNvPr>
          <p:cNvSpPr>
            <a:spLocks noGrp="1"/>
          </p:cNvSpPr>
          <p:nvPr>
            <p:ph type="body" sz="quarter" idx="13"/>
          </p:nvPr>
        </p:nvSpPr>
        <p:spPr/>
        <p:txBody>
          <a:bodyPr/>
          <a:lstStyle/>
          <a:p>
            <a:r>
              <a:rPr lang="es-PE" sz="8000" dirty="0"/>
              <a:t>Introducción</a:t>
            </a:r>
          </a:p>
        </p:txBody>
      </p:sp>
    </p:spTree>
    <p:extLst>
      <p:ext uri="{BB962C8B-B14F-4D97-AF65-F5344CB8AC3E}">
        <p14:creationId xmlns:p14="http://schemas.microsoft.com/office/powerpoint/2010/main" val="35830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Buscar una línea en un archivo</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30</a:t>
            </a:fld>
            <a:endParaRPr lang="es-PE" dirty="0"/>
          </a:p>
        </p:txBody>
      </p:sp>
      <p:sp>
        <p:nvSpPr>
          <p:cNvPr id="7" name="CuadroTexto 6">
            <a:extLst>
              <a:ext uri="{FF2B5EF4-FFF2-40B4-BE49-F238E27FC236}">
                <a16:creationId xmlns:a16="http://schemas.microsoft.com/office/drawing/2014/main" id="{63048885-D608-63F8-D0D2-817E33B8D6C8}"/>
              </a:ext>
            </a:extLst>
          </p:cNvPr>
          <p:cNvSpPr txBox="1"/>
          <p:nvPr/>
        </p:nvSpPr>
        <p:spPr>
          <a:xfrm>
            <a:off x="1091051" y="2459504"/>
            <a:ext cx="5417128" cy="1938992"/>
          </a:xfrm>
          <a:prstGeom prst="rect">
            <a:avLst/>
          </a:prstGeom>
          <a:noFill/>
        </p:spPr>
        <p:txBody>
          <a:bodyPr wrap="square" rtlCol="0">
            <a:spAutoFit/>
          </a:bodyPr>
          <a:lstStyle/>
          <a:p>
            <a:r>
              <a:rPr lang="en-US" sz="3000" dirty="0" err="1"/>
              <a:t>texto</a:t>
            </a:r>
            <a:r>
              <a:rPr lang="en-US" sz="3000" dirty="0"/>
              <a:t> = open('mbox.txt')</a:t>
            </a:r>
          </a:p>
          <a:p>
            <a:r>
              <a:rPr lang="en-US" sz="3000" dirty="0">
                <a:solidFill>
                  <a:srgbClr val="7030A0"/>
                </a:solidFill>
              </a:rPr>
              <a:t>for line in </a:t>
            </a:r>
            <a:r>
              <a:rPr lang="en-US" sz="3000" dirty="0" err="1">
                <a:solidFill>
                  <a:srgbClr val="7030A0"/>
                </a:solidFill>
              </a:rPr>
              <a:t>texto</a:t>
            </a:r>
            <a:r>
              <a:rPr lang="en-US" sz="3000" dirty="0">
                <a:solidFill>
                  <a:srgbClr val="7030A0"/>
                </a:solidFill>
              </a:rPr>
              <a:t>:</a:t>
            </a:r>
          </a:p>
          <a:p>
            <a:r>
              <a:rPr lang="en-US" sz="3000" dirty="0">
                <a:solidFill>
                  <a:srgbClr val="D7712B"/>
                </a:solidFill>
              </a:rPr>
              <a:t>    if </a:t>
            </a:r>
            <a:r>
              <a:rPr lang="en-US" sz="3000" dirty="0" err="1">
                <a:solidFill>
                  <a:srgbClr val="D7712B"/>
                </a:solidFill>
              </a:rPr>
              <a:t>line.startswith</a:t>
            </a:r>
            <a:r>
              <a:rPr lang="en-US" sz="3000" dirty="0">
                <a:solidFill>
                  <a:srgbClr val="D7712B"/>
                </a:solidFill>
              </a:rPr>
              <a:t>('From:'):</a:t>
            </a:r>
          </a:p>
          <a:p>
            <a:r>
              <a:rPr lang="en-US" sz="3000" dirty="0">
                <a:solidFill>
                  <a:srgbClr val="D7712B"/>
                </a:solidFill>
              </a:rPr>
              <a:t>        print(line)</a:t>
            </a:r>
            <a:endParaRPr lang="es-PE" sz="3000" dirty="0">
              <a:solidFill>
                <a:srgbClr val="D7712B"/>
              </a:solidFill>
            </a:endParaRPr>
          </a:p>
        </p:txBody>
      </p:sp>
      <p:sp>
        <p:nvSpPr>
          <p:cNvPr id="5" name="CuadroTexto 4">
            <a:extLst>
              <a:ext uri="{FF2B5EF4-FFF2-40B4-BE49-F238E27FC236}">
                <a16:creationId xmlns:a16="http://schemas.microsoft.com/office/drawing/2014/main" id="{C152ACD0-D24B-F3DC-563B-2E98687EE2CB}"/>
              </a:ext>
            </a:extLst>
          </p:cNvPr>
          <p:cNvSpPr txBox="1"/>
          <p:nvPr/>
        </p:nvSpPr>
        <p:spPr>
          <a:xfrm>
            <a:off x="7042455" y="2336610"/>
            <a:ext cx="4131270" cy="3477875"/>
          </a:xfrm>
          <a:prstGeom prst="rect">
            <a:avLst/>
          </a:prstGeom>
          <a:noFill/>
        </p:spPr>
        <p:txBody>
          <a:bodyPr wrap="square" rtlCol="0">
            <a:spAutoFit/>
          </a:bodyPr>
          <a:lstStyle/>
          <a:p>
            <a:r>
              <a:rPr lang="en-US" sz="2000" dirty="0">
                <a:solidFill>
                  <a:srgbClr val="843C0C"/>
                </a:solidFill>
              </a:rPr>
              <a:t>From: iso.data@uzc.sa.pe</a:t>
            </a:r>
          </a:p>
          <a:p>
            <a:endParaRPr lang="en-US" sz="2000" dirty="0">
              <a:solidFill>
                <a:srgbClr val="843C0C"/>
              </a:solidFill>
            </a:endParaRPr>
          </a:p>
          <a:p>
            <a:r>
              <a:rPr lang="en-US" sz="2000" dirty="0">
                <a:solidFill>
                  <a:srgbClr val="843C0C"/>
                </a:solidFill>
              </a:rPr>
              <a:t>From: user.data@arg.tu.pe</a:t>
            </a:r>
          </a:p>
          <a:p>
            <a:endParaRPr lang="es-PE" sz="2000" dirty="0">
              <a:solidFill>
                <a:srgbClr val="843C0C"/>
              </a:solidFill>
            </a:endParaRPr>
          </a:p>
          <a:p>
            <a:r>
              <a:rPr lang="en-US" sz="2000" dirty="0">
                <a:solidFill>
                  <a:srgbClr val="843C0C"/>
                </a:solidFill>
              </a:rPr>
              <a:t>From: new.data@gt.ki.pe</a:t>
            </a:r>
          </a:p>
          <a:p>
            <a:endParaRPr lang="es-PE" sz="2000" dirty="0">
              <a:solidFill>
                <a:srgbClr val="843C0C"/>
              </a:solidFill>
            </a:endParaRPr>
          </a:p>
          <a:p>
            <a:r>
              <a:rPr lang="en-US" sz="2000" dirty="0">
                <a:solidFill>
                  <a:srgbClr val="843C0C"/>
                </a:solidFill>
              </a:rPr>
              <a:t>From: ffff.data@ed.op.pe</a:t>
            </a:r>
          </a:p>
          <a:p>
            <a:endParaRPr lang="es-PE" sz="2000" dirty="0">
              <a:solidFill>
                <a:srgbClr val="843C0C"/>
              </a:solidFill>
            </a:endParaRPr>
          </a:p>
          <a:p>
            <a:r>
              <a:rPr lang="en-US" sz="2000" dirty="0">
                <a:solidFill>
                  <a:srgbClr val="843C0C"/>
                </a:solidFill>
              </a:rPr>
              <a:t>From: oefm.data@uzc.edu.pe</a:t>
            </a:r>
          </a:p>
          <a:p>
            <a:r>
              <a:rPr lang="en-US" sz="2000" dirty="0">
                <a:solidFill>
                  <a:srgbClr val="843C0C"/>
                </a:solidFill>
              </a:rPr>
              <a:t>…</a:t>
            </a:r>
          </a:p>
          <a:p>
            <a:endParaRPr lang="es-PE" sz="2000" dirty="0">
              <a:solidFill>
                <a:srgbClr val="D7712B"/>
              </a:solidFill>
            </a:endParaRPr>
          </a:p>
        </p:txBody>
      </p:sp>
    </p:spTree>
    <p:extLst>
      <p:ext uri="{BB962C8B-B14F-4D97-AF65-F5344CB8AC3E}">
        <p14:creationId xmlns:p14="http://schemas.microsoft.com/office/powerpoint/2010/main" val="788495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FBF73-7636-AC77-7791-7F7FA36A0CF3}"/>
              </a:ext>
            </a:extLst>
          </p:cNvPr>
          <p:cNvSpPr>
            <a:spLocks noGrp="1"/>
          </p:cNvSpPr>
          <p:nvPr>
            <p:ph type="title"/>
          </p:nvPr>
        </p:nvSpPr>
        <p:spPr/>
        <p:txBody>
          <a:bodyPr/>
          <a:lstStyle/>
          <a:p>
            <a:r>
              <a:rPr lang="es-PE" b="1" dirty="0"/>
              <a:t>Contando líneas</a:t>
            </a:r>
            <a:endParaRPr lang="es-PE" dirty="0"/>
          </a:p>
        </p:txBody>
      </p:sp>
      <p:sp>
        <p:nvSpPr>
          <p:cNvPr id="3" name="Marcador de pie de página 2">
            <a:extLst>
              <a:ext uri="{FF2B5EF4-FFF2-40B4-BE49-F238E27FC236}">
                <a16:creationId xmlns:a16="http://schemas.microsoft.com/office/drawing/2014/main" id="{1258BDBF-1457-EBC0-06C5-84794477AAE2}"/>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E6528C56-7F82-D62A-182E-E1C0FFF11D6B}"/>
              </a:ext>
            </a:extLst>
          </p:cNvPr>
          <p:cNvSpPr>
            <a:spLocks noGrp="1"/>
          </p:cNvSpPr>
          <p:nvPr>
            <p:ph type="sldNum" sz="quarter" idx="12"/>
          </p:nvPr>
        </p:nvSpPr>
        <p:spPr/>
        <p:txBody>
          <a:bodyPr/>
          <a:lstStyle/>
          <a:p>
            <a:fld id="{3CE8B06D-1C54-45AF-95B4-2D125529B008}" type="slidenum">
              <a:rPr lang="es-PE" smtClean="0"/>
              <a:t>31</a:t>
            </a:fld>
            <a:endParaRPr lang="es-PE" dirty="0"/>
          </a:p>
        </p:txBody>
      </p:sp>
      <p:sp>
        <p:nvSpPr>
          <p:cNvPr id="5" name="CuadroTexto 4">
            <a:extLst>
              <a:ext uri="{FF2B5EF4-FFF2-40B4-BE49-F238E27FC236}">
                <a16:creationId xmlns:a16="http://schemas.microsoft.com/office/drawing/2014/main" id="{4FEA6E58-66BE-A87E-45B3-514986BE75B4}"/>
              </a:ext>
            </a:extLst>
          </p:cNvPr>
          <p:cNvSpPr txBox="1"/>
          <p:nvPr/>
        </p:nvSpPr>
        <p:spPr>
          <a:xfrm>
            <a:off x="315197" y="1767006"/>
            <a:ext cx="7949039" cy="3323987"/>
          </a:xfrm>
          <a:prstGeom prst="rect">
            <a:avLst/>
          </a:prstGeom>
          <a:noFill/>
        </p:spPr>
        <p:txBody>
          <a:bodyPr wrap="square" rtlCol="0">
            <a:spAutoFit/>
          </a:bodyPr>
          <a:lstStyle/>
          <a:p>
            <a:r>
              <a:rPr lang="en-US" sz="3000" dirty="0" err="1"/>
              <a:t>nombre</a:t>
            </a:r>
            <a:r>
              <a:rPr lang="en-US" sz="3000" dirty="0"/>
              <a:t> = input('</a:t>
            </a:r>
            <a:r>
              <a:rPr lang="en-US" sz="3000" dirty="0" err="1"/>
              <a:t>Ingresa</a:t>
            </a:r>
            <a:r>
              <a:rPr lang="en-US" sz="3000" dirty="0"/>
              <a:t> </a:t>
            </a:r>
            <a:r>
              <a:rPr lang="en-US" sz="3000" dirty="0" err="1"/>
              <a:t>el</a:t>
            </a:r>
            <a:r>
              <a:rPr lang="en-US" sz="3000" dirty="0"/>
              <a:t> </a:t>
            </a:r>
            <a:r>
              <a:rPr lang="en-US" sz="3000" dirty="0" err="1"/>
              <a:t>nombre</a:t>
            </a:r>
            <a:r>
              <a:rPr lang="en-US" sz="3000" dirty="0"/>
              <a:t> del </a:t>
            </a:r>
            <a:r>
              <a:rPr lang="en-US" sz="3000" dirty="0" err="1"/>
              <a:t>archivo</a:t>
            </a:r>
            <a:r>
              <a:rPr lang="en-US" sz="3000" dirty="0"/>
              <a:t>: ')</a:t>
            </a:r>
          </a:p>
          <a:p>
            <a:r>
              <a:rPr lang="en-US" sz="3000" dirty="0">
                <a:solidFill>
                  <a:srgbClr val="7030A0"/>
                </a:solidFill>
              </a:rPr>
              <a:t>text = open(</a:t>
            </a:r>
            <a:r>
              <a:rPr lang="en-US" sz="3000" dirty="0" err="1">
                <a:solidFill>
                  <a:srgbClr val="7030A0"/>
                </a:solidFill>
              </a:rPr>
              <a:t>nombre</a:t>
            </a:r>
            <a:r>
              <a:rPr lang="en-US" sz="3000" dirty="0">
                <a:solidFill>
                  <a:srgbClr val="7030A0"/>
                </a:solidFill>
              </a:rPr>
              <a:t>)</a:t>
            </a:r>
          </a:p>
          <a:p>
            <a:r>
              <a:rPr lang="en-US" sz="3000" dirty="0">
                <a:solidFill>
                  <a:srgbClr val="7030A0"/>
                </a:solidFill>
              </a:rPr>
              <a:t>count = 0</a:t>
            </a:r>
          </a:p>
          <a:p>
            <a:r>
              <a:rPr lang="en-US" sz="3000" dirty="0">
                <a:solidFill>
                  <a:srgbClr val="7030A0"/>
                </a:solidFill>
              </a:rPr>
              <a:t>for line in </a:t>
            </a:r>
            <a:r>
              <a:rPr lang="en-US" sz="3000" dirty="0" err="1">
                <a:solidFill>
                  <a:srgbClr val="7030A0"/>
                </a:solidFill>
              </a:rPr>
              <a:t>texto</a:t>
            </a:r>
            <a:r>
              <a:rPr lang="en-US" sz="3000" dirty="0">
                <a:solidFill>
                  <a:srgbClr val="7030A0"/>
                </a:solidFill>
              </a:rPr>
              <a:t>:</a:t>
            </a:r>
          </a:p>
          <a:p>
            <a:r>
              <a:rPr lang="en-US" sz="3000" dirty="0">
                <a:solidFill>
                  <a:srgbClr val="D7712B"/>
                </a:solidFill>
              </a:rPr>
              <a:t>    if </a:t>
            </a:r>
            <a:r>
              <a:rPr lang="en-US" sz="3000" dirty="0" err="1">
                <a:solidFill>
                  <a:srgbClr val="D7712B"/>
                </a:solidFill>
              </a:rPr>
              <a:t>line.startswith</a:t>
            </a:r>
            <a:r>
              <a:rPr lang="en-US" sz="3000" dirty="0">
                <a:solidFill>
                  <a:srgbClr val="D7712B"/>
                </a:solidFill>
              </a:rPr>
              <a:t>('</a:t>
            </a:r>
            <a:r>
              <a:rPr lang="en-US" sz="3000" dirty="0" err="1">
                <a:solidFill>
                  <a:srgbClr val="D7712B"/>
                </a:solidFill>
              </a:rPr>
              <a:t>Destinatario</a:t>
            </a:r>
            <a:r>
              <a:rPr lang="en-US" sz="3000" dirty="0">
                <a:solidFill>
                  <a:srgbClr val="D7712B"/>
                </a:solidFill>
              </a:rPr>
              <a:t>:'):</a:t>
            </a:r>
          </a:p>
          <a:p>
            <a:r>
              <a:rPr lang="en-US" sz="3000" dirty="0">
                <a:solidFill>
                  <a:srgbClr val="D7712B"/>
                </a:solidFill>
              </a:rPr>
              <a:t>        count = count + 1</a:t>
            </a:r>
          </a:p>
          <a:p>
            <a:r>
              <a:rPr lang="en-US" sz="3000" dirty="0">
                <a:solidFill>
                  <a:srgbClr val="D7712B"/>
                </a:solidFill>
              </a:rPr>
              <a:t>print('Hay',count,'</a:t>
            </a:r>
            <a:r>
              <a:rPr lang="en-US" sz="3000" dirty="0" err="1">
                <a:solidFill>
                  <a:srgbClr val="D7712B"/>
                </a:solidFill>
              </a:rPr>
              <a:t>destinatarios</a:t>
            </a:r>
            <a:r>
              <a:rPr lang="en-US" sz="3000" dirty="0">
                <a:solidFill>
                  <a:srgbClr val="D7712B"/>
                </a:solidFill>
              </a:rPr>
              <a:t> </a:t>
            </a:r>
            <a:r>
              <a:rPr lang="en-US" sz="3000" dirty="0" err="1">
                <a:solidFill>
                  <a:srgbClr val="D7712B"/>
                </a:solidFill>
              </a:rPr>
              <a:t>en</a:t>
            </a:r>
            <a:r>
              <a:rPr lang="en-US" sz="3000" dirty="0">
                <a:solidFill>
                  <a:srgbClr val="D7712B"/>
                </a:solidFill>
              </a:rPr>
              <a:t>',</a:t>
            </a:r>
            <a:r>
              <a:rPr lang="en-US" sz="3000" dirty="0" err="1">
                <a:solidFill>
                  <a:srgbClr val="D7712B"/>
                </a:solidFill>
              </a:rPr>
              <a:t>nombre</a:t>
            </a:r>
            <a:r>
              <a:rPr lang="en-US" sz="3000" dirty="0">
                <a:solidFill>
                  <a:srgbClr val="D7712B"/>
                </a:solidFill>
              </a:rPr>
              <a:t>)</a:t>
            </a:r>
          </a:p>
        </p:txBody>
      </p:sp>
      <p:sp>
        <p:nvSpPr>
          <p:cNvPr id="6" name="CuadroTexto 5">
            <a:extLst>
              <a:ext uri="{FF2B5EF4-FFF2-40B4-BE49-F238E27FC236}">
                <a16:creationId xmlns:a16="http://schemas.microsoft.com/office/drawing/2014/main" id="{89DCA24A-D387-9A19-05AC-8EFA9F9E0F0F}"/>
              </a:ext>
            </a:extLst>
          </p:cNvPr>
          <p:cNvSpPr txBox="1"/>
          <p:nvPr/>
        </p:nvSpPr>
        <p:spPr>
          <a:xfrm>
            <a:off x="7398326" y="2634129"/>
            <a:ext cx="4478477" cy="1938992"/>
          </a:xfrm>
          <a:prstGeom prst="rect">
            <a:avLst/>
          </a:prstGeom>
          <a:noFill/>
        </p:spPr>
        <p:txBody>
          <a:bodyPr wrap="square" rtlCol="0">
            <a:spAutoFit/>
          </a:bodyPr>
          <a:lstStyle/>
          <a:p>
            <a:r>
              <a:rPr lang="en-US" sz="2000" dirty="0" err="1">
                <a:solidFill>
                  <a:srgbClr val="843C0C"/>
                </a:solidFill>
              </a:rPr>
              <a:t>Ingresa</a:t>
            </a:r>
            <a:r>
              <a:rPr lang="en-US" sz="2000" dirty="0">
                <a:solidFill>
                  <a:srgbClr val="843C0C"/>
                </a:solidFill>
              </a:rPr>
              <a:t> </a:t>
            </a:r>
            <a:r>
              <a:rPr lang="en-US" sz="2000" dirty="0" err="1">
                <a:solidFill>
                  <a:srgbClr val="843C0C"/>
                </a:solidFill>
              </a:rPr>
              <a:t>el</a:t>
            </a:r>
            <a:r>
              <a:rPr lang="en-US" sz="2000" dirty="0">
                <a:solidFill>
                  <a:srgbClr val="843C0C"/>
                </a:solidFill>
              </a:rPr>
              <a:t> </a:t>
            </a:r>
            <a:r>
              <a:rPr lang="en-US" sz="2000" dirty="0" err="1">
                <a:solidFill>
                  <a:srgbClr val="843C0C"/>
                </a:solidFill>
              </a:rPr>
              <a:t>nombre</a:t>
            </a:r>
            <a:r>
              <a:rPr lang="en-US" sz="2000" dirty="0">
                <a:solidFill>
                  <a:srgbClr val="843C0C"/>
                </a:solidFill>
              </a:rPr>
              <a:t> del </a:t>
            </a:r>
            <a:r>
              <a:rPr lang="en-US" sz="2000" dirty="0" err="1">
                <a:solidFill>
                  <a:srgbClr val="843C0C"/>
                </a:solidFill>
              </a:rPr>
              <a:t>archivo</a:t>
            </a:r>
            <a:r>
              <a:rPr lang="en-US" sz="2000" dirty="0">
                <a:solidFill>
                  <a:srgbClr val="843C0C"/>
                </a:solidFill>
              </a:rPr>
              <a:t>: mbox.txt</a:t>
            </a:r>
          </a:p>
          <a:p>
            <a:r>
              <a:rPr lang="en-US" sz="2000" dirty="0">
                <a:solidFill>
                  <a:srgbClr val="843C0C"/>
                </a:solidFill>
              </a:rPr>
              <a:t>Hay 5840 </a:t>
            </a:r>
            <a:r>
              <a:rPr lang="en-US" sz="2000" dirty="0" err="1">
                <a:solidFill>
                  <a:srgbClr val="843C0C"/>
                </a:solidFill>
              </a:rPr>
              <a:t>destinatarios</a:t>
            </a:r>
            <a:r>
              <a:rPr lang="en-US" sz="2000" dirty="0">
                <a:solidFill>
                  <a:srgbClr val="843C0C"/>
                </a:solidFill>
              </a:rPr>
              <a:t> </a:t>
            </a:r>
            <a:r>
              <a:rPr lang="en-US" sz="2000" dirty="0" err="1">
                <a:solidFill>
                  <a:srgbClr val="843C0C"/>
                </a:solidFill>
              </a:rPr>
              <a:t>en</a:t>
            </a:r>
            <a:r>
              <a:rPr lang="en-US" sz="2000" dirty="0">
                <a:solidFill>
                  <a:srgbClr val="843C0C"/>
                </a:solidFill>
              </a:rPr>
              <a:t> mbox.txt</a:t>
            </a:r>
          </a:p>
          <a:p>
            <a:endParaRPr lang="en-US" sz="2000" dirty="0">
              <a:solidFill>
                <a:srgbClr val="843C0C"/>
              </a:solidFill>
            </a:endParaRPr>
          </a:p>
          <a:p>
            <a:r>
              <a:rPr lang="en-US" sz="2000" dirty="0" err="1">
                <a:solidFill>
                  <a:srgbClr val="843C0C"/>
                </a:solidFill>
              </a:rPr>
              <a:t>Ingresa</a:t>
            </a:r>
            <a:r>
              <a:rPr lang="en-US" sz="2000" dirty="0">
                <a:solidFill>
                  <a:srgbClr val="843C0C"/>
                </a:solidFill>
              </a:rPr>
              <a:t> </a:t>
            </a:r>
            <a:r>
              <a:rPr lang="en-US" sz="2000" dirty="0" err="1">
                <a:solidFill>
                  <a:srgbClr val="843C0C"/>
                </a:solidFill>
              </a:rPr>
              <a:t>el</a:t>
            </a:r>
            <a:r>
              <a:rPr lang="en-US" sz="2000" dirty="0">
                <a:solidFill>
                  <a:srgbClr val="843C0C"/>
                </a:solidFill>
              </a:rPr>
              <a:t> </a:t>
            </a:r>
            <a:r>
              <a:rPr lang="en-US" sz="2000" dirty="0" err="1">
                <a:solidFill>
                  <a:srgbClr val="843C0C"/>
                </a:solidFill>
              </a:rPr>
              <a:t>nombre</a:t>
            </a:r>
            <a:r>
              <a:rPr lang="en-US" sz="2000" dirty="0">
                <a:solidFill>
                  <a:srgbClr val="843C0C"/>
                </a:solidFill>
              </a:rPr>
              <a:t> del </a:t>
            </a:r>
            <a:r>
              <a:rPr lang="en-US" sz="2000" dirty="0" err="1">
                <a:solidFill>
                  <a:srgbClr val="843C0C"/>
                </a:solidFill>
              </a:rPr>
              <a:t>archivo</a:t>
            </a:r>
            <a:r>
              <a:rPr lang="en-US" sz="2000" dirty="0">
                <a:solidFill>
                  <a:srgbClr val="843C0C"/>
                </a:solidFill>
              </a:rPr>
              <a:t>: mbox.txt</a:t>
            </a:r>
          </a:p>
          <a:p>
            <a:r>
              <a:rPr lang="en-US" sz="2000" dirty="0">
                <a:solidFill>
                  <a:srgbClr val="843C0C"/>
                </a:solidFill>
              </a:rPr>
              <a:t>Hay 4514 </a:t>
            </a:r>
            <a:r>
              <a:rPr lang="en-US" sz="2000" dirty="0" err="1">
                <a:solidFill>
                  <a:srgbClr val="843C0C"/>
                </a:solidFill>
              </a:rPr>
              <a:t>destinatarios</a:t>
            </a:r>
            <a:r>
              <a:rPr lang="en-US" sz="2000" dirty="0">
                <a:solidFill>
                  <a:srgbClr val="843C0C"/>
                </a:solidFill>
              </a:rPr>
              <a:t> </a:t>
            </a:r>
            <a:r>
              <a:rPr lang="en-US" sz="2000" dirty="0" err="1">
                <a:solidFill>
                  <a:srgbClr val="843C0C"/>
                </a:solidFill>
              </a:rPr>
              <a:t>en</a:t>
            </a:r>
            <a:r>
              <a:rPr lang="en-US" sz="2000" dirty="0">
                <a:solidFill>
                  <a:srgbClr val="843C0C"/>
                </a:solidFill>
              </a:rPr>
              <a:t> ntb.txt</a:t>
            </a:r>
          </a:p>
          <a:p>
            <a:endParaRPr lang="en-US" sz="2000" dirty="0">
              <a:solidFill>
                <a:srgbClr val="843C0C"/>
              </a:solidFill>
            </a:endParaRPr>
          </a:p>
        </p:txBody>
      </p:sp>
    </p:spTree>
    <p:extLst>
      <p:ext uri="{BB962C8B-B14F-4D97-AF65-F5344CB8AC3E}">
        <p14:creationId xmlns:p14="http://schemas.microsoft.com/office/powerpoint/2010/main" val="395270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Listas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32</a:t>
            </a:fld>
            <a:endParaRPr lang="es-PE" dirty="0"/>
          </a:p>
        </p:txBody>
      </p:sp>
      <p:sp>
        <p:nvSpPr>
          <p:cNvPr id="6" name="CuadroTexto 5">
            <a:extLst>
              <a:ext uri="{FF2B5EF4-FFF2-40B4-BE49-F238E27FC236}">
                <a16:creationId xmlns:a16="http://schemas.microsoft.com/office/drawing/2014/main" id="{6627C7C6-BA3A-A701-A354-660548EB7F19}"/>
              </a:ext>
            </a:extLst>
          </p:cNvPr>
          <p:cNvSpPr txBox="1"/>
          <p:nvPr/>
        </p:nvSpPr>
        <p:spPr>
          <a:xfrm>
            <a:off x="2538293" y="2336610"/>
            <a:ext cx="7115413" cy="3323987"/>
          </a:xfrm>
          <a:prstGeom prst="rect">
            <a:avLst/>
          </a:prstGeom>
          <a:noFill/>
        </p:spPr>
        <p:txBody>
          <a:bodyPr wrap="square" rtlCol="0">
            <a:spAutoFit/>
          </a:bodyPr>
          <a:lstStyle/>
          <a:p>
            <a:r>
              <a:rPr lang="es-MX" sz="3000" dirty="0">
                <a:solidFill>
                  <a:srgbClr val="7030A0"/>
                </a:solidFill>
              </a:rPr>
              <a:t>amigos</a:t>
            </a:r>
            <a:r>
              <a:rPr lang="es-MX" sz="3000" dirty="0">
                <a:solidFill>
                  <a:srgbClr val="D7712B"/>
                </a:solidFill>
              </a:rPr>
              <a:t> </a:t>
            </a:r>
            <a:r>
              <a:rPr lang="es-MX" sz="3000" dirty="0"/>
              <a:t>=</a:t>
            </a:r>
            <a:r>
              <a:rPr lang="es-MX" sz="3000" dirty="0">
                <a:solidFill>
                  <a:srgbClr val="D7712B"/>
                </a:solidFill>
              </a:rPr>
              <a:t> ['</a:t>
            </a:r>
            <a:r>
              <a:rPr lang="es-MX" sz="3000" dirty="0" err="1">
                <a:solidFill>
                  <a:srgbClr val="D7712B"/>
                </a:solidFill>
              </a:rPr>
              <a:t>Nora','Teo','Sonia</a:t>
            </a:r>
            <a:r>
              <a:rPr lang="es-MX" sz="3000" dirty="0">
                <a:solidFill>
                  <a:srgbClr val="D7712B"/>
                </a:solidFill>
              </a:rPr>
              <a:t>']</a:t>
            </a:r>
          </a:p>
          <a:p>
            <a:endParaRPr lang="es-MX" sz="3000" dirty="0">
              <a:solidFill>
                <a:srgbClr val="D7712B"/>
              </a:solidFill>
            </a:endParaRPr>
          </a:p>
          <a:p>
            <a:r>
              <a:rPr lang="es-MX" sz="3000" dirty="0">
                <a:solidFill>
                  <a:srgbClr val="7030A0"/>
                </a:solidFill>
              </a:rPr>
              <a:t>oficina</a:t>
            </a:r>
            <a:r>
              <a:rPr lang="es-MX" sz="3000" dirty="0">
                <a:solidFill>
                  <a:srgbClr val="D7712B"/>
                </a:solidFill>
              </a:rPr>
              <a:t> </a:t>
            </a:r>
            <a:r>
              <a:rPr lang="es-MX" sz="3000" dirty="0"/>
              <a:t>=</a:t>
            </a:r>
            <a:r>
              <a:rPr lang="es-MX" sz="3000" dirty="0">
                <a:solidFill>
                  <a:srgbClr val="D7712B"/>
                </a:solidFill>
              </a:rPr>
              <a:t> ['</a:t>
            </a:r>
            <a:r>
              <a:rPr lang="es-MX" sz="3000" dirty="0" err="1">
                <a:solidFill>
                  <a:srgbClr val="D7712B"/>
                </a:solidFill>
              </a:rPr>
              <a:t>silla','escritorio','computadora</a:t>
            </a:r>
            <a:r>
              <a:rPr lang="es-MX" sz="3000" dirty="0">
                <a:solidFill>
                  <a:srgbClr val="D7712B"/>
                </a:solidFill>
              </a:rPr>
              <a:t>’]</a:t>
            </a:r>
          </a:p>
          <a:p>
            <a:endParaRPr lang="es-MX" sz="3000" dirty="0">
              <a:solidFill>
                <a:srgbClr val="D7712B"/>
              </a:solidFill>
            </a:endParaRPr>
          </a:p>
          <a:p>
            <a:r>
              <a:rPr lang="es-PE" sz="3000" dirty="0" err="1">
                <a:solidFill>
                  <a:srgbClr val="7030A0"/>
                </a:solidFill>
              </a:rPr>
              <a:t>num</a:t>
            </a:r>
            <a:r>
              <a:rPr lang="es-PE" sz="3000" dirty="0">
                <a:solidFill>
                  <a:srgbClr val="7030A0"/>
                </a:solidFill>
              </a:rPr>
              <a:t> = </a:t>
            </a:r>
            <a:r>
              <a:rPr lang="es-PE" sz="3000" dirty="0">
                <a:solidFill>
                  <a:srgbClr val="D7712B"/>
                </a:solidFill>
              </a:rPr>
              <a:t>[1,2,3,4]</a:t>
            </a:r>
          </a:p>
          <a:p>
            <a:endParaRPr lang="es-PE" sz="3000" dirty="0">
              <a:solidFill>
                <a:srgbClr val="7030A0"/>
              </a:solidFill>
            </a:endParaRPr>
          </a:p>
          <a:p>
            <a:r>
              <a:rPr lang="es-PE" sz="3000" dirty="0">
                <a:solidFill>
                  <a:srgbClr val="7030A0"/>
                </a:solidFill>
              </a:rPr>
              <a:t>algo</a:t>
            </a:r>
            <a:r>
              <a:rPr lang="es-PE" sz="3000" dirty="0">
                <a:solidFill>
                  <a:srgbClr val="D7712B"/>
                </a:solidFill>
              </a:rPr>
              <a:t> </a:t>
            </a:r>
            <a:r>
              <a:rPr lang="es-PE" sz="3000" dirty="0"/>
              <a:t>=</a:t>
            </a:r>
            <a:r>
              <a:rPr lang="es-PE" sz="3000" dirty="0">
                <a:solidFill>
                  <a:srgbClr val="D7712B"/>
                </a:solidFill>
              </a:rPr>
              <a:t> [1,2,3,</a:t>
            </a:r>
            <a:r>
              <a:rPr lang="es-PE" sz="3000" dirty="0">
                <a:solidFill>
                  <a:srgbClr val="2E75B6"/>
                </a:solidFill>
              </a:rPr>
              <a:t>[4,5]</a:t>
            </a:r>
            <a:r>
              <a:rPr lang="es-PE" sz="3000" dirty="0">
                <a:solidFill>
                  <a:srgbClr val="D7712B"/>
                </a:solidFill>
              </a:rPr>
              <a:t>,6]</a:t>
            </a:r>
          </a:p>
        </p:txBody>
      </p:sp>
      <p:sp>
        <p:nvSpPr>
          <p:cNvPr id="5" name="Rectángulo 4">
            <a:extLst>
              <a:ext uri="{FF2B5EF4-FFF2-40B4-BE49-F238E27FC236}">
                <a16:creationId xmlns:a16="http://schemas.microsoft.com/office/drawing/2014/main" id="{85D17FFA-C32D-ECC1-E989-DEA5A453A5F8}"/>
              </a:ext>
            </a:extLst>
          </p:cNvPr>
          <p:cNvSpPr/>
          <p:nvPr/>
        </p:nvSpPr>
        <p:spPr>
          <a:xfrm>
            <a:off x="1978759" y="1396389"/>
            <a:ext cx="7772400" cy="369332"/>
          </a:xfrm>
          <a:prstGeom prst="rect">
            <a:avLst/>
          </a:prstGeom>
          <a:solidFill>
            <a:schemeClr val="bg1">
              <a:lumMod val="95000"/>
            </a:schemeClr>
          </a:solidFill>
        </p:spPr>
        <p:txBody>
          <a:bodyPr wrap="square" lIns="91440" tIns="45720" rIns="91440" bIns="45720" anchor="t">
            <a:spAutoFit/>
          </a:bodyPr>
          <a:lstStyle/>
          <a:p>
            <a:pPr algn="just"/>
            <a:r>
              <a:rPr lang="es-MX" dirty="0"/>
              <a:t>Es una colección que nos permite asignar varios valores en una variable</a:t>
            </a:r>
            <a:endParaRPr lang="es-PE" dirty="0"/>
          </a:p>
        </p:txBody>
      </p:sp>
    </p:spTree>
    <p:extLst>
      <p:ext uri="{BB962C8B-B14F-4D97-AF65-F5344CB8AC3E}">
        <p14:creationId xmlns:p14="http://schemas.microsoft.com/office/powerpoint/2010/main" val="3374804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6BD2-98CB-352B-5D7D-1E8C7AA7D7C5}"/>
              </a:ext>
            </a:extLst>
          </p:cNvPr>
          <p:cNvSpPr>
            <a:spLocks noGrp="1"/>
          </p:cNvSpPr>
          <p:nvPr>
            <p:ph type="title"/>
          </p:nvPr>
        </p:nvSpPr>
        <p:spPr/>
        <p:txBody>
          <a:bodyPr/>
          <a:lstStyle/>
          <a:p>
            <a:r>
              <a:rPr lang="es-MX" b="1" dirty="0"/>
              <a:t>Listas e iteraciones</a:t>
            </a:r>
            <a:endParaRPr lang="es-PE" b="1" dirty="0"/>
          </a:p>
        </p:txBody>
      </p:sp>
      <p:sp>
        <p:nvSpPr>
          <p:cNvPr id="3" name="Marcador de pie de página 2">
            <a:extLst>
              <a:ext uri="{FF2B5EF4-FFF2-40B4-BE49-F238E27FC236}">
                <a16:creationId xmlns:a16="http://schemas.microsoft.com/office/drawing/2014/main" id="{55FE1A70-0D98-57C9-51D0-F7E03C95EDB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6821B9B5-698F-2AD4-31C7-2D5F759CC121}"/>
              </a:ext>
            </a:extLst>
          </p:cNvPr>
          <p:cNvSpPr>
            <a:spLocks noGrp="1"/>
          </p:cNvSpPr>
          <p:nvPr>
            <p:ph type="sldNum" sz="quarter" idx="12"/>
          </p:nvPr>
        </p:nvSpPr>
        <p:spPr/>
        <p:txBody>
          <a:bodyPr/>
          <a:lstStyle/>
          <a:p>
            <a:fld id="{3CE8B06D-1C54-45AF-95B4-2D125529B008}" type="slidenum">
              <a:rPr lang="es-PE" smtClean="0"/>
              <a:t>33</a:t>
            </a:fld>
            <a:endParaRPr lang="es-PE" dirty="0"/>
          </a:p>
        </p:txBody>
      </p:sp>
      <p:sp>
        <p:nvSpPr>
          <p:cNvPr id="5" name="CuadroTexto 4">
            <a:extLst>
              <a:ext uri="{FF2B5EF4-FFF2-40B4-BE49-F238E27FC236}">
                <a16:creationId xmlns:a16="http://schemas.microsoft.com/office/drawing/2014/main" id="{369ADD58-943D-34CD-A721-A64B2F2910DF}"/>
              </a:ext>
            </a:extLst>
          </p:cNvPr>
          <p:cNvSpPr txBox="1"/>
          <p:nvPr/>
        </p:nvSpPr>
        <p:spPr>
          <a:xfrm>
            <a:off x="1080657" y="1454849"/>
            <a:ext cx="5015343" cy="1938992"/>
          </a:xfrm>
          <a:prstGeom prst="rect">
            <a:avLst/>
          </a:prstGeom>
          <a:noFill/>
        </p:spPr>
        <p:txBody>
          <a:bodyPr wrap="square" rtlCol="0">
            <a:spAutoFit/>
          </a:bodyPr>
          <a:lstStyle/>
          <a:p>
            <a:r>
              <a:rPr lang="es-PE" sz="3000" dirty="0">
                <a:solidFill>
                  <a:srgbClr val="7030A0"/>
                </a:solidFill>
              </a:rPr>
              <a:t>amigos</a:t>
            </a:r>
            <a:r>
              <a:rPr lang="es-PE" sz="3000" dirty="0">
                <a:solidFill>
                  <a:srgbClr val="D7712B"/>
                </a:solidFill>
              </a:rPr>
              <a:t> = ['</a:t>
            </a:r>
            <a:r>
              <a:rPr lang="es-PE" sz="3000" dirty="0" err="1">
                <a:solidFill>
                  <a:srgbClr val="D7712B"/>
                </a:solidFill>
              </a:rPr>
              <a:t>Nora','Teo','Sonia</a:t>
            </a:r>
            <a:r>
              <a:rPr lang="es-PE" sz="3000" dirty="0">
                <a:solidFill>
                  <a:srgbClr val="D7712B"/>
                </a:solidFill>
              </a:rPr>
              <a:t>']</a:t>
            </a:r>
          </a:p>
          <a:p>
            <a:r>
              <a:rPr lang="es-PE" sz="3000" dirty="0" err="1">
                <a:solidFill>
                  <a:srgbClr val="D7712B"/>
                </a:solidFill>
              </a:rPr>
              <a:t>for</a:t>
            </a:r>
            <a:r>
              <a:rPr lang="es-PE" sz="3000" dirty="0">
                <a:solidFill>
                  <a:srgbClr val="D7712B"/>
                </a:solidFill>
              </a:rPr>
              <a:t> </a:t>
            </a:r>
            <a:r>
              <a:rPr lang="es-PE" sz="3000" dirty="0">
                <a:solidFill>
                  <a:srgbClr val="2E75B6"/>
                </a:solidFill>
              </a:rPr>
              <a:t>amigo</a:t>
            </a:r>
            <a:r>
              <a:rPr lang="es-PE" sz="3000" dirty="0">
                <a:solidFill>
                  <a:srgbClr val="D7712B"/>
                </a:solidFill>
              </a:rPr>
              <a:t> in </a:t>
            </a:r>
            <a:r>
              <a:rPr lang="es-PE" sz="3000" dirty="0">
                <a:solidFill>
                  <a:srgbClr val="7030A0"/>
                </a:solidFill>
              </a:rPr>
              <a:t>amigos</a:t>
            </a:r>
            <a:r>
              <a:rPr lang="es-PE" sz="3000" dirty="0">
                <a:solidFill>
                  <a:srgbClr val="D7712B"/>
                </a:solidFill>
              </a:rPr>
              <a:t>:</a:t>
            </a:r>
          </a:p>
          <a:p>
            <a:r>
              <a:rPr lang="es-PE" sz="3000" dirty="0">
                <a:solidFill>
                  <a:srgbClr val="D7712B"/>
                </a:solidFill>
              </a:rPr>
              <a:t>    </a:t>
            </a:r>
            <a:r>
              <a:rPr lang="es-PE" sz="3000" dirty="0" err="1">
                <a:solidFill>
                  <a:srgbClr val="D7712B"/>
                </a:solidFill>
              </a:rPr>
              <a:t>print</a:t>
            </a:r>
            <a:r>
              <a:rPr lang="es-PE" sz="3000" dirty="0">
                <a:solidFill>
                  <a:srgbClr val="D7712B"/>
                </a:solidFill>
              </a:rPr>
              <a:t>('Feliz </a:t>
            </a:r>
            <a:r>
              <a:rPr lang="es-PE" sz="3000" dirty="0" err="1">
                <a:solidFill>
                  <a:srgbClr val="D7712B"/>
                </a:solidFill>
              </a:rPr>
              <a:t>día:',</a:t>
            </a:r>
            <a:r>
              <a:rPr lang="es-PE" sz="3000" dirty="0" err="1">
                <a:solidFill>
                  <a:srgbClr val="2E75B6"/>
                </a:solidFill>
              </a:rPr>
              <a:t>amigo</a:t>
            </a:r>
            <a:r>
              <a:rPr lang="es-PE" sz="3000" dirty="0">
                <a:solidFill>
                  <a:srgbClr val="D7712B"/>
                </a:solidFill>
              </a:rPr>
              <a:t>)</a:t>
            </a:r>
          </a:p>
          <a:p>
            <a:r>
              <a:rPr lang="es-PE" sz="3000" dirty="0" err="1">
                <a:solidFill>
                  <a:srgbClr val="D7712B"/>
                </a:solidFill>
              </a:rPr>
              <a:t>print</a:t>
            </a:r>
            <a:r>
              <a:rPr lang="es-PE" sz="3000" dirty="0">
                <a:solidFill>
                  <a:srgbClr val="D7712B"/>
                </a:solidFill>
              </a:rPr>
              <a:t>('Fin')</a:t>
            </a:r>
          </a:p>
        </p:txBody>
      </p:sp>
      <p:sp>
        <p:nvSpPr>
          <p:cNvPr id="6" name="CuadroTexto 5">
            <a:extLst>
              <a:ext uri="{FF2B5EF4-FFF2-40B4-BE49-F238E27FC236}">
                <a16:creationId xmlns:a16="http://schemas.microsoft.com/office/drawing/2014/main" id="{C5A20D9B-8B5D-7A16-9601-8E706E092921}"/>
              </a:ext>
            </a:extLst>
          </p:cNvPr>
          <p:cNvSpPr txBox="1"/>
          <p:nvPr/>
        </p:nvSpPr>
        <p:spPr>
          <a:xfrm>
            <a:off x="1080656" y="3882107"/>
            <a:ext cx="5015343" cy="1938992"/>
          </a:xfrm>
          <a:prstGeom prst="rect">
            <a:avLst/>
          </a:prstGeom>
          <a:noFill/>
        </p:spPr>
        <p:txBody>
          <a:bodyPr wrap="square" rtlCol="0">
            <a:spAutoFit/>
          </a:bodyPr>
          <a:lstStyle/>
          <a:p>
            <a:r>
              <a:rPr lang="es-PE" sz="3000" dirty="0">
                <a:solidFill>
                  <a:srgbClr val="7030A0"/>
                </a:solidFill>
              </a:rPr>
              <a:t>a</a:t>
            </a:r>
            <a:r>
              <a:rPr lang="es-PE" sz="3000" dirty="0">
                <a:solidFill>
                  <a:srgbClr val="D7712B"/>
                </a:solidFill>
              </a:rPr>
              <a:t> = ['</a:t>
            </a:r>
            <a:r>
              <a:rPr lang="es-PE" sz="3000" dirty="0" err="1">
                <a:solidFill>
                  <a:srgbClr val="D7712B"/>
                </a:solidFill>
              </a:rPr>
              <a:t>Nora','Teo','Sonia</a:t>
            </a:r>
            <a:r>
              <a:rPr lang="es-PE" sz="3000" dirty="0">
                <a:solidFill>
                  <a:srgbClr val="D7712B"/>
                </a:solidFill>
              </a:rPr>
              <a:t>']</a:t>
            </a:r>
          </a:p>
          <a:p>
            <a:r>
              <a:rPr lang="es-PE" sz="3000" dirty="0" err="1">
                <a:solidFill>
                  <a:srgbClr val="D7712B"/>
                </a:solidFill>
              </a:rPr>
              <a:t>for</a:t>
            </a:r>
            <a:r>
              <a:rPr lang="es-PE" sz="3000" dirty="0">
                <a:solidFill>
                  <a:srgbClr val="D7712B"/>
                </a:solidFill>
              </a:rPr>
              <a:t> </a:t>
            </a:r>
            <a:r>
              <a:rPr lang="es-PE" sz="3000" dirty="0">
                <a:solidFill>
                  <a:srgbClr val="2E75B6"/>
                </a:solidFill>
              </a:rPr>
              <a:t>b</a:t>
            </a:r>
            <a:r>
              <a:rPr lang="es-PE" sz="3000" dirty="0">
                <a:solidFill>
                  <a:srgbClr val="D7712B"/>
                </a:solidFill>
              </a:rPr>
              <a:t> in </a:t>
            </a:r>
            <a:r>
              <a:rPr lang="es-PE" sz="3000" dirty="0">
                <a:solidFill>
                  <a:srgbClr val="7030A0"/>
                </a:solidFill>
              </a:rPr>
              <a:t>a</a:t>
            </a:r>
            <a:r>
              <a:rPr lang="es-PE" sz="3000" dirty="0">
                <a:solidFill>
                  <a:srgbClr val="D7712B"/>
                </a:solidFill>
              </a:rPr>
              <a:t>:</a:t>
            </a:r>
          </a:p>
          <a:p>
            <a:r>
              <a:rPr lang="es-PE" sz="3000" dirty="0">
                <a:solidFill>
                  <a:srgbClr val="D7712B"/>
                </a:solidFill>
              </a:rPr>
              <a:t>    </a:t>
            </a:r>
            <a:r>
              <a:rPr lang="es-PE" sz="3000" dirty="0" err="1">
                <a:solidFill>
                  <a:srgbClr val="D7712B"/>
                </a:solidFill>
              </a:rPr>
              <a:t>print</a:t>
            </a:r>
            <a:r>
              <a:rPr lang="es-PE" sz="3000" dirty="0">
                <a:solidFill>
                  <a:srgbClr val="D7712B"/>
                </a:solidFill>
              </a:rPr>
              <a:t>('Feliz </a:t>
            </a:r>
            <a:r>
              <a:rPr lang="es-PE" sz="3000" dirty="0" err="1">
                <a:solidFill>
                  <a:srgbClr val="D7712B"/>
                </a:solidFill>
              </a:rPr>
              <a:t>día:’,</a:t>
            </a:r>
            <a:r>
              <a:rPr lang="es-PE" sz="3000" dirty="0" err="1">
                <a:solidFill>
                  <a:srgbClr val="2E75B6"/>
                </a:solidFill>
              </a:rPr>
              <a:t>b</a:t>
            </a:r>
            <a:r>
              <a:rPr lang="es-PE" sz="3000" dirty="0">
                <a:solidFill>
                  <a:srgbClr val="D7712B"/>
                </a:solidFill>
              </a:rPr>
              <a:t>)</a:t>
            </a:r>
          </a:p>
          <a:p>
            <a:r>
              <a:rPr lang="es-PE" sz="3000" dirty="0" err="1">
                <a:solidFill>
                  <a:srgbClr val="D7712B"/>
                </a:solidFill>
              </a:rPr>
              <a:t>print</a:t>
            </a:r>
            <a:r>
              <a:rPr lang="es-PE" sz="3000" dirty="0">
                <a:solidFill>
                  <a:srgbClr val="D7712B"/>
                </a:solidFill>
              </a:rPr>
              <a:t>('Fin')</a:t>
            </a:r>
          </a:p>
        </p:txBody>
      </p:sp>
      <p:sp>
        <p:nvSpPr>
          <p:cNvPr id="7" name="CuadroTexto 6">
            <a:extLst>
              <a:ext uri="{FF2B5EF4-FFF2-40B4-BE49-F238E27FC236}">
                <a16:creationId xmlns:a16="http://schemas.microsoft.com/office/drawing/2014/main" id="{CC4FDC08-E09A-E1B4-E12B-BD297F4231D8}"/>
              </a:ext>
            </a:extLst>
          </p:cNvPr>
          <p:cNvSpPr txBox="1"/>
          <p:nvPr/>
        </p:nvSpPr>
        <p:spPr>
          <a:xfrm>
            <a:off x="8505878" y="2459504"/>
            <a:ext cx="2743200" cy="1938992"/>
          </a:xfrm>
          <a:prstGeom prst="rect">
            <a:avLst/>
          </a:prstGeom>
          <a:noFill/>
        </p:spPr>
        <p:txBody>
          <a:bodyPr wrap="square" rtlCol="0">
            <a:spAutoFit/>
          </a:bodyPr>
          <a:lstStyle/>
          <a:p>
            <a:r>
              <a:rPr lang="es-MX" sz="3000" dirty="0">
                <a:solidFill>
                  <a:srgbClr val="843C0C"/>
                </a:solidFill>
              </a:rPr>
              <a:t>Feliz día: Nora</a:t>
            </a:r>
          </a:p>
          <a:p>
            <a:r>
              <a:rPr lang="es-MX" sz="3000" dirty="0">
                <a:solidFill>
                  <a:srgbClr val="843C0C"/>
                </a:solidFill>
              </a:rPr>
              <a:t>Feliz día: Teo</a:t>
            </a:r>
          </a:p>
          <a:p>
            <a:r>
              <a:rPr lang="es-MX" sz="3000" dirty="0">
                <a:solidFill>
                  <a:srgbClr val="843C0C"/>
                </a:solidFill>
              </a:rPr>
              <a:t>Feliz día: Sonia</a:t>
            </a:r>
          </a:p>
          <a:p>
            <a:r>
              <a:rPr lang="es-MX" sz="3000" dirty="0">
                <a:solidFill>
                  <a:srgbClr val="843C0C"/>
                </a:solidFill>
              </a:rPr>
              <a:t>Fin</a:t>
            </a:r>
            <a:endParaRPr lang="es-PE" sz="3000" dirty="0">
              <a:solidFill>
                <a:srgbClr val="843C0C"/>
              </a:solidFill>
            </a:endParaRPr>
          </a:p>
        </p:txBody>
      </p:sp>
    </p:spTree>
    <p:extLst>
      <p:ext uri="{BB962C8B-B14F-4D97-AF65-F5344CB8AC3E}">
        <p14:creationId xmlns:p14="http://schemas.microsoft.com/office/powerpoint/2010/main" val="108387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E436B-19F5-2EFD-3837-F3E7487392CF}"/>
              </a:ext>
            </a:extLst>
          </p:cNvPr>
          <p:cNvSpPr>
            <a:spLocks noGrp="1"/>
          </p:cNvSpPr>
          <p:nvPr>
            <p:ph type="title"/>
          </p:nvPr>
        </p:nvSpPr>
        <p:spPr/>
        <p:txBody>
          <a:bodyPr/>
          <a:lstStyle/>
          <a:p>
            <a:r>
              <a:rPr lang="es-MX" b="1" dirty="0"/>
              <a:t>Índice en una lista</a:t>
            </a:r>
            <a:endParaRPr lang="es-PE" b="1" dirty="0"/>
          </a:p>
        </p:txBody>
      </p:sp>
      <p:sp>
        <p:nvSpPr>
          <p:cNvPr id="3" name="Marcador de pie de página 2">
            <a:extLst>
              <a:ext uri="{FF2B5EF4-FFF2-40B4-BE49-F238E27FC236}">
                <a16:creationId xmlns:a16="http://schemas.microsoft.com/office/drawing/2014/main" id="{ED401FE4-F1A5-825B-688C-34F6F267F32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170B9FC-F1E1-EC73-356A-25FD462A02C2}"/>
              </a:ext>
            </a:extLst>
          </p:cNvPr>
          <p:cNvSpPr>
            <a:spLocks noGrp="1"/>
          </p:cNvSpPr>
          <p:nvPr>
            <p:ph type="sldNum" sz="quarter" idx="12"/>
          </p:nvPr>
        </p:nvSpPr>
        <p:spPr/>
        <p:txBody>
          <a:bodyPr/>
          <a:lstStyle/>
          <a:p>
            <a:fld id="{3CE8B06D-1C54-45AF-95B4-2D125529B008}" type="slidenum">
              <a:rPr lang="es-PE" smtClean="0"/>
              <a:t>34</a:t>
            </a:fld>
            <a:endParaRPr lang="es-PE" dirty="0"/>
          </a:p>
        </p:txBody>
      </p:sp>
      <p:sp>
        <p:nvSpPr>
          <p:cNvPr id="5" name="CuadroTexto 4">
            <a:extLst>
              <a:ext uri="{FF2B5EF4-FFF2-40B4-BE49-F238E27FC236}">
                <a16:creationId xmlns:a16="http://schemas.microsoft.com/office/drawing/2014/main" id="{646786B4-F728-87D6-8C8C-2893DF5A2BE5}"/>
              </a:ext>
            </a:extLst>
          </p:cNvPr>
          <p:cNvSpPr txBox="1"/>
          <p:nvPr/>
        </p:nvSpPr>
        <p:spPr>
          <a:xfrm>
            <a:off x="2687779" y="2690336"/>
            <a:ext cx="5015343" cy="1015663"/>
          </a:xfrm>
          <a:prstGeom prst="rect">
            <a:avLst/>
          </a:prstGeom>
          <a:noFill/>
        </p:spPr>
        <p:txBody>
          <a:bodyPr wrap="square" rtlCol="0">
            <a:spAutoFit/>
          </a:bodyPr>
          <a:lstStyle/>
          <a:p>
            <a:r>
              <a:rPr lang="es-PE" sz="3000" dirty="0">
                <a:solidFill>
                  <a:srgbClr val="D7712B"/>
                </a:solidFill>
              </a:rPr>
              <a:t>amigos = ['</a:t>
            </a:r>
            <a:r>
              <a:rPr lang="es-PE" sz="3000" dirty="0" err="1">
                <a:solidFill>
                  <a:srgbClr val="D7712B"/>
                </a:solidFill>
              </a:rPr>
              <a:t>Nora','Teo','Sonia</a:t>
            </a:r>
            <a:r>
              <a:rPr lang="es-PE" sz="3000" dirty="0">
                <a:solidFill>
                  <a:srgbClr val="D7712B"/>
                </a:solidFill>
              </a:rPr>
              <a:t>']</a:t>
            </a:r>
          </a:p>
          <a:p>
            <a:r>
              <a:rPr lang="es-PE" sz="3000" dirty="0" err="1">
                <a:solidFill>
                  <a:srgbClr val="D7712B"/>
                </a:solidFill>
              </a:rPr>
              <a:t>print</a:t>
            </a:r>
            <a:r>
              <a:rPr lang="es-PE" sz="3000" dirty="0">
                <a:solidFill>
                  <a:srgbClr val="D7712B"/>
                </a:solidFill>
              </a:rPr>
              <a:t>(amigos</a:t>
            </a:r>
            <a:r>
              <a:rPr lang="es-PE" sz="3000" dirty="0">
                <a:solidFill>
                  <a:srgbClr val="2E75B6"/>
                </a:solidFill>
              </a:rPr>
              <a:t>[1]</a:t>
            </a:r>
            <a:r>
              <a:rPr lang="es-PE" sz="3000" dirty="0">
                <a:solidFill>
                  <a:srgbClr val="D7712B"/>
                </a:solidFill>
              </a:rPr>
              <a:t>)</a:t>
            </a:r>
          </a:p>
        </p:txBody>
      </p:sp>
      <p:graphicFrame>
        <p:nvGraphicFramePr>
          <p:cNvPr id="6" name="Tabla 6">
            <a:extLst>
              <a:ext uri="{FF2B5EF4-FFF2-40B4-BE49-F238E27FC236}">
                <a16:creationId xmlns:a16="http://schemas.microsoft.com/office/drawing/2014/main" id="{5ED351B7-A5AA-61B3-9F4B-526F9CC1CD9D}"/>
              </a:ext>
            </a:extLst>
          </p:cNvPr>
          <p:cNvGraphicFramePr>
            <a:graphicFrameLocks noGrp="1"/>
          </p:cNvGraphicFramePr>
          <p:nvPr/>
        </p:nvGraphicFramePr>
        <p:xfrm>
          <a:off x="838200" y="1622990"/>
          <a:ext cx="3207327" cy="731520"/>
        </p:xfrm>
        <a:graphic>
          <a:graphicData uri="http://schemas.openxmlformats.org/drawingml/2006/table">
            <a:tbl>
              <a:tblPr firstRow="1" bandRow="1">
                <a:tableStyleId>{21E4AEA4-8DFA-4A89-87EB-49C32662AFE0}</a:tableStyleId>
              </a:tblPr>
              <a:tblGrid>
                <a:gridCol w="1069109">
                  <a:extLst>
                    <a:ext uri="{9D8B030D-6E8A-4147-A177-3AD203B41FA5}">
                      <a16:colId xmlns:a16="http://schemas.microsoft.com/office/drawing/2014/main" val="145723672"/>
                    </a:ext>
                  </a:extLst>
                </a:gridCol>
                <a:gridCol w="1069109">
                  <a:extLst>
                    <a:ext uri="{9D8B030D-6E8A-4147-A177-3AD203B41FA5}">
                      <a16:colId xmlns:a16="http://schemas.microsoft.com/office/drawing/2014/main" val="985878152"/>
                    </a:ext>
                  </a:extLst>
                </a:gridCol>
                <a:gridCol w="1069109">
                  <a:extLst>
                    <a:ext uri="{9D8B030D-6E8A-4147-A177-3AD203B41FA5}">
                      <a16:colId xmlns:a16="http://schemas.microsoft.com/office/drawing/2014/main" val="4126802843"/>
                    </a:ext>
                  </a:extLst>
                </a:gridCol>
              </a:tblGrid>
              <a:tr h="338556">
                <a:tc>
                  <a:txBody>
                    <a:bodyPr/>
                    <a:lstStyle/>
                    <a:p>
                      <a:pPr algn="ctr"/>
                      <a:r>
                        <a:rPr lang="es-MX" dirty="0"/>
                        <a:t>N</a:t>
                      </a:r>
                      <a:r>
                        <a:rPr lang="es-PE" dirty="0"/>
                        <a:t>ora</a:t>
                      </a:r>
                    </a:p>
                  </a:txBody>
                  <a:tcPr>
                    <a:solidFill>
                      <a:srgbClr val="D7712B"/>
                    </a:solidFill>
                  </a:tcPr>
                </a:tc>
                <a:tc>
                  <a:txBody>
                    <a:bodyPr/>
                    <a:lstStyle/>
                    <a:p>
                      <a:pPr algn="ctr"/>
                      <a:r>
                        <a:rPr lang="es-MX" dirty="0"/>
                        <a:t>T</a:t>
                      </a:r>
                      <a:r>
                        <a:rPr lang="es-PE" dirty="0" err="1"/>
                        <a:t>eo</a:t>
                      </a:r>
                      <a:endParaRPr lang="es-PE" dirty="0"/>
                    </a:p>
                  </a:txBody>
                  <a:tcPr>
                    <a:solidFill>
                      <a:srgbClr val="D7712B"/>
                    </a:solidFill>
                  </a:tcPr>
                </a:tc>
                <a:tc>
                  <a:txBody>
                    <a:bodyPr/>
                    <a:lstStyle/>
                    <a:p>
                      <a:pPr algn="ctr"/>
                      <a:r>
                        <a:rPr lang="es-PE" dirty="0"/>
                        <a:t>Sonia</a:t>
                      </a:r>
                    </a:p>
                  </a:txBody>
                  <a:tcPr>
                    <a:solidFill>
                      <a:srgbClr val="D7712B"/>
                    </a:solidFill>
                  </a:tcPr>
                </a:tc>
                <a:extLst>
                  <a:ext uri="{0D108BD9-81ED-4DB2-BD59-A6C34878D82A}">
                    <a16:rowId xmlns:a16="http://schemas.microsoft.com/office/drawing/2014/main" val="2885537768"/>
                  </a:ext>
                </a:extLst>
              </a:tr>
              <a:tr h="338556">
                <a:tc>
                  <a:txBody>
                    <a:bodyPr/>
                    <a:lstStyle/>
                    <a:p>
                      <a:pPr algn="ctr"/>
                      <a:r>
                        <a:rPr lang="es-PE" b="1" dirty="0">
                          <a:solidFill>
                            <a:srgbClr val="843C0C"/>
                          </a:solidFill>
                        </a:rPr>
                        <a:t>0</a:t>
                      </a:r>
                    </a:p>
                  </a:txBody>
                  <a:tcPr>
                    <a:solidFill>
                      <a:schemeClr val="bg1"/>
                    </a:solidFill>
                  </a:tcPr>
                </a:tc>
                <a:tc>
                  <a:txBody>
                    <a:bodyPr/>
                    <a:lstStyle/>
                    <a:p>
                      <a:pPr algn="ctr"/>
                      <a:r>
                        <a:rPr lang="es-PE" b="1" dirty="0">
                          <a:solidFill>
                            <a:srgbClr val="843C0C"/>
                          </a:solidFill>
                        </a:rPr>
                        <a:t>1</a:t>
                      </a:r>
                    </a:p>
                  </a:txBody>
                  <a:tcPr>
                    <a:solidFill>
                      <a:schemeClr val="bg1"/>
                    </a:solidFill>
                  </a:tcPr>
                </a:tc>
                <a:tc>
                  <a:txBody>
                    <a:bodyPr/>
                    <a:lstStyle/>
                    <a:p>
                      <a:pPr algn="ctr"/>
                      <a:r>
                        <a:rPr lang="es-PE" b="1" dirty="0">
                          <a:solidFill>
                            <a:srgbClr val="843C0C"/>
                          </a:solidFill>
                        </a:rPr>
                        <a:t>2</a:t>
                      </a:r>
                    </a:p>
                  </a:txBody>
                  <a:tcPr>
                    <a:solidFill>
                      <a:schemeClr val="bg1"/>
                    </a:solidFill>
                  </a:tcPr>
                </a:tc>
                <a:extLst>
                  <a:ext uri="{0D108BD9-81ED-4DB2-BD59-A6C34878D82A}">
                    <a16:rowId xmlns:a16="http://schemas.microsoft.com/office/drawing/2014/main" val="3850563367"/>
                  </a:ext>
                </a:extLst>
              </a:tr>
            </a:tbl>
          </a:graphicData>
        </a:graphic>
      </p:graphicFrame>
      <p:sp>
        <p:nvSpPr>
          <p:cNvPr id="7" name="CuadroTexto 6">
            <a:extLst>
              <a:ext uri="{FF2B5EF4-FFF2-40B4-BE49-F238E27FC236}">
                <a16:creationId xmlns:a16="http://schemas.microsoft.com/office/drawing/2014/main" id="{9A7CCCCA-0F51-7557-F1D6-05B83634597E}"/>
              </a:ext>
            </a:extLst>
          </p:cNvPr>
          <p:cNvSpPr txBox="1"/>
          <p:nvPr/>
        </p:nvSpPr>
        <p:spPr>
          <a:xfrm>
            <a:off x="7980218" y="3082728"/>
            <a:ext cx="4211782" cy="1477328"/>
          </a:xfrm>
          <a:prstGeom prst="rect">
            <a:avLst/>
          </a:prstGeom>
          <a:noFill/>
        </p:spPr>
        <p:txBody>
          <a:bodyPr wrap="square" rtlCol="0">
            <a:spAutoFit/>
          </a:bodyPr>
          <a:lstStyle/>
          <a:p>
            <a:r>
              <a:rPr lang="es-MX" sz="3000" dirty="0">
                <a:solidFill>
                  <a:srgbClr val="843C0C"/>
                </a:solidFill>
              </a:rPr>
              <a:t>Teo</a:t>
            </a:r>
          </a:p>
          <a:p>
            <a:endParaRPr lang="es-MX" sz="3000" dirty="0">
              <a:solidFill>
                <a:srgbClr val="843C0C"/>
              </a:solidFill>
            </a:endParaRPr>
          </a:p>
          <a:p>
            <a:r>
              <a:rPr lang="es-PE" sz="3000" dirty="0">
                <a:solidFill>
                  <a:srgbClr val="843C0C"/>
                </a:solidFill>
              </a:rPr>
              <a:t>['Nora', 'Bruno', 'Sonia']</a:t>
            </a:r>
          </a:p>
        </p:txBody>
      </p:sp>
      <p:sp>
        <p:nvSpPr>
          <p:cNvPr id="10" name="CuadroTexto 9">
            <a:extLst>
              <a:ext uri="{FF2B5EF4-FFF2-40B4-BE49-F238E27FC236}">
                <a16:creationId xmlns:a16="http://schemas.microsoft.com/office/drawing/2014/main" id="{AF8E8413-D0F4-2459-B191-21CC2784A5AA}"/>
              </a:ext>
            </a:extLst>
          </p:cNvPr>
          <p:cNvSpPr txBox="1"/>
          <p:nvPr/>
        </p:nvSpPr>
        <p:spPr>
          <a:xfrm>
            <a:off x="2687779" y="4219346"/>
            <a:ext cx="5015343" cy="1015663"/>
          </a:xfrm>
          <a:prstGeom prst="rect">
            <a:avLst/>
          </a:prstGeom>
          <a:noFill/>
        </p:spPr>
        <p:txBody>
          <a:bodyPr wrap="square" rtlCol="0">
            <a:spAutoFit/>
          </a:bodyPr>
          <a:lstStyle/>
          <a:p>
            <a:r>
              <a:rPr lang="es-PE" sz="3000" dirty="0">
                <a:solidFill>
                  <a:srgbClr val="7030A0"/>
                </a:solidFill>
              </a:rPr>
              <a:t>amigos[1]='Bruno'</a:t>
            </a:r>
          </a:p>
          <a:p>
            <a:r>
              <a:rPr lang="es-PE" sz="3000" dirty="0" err="1">
                <a:solidFill>
                  <a:srgbClr val="D7712B"/>
                </a:solidFill>
              </a:rPr>
              <a:t>print</a:t>
            </a:r>
            <a:r>
              <a:rPr lang="es-PE" sz="3000" dirty="0">
                <a:solidFill>
                  <a:srgbClr val="D7712B"/>
                </a:solidFill>
              </a:rPr>
              <a:t>(amigos)</a:t>
            </a:r>
          </a:p>
        </p:txBody>
      </p:sp>
    </p:spTree>
    <p:extLst>
      <p:ext uri="{BB962C8B-B14F-4D97-AF65-F5344CB8AC3E}">
        <p14:creationId xmlns:p14="http://schemas.microsoft.com/office/powerpoint/2010/main" val="2533313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D52F1-155C-8A2B-9D39-1511D5C853F8}"/>
              </a:ext>
            </a:extLst>
          </p:cNvPr>
          <p:cNvSpPr>
            <a:spLocks noGrp="1"/>
          </p:cNvSpPr>
          <p:nvPr>
            <p:ph type="title"/>
          </p:nvPr>
        </p:nvSpPr>
        <p:spPr/>
        <p:txBody>
          <a:bodyPr/>
          <a:lstStyle/>
          <a:p>
            <a:r>
              <a:rPr lang="es-MX" b="1" dirty="0"/>
              <a:t>Tamaño de una lista</a:t>
            </a:r>
            <a:endParaRPr lang="es-PE" b="1" dirty="0"/>
          </a:p>
        </p:txBody>
      </p:sp>
      <p:sp>
        <p:nvSpPr>
          <p:cNvPr id="3" name="Marcador de pie de página 2">
            <a:extLst>
              <a:ext uri="{FF2B5EF4-FFF2-40B4-BE49-F238E27FC236}">
                <a16:creationId xmlns:a16="http://schemas.microsoft.com/office/drawing/2014/main" id="{F7D3B3BF-FEB3-39CD-ADF3-319E1A1F6FF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8DD45356-41E3-EDB7-74B1-4A2D9516B224}"/>
              </a:ext>
            </a:extLst>
          </p:cNvPr>
          <p:cNvSpPr>
            <a:spLocks noGrp="1"/>
          </p:cNvSpPr>
          <p:nvPr>
            <p:ph type="sldNum" sz="quarter" idx="12"/>
          </p:nvPr>
        </p:nvSpPr>
        <p:spPr/>
        <p:txBody>
          <a:bodyPr/>
          <a:lstStyle/>
          <a:p>
            <a:fld id="{3CE8B06D-1C54-45AF-95B4-2D125529B008}" type="slidenum">
              <a:rPr lang="es-PE" smtClean="0"/>
              <a:t>35</a:t>
            </a:fld>
            <a:endParaRPr lang="es-PE" dirty="0"/>
          </a:p>
        </p:txBody>
      </p:sp>
      <p:sp>
        <p:nvSpPr>
          <p:cNvPr id="5" name="CuadroTexto 4">
            <a:extLst>
              <a:ext uri="{FF2B5EF4-FFF2-40B4-BE49-F238E27FC236}">
                <a16:creationId xmlns:a16="http://schemas.microsoft.com/office/drawing/2014/main" id="{C1B0BE8D-4B44-9DC3-9527-BD105FB1C597}"/>
              </a:ext>
            </a:extLst>
          </p:cNvPr>
          <p:cNvSpPr txBox="1"/>
          <p:nvPr/>
        </p:nvSpPr>
        <p:spPr>
          <a:xfrm>
            <a:off x="2497215" y="3435927"/>
            <a:ext cx="5015343" cy="1015663"/>
          </a:xfrm>
          <a:prstGeom prst="rect">
            <a:avLst/>
          </a:prstGeom>
          <a:noFill/>
        </p:spPr>
        <p:txBody>
          <a:bodyPr wrap="square" rtlCol="0">
            <a:spAutoFit/>
          </a:bodyPr>
          <a:lstStyle/>
          <a:p>
            <a:r>
              <a:rPr lang="pl-PL" sz="3000" dirty="0">
                <a:solidFill>
                  <a:srgbClr val="7030A0"/>
                </a:solidFill>
              </a:rPr>
              <a:t>z = [1,2,'Nora',7]</a:t>
            </a:r>
          </a:p>
          <a:p>
            <a:r>
              <a:rPr lang="pl-PL" sz="3000" dirty="0">
                <a:solidFill>
                  <a:srgbClr val="7030A0"/>
                </a:solidFill>
              </a:rPr>
              <a:t>print(len(z))</a:t>
            </a:r>
            <a:endParaRPr lang="es-PE" sz="3000" dirty="0">
              <a:solidFill>
                <a:srgbClr val="7030A0"/>
              </a:solidFill>
            </a:endParaRPr>
          </a:p>
        </p:txBody>
      </p:sp>
      <p:sp>
        <p:nvSpPr>
          <p:cNvPr id="6" name="CuadroTexto 5">
            <a:extLst>
              <a:ext uri="{FF2B5EF4-FFF2-40B4-BE49-F238E27FC236}">
                <a16:creationId xmlns:a16="http://schemas.microsoft.com/office/drawing/2014/main" id="{AECC49EB-D348-3133-E0FB-A3EE71F5E1CC}"/>
              </a:ext>
            </a:extLst>
          </p:cNvPr>
          <p:cNvSpPr txBox="1"/>
          <p:nvPr/>
        </p:nvSpPr>
        <p:spPr>
          <a:xfrm>
            <a:off x="9019309" y="2347738"/>
            <a:ext cx="2330891" cy="1477328"/>
          </a:xfrm>
          <a:prstGeom prst="rect">
            <a:avLst/>
          </a:prstGeom>
          <a:noFill/>
        </p:spPr>
        <p:txBody>
          <a:bodyPr wrap="square" rtlCol="0">
            <a:spAutoFit/>
          </a:bodyPr>
          <a:lstStyle/>
          <a:p>
            <a:r>
              <a:rPr lang="es-MX" sz="3000" dirty="0">
                <a:solidFill>
                  <a:srgbClr val="843C0C"/>
                </a:solidFill>
              </a:rPr>
              <a:t>10</a:t>
            </a:r>
          </a:p>
          <a:p>
            <a:endParaRPr lang="es-MX" sz="3000" dirty="0">
              <a:solidFill>
                <a:srgbClr val="843C0C"/>
              </a:solidFill>
            </a:endParaRPr>
          </a:p>
          <a:p>
            <a:r>
              <a:rPr lang="es-MX" sz="3000" dirty="0">
                <a:solidFill>
                  <a:srgbClr val="843C0C"/>
                </a:solidFill>
              </a:rPr>
              <a:t>4</a:t>
            </a:r>
            <a:endParaRPr lang="es-PE" sz="3000" dirty="0">
              <a:solidFill>
                <a:srgbClr val="843C0C"/>
              </a:solidFill>
            </a:endParaRPr>
          </a:p>
        </p:txBody>
      </p:sp>
      <p:sp>
        <p:nvSpPr>
          <p:cNvPr id="7" name="CuadroTexto 6">
            <a:extLst>
              <a:ext uri="{FF2B5EF4-FFF2-40B4-BE49-F238E27FC236}">
                <a16:creationId xmlns:a16="http://schemas.microsoft.com/office/drawing/2014/main" id="{E5E81558-BE78-6CE8-1F52-B401F5C21382}"/>
              </a:ext>
            </a:extLst>
          </p:cNvPr>
          <p:cNvSpPr txBox="1"/>
          <p:nvPr/>
        </p:nvSpPr>
        <p:spPr>
          <a:xfrm>
            <a:off x="2497215" y="1566017"/>
            <a:ext cx="5015343" cy="1015663"/>
          </a:xfrm>
          <a:prstGeom prst="rect">
            <a:avLst/>
          </a:prstGeom>
          <a:noFill/>
        </p:spPr>
        <p:txBody>
          <a:bodyPr wrap="square" rtlCol="0">
            <a:spAutoFit/>
          </a:bodyPr>
          <a:lstStyle/>
          <a:p>
            <a:r>
              <a:rPr lang="es-MX" sz="3000" dirty="0">
                <a:solidFill>
                  <a:srgbClr val="D7712B"/>
                </a:solidFill>
              </a:rPr>
              <a:t>saludo = 'Hola clase'</a:t>
            </a:r>
          </a:p>
          <a:p>
            <a:r>
              <a:rPr lang="es-MX" sz="3000" dirty="0" err="1">
                <a:solidFill>
                  <a:srgbClr val="D7712B"/>
                </a:solidFill>
              </a:rPr>
              <a:t>print</a:t>
            </a:r>
            <a:r>
              <a:rPr lang="es-MX" sz="3000" dirty="0">
                <a:solidFill>
                  <a:srgbClr val="D7712B"/>
                </a:solidFill>
              </a:rPr>
              <a:t>(</a:t>
            </a:r>
            <a:r>
              <a:rPr lang="es-MX" sz="3000" dirty="0" err="1">
                <a:solidFill>
                  <a:srgbClr val="D7712B"/>
                </a:solidFill>
              </a:rPr>
              <a:t>len</a:t>
            </a:r>
            <a:r>
              <a:rPr lang="es-MX" sz="3000" dirty="0">
                <a:solidFill>
                  <a:srgbClr val="D7712B"/>
                </a:solidFill>
              </a:rPr>
              <a:t>(saludo))</a:t>
            </a:r>
            <a:endParaRPr lang="es-PE" sz="3000" dirty="0">
              <a:solidFill>
                <a:srgbClr val="D7712B"/>
              </a:solidFill>
            </a:endParaRPr>
          </a:p>
        </p:txBody>
      </p:sp>
    </p:spTree>
    <p:extLst>
      <p:ext uri="{BB962C8B-B14F-4D97-AF65-F5344CB8AC3E}">
        <p14:creationId xmlns:p14="http://schemas.microsoft.com/office/powerpoint/2010/main" val="44565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1BDD4-7799-67E9-7EBB-486943948E8C}"/>
              </a:ext>
            </a:extLst>
          </p:cNvPr>
          <p:cNvSpPr>
            <a:spLocks noGrp="1"/>
          </p:cNvSpPr>
          <p:nvPr>
            <p:ph type="title"/>
          </p:nvPr>
        </p:nvSpPr>
        <p:spPr/>
        <p:txBody>
          <a:bodyPr/>
          <a:lstStyle/>
          <a:p>
            <a:r>
              <a:rPr lang="es-MX" b="1" dirty="0"/>
              <a:t>Función </a:t>
            </a:r>
            <a:r>
              <a:rPr lang="es-MX" b="1" dirty="0" err="1"/>
              <a:t>range</a:t>
            </a:r>
            <a:endParaRPr lang="es-PE" b="1" dirty="0"/>
          </a:p>
        </p:txBody>
      </p:sp>
      <p:sp>
        <p:nvSpPr>
          <p:cNvPr id="3" name="Marcador de pie de página 2">
            <a:extLst>
              <a:ext uri="{FF2B5EF4-FFF2-40B4-BE49-F238E27FC236}">
                <a16:creationId xmlns:a16="http://schemas.microsoft.com/office/drawing/2014/main" id="{50AC308C-E34C-E0D0-7F84-77357093F43D}"/>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30843B8E-4816-1EFA-EDB0-2F33C548B0ED}"/>
              </a:ext>
            </a:extLst>
          </p:cNvPr>
          <p:cNvSpPr>
            <a:spLocks noGrp="1"/>
          </p:cNvSpPr>
          <p:nvPr>
            <p:ph type="sldNum" sz="quarter" idx="12"/>
          </p:nvPr>
        </p:nvSpPr>
        <p:spPr/>
        <p:txBody>
          <a:bodyPr/>
          <a:lstStyle/>
          <a:p>
            <a:fld id="{3CE8B06D-1C54-45AF-95B4-2D125529B008}" type="slidenum">
              <a:rPr lang="es-PE" smtClean="0"/>
              <a:t>36</a:t>
            </a:fld>
            <a:endParaRPr lang="es-PE" dirty="0"/>
          </a:p>
        </p:txBody>
      </p:sp>
      <p:sp>
        <p:nvSpPr>
          <p:cNvPr id="7" name="Rectángulo 6">
            <a:extLst>
              <a:ext uri="{FF2B5EF4-FFF2-40B4-BE49-F238E27FC236}">
                <a16:creationId xmlns:a16="http://schemas.microsoft.com/office/drawing/2014/main" id="{1B58C43A-54B4-51B3-91A7-D4D5A5F94204}"/>
              </a:ext>
            </a:extLst>
          </p:cNvPr>
          <p:cNvSpPr/>
          <p:nvPr/>
        </p:nvSpPr>
        <p:spPr>
          <a:xfrm>
            <a:off x="1978759" y="1396389"/>
            <a:ext cx="7772400" cy="646331"/>
          </a:xfrm>
          <a:prstGeom prst="rect">
            <a:avLst/>
          </a:prstGeom>
          <a:solidFill>
            <a:schemeClr val="bg1">
              <a:lumMod val="95000"/>
            </a:schemeClr>
          </a:solidFill>
        </p:spPr>
        <p:txBody>
          <a:bodyPr wrap="square" lIns="91440" tIns="45720" rIns="91440" bIns="45720" anchor="t">
            <a:spAutoFit/>
          </a:bodyPr>
          <a:lstStyle/>
          <a:p>
            <a:pPr algn="just"/>
            <a:r>
              <a:rPr lang="es-MX" dirty="0"/>
              <a:t>Nos proporciona una lista de números que empieza en 0 y termina en uno menos que el </a:t>
            </a:r>
            <a:r>
              <a:rPr lang="es-MX" dirty="0" err="1"/>
              <a:t>parametro</a:t>
            </a:r>
            <a:endParaRPr lang="es-PE" dirty="0"/>
          </a:p>
        </p:txBody>
      </p:sp>
      <p:sp>
        <p:nvSpPr>
          <p:cNvPr id="8" name="CuadroTexto 7">
            <a:extLst>
              <a:ext uri="{FF2B5EF4-FFF2-40B4-BE49-F238E27FC236}">
                <a16:creationId xmlns:a16="http://schemas.microsoft.com/office/drawing/2014/main" id="{B73A14E7-50BE-B7C0-0DC0-A8FE0DC5C553}"/>
              </a:ext>
            </a:extLst>
          </p:cNvPr>
          <p:cNvSpPr txBox="1"/>
          <p:nvPr/>
        </p:nvSpPr>
        <p:spPr>
          <a:xfrm>
            <a:off x="1818343" y="2441017"/>
            <a:ext cx="5015343" cy="553998"/>
          </a:xfrm>
          <a:prstGeom prst="rect">
            <a:avLst/>
          </a:prstGeom>
          <a:noFill/>
        </p:spPr>
        <p:txBody>
          <a:bodyPr wrap="square" rtlCol="0">
            <a:spAutoFit/>
          </a:bodyPr>
          <a:lstStyle/>
          <a:p>
            <a:r>
              <a:rPr lang="es-MX" sz="3000" dirty="0" err="1">
                <a:solidFill>
                  <a:srgbClr val="D7712B"/>
                </a:solidFill>
              </a:rPr>
              <a:t>print</a:t>
            </a:r>
            <a:r>
              <a:rPr lang="es-MX" sz="3000" dirty="0">
                <a:solidFill>
                  <a:srgbClr val="D7712B"/>
                </a:solidFill>
              </a:rPr>
              <a:t>(</a:t>
            </a:r>
            <a:r>
              <a:rPr lang="es-MX" sz="3000" dirty="0" err="1">
                <a:solidFill>
                  <a:srgbClr val="D7712B"/>
                </a:solidFill>
              </a:rPr>
              <a:t>range</a:t>
            </a:r>
            <a:r>
              <a:rPr lang="es-MX" sz="3000" dirty="0">
                <a:solidFill>
                  <a:srgbClr val="D7712B"/>
                </a:solidFill>
              </a:rPr>
              <a:t>(3))</a:t>
            </a:r>
            <a:endParaRPr lang="es-PE" sz="3000" dirty="0">
              <a:solidFill>
                <a:srgbClr val="D7712B"/>
              </a:solidFill>
            </a:endParaRPr>
          </a:p>
        </p:txBody>
      </p:sp>
      <p:sp>
        <p:nvSpPr>
          <p:cNvPr id="9" name="CuadroTexto 8">
            <a:extLst>
              <a:ext uri="{FF2B5EF4-FFF2-40B4-BE49-F238E27FC236}">
                <a16:creationId xmlns:a16="http://schemas.microsoft.com/office/drawing/2014/main" id="{0FEDDB11-F0F9-EE22-4821-B245189A6A38}"/>
              </a:ext>
            </a:extLst>
          </p:cNvPr>
          <p:cNvSpPr txBox="1"/>
          <p:nvPr/>
        </p:nvSpPr>
        <p:spPr>
          <a:xfrm>
            <a:off x="9019309" y="2613609"/>
            <a:ext cx="2330891" cy="2400657"/>
          </a:xfrm>
          <a:prstGeom prst="rect">
            <a:avLst/>
          </a:prstGeom>
          <a:noFill/>
        </p:spPr>
        <p:txBody>
          <a:bodyPr wrap="square" rtlCol="0">
            <a:spAutoFit/>
          </a:bodyPr>
          <a:lstStyle/>
          <a:p>
            <a:r>
              <a:rPr lang="es-MX" sz="3000" dirty="0" err="1">
                <a:solidFill>
                  <a:srgbClr val="843C0C"/>
                </a:solidFill>
              </a:rPr>
              <a:t>range</a:t>
            </a:r>
            <a:r>
              <a:rPr lang="es-MX" sz="3000" dirty="0">
                <a:solidFill>
                  <a:srgbClr val="843C0C"/>
                </a:solidFill>
              </a:rPr>
              <a:t>(0, 3)</a:t>
            </a:r>
          </a:p>
          <a:p>
            <a:endParaRPr lang="es-MX" sz="3000" dirty="0">
              <a:solidFill>
                <a:srgbClr val="843C0C"/>
              </a:solidFill>
            </a:endParaRPr>
          </a:p>
          <a:p>
            <a:r>
              <a:rPr lang="es-MX" sz="3000" dirty="0">
                <a:solidFill>
                  <a:srgbClr val="843C0C"/>
                </a:solidFill>
              </a:rPr>
              <a:t>3</a:t>
            </a:r>
          </a:p>
          <a:p>
            <a:endParaRPr lang="es-MX" sz="3000" dirty="0">
              <a:solidFill>
                <a:srgbClr val="843C0C"/>
              </a:solidFill>
            </a:endParaRPr>
          </a:p>
          <a:p>
            <a:r>
              <a:rPr lang="es-MX" sz="3000" dirty="0" err="1">
                <a:solidFill>
                  <a:srgbClr val="843C0C"/>
                </a:solidFill>
              </a:rPr>
              <a:t>range</a:t>
            </a:r>
            <a:r>
              <a:rPr lang="es-MX" sz="3000" dirty="0">
                <a:solidFill>
                  <a:srgbClr val="843C0C"/>
                </a:solidFill>
              </a:rPr>
              <a:t>(0, 3)</a:t>
            </a:r>
            <a:endParaRPr lang="es-PE" sz="3000" dirty="0">
              <a:solidFill>
                <a:srgbClr val="843C0C"/>
              </a:solidFill>
            </a:endParaRPr>
          </a:p>
        </p:txBody>
      </p:sp>
      <p:sp>
        <p:nvSpPr>
          <p:cNvPr id="10" name="CuadroTexto 9">
            <a:extLst>
              <a:ext uri="{FF2B5EF4-FFF2-40B4-BE49-F238E27FC236}">
                <a16:creationId xmlns:a16="http://schemas.microsoft.com/office/drawing/2014/main" id="{8F6A968B-0FD4-EA51-F9AA-A706DB4EB531}"/>
              </a:ext>
            </a:extLst>
          </p:cNvPr>
          <p:cNvSpPr txBox="1"/>
          <p:nvPr/>
        </p:nvSpPr>
        <p:spPr>
          <a:xfrm>
            <a:off x="1749069" y="3199727"/>
            <a:ext cx="4873403" cy="1015663"/>
          </a:xfrm>
          <a:prstGeom prst="rect">
            <a:avLst/>
          </a:prstGeom>
          <a:noFill/>
        </p:spPr>
        <p:txBody>
          <a:bodyPr wrap="square" rtlCol="0">
            <a:spAutoFit/>
          </a:bodyPr>
          <a:lstStyle/>
          <a:p>
            <a:r>
              <a:rPr lang="es-MX" sz="3000" dirty="0">
                <a:solidFill>
                  <a:srgbClr val="7030A0"/>
                </a:solidFill>
              </a:rPr>
              <a:t>amigos = ['</a:t>
            </a:r>
            <a:r>
              <a:rPr lang="es-MX" sz="3000" dirty="0" err="1">
                <a:solidFill>
                  <a:srgbClr val="7030A0"/>
                </a:solidFill>
              </a:rPr>
              <a:t>Nora','Teo','Sonia</a:t>
            </a:r>
            <a:r>
              <a:rPr lang="es-MX" sz="3000" dirty="0">
                <a:solidFill>
                  <a:srgbClr val="7030A0"/>
                </a:solidFill>
              </a:rPr>
              <a:t>']</a:t>
            </a:r>
          </a:p>
          <a:p>
            <a:r>
              <a:rPr lang="es-MX" sz="3000" dirty="0" err="1">
                <a:solidFill>
                  <a:srgbClr val="7030A0"/>
                </a:solidFill>
              </a:rPr>
              <a:t>print</a:t>
            </a:r>
            <a:r>
              <a:rPr lang="es-MX" sz="3000" dirty="0">
                <a:solidFill>
                  <a:srgbClr val="7030A0"/>
                </a:solidFill>
              </a:rPr>
              <a:t>(</a:t>
            </a:r>
            <a:r>
              <a:rPr lang="es-MX" sz="3000" dirty="0" err="1">
                <a:solidFill>
                  <a:srgbClr val="7030A0"/>
                </a:solidFill>
              </a:rPr>
              <a:t>len</a:t>
            </a:r>
            <a:r>
              <a:rPr lang="es-MX" sz="3000" dirty="0">
                <a:solidFill>
                  <a:srgbClr val="7030A0"/>
                </a:solidFill>
              </a:rPr>
              <a:t>(amigos))</a:t>
            </a:r>
          </a:p>
        </p:txBody>
      </p:sp>
      <p:sp>
        <p:nvSpPr>
          <p:cNvPr id="11" name="CuadroTexto 10">
            <a:extLst>
              <a:ext uri="{FF2B5EF4-FFF2-40B4-BE49-F238E27FC236}">
                <a16:creationId xmlns:a16="http://schemas.microsoft.com/office/drawing/2014/main" id="{759A00B3-4ADB-4714-DA27-DA35963997BC}"/>
              </a:ext>
            </a:extLst>
          </p:cNvPr>
          <p:cNvSpPr txBox="1"/>
          <p:nvPr/>
        </p:nvSpPr>
        <p:spPr>
          <a:xfrm>
            <a:off x="1818342" y="4527678"/>
            <a:ext cx="5015343" cy="553998"/>
          </a:xfrm>
          <a:prstGeom prst="rect">
            <a:avLst/>
          </a:prstGeom>
          <a:noFill/>
        </p:spPr>
        <p:txBody>
          <a:bodyPr wrap="square" rtlCol="0">
            <a:spAutoFit/>
          </a:bodyPr>
          <a:lstStyle/>
          <a:p>
            <a:r>
              <a:rPr lang="es-MX" sz="3000" dirty="0" err="1">
                <a:solidFill>
                  <a:srgbClr val="0070C0"/>
                </a:solidFill>
              </a:rPr>
              <a:t>print</a:t>
            </a:r>
            <a:r>
              <a:rPr lang="es-MX" sz="3000" dirty="0">
                <a:solidFill>
                  <a:srgbClr val="0070C0"/>
                </a:solidFill>
              </a:rPr>
              <a:t>(</a:t>
            </a:r>
            <a:r>
              <a:rPr lang="es-MX" sz="3000" dirty="0" err="1">
                <a:solidFill>
                  <a:srgbClr val="0070C0"/>
                </a:solidFill>
              </a:rPr>
              <a:t>range</a:t>
            </a:r>
            <a:r>
              <a:rPr lang="es-MX" sz="3000" dirty="0">
                <a:solidFill>
                  <a:srgbClr val="0070C0"/>
                </a:solidFill>
              </a:rPr>
              <a:t>(</a:t>
            </a:r>
            <a:r>
              <a:rPr lang="es-MX" sz="3000" dirty="0" err="1">
                <a:solidFill>
                  <a:srgbClr val="0070C0"/>
                </a:solidFill>
              </a:rPr>
              <a:t>len</a:t>
            </a:r>
            <a:r>
              <a:rPr lang="es-MX" sz="3000" dirty="0">
                <a:solidFill>
                  <a:srgbClr val="0070C0"/>
                </a:solidFill>
              </a:rPr>
              <a:t>(amigos)))</a:t>
            </a:r>
          </a:p>
        </p:txBody>
      </p:sp>
      <p:sp>
        <p:nvSpPr>
          <p:cNvPr id="12" name="CuadroTexto 11">
            <a:extLst>
              <a:ext uri="{FF2B5EF4-FFF2-40B4-BE49-F238E27FC236}">
                <a16:creationId xmlns:a16="http://schemas.microsoft.com/office/drawing/2014/main" id="{94A7BE60-4358-75FB-E248-BC64A602096B}"/>
              </a:ext>
            </a:extLst>
          </p:cNvPr>
          <p:cNvSpPr txBox="1"/>
          <p:nvPr/>
        </p:nvSpPr>
        <p:spPr>
          <a:xfrm>
            <a:off x="5645731" y="5454714"/>
            <a:ext cx="1558634" cy="553998"/>
          </a:xfrm>
          <a:prstGeom prst="rect">
            <a:avLst/>
          </a:prstGeom>
          <a:noFill/>
        </p:spPr>
        <p:txBody>
          <a:bodyPr wrap="square" rtlCol="0">
            <a:spAutoFit/>
          </a:bodyPr>
          <a:lstStyle/>
          <a:p>
            <a:r>
              <a:rPr lang="es-MX" sz="3000" dirty="0">
                <a:solidFill>
                  <a:srgbClr val="843C0C"/>
                </a:solidFill>
              </a:rPr>
              <a:t>[0,1,2]</a:t>
            </a:r>
          </a:p>
        </p:txBody>
      </p:sp>
    </p:spTree>
    <p:extLst>
      <p:ext uri="{BB962C8B-B14F-4D97-AF65-F5344CB8AC3E}">
        <p14:creationId xmlns:p14="http://schemas.microsoft.com/office/powerpoint/2010/main" val="1266237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1EAC7-CA83-A526-2ED6-B574A04FE4AB}"/>
              </a:ext>
            </a:extLst>
          </p:cNvPr>
          <p:cNvSpPr>
            <a:spLocks noGrp="1"/>
          </p:cNvSpPr>
          <p:nvPr>
            <p:ph type="title"/>
          </p:nvPr>
        </p:nvSpPr>
        <p:spPr/>
        <p:txBody>
          <a:bodyPr/>
          <a:lstStyle/>
          <a:p>
            <a:r>
              <a:rPr lang="es-MX" b="1" dirty="0"/>
              <a:t>Iteraciones</a:t>
            </a:r>
            <a:endParaRPr lang="es-PE" b="1" dirty="0"/>
          </a:p>
        </p:txBody>
      </p:sp>
      <p:sp>
        <p:nvSpPr>
          <p:cNvPr id="3" name="Marcador de pie de página 2">
            <a:extLst>
              <a:ext uri="{FF2B5EF4-FFF2-40B4-BE49-F238E27FC236}">
                <a16:creationId xmlns:a16="http://schemas.microsoft.com/office/drawing/2014/main" id="{42D165FD-55F3-DA2A-F92F-2A4F07E18895}"/>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966320E1-10C5-9570-0782-5FE391E2A205}"/>
              </a:ext>
            </a:extLst>
          </p:cNvPr>
          <p:cNvSpPr>
            <a:spLocks noGrp="1"/>
          </p:cNvSpPr>
          <p:nvPr>
            <p:ph type="sldNum" sz="quarter" idx="12"/>
          </p:nvPr>
        </p:nvSpPr>
        <p:spPr/>
        <p:txBody>
          <a:bodyPr/>
          <a:lstStyle/>
          <a:p>
            <a:fld id="{3CE8B06D-1C54-45AF-95B4-2D125529B008}" type="slidenum">
              <a:rPr lang="es-PE" smtClean="0"/>
              <a:t>37</a:t>
            </a:fld>
            <a:endParaRPr lang="es-PE" dirty="0"/>
          </a:p>
        </p:txBody>
      </p:sp>
      <p:sp>
        <p:nvSpPr>
          <p:cNvPr id="5" name="CuadroTexto 4">
            <a:extLst>
              <a:ext uri="{FF2B5EF4-FFF2-40B4-BE49-F238E27FC236}">
                <a16:creationId xmlns:a16="http://schemas.microsoft.com/office/drawing/2014/main" id="{D9CA738F-232C-2309-F28C-6C91FE2C68E3}"/>
              </a:ext>
            </a:extLst>
          </p:cNvPr>
          <p:cNvSpPr txBox="1"/>
          <p:nvPr/>
        </p:nvSpPr>
        <p:spPr>
          <a:xfrm>
            <a:off x="1707507" y="1471199"/>
            <a:ext cx="5015343" cy="553998"/>
          </a:xfrm>
          <a:prstGeom prst="rect">
            <a:avLst/>
          </a:prstGeom>
          <a:noFill/>
        </p:spPr>
        <p:txBody>
          <a:bodyPr wrap="square" rtlCol="0">
            <a:spAutoFit/>
          </a:bodyPr>
          <a:lstStyle/>
          <a:p>
            <a:r>
              <a:rPr lang="es-MX" sz="3000" dirty="0">
                <a:solidFill>
                  <a:srgbClr val="D7712B"/>
                </a:solidFill>
              </a:rPr>
              <a:t>amigos = ['</a:t>
            </a:r>
            <a:r>
              <a:rPr lang="es-MX" sz="3000" dirty="0" err="1">
                <a:solidFill>
                  <a:srgbClr val="D7712B"/>
                </a:solidFill>
              </a:rPr>
              <a:t>Nora','Teo','Sonia</a:t>
            </a:r>
            <a:r>
              <a:rPr lang="es-MX" sz="3000" dirty="0">
                <a:solidFill>
                  <a:srgbClr val="D7712B"/>
                </a:solidFill>
              </a:rPr>
              <a:t>']</a:t>
            </a:r>
          </a:p>
        </p:txBody>
      </p:sp>
      <p:sp>
        <p:nvSpPr>
          <p:cNvPr id="6" name="CuadroTexto 5">
            <a:extLst>
              <a:ext uri="{FF2B5EF4-FFF2-40B4-BE49-F238E27FC236}">
                <a16:creationId xmlns:a16="http://schemas.microsoft.com/office/drawing/2014/main" id="{2A48D34E-D8A7-1685-1AB8-B80F62897006}"/>
              </a:ext>
            </a:extLst>
          </p:cNvPr>
          <p:cNvSpPr txBox="1"/>
          <p:nvPr/>
        </p:nvSpPr>
        <p:spPr>
          <a:xfrm>
            <a:off x="1818343" y="2441017"/>
            <a:ext cx="5015343" cy="1015663"/>
          </a:xfrm>
          <a:prstGeom prst="rect">
            <a:avLst/>
          </a:prstGeom>
          <a:noFill/>
        </p:spPr>
        <p:txBody>
          <a:bodyPr wrap="square" rtlCol="0">
            <a:spAutoFit/>
          </a:bodyPr>
          <a:lstStyle/>
          <a:p>
            <a:r>
              <a:rPr lang="es-MX" sz="3000" dirty="0" err="1">
                <a:solidFill>
                  <a:srgbClr val="7030A0"/>
                </a:solidFill>
              </a:rPr>
              <a:t>for</a:t>
            </a:r>
            <a:r>
              <a:rPr lang="es-MX" sz="3000" dirty="0">
                <a:solidFill>
                  <a:srgbClr val="7030A0"/>
                </a:solidFill>
              </a:rPr>
              <a:t> amigo in amigos:</a:t>
            </a:r>
          </a:p>
          <a:p>
            <a:r>
              <a:rPr lang="es-MX" sz="3000" dirty="0">
                <a:solidFill>
                  <a:srgbClr val="7030A0"/>
                </a:solidFill>
              </a:rPr>
              <a:t>    </a:t>
            </a:r>
            <a:r>
              <a:rPr lang="es-MX" sz="3000" dirty="0" err="1">
                <a:solidFill>
                  <a:srgbClr val="7030A0"/>
                </a:solidFill>
              </a:rPr>
              <a:t>print</a:t>
            </a:r>
            <a:r>
              <a:rPr lang="es-MX" sz="3000" dirty="0">
                <a:solidFill>
                  <a:srgbClr val="7030A0"/>
                </a:solidFill>
              </a:rPr>
              <a:t>('Feliz </a:t>
            </a:r>
            <a:r>
              <a:rPr lang="es-MX" sz="3000" dirty="0" err="1">
                <a:solidFill>
                  <a:srgbClr val="7030A0"/>
                </a:solidFill>
              </a:rPr>
              <a:t>día',amigo</a:t>
            </a:r>
            <a:r>
              <a:rPr lang="es-MX" sz="3000" dirty="0">
                <a:solidFill>
                  <a:srgbClr val="7030A0"/>
                </a:solidFill>
              </a:rPr>
              <a:t>)</a:t>
            </a:r>
            <a:endParaRPr lang="es-PE" sz="3000" dirty="0">
              <a:solidFill>
                <a:srgbClr val="7030A0"/>
              </a:solidFill>
            </a:endParaRPr>
          </a:p>
        </p:txBody>
      </p:sp>
      <p:sp>
        <p:nvSpPr>
          <p:cNvPr id="7" name="CuadroTexto 6">
            <a:extLst>
              <a:ext uri="{FF2B5EF4-FFF2-40B4-BE49-F238E27FC236}">
                <a16:creationId xmlns:a16="http://schemas.microsoft.com/office/drawing/2014/main" id="{129285B6-3217-1DEE-742A-964F6BE8237A}"/>
              </a:ext>
            </a:extLst>
          </p:cNvPr>
          <p:cNvSpPr txBox="1"/>
          <p:nvPr/>
        </p:nvSpPr>
        <p:spPr>
          <a:xfrm>
            <a:off x="1818342" y="3862986"/>
            <a:ext cx="5015343" cy="1477328"/>
          </a:xfrm>
          <a:prstGeom prst="rect">
            <a:avLst/>
          </a:prstGeom>
          <a:noFill/>
        </p:spPr>
        <p:txBody>
          <a:bodyPr wrap="square" rtlCol="0">
            <a:spAutoFit/>
          </a:bodyPr>
          <a:lstStyle/>
          <a:p>
            <a:r>
              <a:rPr lang="es-MX" sz="3000" dirty="0" err="1">
                <a:solidFill>
                  <a:srgbClr val="0070C0"/>
                </a:solidFill>
              </a:rPr>
              <a:t>for</a:t>
            </a:r>
            <a:r>
              <a:rPr lang="es-MX" sz="3000" dirty="0">
                <a:solidFill>
                  <a:srgbClr val="0070C0"/>
                </a:solidFill>
              </a:rPr>
              <a:t> i in </a:t>
            </a:r>
            <a:r>
              <a:rPr lang="es-MX" sz="3000" dirty="0" err="1">
                <a:solidFill>
                  <a:srgbClr val="0070C0"/>
                </a:solidFill>
              </a:rPr>
              <a:t>range</a:t>
            </a:r>
            <a:r>
              <a:rPr lang="es-MX" sz="3000" dirty="0">
                <a:solidFill>
                  <a:srgbClr val="0070C0"/>
                </a:solidFill>
              </a:rPr>
              <a:t>(</a:t>
            </a:r>
            <a:r>
              <a:rPr lang="es-MX" sz="3000" dirty="0" err="1">
                <a:solidFill>
                  <a:srgbClr val="0070C0"/>
                </a:solidFill>
              </a:rPr>
              <a:t>len</a:t>
            </a:r>
            <a:r>
              <a:rPr lang="es-MX" sz="3000" dirty="0">
                <a:solidFill>
                  <a:srgbClr val="0070C0"/>
                </a:solidFill>
              </a:rPr>
              <a:t>(amigos)):</a:t>
            </a:r>
          </a:p>
          <a:p>
            <a:r>
              <a:rPr lang="es-MX" sz="3000" dirty="0">
                <a:solidFill>
                  <a:srgbClr val="0070C0"/>
                </a:solidFill>
              </a:rPr>
              <a:t>    amigo = amigos[i]</a:t>
            </a:r>
          </a:p>
          <a:p>
            <a:r>
              <a:rPr lang="es-MX" sz="3000" dirty="0">
                <a:solidFill>
                  <a:srgbClr val="0070C0"/>
                </a:solidFill>
              </a:rPr>
              <a:t>    </a:t>
            </a:r>
            <a:r>
              <a:rPr lang="es-MX" sz="3000" dirty="0" err="1">
                <a:solidFill>
                  <a:srgbClr val="0070C0"/>
                </a:solidFill>
              </a:rPr>
              <a:t>print</a:t>
            </a:r>
            <a:r>
              <a:rPr lang="es-MX" sz="3000" dirty="0">
                <a:solidFill>
                  <a:srgbClr val="0070C0"/>
                </a:solidFill>
              </a:rPr>
              <a:t>('Feliz </a:t>
            </a:r>
            <a:r>
              <a:rPr lang="es-MX" sz="3000" dirty="0" err="1">
                <a:solidFill>
                  <a:srgbClr val="0070C0"/>
                </a:solidFill>
              </a:rPr>
              <a:t>día',amigo</a:t>
            </a:r>
            <a:r>
              <a:rPr lang="es-MX" sz="3000" dirty="0">
                <a:solidFill>
                  <a:srgbClr val="0070C0"/>
                </a:solidFill>
              </a:rPr>
              <a:t>)</a:t>
            </a:r>
            <a:endParaRPr lang="es-PE" sz="3000" dirty="0">
              <a:solidFill>
                <a:srgbClr val="0070C0"/>
              </a:solidFill>
            </a:endParaRPr>
          </a:p>
        </p:txBody>
      </p:sp>
      <p:sp>
        <p:nvSpPr>
          <p:cNvPr id="8" name="CuadroTexto 7">
            <a:extLst>
              <a:ext uri="{FF2B5EF4-FFF2-40B4-BE49-F238E27FC236}">
                <a16:creationId xmlns:a16="http://schemas.microsoft.com/office/drawing/2014/main" id="{FBC3562B-3DCF-731E-0EBA-8D722C6DE97E}"/>
              </a:ext>
            </a:extLst>
          </p:cNvPr>
          <p:cNvSpPr txBox="1"/>
          <p:nvPr/>
        </p:nvSpPr>
        <p:spPr>
          <a:xfrm>
            <a:off x="8607001" y="2613609"/>
            <a:ext cx="2743199" cy="1477328"/>
          </a:xfrm>
          <a:prstGeom prst="rect">
            <a:avLst/>
          </a:prstGeom>
          <a:noFill/>
        </p:spPr>
        <p:txBody>
          <a:bodyPr wrap="square" rtlCol="0">
            <a:spAutoFit/>
          </a:bodyPr>
          <a:lstStyle/>
          <a:p>
            <a:r>
              <a:rPr lang="es-MX" sz="3000" dirty="0">
                <a:solidFill>
                  <a:srgbClr val="843C0C"/>
                </a:solidFill>
              </a:rPr>
              <a:t>Feliz día Nora</a:t>
            </a:r>
          </a:p>
          <a:p>
            <a:r>
              <a:rPr lang="es-MX" sz="3000" dirty="0">
                <a:solidFill>
                  <a:srgbClr val="843C0C"/>
                </a:solidFill>
              </a:rPr>
              <a:t>Feliz día Teo</a:t>
            </a:r>
          </a:p>
          <a:p>
            <a:r>
              <a:rPr lang="es-MX" sz="3000" dirty="0">
                <a:solidFill>
                  <a:srgbClr val="843C0C"/>
                </a:solidFill>
              </a:rPr>
              <a:t>Feliz día Sonia</a:t>
            </a:r>
            <a:endParaRPr lang="es-PE" sz="3000" dirty="0">
              <a:solidFill>
                <a:srgbClr val="843C0C"/>
              </a:solidFill>
            </a:endParaRPr>
          </a:p>
        </p:txBody>
      </p:sp>
    </p:spTree>
    <p:extLst>
      <p:ext uri="{BB962C8B-B14F-4D97-AF65-F5344CB8AC3E}">
        <p14:creationId xmlns:p14="http://schemas.microsoft.com/office/powerpoint/2010/main" val="3546994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FF53C-E1EA-D5D4-F3A6-5B68FF31C0A1}"/>
              </a:ext>
            </a:extLst>
          </p:cNvPr>
          <p:cNvSpPr>
            <a:spLocks noGrp="1"/>
          </p:cNvSpPr>
          <p:nvPr>
            <p:ph type="title"/>
          </p:nvPr>
        </p:nvSpPr>
        <p:spPr/>
        <p:txBody>
          <a:bodyPr/>
          <a:lstStyle/>
          <a:p>
            <a:r>
              <a:rPr lang="es-MX" b="1" dirty="0"/>
              <a:t>Construyendo una lista</a:t>
            </a:r>
            <a:endParaRPr lang="es-PE" b="1" dirty="0"/>
          </a:p>
        </p:txBody>
      </p:sp>
      <p:sp>
        <p:nvSpPr>
          <p:cNvPr id="3" name="Marcador de pie de página 2">
            <a:extLst>
              <a:ext uri="{FF2B5EF4-FFF2-40B4-BE49-F238E27FC236}">
                <a16:creationId xmlns:a16="http://schemas.microsoft.com/office/drawing/2014/main" id="{6FA79E2C-62E6-DE52-C3E8-917359F86645}"/>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E4A71F7-9E1D-F269-F9F3-D3A2B402C04B}"/>
              </a:ext>
            </a:extLst>
          </p:cNvPr>
          <p:cNvSpPr>
            <a:spLocks noGrp="1"/>
          </p:cNvSpPr>
          <p:nvPr>
            <p:ph type="sldNum" sz="quarter" idx="12"/>
          </p:nvPr>
        </p:nvSpPr>
        <p:spPr/>
        <p:txBody>
          <a:bodyPr/>
          <a:lstStyle/>
          <a:p>
            <a:fld id="{3CE8B06D-1C54-45AF-95B4-2D125529B008}" type="slidenum">
              <a:rPr lang="es-PE" smtClean="0"/>
              <a:t>38</a:t>
            </a:fld>
            <a:endParaRPr lang="es-PE" dirty="0"/>
          </a:p>
        </p:txBody>
      </p:sp>
      <p:sp>
        <p:nvSpPr>
          <p:cNvPr id="5" name="CuadroTexto 4">
            <a:extLst>
              <a:ext uri="{FF2B5EF4-FFF2-40B4-BE49-F238E27FC236}">
                <a16:creationId xmlns:a16="http://schemas.microsoft.com/office/drawing/2014/main" id="{78E55F13-6083-3143-1EBB-327238B7139B}"/>
              </a:ext>
            </a:extLst>
          </p:cNvPr>
          <p:cNvSpPr txBox="1"/>
          <p:nvPr/>
        </p:nvSpPr>
        <p:spPr>
          <a:xfrm>
            <a:off x="1539520" y="1510438"/>
            <a:ext cx="5015343" cy="1938992"/>
          </a:xfrm>
          <a:prstGeom prst="rect">
            <a:avLst/>
          </a:prstGeom>
          <a:noFill/>
        </p:spPr>
        <p:txBody>
          <a:bodyPr wrap="square" rtlCol="0">
            <a:spAutoFit/>
          </a:bodyPr>
          <a:lstStyle/>
          <a:p>
            <a:r>
              <a:rPr lang="pt-BR" sz="3000" dirty="0">
                <a:solidFill>
                  <a:srgbClr val="D7712B"/>
                </a:solidFill>
              </a:rPr>
              <a:t>var = </a:t>
            </a:r>
            <a:r>
              <a:rPr lang="pt-BR" sz="3000" dirty="0" err="1">
                <a:solidFill>
                  <a:srgbClr val="D7712B"/>
                </a:solidFill>
              </a:rPr>
              <a:t>list</a:t>
            </a:r>
            <a:r>
              <a:rPr lang="pt-BR" sz="3000" dirty="0">
                <a:solidFill>
                  <a:srgbClr val="D7712B"/>
                </a:solidFill>
              </a:rPr>
              <a:t>()</a:t>
            </a:r>
          </a:p>
          <a:p>
            <a:r>
              <a:rPr lang="pt-BR" sz="3000" dirty="0" err="1">
                <a:solidFill>
                  <a:srgbClr val="D7712B"/>
                </a:solidFill>
              </a:rPr>
              <a:t>var.</a:t>
            </a:r>
            <a:r>
              <a:rPr lang="pt-BR" sz="3000" dirty="0" err="1">
                <a:solidFill>
                  <a:srgbClr val="7030A0"/>
                </a:solidFill>
              </a:rPr>
              <a:t>append</a:t>
            </a:r>
            <a:r>
              <a:rPr lang="pt-BR" sz="3000" dirty="0">
                <a:solidFill>
                  <a:srgbClr val="D7712B"/>
                </a:solidFill>
              </a:rPr>
              <a:t>(</a:t>
            </a:r>
            <a:r>
              <a:rPr lang="pt-BR" sz="3000" dirty="0">
                <a:solidFill>
                  <a:srgbClr val="0070C0"/>
                </a:solidFill>
              </a:rPr>
              <a:t>'</a:t>
            </a:r>
            <a:r>
              <a:rPr lang="pt-BR" sz="3000" dirty="0" err="1">
                <a:solidFill>
                  <a:srgbClr val="0070C0"/>
                </a:solidFill>
              </a:rPr>
              <a:t>escritorio</a:t>
            </a:r>
            <a:r>
              <a:rPr lang="pt-BR" sz="3000" dirty="0">
                <a:solidFill>
                  <a:srgbClr val="0070C0"/>
                </a:solidFill>
              </a:rPr>
              <a:t>'</a:t>
            </a:r>
            <a:r>
              <a:rPr lang="pt-BR" sz="3000" dirty="0">
                <a:solidFill>
                  <a:srgbClr val="D7712B"/>
                </a:solidFill>
              </a:rPr>
              <a:t>)</a:t>
            </a:r>
          </a:p>
          <a:p>
            <a:r>
              <a:rPr lang="pt-BR" sz="3000" dirty="0" err="1">
                <a:solidFill>
                  <a:srgbClr val="D7712B"/>
                </a:solidFill>
              </a:rPr>
              <a:t>var.</a:t>
            </a:r>
            <a:r>
              <a:rPr lang="pt-BR" sz="3000" dirty="0" err="1">
                <a:solidFill>
                  <a:srgbClr val="7030A0"/>
                </a:solidFill>
              </a:rPr>
              <a:t>append</a:t>
            </a:r>
            <a:r>
              <a:rPr lang="pt-BR" sz="3000" dirty="0">
                <a:solidFill>
                  <a:srgbClr val="D7712B"/>
                </a:solidFill>
              </a:rPr>
              <a:t>(</a:t>
            </a:r>
            <a:r>
              <a:rPr lang="pt-BR" sz="3000" dirty="0">
                <a:solidFill>
                  <a:srgbClr val="0070C0"/>
                </a:solidFill>
              </a:rPr>
              <a:t>20</a:t>
            </a:r>
            <a:r>
              <a:rPr lang="pt-BR" sz="3000" dirty="0">
                <a:solidFill>
                  <a:srgbClr val="D7712B"/>
                </a:solidFill>
              </a:rPr>
              <a:t>)</a:t>
            </a:r>
          </a:p>
          <a:p>
            <a:r>
              <a:rPr lang="pt-BR" sz="3000" dirty="0">
                <a:solidFill>
                  <a:srgbClr val="D7712B"/>
                </a:solidFill>
              </a:rPr>
              <a:t>print(var)</a:t>
            </a:r>
          </a:p>
        </p:txBody>
      </p:sp>
      <p:sp>
        <p:nvSpPr>
          <p:cNvPr id="6" name="CuadroTexto 5">
            <a:extLst>
              <a:ext uri="{FF2B5EF4-FFF2-40B4-BE49-F238E27FC236}">
                <a16:creationId xmlns:a16="http://schemas.microsoft.com/office/drawing/2014/main" id="{B5D6789A-E2FF-8494-2496-39C04C42813C}"/>
              </a:ext>
            </a:extLst>
          </p:cNvPr>
          <p:cNvSpPr txBox="1"/>
          <p:nvPr/>
        </p:nvSpPr>
        <p:spPr>
          <a:xfrm>
            <a:off x="7148946" y="2690336"/>
            <a:ext cx="4767627" cy="1477328"/>
          </a:xfrm>
          <a:prstGeom prst="rect">
            <a:avLst/>
          </a:prstGeom>
          <a:noFill/>
        </p:spPr>
        <p:txBody>
          <a:bodyPr wrap="square" rtlCol="0">
            <a:spAutoFit/>
          </a:bodyPr>
          <a:lstStyle/>
          <a:p>
            <a:r>
              <a:rPr lang="es-MX" sz="3000" dirty="0">
                <a:solidFill>
                  <a:srgbClr val="843C0C"/>
                </a:solidFill>
              </a:rPr>
              <a:t>['escritorio', 20]</a:t>
            </a:r>
          </a:p>
          <a:p>
            <a:endParaRPr lang="es-MX" sz="3000" dirty="0">
              <a:solidFill>
                <a:srgbClr val="843C0C"/>
              </a:solidFill>
            </a:endParaRPr>
          </a:p>
          <a:p>
            <a:r>
              <a:rPr lang="es-PE" sz="3000" dirty="0">
                <a:solidFill>
                  <a:srgbClr val="843C0C"/>
                </a:solidFill>
              </a:rPr>
              <a:t>['escritorio', 20, 'cuaderno']</a:t>
            </a:r>
          </a:p>
        </p:txBody>
      </p:sp>
      <p:sp>
        <p:nvSpPr>
          <p:cNvPr id="7" name="CuadroTexto 6">
            <a:extLst>
              <a:ext uri="{FF2B5EF4-FFF2-40B4-BE49-F238E27FC236}">
                <a16:creationId xmlns:a16="http://schemas.microsoft.com/office/drawing/2014/main" id="{BCCF61D2-6BB8-5B10-42C7-58DA249898D8}"/>
              </a:ext>
            </a:extLst>
          </p:cNvPr>
          <p:cNvSpPr txBox="1"/>
          <p:nvPr/>
        </p:nvSpPr>
        <p:spPr>
          <a:xfrm>
            <a:off x="1539519" y="3757560"/>
            <a:ext cx="5015343" cy="1015663"/>
          </a:xfrm>
          <a:prstGeom prst="rect">
            <a:avLst/>
          </a:prstGeom>
          <a:noFill/>
        </p:spPr>
        <p:txBody>
          <a:bodyPr wrap="square" rtlCol="0">
            <a:spAutoFit/>
          </a:bodyPr>
          <a:lstStyle/>
          <a:p>
            <a:r>
              <a:rPr lang="pt-BR" sz="3000" dirty="0" err="1">
                <a:solidFill>
                  <a:srgbClr val="D7712B"/>
                </a:solidFill>
              </a:rPr>
              <a:t>var.</a:t>
            </a:r>
            <a:r>
              <a:rPr lang="pt-BR" sz="3000" dirty="0" err="1">
                <a:solidFill>
                  <a:srgbClr val="7030A0"/>
                </a:solidFill>
              </a:rPr>
              <a:t>append</a:t>
            </a:r>
            <a:r>
              <a:rPr lang="pt-BR" sz="3000" dirty="0">
                <a:solidFill>
                  <a:srgbClr val="D7712B"/>
                </a:solidFill>
              </a:rPr>
              <a:t>(</a:t>
            </a:r>
            <a:r>
              <a:rPr lang="pt-BR" sz="3000" dirty="0">
                <a:solidFill>
                  <a:srgbClr val="0070C0"/>
                </a:solidFill>
              </a:rPr>
              <a:t>'</a:t>
            </a:r>
            <a:r>
              <a:rPr lang="pt-BR" sz="3000" dirty="0" err="1">
                <a:solidFill>
                  <a:srgbClr val="0070C0"/>
                </a:solidFill>
              </a:rPr>
              <a:t>cuaderno</a:t>
            </a:r>
            <a:r>
              <a:rPr lang="pt-BR" sz="3000" dirty="0">
                <a:solidFill>
                  <a:srgbClr val="0070C0"/>
                </a:solidFill>
              </a:rPr>
              <a:t>'</a:t>
            </a:r>
            <a:r>
              <a:rPr lang="pt-BR" sz="3000" dirty="0">
                <a:solidFill>
                  <a:srgbClr val="D7712B"/>
                </a:solidFill>
              </a:rPr>
              <a:t>)</a:t>
            </a:r>
          </a:p>
          <a:p>
            <a:r>
              <a:rPr lang="pt-BR" sz="3000" dirty="0">
                <a:solidFill>
                  <a:srgbClr val="D7712B"/>
                </a:solidFill>
              </a:rPr>
              <a:t>print(var)</a:t>
            </a:r>
          </a:p>
        </p:txBody>
      </p:sp>
    </p:spTree>
    <p:extLst>
      <p:ext uri="{BB962C8B-B14F-4D97-AF65-F5344CB8AC3E}">
        <p14:creationId xmlns:p14="http://schemas.microsoft.com/office/powerpoint/2010/main" val="319914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31E51-7512-56D6-DDA6-B8FACAF1CF0C}"/>
              </a:ext>
            </a:extLst>
          </p:cNvPr>
          <p:cNvSpPr>
            <a:spLocks noGrp="1"/>
          </p:cNvSpPr>
          <p:nvPr>
            <p:ph type="title"/>
          </p:nvPr>
        </p:nvSpPr>
        <p:spPr/>
        <p:txBody>
          <a:bodyPr/>
          <a:lstStyle/>
          <a:p>
            <a:r>
              <a:rPr lang="es-MX" b="1" dirty="0"/>
              <a:t>Algunas construcciones</a:t>
            </a:r>
            <a:endParaRPr lang="es-PE" b="1" dirty="0"/>
          </a:p>
        </p:txBody>
      </p:sp>
      <p:sp>
        <p:nvSpPr>
          <p:cNvPr id="3" name="Marcador de pie de página 2">
            <a:extLst>
              <a:ext uri="{FF2B5EF4-FFF2-40B4-BE49-F238E27FC236}">
                <a16:creationId xmlns:a16="http://schemas.microsoft.com/office/drawing/2014/main" id="{5E778292-9A9A-B8E9-249B-6468B1162C0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E54B672C-1220-1A02-A489-7199FA9CA0FF}"/>
              </a:ext>
            </a:extLst>
          </p:cNvPr>
          <p:cNvSpPr>
            <a:spLocks noGrp="1"/>
          </p:cNvSpPr>
          <p:nvPr>
            <p:ph type="sldNum" sz="quarter" idx="12"/>
          </p:nvPr>
        </p:nvSpPr>
        <p:spPr/>
        <p:txBody>
          <a:bodyPr/>
          <a:lstStyle/>
          <a:p>
            <a:fld id="{3CE8B06D-1C54-45AF-95B4-2D125529B008}" type="slidenum">
              <a:rPr lang="es-PE" smtClean="0"/>
              <a:t>39</a:t>
            </a:fld>
            <a:endParaRPr lang="es-PE" dirty="0"/>
          </a:p>
        </p:txBody>
      </p:sp>
      <p:sp>
        <p:nvSpPr>
          <p:cNvPr id="5" name="CuadroTexto 4">
            <a:extLst>
              <a:ext uri="{FF2B5EF4-FFF2-40B4-BE49-F238E27FC236}">
                <a16:creationId xmlns:a16="http://schemas.microsoft.com/office/drawing/2014/main" id="{EA74EBBB-8A2A-F2BB-8E7B-9E2686D7541C}"/>
              </a:ext>
            </a:extLst>
          </p:cNvPr>
          <p:cNvSpPr txBox="1"/>
          <p:nvPr/>
        </p:nvSpPr>
        <p:spPr>
          <a:xfrm>
            <a:off x="1548180" y="1211103"/>
            <a:ext cx="5015343" cy="5170646"/>
          </a:xfrm>
          <a:prstGeom prst="rect">
            <a:avLst/>
          </a:prstGeom>
          <a:noFill/>
        </p:spPr>
        <p:txBody>
          <a:bodyPr wrap="square" rtlCol="0">
            <a:spAutoFit/>
          </a:bodyPr>
          <a:lstStyle/>
          <a:p>
            <a:r>
              <a:rPr lang="sv-SE" sz="3000" dirty="0">
                <a:solidFill>
                  <a:srgbClr val="D7712B"/>
                </a:solidFill>
              </a:rPr>
              <a:t>var = [2,4,1,20,3,15,37]</a:t>
            </a:r>
          </a:p>
          <a:p>
            <a:endParaRPr lang="sv-SE" sz="3000" dirty="0">
              <a:solidFill>
                <a:srgbClr val="D7712B"/>
              </a:solidFill>
            </a:endParaRPr>
          </a:p>
          <a:p>
            <a:r>
              <a:rPr lang="sv-SE" sz="3000" dirty="0">
                <a:solidFill>
                  <a:srgbClr val="D7712B"/>
                </a:solidFill>
              </a:rPr>
              <a:t>print(</a:t>
            </a:r>
            <a:r>
              <a:rPr lang="sv-SE" sz="3000" dirty="0">
                <a:solidFill>
                  <a:srgbClr val="7030A0"/>
                </a:solidFill>
              </a:rPr>
              <a:t>len</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max</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min</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sum</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sum</a:t>
            </a:r>
            <a:r>
              <a:rPr lang="sv-SE" sz="3000" dirty="0">
                <a:solidFill>
                  <a:srgbClr val="D7712B"/>
                </a:solidFill>
              </a:rPr>
              <a:t>(var)/</a:t>
            </a:r>
            <a:r>
              <a:rPr lang="sv-SE" sz="3000" dirty="0">
                <a:solidFill>
                  <a:srgbClr val="7030A0"/>
                </a:solidFill>
              </a:rPr>
              <a:t>len</a:t>
            </a:r>
            <a:r>
              <a:rPr lang="sv-SE" sz="3000" dirty="0">
                <a:solidFill>
                  <a:srgbClr val="D7712B"/>
                </a:solidFill>
              </a:rPr>
              <a:t>(var))</a:t>
            </a:r>
            <a:endParaRPr lang="pt-BR" sz="3000" dirty="0">
              <a:solidFill>
                <a:srgbClr val="D7712B"/>
              </a:solidFill>
            </a:endParaRPr>
          </a:p>
        </p:txBody>
      </p:sp>
      <p:sp>
        <p:nvSpPr>
          <p:cNvPr id="6" name="CuadroTexto 5">
            <a:extLst>
              <a:ext uri="{FF2B5EF4-FFF2-40B4-BE49-F238E27FC236}">
                <a16:creationId xmlns:a16="http://schemas.microsoft.com/office/drawing/2014/main" id="{D7EF8326-1AB5-3331-66A7-37E673758448}"/>
              </a:ext>
            </a:extLst>
          </p:cNvPr>
          <p:cNvSpPr txBox="1"/>
          <p:nvPr/>
        </p:nvSpPr>
        <p:spPr>
          <a:xfrm>
            <a:off x="7772402" y="1672768"/>
            <a:ext cx="3969326" cy="4247317"/>
          </a:xfrm>
          <a:prstGeom prst="rect">
            <a:avLst/>
          </a:prstGeom>
          <a:noFill/>
        </p:spPr>
        <p:txBody>
          <a:bodyPr wrap="square" rtlCol="0">
            <a:spAutoFit/>
          </a:bodyPr>
          <a:lstStyle/>
          <a:p>
            <a:r>
              <a:rPr lang="es-MX" sz="3000" dirty="0">
                <a:solidFill>
                  <a:srgbClr val="843C0C"/>
                </a:solidFill>
              </a:rPr>
              <a:t>7</a:t>
            </a:r>
          </a:p>
          <a:p>
            <a:endParaRPr lang="es-MX" sz="3000" dirty="0">
              <a:solidFill>
                <a:srgbClr val="843C0C"/>
              </a:solidFill>
            </a:endParaRPr>
          </a:p>
          <a:p>
            <a:r>
              <a:rPr lang="es-PE" sz="3000" dirty="0">
                <a:solidFill>
                  <a:srgbClr val="843C0C"/>
                </a:solidFill>
              </a:rPr>
              <a:t>37</a:t>
            </a:r>
            <a:endParaRPr lang="es-MX" sz="3000" dirty="0">
              <a:solidFill>
                <a:srgbClr val="843C0C"/>
              </a:solidFill>
            </a:endParaRPr>
          </a:p>
          <a:p>
            <a:endParaRPr lang="es-MX" sz="3000" dirty="0">
              <a:solidFill>
                <a:srgbClr val="843C0C"/>
              </a:solidFill>
            </a:endParaRPr>
          </a:p>
          <a:p>
            <a:r>
              <a:rPr lang="es-PE" sz="3000" dirty="0">
                <a:solidFill>
                  <a:srgbClr val="843C0C"/>
                </a:solidFill>
              </a:rPr>
              <a:t>1</a:t>
            </a:r>
            <a:endParaRPr lang="es-MX" sz="3000" dirty="0">
              <a:solidFill>
                <a:srgbClr val="843C0C"/>
              </a:solidFill>
            </a:endParaRPr>
          </a:p>
          <a:p>
            <a:endParaRPr lang="es-MX" sz="3000" dirty="0">
              <a:solidFill>
                <a:srgbClr val="843C0C"/>
              </a:solidFill>
            </a:endParaRPr>
          </a:p>
          <a:p>
            <a:r>
              <a:rPr lang="es-PE" sz="3000" dirty="0">
                <a:solidFill>
                  <a:srgbClr val="843C0C"/>
                </a:solidFill>
              </a:rPr>
              <a:t>82</a:t>
            </a:r>
            <a:endParaRPr lang="es-MX" sz="3000" dirty="0">
              <a:solidFill>
                <a:srgbClr val="843C0C"/>
              </a:solidFill>
            </a:endParaRPr>
          </a:p>
          <a:p>
            <a:endParaRPr lang="es-MX" sz="3000" dirty="0">
              <a:solidFill>
                <a:srgbClr val="843C0C"/>
              </a:solidFill>
            </a:endParaRPr>
          </a:p>
          <a:p>
            <a:r>
              <a:rPr lang="es-PE" sz="3000" dirty="0">
                <a:solidFill>
                  <a:srgbClr val="843C0C"/>
                </a:solidFill>
              </a:rPr>
              <a:t>11.714285714285714</a:t>
            </a:r>
          </a:p>
        </p:txBody>
      </p:sp>
    </p:spTree>
    <p:extLst>
      <p:ext uri="{BB962C8B-B14F-4D97-AF65-F5344CB8AC3E}">
        <p14:creationId xmlns:p14="http://schemas.microsoft.com/office/powerpoint/2010/main" val="305981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21D87-30DD-25F1-E90C-D688788634ED}"/>
              </a:ext>
            </a:extLst>
          </p:cNvPr>
          <p:cNvSpPr>
            <a:spLocks noGrp="1"/>
          </p:cNvSpPr>
          <p:nvPr>
            <p:ph type="title"/>
          </p:nvPr>
        </p:nvSpPr>
        <p:spPr/>
        <p:txBody>
          <a:bodyPr/>
          <a:lstStyle/>
          <a:p>
            <a:r>
              <a:rPr lang="es-PE" b="1" dirty="0"/>
              <a:t>Dentro de una computadora</a:t>
            </a:r>
          </a:p>
        </p:txBody>
      </p:sp>
      <p:sp>
        <p:nvSpPr>
          <p:cNvPr id="3" name="Marcador de pie de página 2">
            <a:extLst>
              <a:ext uri="{FF2B5EF4-FFF2-40B4-BE49-F238E27FC236}">
                <a16:creationId xmlns:a16="http://schemas.microsoft.com/office/drawing/2014/main" id="{3EEA0605-4324-5562-E746-D02AF1D1A807}"/>
              </a:ext>
            </a:extLst>
          </p:cNvPr>
          <p:cNvSpPr>
            <a:spLocks noGrp="1"/>
          </p:cNvSpPr>
          <p:nvPr>
            <p:ph type="ftr" sz="quarter" idx="11"/>
          </p:nvPr>
        </p:nvSpPr>
        <p:spPr/>
        <p:txBody>
          <a:bodyPr/>
          <a:lstStyle/>
          <a:p>
            <a:r>
              <a:rPr lang="es-MX"/>
              <a:t>Python para todos - Julio del 2022</a:t>
            </a:r>
            <a:endParaRPr lang="es-PE" dirty="0"/>
          </a:p>
        </p:txBody>
      </p:sp>
      <p:sp>
        <p:nvSpPr>
          <p:cNvPr id="4" name="Marcador de número de diapositiva 3">
            <a:extLst>
              <a:ext uri="{FF2B5EF4-FFF2-40B4-BE49-F238E27FC236}">
                <a16:creationId xmlns:a16="http://schemas.microsoft.com/office/drawing/2014/main" id="{842CD599-0D5B-0355-5ED7-D40177FD5C46}"/>
              </a:ext>
            </a:extLst>
          </p:cNvPr>
          <p:cNvSpPr>
            <a:spLocks noGrp="1"/>
          </p:cNvSpPr>
          <p:nvPr>
            <p:ph type="sldNum" sz="quarter" idx="12"/>
          </p:nvPr>
        </p:nvSpPr>
        <p:spPr/>
        <p:txBody>
          <a:bodyPr/>
          <a:lstStyle/>
          <a:p>
            <a:fld id="{3CE8B06D-1C54-45AF-95B4-2D125529B008}" type="slidenum">
              <a:rPr lang="es-PE" smtClean="0"/>
              <a:t>4</a:t>
            </a:fld>
            <a:endParaRPr lang="es-PE" dirty="0"/>
          </a:p>
        </p:txBody>
      </p:sp>
      <p:sp>
        <p:nvSpPr>
          <p:cNvPr id="10" name="Nube 9">
            <a:extLst>
              <a:ext uri="{FF2B5EF4-FFF2-40B4-BE49-F238E27FC236}">
                <a16:creationId xmlns:a16="http://schemas.microsoft.com/office/drawing/2014/main" id="{1A22F1F5-72DC-6BF7-AF21-AE9B833D7D8B}"/>
              </a:ext>
            </a:extLst>
          </p:cNvPr>
          <p:cNvSpPr/>
          <p:nvPr/>
        </p:nvSpPr>
        <p:spPr>
          <a:xfrm>
            <a:off x="7439891" y="921536"/>
            <a:ext cx="2604655" cy="986531"/>
          </a:xfrm>
          <a:prstGeom prst="cloud">
            <a:avLst/>
          </a:prstGeom>
          <a:solidFill>
            <a:srgbClr val="D7712B"/>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1111250">
              <a:lnSpc>
                <a:spcPct val="90000"/>
              </a:lnSpc>
              <a:spcBef>
                <a:spcPct val="0"/>
              </a:spcBef>
              <a:spcAft>
                <a:spcPct val="35000"/>
              </a:spcAft>
              <a:buNone/>
            </a:pPr>
            <a:r>
              <a:rPr lang="es-PE" sz="1800" kern="1200" dirty="0">
                <a:effectLst>
                  <a:outerShdw blurRad="38100" dist="38100" dir="2700000" algn="tl">
                    <a:srgbClr val="000000">
                      <a:alpha val="43137"/>
                    </a:srgbClr>
                  </a:outerShdw>
                </a:effectLst>
              </a:rPr>
              <a:t>¿Ahora qué sigue?</a:t>
            </a:r>
            <a:endParaRPr lang="es-ES" sz="1800" kern="1200" dirty="0">
              <a:effectLst>
                <a:outerShdw blurRad="38100" dist="38100" dir="2700000" algn="tl">
                  <a:srgbClr val="000000">
                    <a:alpha val="43137"/>
                  </a:srgbClr>
                </a:outerShdw>
              </a:effectLst>
            </a:endParaRPr>
          </a:p>
        </p:txBody>
      </p:sp>
      <p:sp>
        <p:nvSpPr>
          <p:cNvPr id="13" name="Nube 12">
            <a:extLst>
              <a:ext uri="{FF2B5EF4-FFF2-40B4-BE49-F238E27FC236}">
                <a16:creationId xmlns:a16="http://schemas.microsoft.com/office/drawing/2014/main" id="{0AB5999D-6FC4-5503-5FA8-C745EF7B4167}"/>
              </a:ext>
            </a:extLst>
          </p:cNvPr>
          <p:cNvSpPr/>
          <p:nvPr/>
        </p:nvSpPr>
        <p:spPr>
          <a:xfrm>
            <a:off x="1332638" y="4038532"/>
            <a:ext cx="2604655" cy="986531"/>
          </a:xfrm>
          <a:prstGeom prst="cloud">
            <a:avLst/>
          </a:prstGeom>
          <a:ln>
            <a:solidFill>
              <a:srgbClr val="D7712B"/>
            </a:solidFill>
          </a:ln>
        </p:spPr>
        <p:style>
          <a:lnRef idx="2">
            <a:schemeClr val="accent1"/>
          </a:lnRef>
          <a:fillRef idx="1">
            <a:schemeClr val="lt1"/>
          </a:fillRef>
          <a:effectRef idx="0">
            <a:schemeClr val="accent1"/>
          </a:effectRef>
          <a:fontRef idx="minor">
            <a:schemeClr val="dk1"/>
          </a:fontRef>
        </p:style>
        <p:txBody>
          <a:bodyPr rtlCol="0" anchor="ctr"/>
          <a:lstStyle/>
          <a:p>
            <a:pPr marL="0" lvl="0" indent="0" algn="ctr" defTabSz="1111250">
              <a:lnSpc>
                <a:spcPct val="90000"/>
              </a:lnSpc>
              <a:spcBef>
                <a:spcPct val="0"/>
              </a:spcBef>
              <a:spcAft>
                <a:spcPct val="35000"/>
              </a:spcAft>
              <a:buNone/>
            </a:pPr>
            <a:r>
              <a:rPr lang="es-PE" sz="1800" kern="1200" dirty="0">
                <a:ln w="0"/>
                <a:solidFill>
                  <a:srgbClr val="D7712B"/>
                </a:solidFill>
                <a:effectLst>
                  <a:outerShdw blurRad="38100" dist="25400" dir="5400000" algn="ctr" rotWithShape="0">
                    <a:srgbClr val="6E747A">
                      <a:alpha val="43000"/>
                    </a:srgbClr>
                  </a:outerShdw>
                </a:effectLst>
              </a:rPr>
              <a:t>Teclados, pantalla, etc.</a:t>
            </a:r>
            <a:endParaRPr lang="es-ES" sz="1800" kern="1200" dirty="0">
              <a:ln w="0"/>
              <a:solidFill>
                <a:srgbClr val="D7712B"/>
              </a:solidFill>
              <a:effectLst>
                <a:outerShdw blurRad="38100" dist="25400" dir="5400000" algn="ctr" rotWithShape="0">
                  <a:srgbClr val="6E747A">
                    <a:alpha val="43000"/>
                  </a:srgbClr>
                </a:outerShdw>
              </a:effectLst>
            </a:endParaRPr>
          </a:p>
        </p:txBody>
      </p:sp>
      <p:sp>
        <p:nvSpPr>
          <p:cNvPr id="14" name="Rectángulo: esquinas redondeadas 13">
            <a:extLst>
              <a:ext uri="{FF2B5EF4-FFF2-40B4-BE49-F238E27FC236}">
                <a16:creationId xmlns:a16="http://schemas.microsoft.com/office/drawing/2014/main" id="{BE493A25-E0AC-01B0-08F3-365BAB632BAB}"/>
              </a:ext>
            </a:extLst>
          </p:cNvPr>
          <p:cNvSpPr/>
          <p:nvPr/>
        </p:nvSpPr>
        <p:spPr>
          <a:xfrm>
            <a:off x="4422995" y="1218138"/>
            <a:ext cx="2725949" cy="4198987"/>
          </a:xfrm>
          <a:prstGeom prst="round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PE" dirty="0">
              <a:solidFill>
                <a:srgbClr val="D7712B"/>
              </a:solidFill>
            </a:endParaRPr>
          </a:p>
        </p:txBody>
      </p:sp>
      <p:sp>
        <p:nvSpPr>
          <p:cNvPr id="15" name="Rectángulo: esquinas redondeadas 14">
            <a:extLst>
              <a:ext uri="{FF2B5EF4-FFF2-40B4-BE49-F238E27FC236}">
                <a16:creationId xmlns:a16="http://schemas.microsoft.com/office/drawing/2014/main" id="{E81A2EB3-3F6B-ACD6-08BA-A276626ABF97}"/>
              </a:ext>
            </a:extLst>
          </p:cNvPr>
          <p:cNvSpPr/>
          <p:nvPr/>
        </p:nvSpPr>
        <p:spPr>
          <a:xfrm>
            <a:off x="4907904" y="1743603"/>
            <a:ext cx="1728423" cy="1344951"/>
          </a:xfrm>
          <a:prstGeom prst="roundRect">
            <a:avLst/>
          </a:prstGeom>
          <a:solidFill>
            <a:schemeClr val="bg2"/>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rgbClr val="D7712B"/>
                </a:solidFill>
              </a:rPr>
              <a:t>Unidad Central de Procesamiento (CPU)</a:t>
            </a:r>
          </a:p>
        </p:txBody>
      </p:sp>
      <p:sp>
        <p:nvSpPr>
          <p:cNvPr id="16" name="Rectángulo: esquinas redondeadas 15">
            <a:extLst>
              <a:ext uri="{FF2B5EF4-FFF2-40B4-BE49-F238E27FC236}">
                <a16:creationId xmlns:a16="http://schemas.microsoft.com/office/drawing/2014/main" id="{327BEC2F-14A5-714B-FBD9-915941EC28A9}"/>
              </a:ext>
            </a:extLst>
          </p:cNvPr>
          <p:cNvSpPr/>
          <p:nvPr/>
        </p:nvSpPr>
        <p:spPr>
          <a:xfrm>
            <a:off x="4976655" y="3680112"/>
            <a:ext cx="1728423" cy="1344951"/>
          </a:xfrm>
          <a:prstGeom prst="roundRect">
            <a:avLst/>
          </a:prstGeom>
          <a:solidFill>
            <a:schemeClr val="bg2"/>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rgbClr val="D7712B"/>
                </a:solidFill>
              </a:rPr>
              <a:t>Memoria principal</a:t>
            </a:r>
          </a:p>
        </p:txBody>
      </p:sp>
      <p:sp>
        <p:nvSpPr>
          <p:cNvPr id="17" name="Rectángulo: esquinas redondeadas 16">
            <a:extLst>
              <a:ext uri="{FF2B5EF4-FFF2-40B4-BE49-F238E27FC236}">
                <a16:creationId xmlns:a16="http://schemas.microsoft.com/office/drawing/2014/main" id="{A62D6164-852F-12C8-1C3C-6A695A32BE0D}"/>
              </a:ext>
            </a:extLst>
          </p:cNvPr>
          <p:cNvSpPr/>
          <p:nvPr/>
        </p:nvSpPr>
        <p:spPr>
          <a:xfrm>
            <a:off x="1770755" y="2335161"/>
            <a:ext cx="1728423" cy="1344951"/>
          </a:xfrm>
          <a:prstGeom prst="roundRect">
            <a:avLst/>
          </a:prstGeom>
          <a:solidFill>
            <a:schemeClr val="bg2"/>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rgbClr val="D7712B"/>
                </a:solidFill>
              </a:rPr>
              <a:t>Entrada / Salida</a:t>
            </a:r>
          </a:p>
        </p:txBody>
      </p:sp>
      <p:sp>
        <p:nvSpPr>
          <p:cNvPr id="18" name="Rectángulo: esquinas redondeadas 17">
            <a:extLst>
              <a:ext uri="{FF2B5EF4-FFF2-40B4-BE49-F238E27FC236}">
                <a16:creationId xmlns:a16="http://schemas.microsoft.com/office/drawing/2014/main" id="{3851A941-C8AC-555E-8817-C0DB91740C67}"/>
              </a:ext>
            </a:extLst>
          </p:cNvPr>
          <p:cNvSpPr/>
          <p:nvPr/>
        </p:nvSpPr>
        <p:spPr>
          <a:xfrm>
            <a:off x="8253775" y="2403518"/>
            <a:ext cx="1728423" cy="1344951"/>
          </a:xfrm>
          <a:prstGeom prst="roundRect">
            <a:avLst/>
          </a:prstGeom>
          <a:solidFill>
            <a:schemeClr val="bg2"/>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rgbClr val="D7712B"/>
                </a:solidFill>
              </a:rPr>
              <a:t>Memoria secundaria</a:t>
            </a:r>
          </a:p>
        </p:txBody>
      </p:sp>
      <p:cxnSp>
        <p:nvCxnSpPr>
          <p:cNvPr id="20" name="Conector recto de flecha 19">
            <a:extLst>
              <a:ext uri="{FF2B5EF4-FFF2-40B4-BE49-F238E27FC236}">
                <a16:creationId xmlns:a16="http://schemas.microsoft.com/office/drawing/2014/main" id="{14CF3EAE-F0BA-765C-B45B-18C55EA03A43}"/>
              </a:ext>
            </a:extLst>
          </p:cNvPr>
          <p:cNvCxnSpPr/>
          <p:nvPr/>
        </p:nvCxnSpPr>
        <p:spPr>
          <a:xfrm flipH="1">
            <a:off x="6722850" y="1526960"/>
            <a:ext cx="703186" cy="367165"/>
          </a:xfrm>
          <a:prstGeom prst="straightConnector1">
            <a:avLst/>
          </a:prstGeom>
          <a:ln>
            <a:solidFill>
              <a:srgbClr val="D7712B"/>
            </a:solidFill>
            <a:tailEnd type="triangle"/>
          </a:ln>
        </p:spPr>
        <p:style>
          <a:lnRef idx="1">
            <a:schemeClr val="accent2"/>
          </a:lnRef>
          <a:fillRef idx="0">
            <a:schemeClr val="accent2"/>
          </a:fillRef>
          <a:effectRef idx="0">
            <a:schemeClr val="accent2"/>
          </a:effectRef>
          <a:fontRef idx="minor">
            <a:schemeClr val="tx1"/>
          </a:fontRef>
        </p:style>
      </p:cxnSp>
      <p:grpSp>
        <p:nvGrpSpPr>
          <p:cNvPr id="21" name="Grupo 20">
            <a:extLst>
              <a:ext uri="{FF2B5EF4-FFF2-40B4-BE49-F238E27FC236}">
                <a16:creationId xmlns:a16="http://schemas.microsoft.com/office/drawing/2014/main" id="{EFB29772-5BFB-66C8-B33D-590D96039237}"/>
              </a:ext>
            </a:extLst>
          </p:cNvPr>
          <p:cNvGrpSpPr/>
          <p:nvPr/>
        </p:nvGrpSpPr>
        <p:grpSpPr>
          <a:xfrm>
            <a:off x="7243696" y="2538487"/>
            <a:ext cx="994924" cy="360000"/>
            <a:chOff x="3704848" y="1892273"/>
            <a:chExt cx="835817" cy="874029"/>
          </a:xfrm>
        </p:grpSpPr>
        <p:sp>
          <p:nvSpPr>
            <p:cNvPr id="22" name="Flecha: a la derecha 21">
              <a:extLst>
                <a:ext uri="{FF2B5EF4-FFF2-40B4-BE49-F238E27FC236}">
                  <a16:creationId xmlns:a16="http://schemas.microsoft.com/office/drawing/2014/main" id="{45406711-C25B-E733-1BB4-B124C0C0A47F}"/>
                </a:ext>
              </a:extLst>
            </p:cNvPr>
            <p:cNvSpPr/>
            <p:nvPr/>
          </p:nvSpPr>
          <p:spPr>
            <a:xfrm rot="28282">
              <a:off x="3704848" y="1892273"/>
              <a:ext cx="835817" cy="874029"/>
            </a:xfrm>
            <a:prstGeom prst="rightArrow">
              <a:avLst>
                <a:gd name="adj1" fmla="val 60000"/>
                <a:gd name="adj2" fmla="val 50000"/>
              </a:avLst>
            </a:pr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sp>
        <p:sp>
          <p:nvSpPr>
            <p:cNvPr id="23" name="Flecha: a la derecha 4">
              <a:extLst>
                <a:ext uri="{FF2B5EF4-FFF2-40B4-BE49-F238E27FC236}">
                  <a16:creationId xmlns:a16="http://schemas.microsoft.com/office/drawing/2014/main" id="{77CF3E91-F4DB-B154-F816-89E3E60B2B81}"/>
                </a:ext>
              </a:extLst>
            </p:cNvPr>
            <p:cNvSpPr txBox="1"/>
            <p:nvPr/>
          </p:nvSpPr>
          <p:spPr>
            <a:xfrm rot="28282">
              <a:off x="3704852" y="2066048"/>
              <a:ext cx="585072" cy="5244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ES" sz="2000" kern="1200"/>
            </a:p>
          </p:txBody>
        </p:sp>
      </p:grpSp>
      <p:grpSp>
        <p:nvGrpSpPr>
          <p:cNvPr id="24" name="Grupo 23">
            <a:extLst>
              <a:ext uri="{FF2B5EF4-FFF2-40B4-BE49-F238E27FC236}">
                <a16:creationId xmlns:a16="http://schemas.microsoft.com/office/drawing/2014/main" id="{D157B543-C36E-1723-B805-6BD8EB3EA3F7}"/>
              </a:ext>
            </a:extLst>
          </p:cNvPr>
          <p:cNvGrpSpPr/>
          <p:nvPr/>
        </p:nvGrpSpPr>
        <p:grpSpPr>
          <a:xfrm rot="10800000">
            <a:off x="7203897" y="3149392"/>
            <a:ext cx="994924" cy="360000"/>
            <a:chOff x="3704848" y="1892273"/>
            <a:chExt cx="835817" cy="874029"/>
          </a:xfrm>
        </p:grpSpPr>
        <p:sp>
          <p:nvSpPr>
            <p:cNvPr id="25" name="Flecha: a la derecha 24">
              <a:extLst>
                <a:ext uri="{FF2B5EF4-FFF2-40B4-BE49-F238E27FC236}">
                  <a16:creationId xmlns:a16="http://schemas.microsoft.com/office/drawing/2014/main" id="{3DC4F25A-EE18-9220-95C8-CA58056CB13A}"/>
                </a:ext>
              </a:extLst>
            </p:cNvPr>
            <p:cNvSpPr/>
            <p:nvPr/>
          </p:nvSpPr>
          <p:spPr>
            <a:xfrm rot="28282">
              <a:off x="3704848" y="1892273"/>
              <a:ext cx="835817" cy="874029"/>
            </a:xfrm>
            <a:prstGeom prst="rightArrow">
              <a:avLst>
                <a:gd name="adj1" fmla="val 60000"/>
                <a:gd name="adj2" fmla="val 50000"/>
              </a:avLst>
            </a:pr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sp>
        <p:sp>
          <p:nvSpPr>
            <p:cNvPr id="26" name="Flecha: a la derecha 4">
              <a:extLst>
                <a:ext uri="{FF2B5EF4-FFF2-40B4-BE49-F238E27FC236}">
                  <a16:creationId xmlns:a16="http://schemas.microsoft.com/office/drawing/2014/main" id="{B32BF84A-7384-2C5A-5A3A-BDF936BF96C0}"/>
                </a:ext>
              </a:extLst>
            </p:cNvPr>
            <p:cNvSpPr txBox="1"/>
            <p:nvPr/>
          </p:nvSpPr>
          <p:spPr>
            <a:xfrm rot="28282">
              <a:off x="3704852" y="2066048"/>
              <a:ext cx="585072" cy="5244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ES" sz="2000" kern="1200"/>
            </a:p>
          </p:txBody>
        </p:sp>
      </p:grpSp>
      <p:sp>
        <p:nvSpPr>
          <p:cNvPr id="27" name="Flecha: a la izquierda y derecha 26">
            <a:extLst>
              <a:ext uri="{FF2B5EF4-FFF2-40B4-BE49-F238E27FC236}">
                <a16:creationId xmlns:a16="http://schemas.microsoft.com/office/drawing/2014/main" id="{E217DCCF-298B-4149-D913-46091545B722}"/>
              </a:ext>
            </a:extLst>
          </p:cNvPr>
          <p:cNvSpPr/>
          <p:nvPr/>
        </p:nvSpPr>
        <p:spPr>
          <a:xfrm>
            <a:off x="3538650" y="2747381"/>
            <a:ext cx="856637" cy="397924"/>
          </a:xfrm>
          <a:prstGeom prst="leftRightArrow">
            <a:avLst/>
          </a:prstGeom>
          <a:solidFill>
            <a:srgbClr val="D7712B"/>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a:extLst>
              <a:ext uri="{FF2B5EF4-FFF2-40B4-BE49-F238E27FC236}">
                <a16:creationId xmlns:a16="http://schemas.microsoft.com/office/drawing/2014/main" id="{24C2918B-C25E-D69C-00CF-0B61157EA1E7}"/>
              </a:ext>
            </a:extLst>
          </p:cNvPr>
          <p:cNvSpPr txBox="1"/>
          <p:nvPr/>
        </p:nvSpPr>
        <p:spPr>
          <a:xfrm>
            <a:off x="4540463" y="1306254"/>
            <a:ext cx="1511843" cy="369332"/>
          </a:xfrm>
          <a:prstGeom prst="rect">
            <a:avLst/>
          </a:prstGeom>
          <a:noFill/>
        </p:spPr>
        <p:txBody>
          <a:bodyPr wrap="square" rtlCol="0">
            <a:spAutoFit/>
          </a:bodyPr>
          <a:lstStyle/>
          <a:p>
            <a:r>
              <a:rPr lang="es-PE" dirty="0">
                <a:solidFill>
                  <a:srgbClr val="D7712B"/>
                </a:solidFill>
              </a:rPr>
              <a:t>Software</a:t>
            </a:r>
          </a:p>
        </p:txBody>
      </p:sp>
      <p:sp>
        <p:nvSpPr>
          <p:cNvPr id="29" name="Nube 28">
            <a:extLst>
              <a:ext uri="{FF2B5EF4-FFF2-40B4-BE49-F238E27FC236}">
                <a16:creationId xmlns:a16="http://schemas.microsoft.com/office/drawing/2014/main" id="{3AF21505-F970-1445-06A7-5C91EEF4BC8B}"/>
              </a:ext>
            </a:extLst>
          </p:cNvPr>
          <p:cNvSpPr/>
          <p:nvPr/>
        </p:nvSpPr>
        <p:spPr>
          <a:xfrm>
            <a:off x="7850592" y="4155020"/>
            <a:ext cx="2604655" cy="986531"/>
          </a:xfrm>
          <a:prstGeom prst="cloud">
            <a:avLst/>
          </a:prstGeom>
          <a:ln>
            <a:solidFill>
              <a:srgbClr val="D7712B"/>
            </a:solidFill>
          </a:ln>
        </p:spPr>
        <p:style>
          <a:lnRef idx="2">
            <a:schemeClr val="accent1"/>
          </a:lnRef>
          <a:fillRef idx="1">
            <a:schemeClr val="lt1"/>
          </a:fillRef>
          <a:effectRef idx="0">
            <a:schemeClr val="accent1"/>
          </a:effectRef>
          <a:fontRef idx="minor">
            <a:schemeClr val="dk1"/>
          </a:fontRef>
        </p:style>
        <p:txBody>
          <a:bodyPr rtlCol="0" anchor="ctr"/>
          <a:lstStyle/>
          <a:p>
            <a:pPr marL="0" lvl="0" indent="0" algn="ctr" defTabSz="1111250">
              <a:lnSpc>
                <a:spcPct val="90000"/>
              </a:lnSpc>
              <a:spcBef>
                <a:spcPct val="0"/>
              </a:spcBef>
              <a:spcAft>
                <a:spcPct val="35000"/>
              </a:spcAft>
              <a:buNone/>
            </a:pPr>
            <a:r>
              <a:rPr lang="es-PE" sz="1800" kern="1200" dirty="0">
                <a:ln w="0"/>
                <a:solidFill>
                  <a:srgbClr val="D7712B"/>
                </a:solidFill>
                <a:effectLst>
                  <a:outerShdw blurRad="38100" dist="25400" dir="5400000" algn="ctr" rotWithShape="0">
                    <a:srgbClr val="6E747A">
                      <a:alpha val="43000"/>
                    </a:srgbClr>
                  </a:outerShdw>
                </a:effectLst>
              </a:rPr>
              <a:t>Script</a:t>
            </a:r>
            <a:endParaRPr lang="es-ES" sz="1800" kern="1200" dirty="0">
              <a:ln w="0"/>
              <a:solidFill>
                <a:srgbClr val="D7712B"/>
              </a:solidFill>
              <a:effectLst>
                <a:outerShdw blurRad="38100" dist="25400" dir="5400000" algn="ctr" rotWithShape="0">
                  <a:srgbClr val="6E747A">
                    <a:alpha val="43000"/>
                  </a:srgbClr>
                </a:outerShdw>
              </a:effectLst>
            </a:endParaRPr>
          </a:p>
        </p:txBody>
      </p:sp>
      <p:sp>
        <p:nvSpPr>
          <p:cNvPr id="31" name="Nube 30">
            <a:extLst>
              <a:ext uri="{FF2B5EF4-FFF2-40B4-BE49-F238E27FC236}">
                <a16:creationId xmlns:a16="http://schemas.microsoft.com/office/drawing/2014/main" id="{3D1FA7D4-6967-CA24-30EA-D7EAB2D4A4FC}"/>
              </a:ext>
            </a:extLst>
          </p:cNvPr>
          <p:cNvSpPr/>
          <p:nvPr/>
        </p:nvSpPr>
        <p:spPr>
          <a:xfrm>
            <a:off x="5697613" y="5098147"/>
            <a:ext cx="1728423" cy="1040872"/>
          </a:xfrm>
          <a:prstGeom prst="cloud">
            <a:avLst/>
          </a:prstGeom>
          <a:ln>
            <a:solidFill>
              <a:srgbClr val="D7712B"/>
            </a:solidFill>
          </a:ln>
        </p:spPr>
        <p:style>
          <a:lnRef idx="2">
            <a:schemeClr val="accent1"/>
          </a:lnRef>
          <a:fillRef idx="1">
            <a:schemeClr val="lt1"/>
          </a:fillRef>
          <a:effectRef idx="0">
            <a:schemeClr val="accent1"/>
          </a:effectRef>
          <a:fontRef idx="minor">
            <a:schemeClr val="dk1"/>
          </a:fontRef>
        </p:style>
        <p:txBody>
          <a:bodyPr rtlCol="0" anchor="ctr"/>
          <a:lstStyle/>
          <a:p>
            <a:pPr marL="0" lvl="0" indent="0" algn="ctr" defTabSz="1111250">
              <a:lnSpc>
                <a:spcPct val="90000"/>
              </a:lnSpc>
              <a:spcBef>
                <a:spcPct val="0"/>
              </a:spcBef>
              <a:spcAft>
                <a:spcPct val="35000"/>
              </a:spcAft>
              <a:buNone/>
            </a:pPr>
            <a:r>
              <a:rPr lang="es-PE" sz="1000" kern="1200" dirty="0">
                <a:ln w="0"/>
                <a:solidFill>
                  <a:srgbClr val="D7712B"/>
                </a:solidFill>
                <a:effectLst>
                  <a:outerShdw blurRad="38100" dist="25400" dir="5400000" algn="ctr" rotWithShape="0">
                    <a:srgbClr val="6E747A">
                      <a:alpha val="43000"/>
                    </a:srgbClr>
                  </a:outerShdw>
                </a:effectLst>
              </a:rPr>
              <a:t>0 1 0 1 1 1 0 0 0</a:t>
            </a:r>
          </a:p>
          <a:p>
            <a:pPr marL="0" lvl="0" indent="0" algn="ctr" defTabSz="1111250">
              <a:lnSpc>
                <a:spcPct val="90000"/>
              </a:lnSpc>
              <a:spcBef>
                <a:spcPct val="0"/>
              </a:spcBef>
              <a:spcAft>
                <a:spcPct val="35000"/>
              </a:spcAft>
              <a:buNone/>
            </a:pPr>
            <a:r>
              <a:rPr lang="es-PE" sz="1000" dirty="0">
                <a:ln w="0"/>
                <a:solidFill>
                  <a:srgbClr val="D7712B"/>
                </a:solidFill>
                <a:effectLst>
                  <a:outerShdw blurRad="38100" dist="25400" dir="5400000" algn="ctr" rotWithShape="0">
                    <a:srgbClr val="6E747A">
                      <a:alpha val="43000"/>
                    </a:srgbClr>
                  </a:outerShdw>
                </a:effectLst>
              </a:rPr>
              <a:t>1 0 0 0 1 1 1 1 1</a:t>
            </a:r>
          </a:p>
          <a:p>
            <a:pPr algn="ctr" defTabSz="1111250">
              <a:lnSpc>
                <a:spcPct val="90000"/>
              </a:lnSpc>
              <a:spcBef>
                <a:spcPct val="0"/>
              </a:spcBef>
              <a:spcAft>
                <a:spcPct val="35000"/>
              </a:spcAft>
            </a:pPr>
            <a:r>
              <a:rPr lang="es-PE" sz="1000" kern="1200" dirty="0">
                <a:ln w="0"/>
                <a:solidFill>
                  <a:srgbClr val="D7712B"/>
                </a:solidFill>
                <a:effectLst>
                  <a:outerShdw blurRad="38100" dist="25400" dir="5400000" algn="ctr" rotWithShape="0">
                    <a:srgbClr val="6E747A">
                      <a:alpha val="43000"/>
                    </a:srgbClr>
                  </a:outerShdw>
                </a:effectLst>
              </a:rPr>
              <a:t>0 1 0 1 1 1 0 0 0</a:t>
            </a:r>
            <a:endParaRPr lang="es-ES" sz="1000" kern="1200" dirty="0">
              <a:ln w="0"/>
              <a:solidFill>
                <a:srgbClr val="D7712B"/>
              </a:solidFill>
              <a:effectLst>
                <a:outerShdw blurRad="38100" dist="25400" dir="5400000" algn="ctr" rotWithShape="0">
                  <a:srgbClr val="6E747A">
                    <a:alpha val="43000"/>
                  </a:srgbClr>
                </a:outerShdw>
              </a:effectLst>
            </a:endParaRPr>
          </a:p>
        </p:txBody>
      </p:sp>
      <p:cxnSp>
        <p:nvCxnSpPr>
          <p:cNvPr id="33" name="Conector: curvado 32">
            <a:extLst>
              <a:ext uri="{FF2B5EF4-FFF2-40B4-BE49-F238E27FC236}">
                <a16:creationId xmlns:a16="http://schemas.microsoft.com/office/drawing/2014/main" id="{B8E94D00-8B18-4671-80DF-CBF440BD2BEB}"/>
              </a:ext>
            </a:extLst>
          </p:cNvPr>
          <p:cNvCxnSpPr/>
          <p:nvPr/>
        </p:nvCxnSpPr>
        <p:spPr>
          <a:xfrm rot="10800000" flipV="1">
            <a:off x="7242232" y="4918363"/>
            <a:ext cx="608360" cy="223187"/>
          </a:xfrm>
          <a:prstGeom prst="curvedConnector3">
            <a:avLst/>
          </a:prstGeom>
          <a:ln>
            <a:solidFill>
              <a:srgbClr val="D7712B"/>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32568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F2866-366D-5AAF-B522-97B0C02B15DB}"/>
              </a:ext>
            </a:extLst>
          </p:cNvPr>
          <p:cNvSpPr>
            <a:spLocks noGrp="1"/>
          </p:cNvSpPr>
          <p:nvPr>
            <p:ph type="title"/>
          </p:nvPr>
        </p:nvSpPr>
        <p:spPr/>
        <p:txBody>
          <a:bodyPr/>
          <a:lstStyle/>
          <a:p>
            <a:r>
              <a:rPr lang="es-MX" b="1" dirty="0"/>
              <a:t>Comparaciones</a:t>
            </a:r>
            <a:endParaRPr lang="es-PE" b="1" dirty="0"/>
          </a:p>
        </p:txBody>
      </p:sp>
      <p:sp>
        <p:nvSpPr>
          <p:cNvPr id="3" name="Marcador de pie de página 2">
            <a:extLst>
              <a:ext uri="{FF2B5EF4-FFF2-40B4-BE49-F238E27FC236}">
                <a16:creationId xmlns:a16="http://schemas.microsoft.com/office/drawing/2014/main" id="{F8DDCDA9-2D35-416A-FBD1-A8B36F8B9A7F}"/>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CB893EBE-922F-AD91-0AAD-EA45FF0E2B9D}"/>
              </a:ext>
            </a:extLst>
          </p:cNvPr>
          <p:cNvSpPr>
            <a:spLocks noGrp="1"/>
          </p:cNvSpPr>
          <p:nvPr>
            <p:ph type="sldNum" sz="quarter" idx="12"/>
          </p:nvPr>
        </p:nvSpPr>
        <p:spPr/>
        <p:txBody>
          <a:bodyPr/>
          <a:lstStyle/>
          <a:p>
            <a:fld id="{3CE8B06D-1C54-45AF-95B4-2D125529B008}" type="slidenum">
              <a:rPr lang="es-PE" smtClean="0"/>
              <a:t>40</a:t>
            </a:fld>
            <a:endParaRPr lang="es-PE" dirty="0"/>
          </a:p>
        </p:txBody>
      </p:sp>
      <p:sp>
        <p:nvSpPr>
          <p:cNvPr id="5" name="CuadroTexto 4">
            <a:extLst>
              <a:ext uri="{FF2B5EF4-FFF2-40B4-BE49-F238E27FC236}">
                <a16:creationId xmlns:a16="http://schemas.microsoft.com/office/drawing/2014/main" id="{C3C60BF0-B46B-1E03-7BD1-F1D474A70074}"/>
              </a:ext>
            </a:extLst>
          </p:cNvPr>
          <p:cNvSpPr txBox="1"/>
          <p:nvPr/>
        </p:nvSpPr>
        <p:spPr>
          <a:xfrm>
            <a:off x="611265" y="963994"/>
            <a:ext cx="5955790" cy="4708981"/>
          </a:xfrm>
          <a:prstGeom prst="rect">
            <a:avLst/>
          </a:prstGeom>
          <a:noFill/>
        </p:spPr>
        <p:txBody>
          <a:bodyPr wrap="square" rtlCol="0">
            <a:spAutoFit/>
          </a:bodyPr>
          <a:lstStyle/>
          <a:p>
            <a:r>
              <a:rPr lang="sv-SE" sz="3000" dirty="0">
                <a:solidFill>
                  <a:srgbClr val="D7712B"/>
                </a:solidFill>
              </a:rPr>
              <a:t>total=0</a:t>
            </a:r>
          </a:p>
          <a:p>
            <a:r>
              <a:rPr lang="sv-SE" sz="3000" dirty="0">
                <a:solidFill>
                  <a:srgbClr val="D7712B"/>
                </a:solidFill>
              </a:rPr>
              <a:t>count=0</a:t>
            </a:r>
          </a:p>
          <a:p>
            <a:r>
              <a:rPr lang="sv-SE" sz="3000" dirty="0">
                <a:solidFill>
                  <a:srgbClr val="D7712B"/>
                </a:solidFill>
              </a:rPr>
              <a:t>while True:</a:t>
            </a:r>
          </a:p>
          <a:p>
            <a:r>
              <a:rPr lang="sv-SE" sz="3000" dirty="0">
                <a:solidFill>
                  <a:srgbClr val="D7712B"/>
                </a:solidFill>
              </a:rPr>
              <a:t>    </a:t>
            </a:r>
            <a:r>
              <a:rPr lang="sv-SE" sz="3000" dirty="0">
                <a:solidFill>
                  <a:srgbClr val="7030A0"/>
                </a:solidFill>
              </a:rPr>
              <a:t>inp=input('Ingrese un número:')</a:t>
            </a:r>
          </a:p>
          <a:p>
            <a:r>
              <a:rPr lang="sv-SE" sz="3000" dirty="0">
                <a:solidFill>
                  <a:srgbClr val="7030A0"/>
                </a:solidFill>
              </a:rPr>
              <a:t>    if inp == 'fin': break</a:t>
            </a:r>
          </a:p>
          <a:p>
            <a:r>
              <a:rPr lang="sv-SE" sz="3000" dirty="0">
                <a:solidFill>
                  <a:srgbClr val="7030A0"/>
                </a:solidFill>
              </a:rPr>
              <a:t>    val=float(inp)</a:t>
            </a:r>
          </a:p>
          <a:p>
            <a:r>
              <a:rPr lang="sv-SE" sz="3000" dirty="0">
                <a:solidFill>
                  <a:srgbClr val="7030A0"/>
                </a:solidFill>
              </a:rPr>
              <a:t>    total=total+val</a:t>
            </a:r>
          </a:p>
          <a:p>
            <a:r>
              <a:rPr lang="sv-SE" sz="3000" dirty="0">
                <a:solidFill>
                  <a:srgbClr val="7030A0"/>
                </a:solidFill>
              </a:rPr>
              <a:t>    count=count+1</a:t>
            </a:r>
          </a:p>
          <a:p>
            <a:r>
              <a:rPr lang="sv-SE" sz="3000" dirty="0">
                <a:solidFill>
                  <a:srgbClr val="2E75B6"/>
                </a:solidFill>
              </a:rPr>
              <a:t>prom=total/count</a:t>
            </a:r>
          </a:p>
          <a:p>
            <a:r>
              <a:rPr lang="sv-SE" sz="3000" dirty="0">
                <a:solidFill>
                  <a:srgbClr val="D7712B"/>
                </a:solidFill>
              </a:rPr>
              <a:t>print('El promedio es:',prom)</a:t>
            </a:r>
            <a:endParaRPr lang="pt-BR" sz="3000" dirty="0">
              <a:solidFill>
                <a:srgbClr val="D7712B"/>
              </a:solidFill>
            </a:endParaRPr>
          </a:p>
        </p:txBody>
      </p:sp>
      <p:sp>
        <p:nvSpPr>
          <p:cNvPr id="6" name="CuadroTexto 5">
            <a:extLst>
              <a:ext uri="{FF2B5EF4-FFF2-40B4-BE49-F238E27FC236}">
                <a16:creationId xmlns:a16="http://schemas.microsoft.com/office/drawing/2014/main" id="{6D7E95AC-881B-FC3C-A8D2-AA6B0C5AAFEC}"/>
              </a:ext>
            </a:extLst>
          </p:cNvPr>
          <p:cNvSpPr txBox="1"/>
          <p:nvPr/>
        </p:nvSpPr>
        <p:spPr>
          <a:xfrm>
            <a:off x="6425182" y="1185025"/>
            <a:ext cx="5766818" cy="3785652"/>
          </a:xfrm>
          <a:prstGeom prst="rect">
            <a:avLst/>
          </a:prstGeom>
          <a:noFill/>
        </p:spPr>
        <p:txBody>
          <a:bodyPr wrap="square" rtlCol="0">
            <a:spAutoFit/>
          </a:bodyPr>
          <a:lstStyle/>
          <a:p>
            <a:r>
              <a:rPr lang="sv-SE" sz="3000" dirty="0">
                <a:solidFill>
                  <a:srgbClr val="D7712B"/>
                </a:solidFill>
              </a:rPr>
              <a:t>numlist=list()</a:t>
            </a:r>
          </a:p>
          <a:p>
            <a:r>
              <a:rPr lang="sv-SE" sz="3000" dirty="0">
                <a:solidFill>
                  <a:srgbClr val="D7712B"/>
                </a:solidFill>
              </a:rPr>
              <a:t>while True:</a:t>
            </a:r>
          </a:p>
          <a:p>
            <a:r>
              <a:rPr lang="sv-SE" sz="3000" dirty="0">
                <a:solidFill>
                  <a:srgbClr val="D7712B"/>
                </a:solidFill>
              </a:rPr>
              <a:t>    </a:t>
            </a:r>
            <a:r>
              <a:rPr lang="sv-SE" sz="3000" dirty="0">
                <a:solidFill>
                  <a:srgbClr val="7030A0"/>
                </a:solidFill>
              </a:rPr>
              <a:t>inp=input('Ingrese un número:')</a:t>
            </a:r>
          </a:p>
          <a:p>
            <a:r>
              <a:rPr lang="sv-SE" sz="3000" dirty="0">
                <a:solidFill>
                  <a:srgbClr val="7030A0"/>
                </a:solidFill>
              </a:rPr>
              <a:t>    if inp == 'fin': break</a:t>
            </a:r>
          </a:p>
          <a:p>
            <a:r>
              <a:rPr lang="sv-SE" sz="3000" dirty="0">
                <a:solidFill>
                  <a:srgbClr val="7030A0"/>
                </a:solidFill>
              </a:rPr>
              <a:t>    val=float(inp)</a:t>
            </a:r>
          </a:p>
          <a:p>
            <a:r>
              <a:rPr lang="sv-SE" sz="3000" dirty="0">
                <a:solidFill>
                  <a:srgbClr val="7030A0"/>
                </a:solidFill>
              </a:rPr>
              <a:t>    numlist.append(val)</a:t>
            </a:r>
          </a:p>
          <a:p>
            <a:r>
              <a:rPr lang="sv-SE" sz="3000" dirty="0">
                <a:solidFill>
                  <a:srgbClr val="2E75B6"/>
                </a:solidFill>
              </a:rPr>
              <a:t>prom=sum(numlist)/len(numlist)</a:t>
            </a:r>
          </a:p>
          <a:p>
            <a:r>
              <a:rPr lang="sv-SE" sz="3000" dirty="0">
                <a:solidFill>
                  <a:srgbClr val="D7712B"/>
                </a:solidFill>
              </a:rPr>
              <a:t>print('El promedio es:',prom)</a:t>
            </a:r>
            <a:endParaRPr lang="pt-BR" sz="3000" dirty="0">
              <a:solidFill>
                <a:srgbClr val="D7712B"/>
              </a:solidFill>
            </a:endParaRPr>
          </a:p>
        </p:txBody>
      </p:sp>
    </p:spTree>
    <p:extLst>
      <p:ext uri="{BB962C8B-B14F-4D97-AF65-F5344CB8AC3E}">
        <p14:creationId xmlns:p14="http://schemas.microsoft.com/office/powerpoint/2010/main" val="2508624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37560-8CCC-E3E6-769C-454320E1B8E7}"/>
              </a:ext>
            </a:extLst>
          </p:cNvPr>
          <p:cNvSpPr>
            <a:spLocks noGrp="1"/>
          </p:cNvSpPr>
          <p:nvPr>
            <p:ph type="title"/>
          </p:nvPr>
        </p:nvSpPr>
        <p:spPr/>
        <p:txBody>
          <a:bodyPr/>
          <a:lstStyle/>
          <a:p>
            <a:r>
              <a:rPr lang="es-MX" b="1" dirty="0"/>
              <a:t>Usando </a:t>
            </a:r>
            <a:r>
              <a:rPr lang="es-MX" b="1" dirty="0" err="1"/>
              <a:t>split</a:t>
            </a:r>
            <a:endParaRPr lang="es-PE" b="1" dirty="0"/>
          </a:p>
        </p:txBody>
      </p:sp>
      <p:sp>
        <p:nvSpPr>
          <p:cNvPr id="3" name="Marcador de pie de página 2">
            <a:extLst>
              <a:ext uri="{FF2B5EF4-FFF2-40B4-BE49-F238E27FC236}">
                <a16:creationId xmlns:a16="http://schemas.microsoft.com/office/drawing/2014/main" id="{2664407C-D802-CB9A-32B4-FC61DD6EB7B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7B30854-8D03-2BF6-532E-80B085E4730E}"/>
              </a:ext>
            </a:extLst>
          </p:cNvPr>
          <p:cNvSpPr>
            <a:spLocks noGrp="1"/>
          </p:cNvSpPr>
          <p:nvPr>
            <p:ph type="sldNum" sz="quarter" idx="12"/>
          </p:nvPr>
        </p:nvSpPr>
        <p:spPr/>
        <p:txBody>
          <a:bodyPr/>
          <a:lstStyle/>
          <a:p>
            <a:fld id="{3CE8B06D-1C54-45AF-95B4-2D125529B008}" type="slidenum">
              <a:rPr lang="es-PE" smtClean="0"/>
              <a:t>41</a:t>
            </a:fld>
            <a:endParaRPr lang="es-PE" dirty="0"/>
          </a:p>
        </p:txBody>
      </p:sp>
      <p:sp>
        <p:nvSpPr>
          <p:cNvPr id="5" name="CuadroTexto 4">
            <a:extLst>
              <a:ext uri="{FF2B5EF4-FFF2-40B4-BE49-F238E27FC236}">
                <a16:creationId xmlns:a16="http://schemas.microsoft.com/office/drawing/2014/main" id="{31D25927-B2AB-EE2F-4D26-CB48CC653735}"/>
              </a:ext>
            </a:extLst>
          </p:cNvPr>
          <p:cNvSpPr txBox="1"/>
          <p:nvPr/>
        </p:nvSpPr>
        <p:spPr>
          <a:xfrm>
            <a:off x="1062369" y="1118771"/>
            <a:ext cx="5144467" cy="5262979"/>
          </a:xfrm>
          <a:prstGeom prst="rect">
            <a:avLst/>
          </a:prstGeom>
          <a:noFill/>
        </p:spPr>
        <p:txBody>
          <a:bodyPr wrap="square" rtlCol="0">
            <a:spAutoFit/>
          </a:bodyPr>
          <a:lstStyle/>
          <a:p>
            <a:r>
              <a:rPr lang="es-MX" sz="2400" dirty="0">
                <a:solidFill>
                  <a:srgbClr val="D7712B"/>
                </a:solidFill>
              </a:rPr>
              <a:t>line='Tengo      mucho espacio'</a:t>
            </a:r>
          </a:p>
          <a:p>
            <a:r>
              <a:rPr lang="es-MX" sz="2400" dirty="0" err="1">
                <a:solidFill>
                  <a:srgbClr val="7030A0"/>
                </a:solidFill>
              </a:rPr>
              <a:t>var</a:t>
            </a:r>
            <a:r>
              <a:rPr lang="es-MX" sz="2400" dirty="0">
                <a:solidFill>
                  <a:srgbClr val="7030A0"/>
                </a:solidFill>
              </a:rPr>
              <a:t>=</a:t>
            </a:r>
            <a:r>
              <a:rPr lang="es-MX" sz="2400" dirty="0" err="1">
                <a:solidFill>
                  <a:srgbClr val="7030A0"/>
                </a:solidFill>
              </a:rPr>
              <a:t>line.split</a:t>
            </a:r>
            <a:r>
              <a:rPr lang="es-MX" sz="2400" dirty="0">
                <a:solidFill>
                  <a:srgbClr val="7030A0"/>
                </a:solidFill>
              </a:rPr>
              <a:t>()</a:t>
            </a:r>
          </a:p>
          <a:p>
            <a:r>
              <a:rPr lang="es-MX" sz="2400" dirty="0" err="1">
                <a:solidFill>
                  <a:srgbClr val="D7712B"/>
                </a:solidFill>
              </a:rPr>
              <a:t>print</a:t>
            </a:r>
            <a:r>
              <a:rPr lang="es-MX" sz="2400" dirty="0">
                <a:solidFill>
                  <a:srgbClr val="D7712B"/>
                </a:solidFill>
              </a:rPr>
              <a:t>(</a:t>
            </a:r>
            <a:r>
              <a:rPr lang="es-MX" sz="2400" dirty="0" err="1">
                <a:solidFill>
                  <a:srgbClr val="D7712B"/>
                </a:solidFill>
              </a:rPr>
              <a:t>var</a:t>
            </a:r>
            <a:r>
              <a:rPr lang="es-MX" sz="2400" dirty="0">
                <a:solidFill>
                  <a:srgbClr val="D7712B"/>
                </a:solidFill>
              </a:rPr>
              <a:t>)</a:t>
            </a:r>
          </a:p>
          <a:p>
            <a:endParaRPr lang="es-MX" sz="2400" dirty="0">
              <a:solidFill>
                <a:srgbClr val="D7712B"/>
              </a:solidFill>
            </a:endParaRPr>
          </a:p>
          <a:p>
            <a:r>
              <a:rPr lang="pt-BR" sz="2400" dirty="0" err="1">
                <a:solidFill>
                  <a:srgbClr val="D7712B"/>
                </a:solidFill>
              </a:rPr>
              <a:t>line</a:t>
            </a:r>
            <a:r>
              <a:rPr lang="pt-BR" sz="2400" dirty="0">
                <a:solidFill>
                  <a:srgbClr val="D7712B"/>
                </a:solidFill>
              </a:rPr>
              <a:t>='</a:t>
            </a:r>
            <a:r>
              <a:rPr lang="pt-BR" sz="2400" dirty="0" err="1">
                <a:solidFill>
                  <a:srgbClr val="D7712B"/>
                </a:solidFill>
              </a:rPr>
              <a:t>primero;segundo;tercero</a:t>
            </a:r>
            <a:r>
              <a:rPr lang="pt-BR" sz="2400" dirty="0">
                <a:solidFill>
                  <a:srgbClr val="D7712B"/>
                </a:solidFill>
              </a:rPr>
              <a:t>'</a:t>
            </a:r>
          </a:p>
          <a:p>
            <a:r>
              <a:rPr lang="pt-BR" sz="2400" dirty="0">
                <a:solidFill>
                  <a:srgbClr val="7030A0"/>
                </a:solidFill>
              </a:rPr>
              <a:t>var=</a:t>
            </a:r>
            <a:r>
              <a:rPr lang="pt-BR" sz="2400" dirty="0" err="1">
                <a:solidFill>
                  <a:srgbClr val="7030A0"/>
                </a:solidFill>
              </a:rPr>
              <a:t>line.split</a:t>
            </a:r>
            <a:r>
              <a:rPr lang="pt-BR" sz="2400" dirty="0">
                <a:solidFill>
                  <a:srgbClr val="7030A0"/>
                </a:solidFill>
              </a:rPr>
              <a:t>()</a:t>
            </a:r>
          </a:p>
          <a:p>
            <a:r>
              <a:rPr lang="pt-BR" sz="2400" dirty="0">
                <a:solidFill>
                  <a:srgbClr val="D7712B"/>
                </a:solidFill>
              </a:rPr>
              <a:t>print(var)</a:t>
            </a:r>
            <a:endParaRPr lang="es-MX" sz="2400" dirty="0">
              <a:solidFill>
                <a:srgbClr val="D7712B"/>
              </a:solidFill>
            </a:endParaRPr>
          </a:p>
          <a:p>
            <a:endParaRPr lang="es-MX" sz="2400" dirty="0">
              <a:solidFill>
                <a:srgbClr val="D7712B"/>
              </a:solidFill>
            </a:endParaRPr>
          </a:p>
          <a:p>
            <a:r>
              <a:rPr lang="pt-BR" sz="2400" dirty="0">
                <a:solidFill>
                  <a:srgbClr val="D7712B"/>
                </a:solidFill>
              </a:rPr>
              <a:t>print(</a:t>
            </a:r>
            <a:r>
              <a:rPr lang="pt-BR" sz="2400" dirty="0" err="1">
                <a:solidFill>
                  <a:srgbClr val="2E75B6"/>
                </a:solidFill>
              </a:rPr>
              <a:t>len</a:t>
            </a:r>
            <a:r>
              <a:rPr lang="pt-BR" sz="2400" dirty="0">
                <a:solidFill>
                  <a:srgbClr val="D7712B"/>
                </a:solidFill>
              </a:rPr>
              <a:t>(var))</a:t>
            </a:r>
          </a:p>
          <a:p>
            <a:endParaRPr lang="es-MX" sz="2400" dirty="0">
              <a:solidFill>
                <a:srgbClr val="D7712B"/>
              </a:solidFill>
            </a:endParaRPr>
          </a:p>
          <a:p>
            <a:r>
              <a:rPr lang="pt-BR" sz="2400" dirty="0">
                <a:solidFill>
                  <a:srgbClr val="7030A0"/>
                </a:solidFill>
              </a:rPr>
              <a:t>var=</a:t>
            </a:r>
            <a:r>
              <a:rPr lang="pt-BR" sz="2400" dirty="0" err="1">
                <a:solidFill>
                  <a:srgbClr val="7030A0"/>
                </a:solidFill>
              </a:rPr>
              <a:t>line.split</a:t>
            </a:r>
            <a:r>
              <a:rPr lang="pt-BR" sz="2400" dirty="0">
                <a:solidFill>
                  <a:srgbClr val="7030A0"/>
                </a:solidFill>
              </a:rPr>
              <a:t>(';')</a:t>
            </a:r>
          </a:p>
          <a:p>
            <a:r>
              <a:rPr lang="pt-BR" sz="2400" dirty="0">
                <a:solidFill>
                  <a:srgbClr val="D7712B"/>
                </a:solidFill>
              </a:rPr>
              <a:t>print(var)</a:t>
            </a:r>
          </a:p>
          <a:p>
            <a:r>
              <a:rPr lang="pt-BR" sz="2400" dirty="0">
                <a:solidFill>
                  <a:srgbClr val="D7712B"/>
                </a:solidFill>
              </a:rPr>
              <a:t>print(</a:t>
            </a:r>
            <a:r>
              <a:rPr lang="pt-BR" sz="2400" dirty="0" err="1">
                <a:solidFill>
                  <a:srgbClr val="2E75B6"/>
                </a:solidFill>
              </a:rPr>
              <a:t>len</a:t>
            </a:r>
            <a:r>
              <a:rPr lang="pt-BR" sz="2400" dirty="0">
                <a:solidFill>
                  <a:srgbClr val="D7712B"/>
                </a:solidFill>
              </a:rPr>
              <a:t>(var))</a:t>
            </a:r>
          </a:p>
          <a:p>
            <a:endParaRPr lang="pt-BR" sz="2400" dirty="0">
              <a:solidFill>
                <a:srgbClr val="D7712B"/>
              </a:solidFill>
            </a:endParaRPr>
          </a:p>
        </p:txBody>
      </p:sp>
      <p:sp>
        <p:nvSpPr>
          <p:cNvPr id="6" name="CuadroTexto 5">
            <a:extLst>
              <a:ext uri="{FF2B5EF4-FFF2-40B4-BE49-F238E27FC236}">
                <a16:creationId xmlns:a16="http://schemas.microsoft.com/office/drawing/2014/main" id="{4E9A9A0B-54EB-8EDF-7AE9-BD29D49C3D06}"/>
              </a:ext>
            </a:extLst>
          </p:cNvPr>
          <p:cNvSpPr txBox="1"/>
          <p:nvPr/>
        </p:nvSpPr>
        <p:spPr>
          <a:xfrm>
            <a:off x="6930668" y="1479966"/>
            <a:ext cx="4994564" cy="4247317"/>
          </a:xfrm>
          <a:prstGeom prst="rect">
            <a:avLst/>
          </a:prstGeom>
          <a:noFill/>
        </p:spPr>
        <p:txBody>
          <a:bodyPr wrap="square" rtlCol="0">
            <a:spAutoFit/>
          </a:bodyPr>
          <a:lstStyle/>
          <a:p>
            <a:r>
              <a:rPr lang="es-MX" sz="3000" dirty="0">
                <a:solidFill>
                  <a:srgbClr val="843C0C"/>
                </a:solidFill>
              </a:rPr>
              <a:t>['Tengo', 'mucho', 'espacio’]</a:t>
            </a:r>
          </a:p>
          <a:p>
            <a:endParaRPr lang="es-MX" sz="3000" dirty="0">
              <a:solidFill>
                <a:srgbClr val="843C0C"/>
              </a:solidFill>
            </a:endParaRPr>
          </a:p>
          <a:p>
            <a:r>
              <a:rPr lang="es-PE" sz="3000" dirty="0">
                <a:solidFill>
                  <a:srgbClr val="843C0C"/>
                </a:solidFill>
              </a:rPr>
              <a:t>['</a:t>
            </a:r>
            <a:r>
              <a:rPr lang="es-PE" sz="3000" dirty="0" err="1">
                <a:solidFill>
                  <a:srgbClr val="843C0C"/>
                </a:solidFill>
              </a:rPr>
              <a:t>primero;segundo;tercero</a:t>
            </a:r>
            <a:r>
              <a:rPr lang="es-PE" sz="3000" dirty="0">
                <a:solidFill>
                  <a:srgbClr val="843C0C"/>
                </a:solidFill>
              </a:rPr>
              <a:t>’]</a:t>
            </a:r>
          </a:p>
          <a:p>
            <a:endParaRPr lang="es-PE" sz="3000" dirty="0">
              <a:solidFill>
                <a:srgbClr val="843C0C"/>
              </a:solidFill>
            </a:endParaRPr>
          </a:p>
          <a:p>
            <a:r>
              <a:rPr lang="es-PE" sz="3000" dirty="0">
                <a:solidFill>
                  <a:srgbClr val="843C0C"/>
                </a:solidFill>
              </a:rPr>
              <a:t>1</a:t>
            </a:r>
          </a:p>
          <a:p>
            <a:endParaRPr lang="es-PE" sz="3000" dirty="0">
              <a:solidFill>
                <a:srgbClr val="843C0C"/>
              </a:solidFill>
            </a:endParaRPr>
          </a:p>
          <a:p>
            <a:r>
              <a:rPr lang="es-PE" sz="3000" dirty="0">
                <a:solidFill>
                  <a:srgbClr val="843C0C"/>
                </a:solidFill>
              </a:rPr>
              <a:t>['primero', 'segundo', 'tercero’]</a:t>
            </a:r>
          </a:p>
          <a:p>
            <a:endParaRPr lang="es-PE" sz="3000" dirty="0">
              <a:solidFill>
                <a:srgbClr val="843C0C"/>
              </a:solidFill>
            </a:endParaRPr>
          </a:p>
          <a:p>
            <a:r>
              <a:rPr lang="es-PE" sz="3000" dirty="0">
                <a:solidFill>
                  <a:srgbClr val="843C0C"/>
                </a:solidFill>
              </a:rPr>
              <a:t>3</a:t>
            </a:r>
          </a:p>
        </p:txBody>
      </p:sp>
    </p:spTree>
    <p:extLst>
      <p:ext uri="{BB962C8B-B14F-4D97-AF65-F5344CB8AC3E}">
        <p14:creationId xmlns:p14="http://schemas.microsoft.com/office/powerpoint/2010/main" val="893202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E11E9-2E1E-E729-6ABA-9017AAEA39A8}"/>
              </a:ext>
            </a:extLst>
          </p:cNvPr>
          <p:cNvSpPr>
            <a:spLocks noGrp="1"/>
          </p:cNvSpPr>
          <p:nvPr>
            <p:ph type="title"/>
          </p:nvPr>
        </p:nvSpPr>
        <p:spPr/>
        <p:txBody>
          <a:bodyPr/>
          <a:lstStyle/>
          <a:p>
            <a:r>
              <a:rPr lang="es-MX" b="1" dirty="0"/>
              <a:t>Algunas comparaciones</a:t>
            </a:r>
            <a:endParaRPr lang="es-PE" b="1" dirty="0"/>
          </a:p>
        </p:txBody>
      </p:sp>
      <p:sp>
        <p:nvSpPr>
          <p:cNvPr id="3" name="Marcador de pie de página 2">
            <a:extLst>
              <a:ext uri="{FF2B5EF4-FFF2-40B4-BE49-F238E27FC236}">
                <a16:creationId xmlns:a16="http://schemas.microsoft.com/office/drawing/2014/main" id="{E00F2275-00F1-5BE8-1EA7-7A1320FD7EC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9431FF4F-E8C6-D80E-9291-81CC55E0F77E}"/>
              </a:ext>
            </a:extLst>
          </p:cNvPr>
          <p:cNvSpPr>
            <a:spLocks noGrp="1"/>
          </p:cNvSpPr>
          <p:nvPr>
            <p:ph type="sldNum" sz="quarter" idx="12"/>
          </p:nvPr>
        </p:nvSpPr>
        <p:spPr/>
        <p:txBody>
          <a:bodyPr/>
          <a:lstStyle/>
          <a:p>
            <a:fld id="{3CE8B06D-1C54-45AF-95B4-2D125529B008}" type="slidenum">
              <a:rPr lang="es-PE" smtClean="0"/>
              <a:t>42</a:t>
            </a:fld>
            <a:endParaRPr lang="es-PE" dirty="0"/>
          </a:p>
        </p:txBody>
      </p:sp>
      <p:sp>
        <p:nvSpPr>
          <p:cNvPr id="5" name="CuadroTexto 4">
            <a:extLst>
              <a:ext uri="{FF2B5EF4-FFF2-40B4-BE49-F238E27FC236}">
                <a16:creationId xmlns:a16="http://schemas.microsoft.com/office/drawing/2014/main" id="{F65343EE-0007-7B12-A142-08E18117CE25}"/>
              </a:ext>
            </a:extLst>
          </p:cNvPr>
          <p:cNvSpPr txBox="1"/>
          <p:nvPr/>
        </p:nvSpPr>
        <p:spPr>
          <a:xfrm>
            <a:off x="1312201" y="988194"/>
            <a:ext cx="5144467" cy="3046988"/>
          </a:xfrm>
          <a:prstGeom prst="rect">
            <a:avLst/>
          </a:prstGeom>
          <a:noFill/>
        </p:spPr>
        <p:txBody>
          <a:bodyPr wrap="square" rtlCol="0">
            <a:spAutoFit/>
          </a:bodyPr>
          <a:lstStyle/>
          <a:p>
            <a:r>
              <a:rPr lang="es-MX" sz="2400" dirty="0">
                <a:solidFill>
                  <a:srgbClr val="D7712B"/>
                </a:solidFill>
              </a:rPr>
              <a:t>texto = open('mbox.txt')</a:t>
            </a:r>
          </a:p>
          <a:p>
            <a:r>
              <a:rPr lang="es-MX" sz="2400" dirty="0" err="1">
                <a:solidFill>
                  <a:srgbClr val="D7712B"/>
                </a:solidFill>
              </a:rPr>
              <a:t>for</a:t>
            </a:r>
            <a:r>
              <a:rPr lang="es-MX" sz="2400" dirty="0">
                <a:solidFill>
                  <a:srgbClr val="D7712B"/>
                </a:solidFill>
              </a:rPr>
              <a:t> line in texto:</a:t>
            </a:r>
          </a:p>
          <a:p>
            <a:r>
              <a:rPr lang="es-MX" sz="2400" dirty="0">
                <a:solidFill>
                  <a:srgbClr val="D7712B"/>
                </a:solidFill>
              </a:rPr>
              <a:t>    </a:t>
            </a:r>
            <a:r>
              <a:rPr lang="es-MX" sz="2400" dirty="0">
                <a:solidFill>
                  <a:srgbClr val="7030A0"/>
                </a:solidFill>
              </a:rPr>
              <a:t>line=</a:t>
            </a:r>
            <a:r>
              <a:rPr lang="es-MX" sz="2400" dirty="0" err="1">
                <a:solidFill>
                  <a:srgbClr val="7030A0"/>
                </a:solidFill>
              </a:rPr>
              <a:t>line.rstrip</a:t>
            </a:r>
            <a:r>
              <a:rPr lang="es-MX" sz="2400" dirty="0">
                <a:solidFill>
                  <a:srgbClr val="7030A0"/>
                </a:solidFill>
              </a:rPr>
              <a:t>()</a:t>
            </a:r>
          </a:p>
          <a:p>
            <a:r>
              <a:rPr lang="es-MX" sz="2400" dirty="0">
                <a:solidFill>
                  <a:srgbClr val="7030A0"/>
                </a:solidFill>
              </a:rPr>
              <a:t>    </a:t>
            </a:r>
            <a:r>
              <a:rPr lang="es-MX" sz="2400" dirty="0" err="1">
                <a:solidFill>
                  <a:srgbClr val="7030A0"/>
                </a:solidFill>
              </a:rPr>
              <a:t>if</a:t>
            </a:r>
            <a:r>
              <a:rPr lang="es-MX" sz="2400" dirty="0">
                <a:solidFill>
                  <a:srgbClr val="7030A0"/>
                </a:solidFill>
              </a:rPr>
              <a:t> </a:t>
            </a:r>
            <a:r>
              <a:rPr lang="es-MX" sz="2400" dirty="0" err="1">
                <a:solidFill>
                  <a:srgbClr val="7030A0"/>
                </a:solidFill>
              </a:rPr>
              <a:t>not</a:t>
            </a:r>
            <a:r>
              <a:rPr lang="es-MX" sz="2400" dirty="0">
                <a:solidFill>
                  <a:srgbClr val="7030A0"/>
                </a:solidFill>
              </a:rPr>
              <a:t> </a:t>
            </a:r>
            <a:r>
              <a:rPr lang="es-MX" sz="2400" dirty="0" err="1">
                <a:solidFill>
                  <a:srgbClr val="7030A0"/>
                </a:solidFill>
              </a:rPr>
              <a:t>line.startswith</a:t>
            </a:r>
            <a:r>
              <a:rPr lang="es-MX" sz="2400" dirty="0">
                <a:solidFill>
                  <a:srgbClr val="7030A0"/>
                </a:solidFill>
              </a:rPr>
              <a:t>('</a:t>
            </a:r>
            <a:r>
              <a:rPr lang="es-MX" sz="2400" dirty="0" err="1">
                <a:solidFill>
                  <a:srgbClr val="7030A0"/>
                </a:solidFill>
              </a:rPr>
              <a:t>From</a:t>
            </a:r>
            <a:r>
              <a:rPr lang="es-MX" sz="2400" dirty="0">
                <a:solidFill>
                  <a:srgbClr val="7030A0"/>
                </a:solidFill>
              </a:rPr>
              <a:t>:'):</a:t>
            </a:r>
          </a:p>
          <a:p>
            <a:r>
              <a:rPr lang="es-MX" sz="2400" dirty="0">
                <a:solidFill>
                  <a:srgbClr val="7030A0"/>
                </a:solidFill>
              </a:rPr>
              <a:t>        continue</a:t>
            </a:r>
          </a:p>
          <a:p>
            <a:r>
              <a:rPr lang="es-MX" sz="2400" dirty="0">
                <a:solidFill>
                  <a:srgbClr val="D7712B"/>
                </a:solidFill>
              </a:rPr>
              <a:t>    </a:t>
            </a:r>
          </a:p>
          <a:p>
            <a:r>
              <a:rPr lang="es-MX" sz="2400" dirty="0">
                <a:solidFill>
                  <a:srgbClr val="0070C0"/>
                </a:solidFill>
              </a:rPr>
              <a:t>    palabra=</a:t>
            </a:r>
            <a:r>
              <a:rPr lang="es-MX" sz="2400" dirty="0" err="1">
                <a:solidFill>
                  <a:srgbClr val="0070C0"/>
                </a:solidFill>
              </a:rPr>
              <a:t>line.split</a:t>
            </a:r>
            <a:r>
              <a:rPr lang="es-MX" sz="2400" dirty="0">
                <a:solidFill>
                  <a:srgbClr val="0070C0"/>
                </a:solidFill>
              </a:rPr>
              <a:t>()</a:t>
            </a:r>
          </a:p>
          <a:p>
            <a:r>
              <a:rPr lang="es-MX" sz="2400" dirty="0">
                <a:solidFill>
                  <a:srgbClr val="0070C0"/>
                </a:solidFill>
              </a:rPr>
              <a:t>    </a:t>
            </a:r>
            <a:r>
              <a:rPr lang="es-MX" sz="2400" dirty="0" err="1">
                <a:solidFill>
                  <a:srgbClr val="0070C0"/>
                </a:solidFill>
              </a:rPr>
              <a:t>print</a:t>
            </a:r>
            <a:r>
              <a:rPr lang="es-MX" sz="2400" dirty="0">
                <a:solidFill>
                  <a:srgbClr val="0070C0"/>
                </a:solidFill>
              </a:rPr>
              <a:t>(palabra[2])</a:t>
            </a:r>
            <a:endParaRPr lang="pt-BR" sz="2400" dirty="0">
              <a:solidFill>
                <a:srgbClr val="0070C0"/>
              </a:solidFill>
            </a:endParaRPr>
          </a:p>
        </p:txBody>
      </p:sp>
      <p:sp>
        <p:nvSpPr>
          <p:cNvPr id="6" name="CuadroTexto 5">
            <a:extLst>
              <a:ext uri="{FF2B5EF4-FFF2-40B4-BE49-F238E27FC236}">
                <a16:creationId xmlns:a16="http://schemas.microsoft.com/office/drawing/2014/main" id="{A558BA5D-B9C3-8867-1605-9F9D9BD2EA92}"/>
              </a:ext>
            </a:extLst>
          </p:cNvPr>
          <p:cNvSpPr txBox="1"/>
          <p:nvPr/>
        </p:nvSpPr>
        <p:spPr>
          <a:xfrm>
            <a:off x="8970682" y="1542192"/>
            <a:ext cx="2379518" cy="1938992"/>
          </a:xfrm>
          <a:prstGeom prst="rect">
            <a:avLst/>
          </a:prstGeom>
          <a:noFill/>
        </p:spPr>
        <p:txBody>
          <a:bodyPr wrap="square" rtlCol="0">
            <a:spAutoFit/>
          </a:bodyPr>
          <a:lstStyle/>
          <a:p>
            <a:r>
              <a:rPr lang="es-PE" sz="3000" dirty="0" err="1">
                <a:solidFill>
                  <a:srgbClr val="843C0C"/>
                </a:solidFill>
              </a:rPr>
              <a:t>Sab</a:t>
            </a:r>
            <a:endParaRPr lang="es-PE" sz="3000" dirty="0">
              <a:solidFill>
                <a:srgbClr val="843C0C"/>
              </a:solidFill>
            </a:endParaRPr>
          </a:p>
          <a:p>
            <a:r>
              <a:rPr lang="es-PE" sz="3000" dirty="0">
                <a:solidFill>
                  <a:srgbClr val="843C0C"/>
                </a:solidFill>
              </a:rPr>
              <a:t>Vie</a:t>
            </a:r>
          </a:p>
          <a:p>
            <a:r>
              <a:rPr lang="es-PE" sz="3000" dirty="0">
                <a:solidFill>
                  <a:srgbClr val="843C0C"/>
                </a:solidFill>
              </a:rPr>
              <a:t>Vie</a:t>
            </a:r>
          </a:p>
          <a:p>
            <a:r>
              <a:rPr lang="es-PE" sz="3000" dirty="0">
                <a:solidFill>
                  <a:srgbClr val="843C0C"/>
                </a:solidFill>
              </a:rPr>
              <a:t>…</a:t>
            </a:r>
          </a:p>
        </p:txBody>
      </p:sp>
      <p:sp>
        <p:nvSpPr>
          <p:cNvPr id="7" name="CuadroTexto 6">
            <a:extLst>
              <a:ext uri="{FF2B5EF4-FFF2-40B4-BE49-F238E27FC236}">
                <a16:creationId xmlns:a16="http://schemas.microsoft.com/office/drawing/2014/main" id="{3C08C6F0-5802-4716-69A3-DD50A6366120}"/>
              </a:ext>
            </a:extLst>
          </p:cNvPr>
          <p:cNvSpPr txBox="1"/>
          <p:nvPr/>
        </p:nvSpPr>
        <p:spPr>
          <a:xfrm>
            <a:off x="789641" y="4157623"/>
            <a:ext cx="9656686" cy="1938992"/>
          </a:xfrm>
          <a:prstGeom prst="rect">
            <a:avLst/>
          </a:prstGeom>
          <a:noFill/>
        </p:spPr>
        <p:txBody>
          <a:bodyPr wrap="square" rtlCol="0">
            <a:spAutoFit/>
          </a:bodyPr>
          <a:lstStyle/>
          <a:p>
            <a:r>
              <a:rPr lang="en-US" sz="2400" dirty="0">
                <a:solidFill>
                  <a:srgbClr val="7030A0"/>
                </a:solidFill>
              </a:rPr>
              <a:t>line='From franco.fabian@isodec.com.pe Sab Ago 10:15:12 2022’</a:t>
            </a:r>
          </a:p>
          <a:p>
            <a:r>
              <a:rPr lang="es-MX" sz="2400" dirty="0">
                <a:solidFill>
                  <a:srgbClr val="0070C0"/>
                </a:solidFill>
              </a:rPr>
              <a:t>palabra=</a:t>
            </a:r>
            <a:r>
              <a:rPr lang="es-MX" sz="2400" dirty="0" err="1">
                <a:solidFill>
                  <a:srgbClr val="0070C0"/>
                </a:solidFill>
              </a:rPr>
              <a:t>line.split</a:t>
            </a:r>
            <a:r>
              <a:rPr lang="es-MX" sz="2400" dirty="0">
                <a:solidFill>
                  <a:srgbClr val="0070C0"/>
                </a:solidFill>
              </a:rPr>
              <a:t>()</a:t>
            </a:r>
          </a:p>
          <a:p>
            <a:r>
              <a:rPr lang="es-MX" sz="2400" dirty="0" err="1">
                <a:solidFill>
                  <a:srgbClr val="0070C0"/>
                </a:solidFill>
              </a:rPr>
              <a:t>print</a:t>
            </a:r>
            <a:r>
              <a:rPr lang="es-MX" sz="2400" dirty="0">
                <a:solidFill>
                  <a:srgbClr val="0070C0"/>
                </a:solidFill>
              </a:rPr>
              <a:t>(palabra)</a:t>
            </a:r>
          </a:p>
          <a:p>
            <a:r>
              <a:rPr lang="en-US" sz="2400" dirty="0">
                <a:solidFill>
                  <a:srgbClr val="843C0C"/>
                </a:solidFill>
              </a:rPr>
              <a:t>['From', 'franco.fabian@isodec.com.pe', 'Sab', 'Ago', '10:15:12', '2022']</a:t>
            </a:r>
          </a:p>
          <a:p>
            <a:endParaRPr lang="en-US" sz="2400" dirty="0">
              <a:solidFill>
                <a:srgbClr val="7030A0"/>
              </a:solidFill>
            </a:endParaRPr>
          </a:p>
        </p:txBody>
      </p:sp>
    </p:spTree>
    <p:extLst>
      <p:ext uri="{BB962C8B-B14F-4D97-AF65-F5344CB8AC3E}">
        <p14:creationId xmlns:p14="http://schemas.microsoft.com/office/powerpoint/2010/main" val="2356010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Diccionarios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43</a:t>
            </a:fld>
            <a:endParaRPr lang="es-PE" dirty="0"/>
          </a:p>
        </p:txBody>
      </p:sp>
      <p:sp>
        <p:nvSpPr>
          <p:cNvPr id="9" name="Rectángulo 8">
            <a:extLst>
              <a:ext uri="{FF2B5EF4-FFF2-40B4-BE49-F238E27FC236}">
                <a16:creationId xmlns:a16="http://schemas.microsoft.com/office/drawing/2014/main" id="{791D9285-B338-9936-95AF-27614F01A154}"/>
              </a:ext>
            </a:extLst>
          </p:cNvPr>
          <p:cNvSpPr/>
          <p:nvPr/>
        </p:nvSpPr>
        <p:spPr>
          <a:xfrm>
            <a:off x="1978759" y="1396389"/>
            <a:ext cx="7772400" cy="369332"/>
          </a:xfrm>
          <a:prstGeom prst="rect">
            <a:avLst/>
          </a:prstGeom>
          <a:solidFill>
            <a:schemeClr val="bg1">
              <a:lumMod val="95000"/>
            </a:schemeClr>
          </a:solidFill>
        </p:spPr>
        <p:txBody>
          <a:bodyPr wrap="square" lIns="91440" tIns="45720" rIns="91440" bIns="45720" anchor="t">
            <a:spAutoFit/>
          </a:bodyPr>
          <a:lstStyle/>
          <a:p>
            <a:pPr algn="just"/>
            <a:r>
              <a:rPr lang="es-MX" dirty="0"/>
              <a:t>Es un conjunto de valores donde cada uno tiene su propia etiqueta</a:t>
            </a:r>
            <a:endParaRPr lang="es-PE" dirty="0"/>
          </a:p>
        </p:txBody>
      </p:sp>
      <p:sp>
        <p:nvSpPr>
          <p:cNvPr id="7" name="CuadroTexto 6">
            <a:extLst>
              <a:ext uri="{FF2B5EF4-FFF2-40B4-BE49-F238E27FC236}">
                <a16:creationId xmlns:a16="http://schemas.microsoft.com/office/drawing/2014/main" id="{55A21D09-15EB-D97B-CC61-4BEEF4475E21}"/>
              </a:ext>
            </a:extLst>
          </p:cNvPr>
          <p:cNvSpPr txBox="1"/>
          <p:nvPr/>
        </p:nvSpPr>
        <p:spPr>
          <a:xfrm>
            <a:off x="489969" y="1672769"/>
            <a:ext cx="5955790" cy="4708981"/>
          </a:xfrm>
          <a:prstGeom prst="rect">
            <a:avLst/>
          </a:prstGeom>
          <a:noFill/>
        </p:spPr>
        <p:txBody>
          <a:bodyPr wrap="square" rtlCol="0">
            <a:spAutoFit/>
          </a:bodyPr>
          <a:lstStyle/>
          <a:p>
            <a:r>
              <a:rPr lang="it-IT" sz="3000" dirty="0">
                <a:solidFill>
                  <a:srgbClr val="D7712B"/>
                </a:solidFill>
              </a:rPr>
              <a:t>col=dict()</a:t>
            </a:r>
          </a:p>
          <a:p>
            <a:r>
              <a:rPr lang="it-IT" sz="3000" dirty="0">
                <a:solidFill>
                  <a:srgbClr val="D7712B"/>
                </a:solidFill>
              </a:rPr>
              <a:t>col[</a:t>
            </a:r>
            <a:r>
              <a:rPr lang="it-IT" sz="3000" dirty="0">
                <a:solidFill>
                  <a:srgbClr val="0070C0"/>
                </a:solidFill>
              </a:rPr>
              <a:t>'dinero</a:t>
            </a:r>
            <a:r>
              <a:rPr lang="it-IT" sz="3000" dirty="0">
                <a:solidFill>
                  <a:srgbClr val="D7712B"/>
                </a:solidFill>
              </a:rPr>
              <a:t>']=</a:t>
            </a:r>
            <a:r>
              <a:rPr lang="it-IT" sz="3000" dirty="0">
                <a:solidFill>
                  <a:srgbClr val="7030A0"/>
                </a:solidFill>
              </a:rPr>
              <a:t>12</a:t>
            </a:r>
          </a:p>
          <a:p>
            <a:r>
              <a:rPr lang="it-IT" sz="3000" dirty="0">
                <a:solidFill>
                  <a:srgbClr val="D7712B"/>
                </a:solidFill>
              </a:rPr>
              <a:t>col[</a:t>
            </a:r>
            <a:r>
              <a:rPr lang="it-IT" sz="3000" dirty="0">
                <a:solidFill>
                  <a:srgbClr val="0070C0"/>
                </a:solidFill>
              </a:rPr>
              <a:t>'caramelo</a:t>
            </a:r>
            <a:r>
              <a:rPr lang="it-IT" sz="3000" dirty="0">
                <a:solidFill>
                  <a:srgbClr val="D7712B"/>
                </a:solidFill>
              </a:rPr>
              <a:t>']=</a:t>
            </a:r>
            <a:r>
              <a:rPr lang="it-IT" sz="3000" dirty="0">
                <a:solidFill>
                  <a:srgbClr val="7030A0"/>
                </a:solidFill>
              </a:rPr>
              <a:t>3</a:t>
            </a:r>
          </a:p>
          <a:p>
            <a:r>
              <a:rPr lang="it-IT" sz="3000" dirty="0">
                <a:solidFill>
                  <a:srgbClr val="D7712B"/>
                </a:solidFill>
              </a:rPr>
              <a:t>col[</a:t>
            </a:r>
            <a:r>
              <a:rPr lang="it-IT" sz="3000" dirty="0">
                <a:solidFill>
                  <a:srgbClr val="0070C0"/>
                </a:solidFill>
              </a:rPr>
              <a:t>'papel</a:t>
            </a:r>
            <a:r>
              <a:rPr lang="it-IT" sz="3000" dirty="0">
                <a:solidFill>
                  <a:srgbClr val="D7712B"/>
                </a:solidFill>
              </a:rPr>
              <a:t>']=</a:t>
            </a:r>
            <a:r>
              <a:rPr lang="it-IT" sz="3000" dirty="0">
                <a:solidFill>
                  <a:srgbClr val="7030A0"/>
                </a:solidFill>
              </a:rPr>
              <a:t>20</a:t>
            </a:r>
          </a:p>
          <a:p>
            <a:r>
              <a:rPr lang="it-IT" sz="3000" dirty="0">
                <a:solidFill>
                  <a:srgbClr val="D7712B"/>
                </a:solidFill>
              </a:rPr>
              <a:t>print(col)</a:t>
            </a:r>
          </a:p>
          <a:p>
            <a:endParaRPr lang="it-IT" sz="3000" dirty="0">
              <a:solidFill>
                <a:srgbClr val="D7712B"/>
              </a:solidFill>
            </a:endParaRPr>
          </a:p>
          <a:p>
            <a:r>
              <a:rPr lang="it-IT" sz="3000" dirty="0">
                <a:solidFill>
                  <a:srgbClr val="D7712B"/>
                </a:solidFill>
              </a:rPr>
              <a:t>print(col[</a:t>
            </a:r>
            <a:r>
              <a:rPr lang="it-IT" sz="3000" dirty="0">
                <a:solidFill>
                  <a:srgbClr val="0070C0"/>
                </a:solidFill>
              </a:rPr>
              <a:t>'dinero</a:t>
            </a:r>
            <a:r>
              <a:rPr lang="it-IT" sz="3000" dirty="0">
                <a:solidFill>
                  <a:srgbClr val="D7712B"/>
                </a:solidFill>
              </a:rPr>
              <a:t>'])</a:t>
            </a:r>
          </a:p>
          <a:p>
            <a:endParaRPr lang="it-IT" sz="3000" dirty="0">
              <a:solidFill>
                <a:srgbClr val="D7712B"/>
              </a:solidFill>
            </a:endParaRPr>
          </a:p>
          <a:p>
            <a:r>
              <a:rPr lang="it-IT" sz="3000" dirty="0">
                <a:solidFill>
                  <a:srgbClr val="D7712B"/>
                </a:solidFill>
              </a:rPr>
              <a:t>col[</a:t>
            </a:r>
            <a:r>
              <a:rPr lang="it-IT" sz="3000" dirty="0">
                <a:solidFill>
                  <a:srgbClr val="0070C0"/>
                </a:solidFill>
              </a:rPr>
              <a:t>'caramelo</a:t>
            </a:r>
            <a:r>
              <a:rPr lang="it-IT" sz="3000" dirty="0">
                <a:solidFill>
                  <a:srgbClr val="D7712B"/>
                </a:solidFill>
              </a:rPr>
              <a:t>']=col[</a:t>
            </a:r>
            <a:r>
              <a:rPr lang="it-IT" sz="3000" dirty="0">
                <a:solidFill>
                  <a:srgbClr val="0070C0"/>
                </a:solidFill>
              </a:rPr>
              <a:t>'caramelo</a:t>
            </a:r>
            <a:r>
              <a:rPr lang="it-IT" sz="3000" dirty="0">
                <a:solidFill>
                  <a:srgbClr val="D7712B"/>
                </a:solidFill>
              </a:rPr>
              <a:t>']+</a:t>
            </a:r>
            <a:r>
              <a:rPr lang="it-IT" sz="3000" dirty="0">
                <a:solidFill>
                  <a:srgbClr val="7030A0"/>
                </a:solidFill>
              </a:rPr>
              <a:t>2</a:t>
            </a:r>
          </a:p>
          <a:p>
            <a:r>
              <a:rPr lang="it-IT" sz="3000" dirty="0">
                <a:solidFill>
                  <a:srgbClr val="D7712B"/>
                </a:solidFill>
              </a:rPr>
              <a:t>print(col)</a:t>
            </a:r>
            <a:endParaRPr lang="pt-BR" sz="3000" dirty="0">
              <a:solidFill>
                <a:srgbClr val="D7712B"/>
              </a:solidFill>
            </a:endParaRPr>
          </a:p>
        </p:txBody>
      </p:sp>
      <p:sp>
        <p:nvSpPr>
          <p:cNvPr id="8" name="CuadroTexto 7">
            <a:extLst>
              <a:ext uri="{FF2B5EF4-FFF2-40B4-BE49-F238E27FC236}">
                <a16:creationId xmlns:a16="http://schemas.microsoft.com/office/drawing/2014/main" id="{082EDE8B-899E-53DE-B16B-BC57B89C5728}"/>
              </a:ext>
            </a:extLst>
          </p:cNvPr>
          <p:cNvSpPr txBox="1"/>
          <p:nvPr/>
        </p:nvSpPr>
        <p:spPr>
          <a:xfrm>
            <a:off x="6096000" y="2642575"/>
            <a:ext cx="6373924" cy="2400657"/>
          </a:xfrm>
          <a:prstGeom prst="rect">
            <a:avLst/>
          </a:prstGeom>
          <a:noFill/>
        </p:spPr>
        <p:txBody>
          <a:bodyPr wrap="square" rtlCol="0">
            <a:spAutoFit/>
          </a:bodyPr>
          <a:lstStyle/>
          <a:p>
            <a:r>
              <a:rPr lang="es-MX" sz="3000" dirty="0">
                <a:solidFill>
                  <a:srgbClr val="843C0C"/>
                </a:solidFill>
              </a:rPr>
              <a:t>{'dinero': 12, 'caramelo': 3, 'papel': 20}</a:t>
            </a:r>
          </a:p>
          <a:p>
            <a:endParaRPr lang="es-PE" sz="3000" dirty="0">
              <a:solidFill>
                <a:srgbClr val="843C0C"/>
              </a:solidFill>
            </a:endParaRPr>
          </a:p>
          <a:p>
            <a:r>
              <a:rPr lang="es-PE" sz="3000" dirty="0">
                <a:solidFill>
                  <a:srgbClr val="843C0C"/>
                </a:solidFill>
              </a:rPr>
              <a:t>12</a:t>
            </a:r>
          </a:p>
          <a:p>
            <a:endParaRPr lang="es-PE" sz="3000" dirty="0">
              <a:solidFill>
                <a:srgbClr val="843C0C"/>
              </a:solidFill>
            </a:endParaRPr>
          </a:p>
          <a:p>
            <a:r>
              <a:rPr lang="es-PE" sz="3000" dirty="0">
                <a:solidFill>
                  <a:srgbClr val="843C0C"/>
                </a:solidFill>
              </a:rPr>
              <a:t>{'dinero': 12, 'caramelo': 5, 'papel': 20}</a:t>
            </a:r>
          </a:p>
        </p:txBody>
      </p:sp>
      <p:sp>
        <p:nvSpPr>
          <p:cNvPr id="10" name="CuadroTexto 9">
            <a:extLst>
              <a:ext uri="{FF2B5EF4-FFF2-40B4-BE49-F238E27FC236}">
                <a16:creationId xmlns:a16="http://schemas.microsoft.com/office/drawing/2014/main" id="{19DC123E-2223-0A44-57D6-EBAF8CF9DCFA}"/>
              </a:ext>
            </a:extLst>
          </p:cNvPr>
          <p:cNvSpPr txBox="1"/>
          <p:nvPr/>
        </p:nvSpPr>
        <p:spPr>
          <a:xfrm>
            <a:off x="6442226" y="1751634"/>
            <a:ext cx="788652" cy="553998"/>
          </a:xfrm>
          <a:prstGeom prst="rect">
            <a:avLst/>
          </a:prstGeom>
          <a:noFill/>
        </p:spPr>
        <p:txBody>
          <a:bodyPr wrap="square" rtlCol="0">
            <a:spAutoFit/>
          </a:bodyPr>
          <a:lstStyle/>
          <a:p>
            <a:r>
              <a:rPr lang="es-MX" sz="3000" dirty="0">
                <a:solidFill>
                  <a:srgbClr val="843C0C"/>
                </a:solidFill>
              </a:rPr>
              <a:t>Key</a:t>
            </a:r>
            <a:endParaRPr lang="es-PE" sz="3000" dirty="0">
              <a:solidFill>
                <a:srgbClr val="843C0C"/>
              </a:solidFill>
            </a:endParaRPr>
          </a:p>
        </p:txBody>
      </p:sp>
      <p:sp>
        <p:nvSpPr>
          <p:cNvPr id="11" name="CuadroTexto 10">
            <a:extLst>
              <a:ext uri="{FF2B5EF4-FFF2-40B4-BE49-F238E27FC236}">
                <a16:creationId xmlns:a16="http://schemas.microsoft.com/office/drawing/2014/main" id="{2F7059A2-0C46-8EE0-503B-85DA8D575DF1}"/>
              </a:ext>
            </a:extLst>
          </p:cNvPr>
          <p:cNvSpPr txBox="1"/>
          <p:nvPr/>
        </p:nvSpPr>
        <p:spPr>
          <a:xfrm>
            <a:off x="7428858" y="1751634"/>
            <a:ext cx="1011381" cy="553998"/>
          </a:xfrm>
          <a:prstGeom prst="rect">
            <a:avLst/>
          </a:prstGeom>
          <a:noFill/>
        </p:spPr>
        <p:txBody>
          <a:bodyPr wrap="square" rtlCol="0">
            <a:spAutoFit/>
          </a:bodyPr>
          <a:lstStyle/>
          <a:p>
            <a:r>
              <a:rPr lang="es-MX" sz="3000" dirty="0">
                <a:solidFill>
                  <a:srgbClr val="843C0C"/>
                </a:solidFill>
              </a:rPr>
              <a:t>Valor</a:t>
            </a:r>
            <a:endParaRPr lang="es-PE" sz="3000" dirty="0">
              <a:solidFill>
                <a:srgbClr val="843C0C"/>
              </a:solidFill>
            </a:endParaRPr>
          </a:p>
        </p:txBody>
      </p:sp>
      <p:cxnSp>
        <p:nvCxnSpPr>
          <p:cNvPr id="13" name="Conector recto de flecha 12">
            <a:extLst>
              <a:ext uri="{FF2B5EF4-FFF2-40B4-BE49-F238E27FC236}">
                <a16:creationId xmlns:a16="http://schemas.microsoft.com/office/drawing/2014/main" id="{88A77D49-8385-AC0E-953F-BE02F4C3F503}"/>
              </a:ext>
            </a:extLst>
          </p:cNvPr>
          <p:cNvCxnSpPr>
            <a:cxnSpLocks/>
            <a:stCxn id="10" idx="2"/>
          </p:cNvCxnSpPr>
          <p:nvPr/>
        </p:nvCxnSpPr>
        <p:spPr>
          <a:xfrm>
            <a:off x="6836552" y="2305632"/>
            <a:ext cx="0" cy="336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ector recto de flecha 14">
            <a:extLst>
              <a:ext uri="{FF2B5EF4-FFF2-40B4-BE49-F238E27FC236}">
                <a16:creationId xmlns:a16="http://schemas.microsoft.com/office/drawing/2014/main" id="{3A45987C-8E9C-0534-C54B-4193B1714221}"/>
              </a:ext>
            </a:extLst>
          </p:cNvPr>
          <p:cNvCxnSpPr>
            <a:stCxn id="11" idx="2"/>
          </p:cNvCxnSpPr>
          <p:nvPr/>
        </p:nvCxnSpPr>
        <p:spPr>
          <a:xfrm flipH="1">
            <a:off x="7934548" y="2305632"/>
            <a:ext cx="1" cy="336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90248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277A-6FB6-4309-929F-805633DC3A12}"/>
              </a:ext>
            </a:extLst>
          </p:cNvPr>
          <p:cNvSpPr>
            <a:spLocks noGrp="1"/>
          </p:cNvSpPr>
          <p:nvPr>
            <p:ph type="title"/>
          </p:nvPr>
        </p:nvSpPr>
        <p:spPr/>
        <p:txBody>
          <a:bodyPr/>
          <a:lstStyle/>
          <a:p>
            <a:r>
              <a:rPr lang="es-MX" b="1" dirty="0"/>
              <a:t>Creando diccionarios</a:t>
            </a:r>
            <a:endParaRPr lang="es-PE" b="1" dirty="0"/>
          </a:p>
        </p:txBody>
      </p:sp>
      <p:sp>
        <p:nvSpPr>
          <p:cNvPr id="3" name="Marcador de pie de página 2">
            <a:extLst>
              <a:ext uri="{FF2B5EF4-FFF2-40B4-BE49-F238E27FC236}">
                <a16:creationId xmlns:a16="http://schemas.microsoft.com/office/drawing/2014/main" id="{AE6300B3-8E51-EB09-15F0-FA57399A2DA2}"/>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2869AB34-DDE4-F471-2E63-1B2FE2F8AD2D}"/>
              </a:ext>
            </a:extLst>
          </p:cNvPr>
          <p:cNvSpPr>
            <a:spLocks noGrp="1"/>
          </p:cNvSpPr>
          <p:nvPr>
            <p:ph type="sldNum" sz="quarter" idx="12"/>
          </p:nvPr>
        </p:nvSpPr>
        <p:spPr/>
        <p:txBody>
          <a:bodyPr/>
          <a:lstStyle/>
          <a:p>
            <a:fld id="{3CE8B06D-1C54-45AF-95B4-2D125529B008}" type="slidenum">
              <a:rPr lang="es-PE" smtClean="0"/>
              <a:t>44</a:t>
            </a:fld>
            <a:endParaRPr lang="es-PE" dirty="0"/>
          </a:p>
        </p:txBody>
      </p:sp>
      <p:sp>
        <p:nvSpPr>
          <p:cNvPr id="5" name="CuadroTexto 4">
            <a:extLst>
              <a:ext uri="{FF2B5EF4-FFF2-40B4-BE49-F238E27FC236}">
                <a16:creationId xmlns:a16="http://schemas.microsoft.com/office/drawing/2014/main" id="{6529E905-7676-76F7-3AD9-C3C9CF966975}"/>
              </a:ext>
            </a:extLst>
          </p:cNvPr>
          <p:cNvSpPr txBox="1"/>
          <p:nvPr/>
        </p:nvSpPr>
        <p:spPr>
          <a:xfrm>
            <a:off x="416467" y="1590573"/>
            <a:ext cx="6774041" cy="2400657"/>
          </a:xfrm>
          <a:prstGeom prst="rect">
            <a:avLst/>
          </a:prstGeom>
          <a:noFill/>
        </p:spPr>
        <p:txBody>
          <a:bodyPr wrap="square" rtlCol="0">
            <a:spAutoFit/>
          </a:bodyPr>
          <a:lstStyle/>
          <a:p>
            <a:r>
              <a:rPr lang="it-IT" sz="3000" dirty="0">
                <a:solidFill>
                  <a:srgbClr val="D7712B"/>
                </a:solidFill>
              </a:rPr>
              <a:t>col={</a:t>
            </a:r>
            <a:r>
              <a:rPr lang="it-IT" sz="3000" dirty="0">
                <a:solidFill>
                  <a:srgbClr val="2E75B6"/>
                </a:solidFill>
              </a:rPr>
              <a:t>'dinero</a:t>
            </a:r>
            <a:r>
              <a:rPr lang="it-IT" sz="3000" dirty="0">
                <a:solidFill>
                  <a:srgbClr val="D7712B"/>
                </a:solidFill>
              </a:rPr>
              <a:t>':</a:t>
            </a:r>
            <a:r>
              <a:rPr lang="it-IT" sz="3000" dirty="0">
                <a:solidFill>
                  <a:srgbClr val="7030A0"/>
                </a:solidFill>
              </a:rPr>
              <a:t>12</a:t>
            </a:r>
            <a:r>
              <a:rPr lang="it-IT" sz="3000" dirty="0">
                <a:solidFill>
                  <a:srgbClr val="D7712B"/>
                </a:solidFill>
              </a:rPr>
              <a:t>,</a:t>
            </a:r>
            <a:r>
              <a:rPr lang="it-IT" sz="3000" dirty="0">
                <a:solidFill>
                  <a:srgbClr val="2E75B6"/>
                </a:solidFill>
              </a:rPr>
              <a:t>'caramelo</a:t>
            </a:r>
            <a:r>
              <a:rPr lang="it-IT" sz="3000" dirty="0">
                <a:solidFill>
                  <a:srgbClr val="D7712B"/>
                </a:solidFill>
              </a:rPr>
              <a:t>':</a:t>
            </a:r>
            <a:r>
              <a:rPr lang="it-IT" sz="3000" dirty="0">
                <a:solidFill>
                  <a:srgbClr val="7030A0"/>
                </a:solidFill>
              </a:rPr>
              <a:t>3</a:t>
            </a:r>
            <a:r>
              <a:rPr lang="it-IT" sz="3000" dirty="0">
                <a:solidFill>
                  <a:srgbClr val="D7712B"/>
                </a:solidFill>
              </a:rPr>
              <a:t>,</a:t>
            </a:r>
            <a:r>
              <a:rPr lang="it-IT" sz="3000" dirty="0">
                <a:solidFill>
                  <a:srgbClr val="2E75B6"/>
                </a:solidFill>
              </a:rPr>
              <a:t>'papel</a:t>
            </a:r>
            <a:r>
              <a:rPr lang="it-IT" sz="3000" dirty="0">
                <a:solidFill>
                  <a:srgbClr val="D7712B"/>
                </a:solidFill>
              </a:rPr>
              <a:t>':</a:t>
            </a:r>
            <a:r>
              <a:rPr lang="it-IT" sz="3000" dirty="0">
                <a:solidFill>
                  <a:srgbClr val="7030A0"/>
                </a:solidFill>
              </a:rPr>
              <a:t>20</a:t>
            </a:r>
            <a:r>
              <a:rPr lang="it-IT" sz="3000" dirty="0">
                <a:solidFill>
                  <a:srgbClr val="D7712B"/>
                </a:solidFill>
              </a:rPr>
              <a:t>}</a:t>
            </a:r>
          </a:p>
          <a:p>
            <a:r>
              <a:rPr lang="it-IT" sz="3000" dirty="0">
                <a:solidFill>
                  <a:srgbClr val="D7712B"/>
                </a:solidFill>
              </a:rPr>
              <a:t>print(col)</a:t>
            </a:r>
          </a:p>
          <a:p>
            <a:endParaRPr lang="it-IT" sz="3000" dirty="0">
              <a:solidFill>
                <a:srgbClr val="D7712B"/>
              </a:solidFill>
            </a:endParaRPr>
          </a:p>
          <a:p>
            <a:r>
              <a:rPr lang="it-IT" sz="3000" dirty="0">
                <a:solidFill>
                  <a:srgbClr val="D7712B"/>
                </a:solidFill>
              </a:rPr>
              <a:t>vac={}</a:t>
            </a:r>
          </a:p>
          <a:p>
            <a:r>
              <a:rPr lang="it-IT" sz="3000" dirty="0">
                <a:solidFill>
                  <a:srgbClr val="D7712B"/>
                </a:solidFill>
              </a:rPr>
              <a:t>print(vac)</a:t>
            </a:r>
          </a:p>
        </p:txBody>
      </p:sp>
      <p:sp>
        <p:nvSpPr>
          <p:cNvPr id="6" name="CuadroTexto 5">
            <a:extLst>
              <a:ext uri="{FF2B5EF4-FFF2-40B4-BE49-F238E27FC236}">
                <a16:creationId xmlns:a16="http://schemas.microsoft.com/office/drawing/2014/main" id="{9399E6F1-7EDD-7F2C-DA2A-BC9A898A9D06}"/>
              </a:ext>
            </a:extLst>
          </p:cNvPr>
          <p:cNvSpPr txBox="1"/>
          <p:nvPr/>
        </p:nvSpPr>
        <p:spPr>
          <a:xfrm>
            <a:off x="5700312" y="3709162"/>
            <a:ext cx="6373924" cy="1477328"/>
          </a:xfrm>
          <a:prstGeom prst="rect">
            <a:avLst/>
          </a:prstGeom>
          <a:noFill/>
        </p:spPr>
        <p:txBody>
          <a:bodyPr wrap="square" rtlCol="0">
            <a:spAutoFit/>
          </a:bodyPr>
          <a:lstStyle/>
          <a:p>
            <a:r>
              <a:rPr lang="es-MX" sz="3000" dirty="0">
                <a:solidFill>
                  <a:srgbClr val="843C0C"/>
                </a:solidFill>
              </a:rPr>
              <a:t>{'dinero': 12, 'caramelo': 3, 'papel': 20}</a:t>
            </a:r>
          </a:p>
          <a:p>
            <a:endParaRPr lang="es-MX" sz="3000" dirty="0">
              <a:solidFill>
                <a:srgbClr val="843C0C"/>
              </a:solidFill>
            </a:endParaRPr>
          </a:p>
          <a:p>
            <a:r>
              <a:rPr lang="es-MX" sz="3000" dirty="0">
                <a:solidFill>
                  <a:srgbClr val="843C0C"/>
                </a:solidFill>
              </a:rPr>
              <a:t>{}</a:t>
            </a:r>
            <a:endParaRPr lang="es-PE" sz="3000" dirty="0">
              <a:solidFill>
                <a:srgbClr val="843C0C"/>
              </a:solidFill>
            </a:endParaRPr>
          </a:p>
        </p:txBody>
      </p:sp>
    </p:spTree>
    <p:extLst>
      <p:ext uri="{BB962C8B-B14F-4D97-AF65-F5344CB8AC3E}">
        <p14:creationId xmlns:p14="http://schemas.microsoft.com/office/powerpoint/2010/main" val="2354501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E8420-EB04-5D8E-3271-20576FA7C854}"/>
              </a:ext>
            </a:extLst>
          </p:cNvPr>
          <p:cNvSpPr>
            <a:spLocks noGrp="1"/>
          </p:cNvSpPr>
          <p:nvPr>
            <p:ph type="title"/>
          </p:nvPr>
        </p:nvSpPr>
        <p:spPr/>
        <p:txBody>
          <a:bodyPr/>
          <a:lstStyle/>
          <a:p>
            <a:r>
              <a:rPr lang="es-MX" b="1" dirty="0"/>
              <a:t>Contando con diccionarios</a:t>
            </a:r>
            <a:endParaRPr lang="es-PE" b="1" dirty="0"/>
          </a:p>
        </p:txBody>
      </p:sp>
      <p:sp>
        <p:nvSpPr>
          <p:cNvPr id="3" name="Marcador de pie de página 2">
            <a:extLst>
              <a:ext uri="{FF2B5EF4-FFF2-40B4-BE49-F238E27FC236}">
                <a16:creationId xmlns:a16="http://schemas.microsoft.com/office/drawing/2014/main" id="{3BBFB471-AFE9-2AC0-836B-3D9CA89F96B9}"/>
              </a:ext>
            </a:extLst>
          </p:cNvPr>
          <p:cNvSpPr>
            <a:spLocks noGrp="1"/>
          </p:cNvSpPr>
          <p:nvPr>
            <p:ph type="ftr" sz="quarter" idx="11"/>
          </p:nvPr>
        </p:nvSpPr>
        <p:spPr/>
        <p:txBody>
          <a:bodyPr/>
          <a:lstStyle/>
          <a:p>
            <a:r>
              <a:rPr lang="es-MX" dirty="0"/>
              <a:t>Python para todos - Agosto del 2022</a:t>
            </a:r>
            <a:endParaRPr lang="es-PE" dirty="0"/>
          </a:p>
        </p:txBody>
      </p:sp>
      <p:sp>
        <p:nvSpPr>
          <p:cNvPr id="4" name="Marcador de número de diapositiva 3">
            <a:extLst>
              <a:ext uri="{FF2B5EF4-FFF2-40B4-BE49-F238E27FC236}">
                <a16:creationId xmlns:a16="http://schemas.microsoft.com/office/drawing/2014/main" id="{70629803-5A5E-5DEE-E3C2-BCF834325335}"/>
              </a:ext>
            </a:extLst>
          </p:cNvPr>
          <p:cNvSpPr>
            <a:spLocks noGrp="1"/>
          </p:cNvSpPr>
          <p:nvPr>
            <p:ph type="sldNum" sz="quarter" idx="12"/>
          </p:nvPr>
        </p:nvSpPr>
        <p:spPr/>
        <p:txBody>
          <a:bodyPr/>
          <a:lstStyle/>
          <a:p>
            <a:fld id="{3CE8B06D-1C54-45AF-95B4-2D125529B008}" type="slidenum">
              <a:rPr lang="es-PE" smtClean="0"/>
              <a:t>45</a:t>
            </a:fld>
            <a:endParaRPr lang="es-PE" dirty="0"/>
          </a:p>
        </p:txBody>
      </p:sp>
      <p:sp>
        <p:nvSpPr>
          <p:cNvPr id="5" name="CuadroTexto 4">
            <a:extLst>
              <a:ext uri="{FF2B5EF4-FFF2-40B4-BE49-F238E27FC236}">
                <a16:creationId xmlns:a16="http://schemas.microsoft.com/office/drawing/2014/main" id="{577F2AB9-0866-B850-7E3F-B96E4782883C}"/>
              </a:ext>
            </a:extLst>
          </p:cNvPr>
          <p:cNvSpPr txBox="1"/>
          <p:nvPr/>
        </p:nvSpPr>
        <p:spPr>
          <a:xfrm>
            <a:off x="838200" y="1710799"/>
            <a:ext cx="6878782" cy="3785652"/>
          </a:xfrm>
          <a:prstGeom prst="rect">
            <a:avLst/>
          </a:prstGeom>
          <a:noFill/>
        </p:spPr>
        <p:txBody>
          <a:bodyPr wrap="square" rtlCol="0">
            <a:spAutoFit/>
          </a:bodyPr>
          <a:lstStyle/>
          <a:p>
            <a:r>
              <a:rPr lang="it-IT" sz="3000" dirty="0">
                <a:solidFill>
                  <a:srgbClr val="D7712B"/>
                </a:solidFill>
              </a:rPr>
              <a:t>col=dict()</a:t>
            </a:r>
          </a:p>
          <a:p>
            <a:r>
              <a:rPr lang="it-IT" sz="3000" dirty="0">
                <a:solidFill>
                  <a:srgbClr val="7030A0"/>
                </a:solidFill>
              </a:rPr>
              <a:t>nombres</a:t>
            </a:r>
            <a:r>
              <a:rPr lang="it-IT" sz="3000" dirty="0">
                <a:solidFill>
                  <a:srgbClr val="D7712B"/>
                </a:solidFill>
              </a:rPr>
              <a:t>=['Nora','Teo','Sonia','Nora','Teo']</a:t>
            </a:r>
          </a:p>
          <a:p>
            <a:r>
              <a:rPr lang="it-IT" sz="3000" dirty="0">
                <a:solidFill>
                  <a:srgbClr val="D7712B"/>
                </a:solidFill>
              </a:rPr>
              <a:t>for </a:t>
            </a:r>
            <a:r>
              <a:rPr lang="it-IT" sz="3000" dirty="0">
                <a:solidFill>
                  <a:srgbClr val="00B050"/>
                </a:solidFill>
              </a:rPr>
              <a:t>nombre</a:t>
            </a:r>
            <a:r>
              <a:rPr lang="it-IT" sz="3000" dirty="0">
                <a:solidFill>
                  <a:srgbClr val="D7712B"/>
                </a:solidFill>
              </a:rPr>
              <a:t> in </a:t>
            </a:r>
            <a:r>
              <a:rPr lang="it-IT" sz="3000" dirty="0">
                <a:solidFill>
                  <a:srgbClr val="7030A0"/>
                </a:solidFill>
              </a:rPr>
              <a:t>nombres</a:t>
            </a:r>
            <a:r>
              <a:rPr lang="it-IT" sz="3000" dirty="0">
                <a:solidFill>
                  <a:srgbClr val="D7712B"/>
                </a:solidFill>
              </a:rPr>
              <a:t>:</a:t>
            </a:r>
          </a:p>
          <a:p>
            <a:r>
              <a:rPr lang="it-IT" sz="3000" dirty="0">
                <a:solidFill>
                  <a:srgbClr val="0070C0"/>
                </a:solidFill>
              </a:rPr>
              <a:t>    if </a:t>
            </a:r>
            <a:r>
              <a:rPr lang="it-IT" sz="3000" dirty="0">
                <a:solidFill>
                  <a:srgbClr val="00B050"/>
                </a:solidFill>
              </a:rPr>
              <a:t>nombre</a:t>
            </a:r>
            <a:r>
              <a:rPr lang="it-IT" sz="3000" dirty="0">
                <a:solidFill>
                  <a:srgbClr val="0070C0"/>
                </a:solidFill>
              </a:rPr>
              <a:t> not in col:</a:t>
            </a:r>
          </a:p>
          <a:p>
            <a:r>
              <a:rPr lang="it-IT" sz="3000" dirty="0">
                <a:solidFill>
                  <a:srgbClr val="0070C0"/>
                </a:solidFill>
              </a:rPr>
              <a:t>        col[</a:t>
            </a:r>
            <a:r>
              <a:rPr lang="it-IT" sz="3000" dirty="0">
                <a:solidFill>
                  <a:srgbClr val="00B050"/>
                </a:solidFill>
              </a:rPr>
              <a:t>nombre</a:t>
            </a:r>
            <a:r>
              <a:rPr lang="it-IT" sz="3000" dirty="0">
                <a:solidFill>
                  <a:srgbClr val="0070C0"/>
                </a:solidFill>
              </a:rPr>
              <a:t>]=1</a:t>
            </a:r>
          </a:p>
          <a:p>
            <a:r>
              <a:rPr lang="it-IT" sz="3000" dirty="0">
                <a:solidFill>
                  <a:srgbClr val="0070C0"/>
                </a:solidFill>
              </a:rPr>
              <a:t>    else:</a:t>
            </a:r>
          </a:p>
          <a:p>
            <a:r>
              <a:rPr lang="it-IT" sz="3000" dirty="0">
                <a:solidFill>
                  <a:srgbClr val="0070C0"/>
                </a:solidFill>
              </a:rPr>
              <a:t>        col[</a:t>
            </a:r>
            <a:r>
              <a:rPr lang="it-IT" sz="3000" dirty="0">
                <a:solidFill>
                  <a:srgbClr val="00B050"/>
                </a:solidFill>
              </a:rPr>
              <a:t>nombre</a:t>
            </a:r>
            <a:r>
              <a:rPr lang="it-IT" sz="3000" dirty="0">
                <a:solidFill>
                  <a:srgbClr val="0070C0"/>
                </a:solidFill>
              </a:rPr>
              <a:t>]=col[</a:t>
            </a:r>
            <a:r>
              <a:rPr lang="it-IT" sz="3000" dirty="0">
                <a:solidFill>
                  <a:srgbClr val="00B050"/>
                </a:solidFill>
              </a:rPr>
              <a:t>nombre</a:t>
            </a:r>
            <a:r>
              <a:rPr lang="it-IT" sz="3000" dirty="0">
                <a:solidFill>
                  <a:srgbClr val="0070C0"/>
                </a:solidFill>
              </a:rPr>
              <a:t>]+1</a:t>
            </a:r>
          </a:p>
          <a:p>
            <a:r>
              <a:rPr lang="it-IT" sz="3000" dirty="0">
                <a:solidFill>
                  <a:srgbClr val="D7712B"/>
                </a:solidFill>
              </a:rPr>
              <a:t>print(col)</a:t>
            </a:r>
          </a:p>
        </p:txBody>
      </p:sp>
      <p:sp>
        <p:nvSpPr>
          <p:cNvPr id="6" name="CuadroTexto 5">
            <a:extLst>
              <a:ext uri="{FF2B5EF4-FFF2-40B4-BE49-F238E27FC236}">
                <a16:creationId xmlns:a16="http://schemas.microsoft.com/office/drawing/2014/main" id="{BDE03777-0C79-BECC-AD12-D5884702B599}"/>
              </a:ext>
            </a:extLst>
          </p:cNvPr>
          <p:cNvSpPr txBox="1"/>
          <p:nvPr/>
        </p:nvSpPr>
        <p:spPr>
          <a:xfrm>
            <a:off x="7210457" y="3152001"/>
            <a:ext cx="6373924" cy="553998"/>
          </a:xfrm>
          <a:prstGeom prst="rect">
            <a:avLst/>
          </a:prstGeom>
          <a:noFill/>
        </p:spPr>
        <p:txBody>
          <a:bodyPr wrap="square" rtlCol="0">
            <a:spAutoFit/>
          </a:bodyPr>
          <a:lstStyle/>
          <a:p>
            <a:r>
              <a:rPr lang="es-MX" sz="3000" dirty="0">
                <a:solidFill>
                  <a:srgbClr val="843C0C"/>
                </a:solidFill>
              </a:rPr>
              <a:t>{'Nora': 2, 'Teo': 2, 'Sonia': 1}</a:t>
            </a:r>
          </a:p>
        </p:txBody>
      </p:sp>
    </p:spTree>
    <p:extLst>
      <p:ext uri="{BB962C8B-B14F-4D97-AF65-F5344CB8AC3E}">
        <p14:creationId xmlns:p14="http://schemas.microsoft.com/office/powerpoint/2010/main" val="1074386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0DB5-A865-A37D-097D-17A2CC4A42EC}"/>
              </a:ext>
            </a:extLst>
          </p:cNvPr>
          <p:cNvSpPr>
            <a:spLocks noGrp="1"/>
          </p:cNvSpPr>
          <p:nvPr>
            <p:ph type="title"/>
          </p:nvPr>
        </p:nvSpPr>
        <p:spPr/>
        <p:txBody>
          <a:bodyPr/>
          <a:lstStyle/>
          <a:p>
            <a:r>
              <a:rPr lang="es-MX" b="1" dirty="0"/>
              <a:t>El método </a:t>
            </a:r>
            <a:r>
              <a:rPr lang="es-MX" b="1" dirty="0" err="1"/>
              <a:t>get</a:t>
            </a:r>
            <a:endParaRPr lang="es-PE" b="1" dirty="0"/>
          </a:p>
        </p:txBody>
      </p:sp>
      <p:sp>
        <p:nvSpPr>
          <p:cNvPr id="3" name="Marcador de pie de página 2">
            <a:extLst>
              <a:ext uri="{FF2B5EF4-FFF2-40B4-BE49-F238E27FC236}">
                <a16:creationId xmlns:a16="http://schemas.microsoft.com/office/drawing/2014/main" id="{85FB454B-7067-6B4F-7E2F-1A0DD083055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E03E4BCD-5BD0-58D2-5F45-70D0E4A6530F}"/>
              </a:ext>
            </a:extLst>
          </p:cNvPr>
          <p:cNvSpPr>
            <a:spLocks noGrp="1"/>
          </p:cNvSpPr>
          <p:nvPr>
            <p:ph type="sldNum" sz="quarter" idx="12"/>
          </p:nvPr>
        </p:nvSpPr>
        <p:spPr/>
        <p:txBody>
          <a:bodyPr/>
          <a:lstStyle/>
          <a:p>
            <a:fld id="{3CE8B06D-1C54-45AF-95B4-2D125529B008}" type="slidenum">
              <a:rPr lang="es-PE" smtClean="0"/>
              <a:t>46</a:t>
            </a:fld>
            <a:endParaRPr lang="es-PE" dirty="0"/>
          </a:p>
        </p:txBody>
      </p:sp>
      <p:sp>
        <p:nvSpPr>
          <p:cNvPr id="5" name="CuadroTexto 4">
            <a:extLst>
              <a:ext uri="{FF2B5EF4-FFF2-40B4-BE49-F238E27FC236}">
                <a16:creationId xmlns:a16="http://schemas.microsoft.com/office/drawing/2014/main" id="{BE2D631B-C63B-50F0-2421-5A931B0B57E6}"/>
              </a:ext>
            </a:extLst>
          </p:cNvPr>
          <p:cNvSpPr txBox="1"/>
          <p:nvPr/>
        </p:nvSpPr>
        <p:spPr>
          <a:xfrm>
            <a:off x="838200" y="1710799"/>
            <a:ext cx="5950527" cy="2862322"/>
          </a:xfrm>
          <a:prstGeom prst="rect">
            <a:avLst/>
          </a:prstGeom>
          <a:noFill/>
        </p:spPr>
        <p:txBody>
          <a:bodyPr wrap="square" rtlCol="0">
            <a:spAutoFit/>
          </a:bodyPr>
          <a:lstStyle/>
          <a:p>
            <a:r>
              <a:rPr lang="it-IT" sz="3000" dirty="0">
                <a:solidFill>
                  <a:srgbClr val="D7712B"/>
                </a:solidFill>
              </a:rPr>
              <a:t>if </a:t>
            </a:r>
            <a:r>
              <a:rPr lang="it-IT" sz="3000" dirty="0">
                <a:solidFill>
                  <a:srgbClr val="7030A0"/>
                </a:solidFill>
              </a:rPr>
              <a:t>nombre</a:t>
            </a:r>
            <a:r>
              <a:rPr lang="it-IT" sz="3000" dirty="0">
                <a:solidFill>
                  <a:srgbClr val="D7712B"/>
                </a:solidFill>
              </a:rPr>
              <a:t> in </a:t>
            </a:r>
            <a:r>
              <a:rPr lang="it-IT" sz="3000" dirty="0">
                <a:solidFill>
                  <a:srgbClr val="00B050"/>
                </a:solidFill>
              </a:rPr>
              <a:t>col</a:t>
            </a:r>
            <a:r>
              <a:rPr lang="it-IT" sz="3000" dirty="0">
                <a:solidFill>
                  <a:srgbClr val="D7712B"/>
                </a:solidFill>
              </a:rPr>
              <a:t>:</a:t>
            </a:r>
          </a:p>
          <a:p>
            <a:r>
              <a:rPr lang="it-IT" sz="3000" dirty="0">
                <a:solidFill>
                  <a:srgbClr val="D7712B"/>
                </a:solidFill>
              </a:rPr>
              <a:t>    x=col[</a:t>
            </a:r>
            <a:r>
              <a:rPr lang="it-IT" sz="3000" dirty="0">
                <a:solidFill>
                  <a:srgbClr val="7030A0"/>
                </a:solidFill>
              </a:rPr>
              <a:t>nombre</a:t>
            </a:r>
            <a:r>
              <a:rPr lang="it-IT" sz="3000" dirty="0">
                <a:solidFill>
                  <a:srgbClr val="D7712B"/>
                </a:solidFill>
              </a:rPr>
              <a:t>]</a:t>
            </a:r>
          </a:p>
          <a:p>
            <a:r>
              <a:rPr lang="it-IT" sz="3000" dirty="0">
                <a:solidFill>
                  <a:srgbClr val="D7712B"/>
                </a:solidFill>
              </a:rPr>
              <a:t>else:</a:t>
            </a:r>
          </a:p>
          <a:p>
            <a:r>
              <a:rPr lang="it-IT" sz="3000" dirty="0">
                <a:solidFill>
                  <a:srgbClr val="D7712B"/>
                </a:solidFill>
              </a:rPr>
              <a:t>    x=0</a:t>
            </a:r>
          </a:p>
          <a:p>
            <a:endParaRPr lang="it-IT" sz="3000" dirty="0">
              <a:solidFill>
                <a:srgbClr val="D7712B"/>
              </a:solidFill>
            </a:endParaRPr>
          </a:p>
          <a:p>
            <a:r>
              <a:rPr lang="it-IT" sz="3000" dirty="0">
                <a:solidFill>
                  <a:srgbClr val="D7712B"/>
                </a:solidFill>
              </a:rPr>
              <a:t>x=</a:t>
            </a:r>
            <a:r>
              <a:rPr lang="it-IT" sz="3000" dirty="0">
                <a:solidFill>
                  <a:srgbClr val="00B050"/>
                </a:solidFill>
              </a:rPr>
              <a:t>col</a:t>
            </a:r>
            <a:r>
              <a:rPr lang="it-IT" sz="3000" dirty="0">
                <a:solidFill>
                  <a:srgbClr val="D7712B"/>
                </a:solidFill>
              </a:rPr>
              <a:t>.</a:t>
            </a:r>
            <a:r>
              <a:rPr lang="it-IT" sz="3000" dirty="0">
                <a:solidFill>
                  <a:srgbClr val="0070C0"/>
                </a:solidFill>
              </a:rPr>
              <a:t>get</a:t>
            </a:r>
            <a:r>
              <a:rPr lang="it-IT" sz="3000" dirty="0">
                <a:solidFill>
                  <a:srgbClr val="D7712B"/>
                </a:solidFill>
              </a:rPr>
              <a:t>(</a:t>
            </a:r>
            <a:r>
              <a:rPr lang="it-IT" sz="3000" dirty="0">
                <a:solidFill>
                  <a:srgbClr val="7030A0"/>
                </a:solidFill>
              </a:rPr>
              <a:t>nombre</a:t>
            </a:r>
            <a:r>
              <a:rPr lang="it-IT" sz="3000" dirty="0">
                <a:solidFill>
                  <a:srgbClr val="D7712B"/>
                </a:solidFill>
              </a:rPr>
              <a:t>,</a:t>
            </a:r>
            <a:r>
              <a:rPr lang="it-IT" sz="3000" dirty="0"/>
              <a:t>0</a:t>
            </a:r>
            <a:r>
              <a:rPr lang="it-IT" sz="3000" dirty="0">
                <a:solidFill>
                  <a:srgbClr val="D7712B"/>
                </a:solidFill>
              </a:rPr>
              <a:t>)</a:t>
            </a:r>
          </a:p>
        </p:txBody>
      </p:sp>
      <p:sp>
        <p:nvSpPr>
          <p:cNvPr id="6" name="CuadroTexto 5">
            <a:extLst>
              <a:ext uri="{FF2B5EF4-FFF2-40B4-BE49-F238E27FC236}">
                <a16:creationId xmlns:a16="http://schemas.microsoft.com/office/drawing/2014/main" id="{0A5FA133-D431-4E6E-6DF4-F52E7A45435C}"/>
              </a:ext>
            </a:extLst>
          </p:cNvPr>
          <p:cNvSpPr txBox="1"/>
          <p:nvPr/>
        </p:nvSpPr>
        <p:spPr>
          <a:xfrm>
            <a:off x="7210457" y="3152001"/>
            <a:ext cx="6373924" cy="553998"/>
          </a:xfrm>
          <a:prstGeom prst="rect">
            <a:avLst/>
          </a:prstGeom>
          <a:noFill/>
        </p:spPr>
        <p:txBody>
          <a:bodyPr wrap="square" rtlCol="0">
            <a:spAutoFit/>
          </a:bodyPr>
          <a:lstStyle/>
          <a:p>
            <a:r>
              <a:rPr lang="es-MX" sz="3000" dirty="0">
                <a:solidFill>
                  <a:srgbClr val="843C0C"/>
                </a:solidFill>
              </a:rPr>
              <a:t>{</a:t>
            </a:r>
            <a:r>
              <a:rPr lang="es-MX" sz="3000" dirty="0">
                <a:solidFill>
                  <a:srgbClr val="7030A0"/>
                </a:solidFill>
              </a:rPr>
              <a:t>'Nora</a:t>
            </a:r>
            <a:r>
              <a:rPr lang="es-MX" sz="3000" dirty="0">
                <a:solidFill>
                  <a:srgbClr val="843C0C"/>
                </a:solidFill>
              </a:rPr>
              <a:t>': </a:t>
            </a:r>
            <a:r>
              <a:rPr lang="es-MX" sz="3000" dirty="0">
                <a:solidFill>
                  <a:srgbClr val="0070C0"/>
                </a:solidFill>
              </a:rPr>
              <a:t>2</a:t>
            </a:r>
            <a:r>
              <a:rPr lang="es-MX" sz="3000" dirty="0">
                <a:solidFill>
                  <a:srgbClr val="843C0C"/>
                </a:solidFill>
              </a:rPr>
              <a:t>, </a:t>
            </a:r>
            <a:r>
              <a:rPr lang="es-MX" sz="3000" dirty="0">
                <a:solidFill>
                  <a:srgbClr val="7030A0"/>
                </a:solidFill>
              </a:rPr>
              <a:t>'Teo</a:t>
            </a:r>
            <a:r>
              <a:rPr lang="es-MX" sz="3000" dirty="0">
                <a:solidFill>
                  <a:srgbClr val="843C0C"/>
                </a:solidFill>
              </a:rPr>
              <a:t>': </a:t>
            </a:r>
            <a:r>
              <a:rPr lang="es-MX" sz="3000" dirty="0">
                <a:solidFill>
                  <a:srgbClr val="0070C0"/>
                </a:solidFill>
              </a:rPr>
              <a:t>2</a:t>
            </a:r>
            <a:r>
              <a:rPr lang="es-MX" sz="3000" dirty="0">
                <a:solidFill>
                  <a:srgbClr val="843C0C"/>
                </a:solidFill>
              </a:rPr>
              <a:t>, </a:t>
            </a:r>
            <a:r>
              <a:rPr lang="es-MX" sz="3000" dirty="0">
                <a:solidFill>
                  <a:srgbClr val="7030A0"/>
                </a:solidFill>
              </a:rPr>
              <a:t>'Sonia</a:t>
            </a:r>
            <a:r>
              <a:rPr lang="es-MX" sz="3000" dirty="0">
                <a:solidFill>
                  <a:srgbClr val="843C0C"/>
                </a:solidFill>
              </a:rPr>
              <a:t>': </a:t>
            </a:r>
            <a:r>
              <a:rPr lang="es-MX" sz="3000" dirty="0">
                <a:solidFill>
                  <a:srgbClr val="0070C0"/>
                </a:solidFill>
              </a:rPr>
              <a:t>1</a:t>
            </a:r>
            <a:r>
              <a:rPr lang="es-MX" sz="3000" dirty="0">
                <a:solidFill>
                  <a:srgbClr val="843C0C"/>
                </a:solidFill>
              </a:rPr>
              <a:t>}</a:t>
            </a:r>
          </a:p>
        </p:txBody>
      </p:sp>
    </p:spTree>
    <p:extLst>
      <p:ext uri="{BB962C8B-B14F-4D97-AF65-F5344CB8AC3E}">
        <p14:creationId xmlns:p14="http://schemas.microsoft.com/office/powerpoint/2010/main" val="3533336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85544-8B6A-F172-2913-88F4AD733594}"/>
              </a:ext>
            </a:extLst>
          </p:cNvPr>
          <p:cNvSpPr>
            <a:spLocks noGrp="1"/>
          </p:cNvSpPr>
          <p:nvPr>
            <p:ph type="title"/>
          </p:nvPr>
        </p:nvSpPr>
        <p:spPr/>
        <p:txBody>
          <a:bodyPr/>
          <a:lstStyle/>
          <a:p>
            <a:r>
              <a:rPr lang="es-MX" b="1" dirty="0"/>
              <a:t>Contar palabras</a:t>
            </a:r>
            <a:endParaRPr lang="es-PE" b="1" dirty="0"/>
          </a:p>
        </p:txBody>
      </p:sp>
      <p:sp>
        <p:nvSpPr>
          <p:cNvPr id="3" name="Marcador de pie de página 2">
            <a:extLst>
              <a:ext uri="{FF2B5EF4-FFF2-40B4-BE49-F238E27FC236}">
                <a16:creationId xmlns:a16="http://schemas.microsoft.com/office/drawing/2014/main" id="{E958E5B9-012B-BFEF-2231-9226D0436D3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C8349757-70FB-8C78-F5EB-B1B821F8A50D}"/>
              </a:ext>
            </a:extLst>
          </p:cNvPr>
          <p:cNvSpPr>
            <a:spLocks noGrp="1"/>
          </p:cNvSpPr>
          <p:nvPr>
            <p:ph type="sldNum" sz="quarter" idx="12"/>
          </p:nvPr>
        </p:nvSpPr>
        <p:spPr/>
        <p:txBody>
          <a:bodyPr/>
          <a:lstStyle/>
          <a:p>
            <a:fld id="{3CE8B06D-1C54-45AF-95B4-2D125529B008}" type="slidenum">
              <a:rPr lang="es-PE" smtClean="0"/>
              <a:t>47</a:t>
            </a:fld>
            <a:endParaRPr lang="es-PE" dirty="0"/>
          </a:p>
        </p:txBody>
      </p:sp>
      <p:sp>
        <p:nvSpPr>
          <p:cNvPr id="5" name="CuadroTexto 4">
            <a:extLst>
              <a:ext uri="{FF2B5EF4-FFF2-40B4-BE49-F238E27FC236}">
                <a16:creationId xmlns:a16="http://schemas.microsoft.com/office/drawing/2014/main" id="{EF393E6B-7B11-0FFF-86E1-D25524B6ACFB}"/>
              </a:ext>
            </a:extLst>
          </p:cNvPr>
          <p:cNvSpPr txBox="1"/>
          <p:nvPr/>
        </p:nvSpPr>
        <p:spPr>
          <a:xfrm>
            <a:off x="3664529" y="1364550"/>
            <a:ext cx="3429000" cy="4478149"/>
          </a:xfrm>
          <a:prstGeom prst="rect">
            <a:avLst/>
          </a:prstGeom>
          <a:noFill/>
        </p:spPr>
        <p:txBody>
          <a:bodyPr wrap="square" rtlCol="0">
            <a:spAutoFit/>
          </a:bodyPr>
          <a:lstStyle/>
          <a:p>
            <a:r>
              <a:rPr lang="es-MX" sz="1500" dirty="0">
                <a:solidFill>
                  <a:srgbClr val="22262A"/>
                </a:solidFill>
                <a:latin typeface="-apple-system"/>
              </a:rPr>
              <a:t>O</a:t>
            </a:r>
            <a:r>
              <a:rPr lang="es-MX" sz="1500" b="0" i="0" dirty="0">
                <a:solidFill>
                  <a:srgbClr val="22262A"/>
                </a:solidFill>
                <a:effectLst/>
                <a:latin typeface="-apple-system"/>
              </a:rPr>
              <a:t>h! Cuánto tiempo silenciosa el alma</a:t>
            </a:r>
            <a:br>
              <a:rPr lang="es-MX" sz="1500" dirty="0"/>
            </a:br>
            <a:r>
              <a:rPr lang="es-MX" sz="1500" b="0" i="0" dirty="0">
                <a:solidFill>
                  <a:srgbClr val="22262A"/>
                </a:solidFill>
                <a:effectLst/>
                <a:latin typeface="-apple-system"/>
              </a:rPr>
              <a:t>Mira en redor su soledad que aumenta</a:t>
            </a:r>
            <a:br>
              <a:rPr lang="es-MX" sz="1500" dirty="0"/>
            </a:br>
            <a:r>
              <a:rPr lang="es-MX" sz="1500" b="0" i="0" dirty="0">
                <a:solidFill>
                  <a:srgbClr val="22262A"/>
                </a:solidFill>
                <a:effectLst/>
                <a:latin typeface="-apple-system"/>
              </a:rPr>
              <a:t>Como un péndulo inmóvil: ya no cuenta</a:t>
            </a:r>
            <a:br>
              <a:rPr lang="es-MX" sz="1500" dirty="0"/>
            </a:br>
            <a:r>
              <a:rPr lang="es-MX" sz="1500" b="0" i="0" dirty="0">
                <a:solidFill>
                  <a:srgbClr val="22262A"/>
                </a:solidFill>
                <a:effectLst/>
                <a:latin typeface="-apple-system"/>
              </a:rPr>
              <a:t>Las horas que se van!</a:t>
            </a:r>
            <a:br>
              <a:rPr lang="es-MX" sz="1500" dirty="0"/>
            </a:br>
            <a:br>
              <a:rPr lang="es-MX" sz="1500" dirty="0"/>
            </a:br>
            <a:r>
              <a:rPr lang="es-MX" sz="1500" b="0" i="0" dirty="0">
                <a:solidFill>
                  <a:srgbClr val="22262A"/>
                </a:solidFill>
                <a:effectLst/>
                <a:latin typeface="-apple-system"/>
              </a:rPr>
              <a:t>No siente los minutos cadenciosos</a:t>
            </a:r>
            <a:br>
              <a:rPr lang="es-MX" sz="1500" dirty="0"/>
            </a:br>
            <a:r>
              <a:rPr lang="es-MX" sz="1500" b="0" i="0" dirty="0">
                <a:solidFill>
                  <a:srgbClr val="22262A"/>
                </a:solidFill>
                <a:effectLst/>
                <a:latin typeface="-apple-system"/>
              </a:rPr>
              <a:t>A golpe igual del corazón que adora</a:t>
            </a:r>
            <a:br>
              <a:rPr lang="es-MX" sz="1500" dirty="0"/>
            </a:br>
            <a:r>
              <a:rPr lang="es-MX" sz="1500" b="0" i="0" dirty="0">
                <a:solidFill>
                  <a:srgbClr val="22262A"/>
                </a:solidFill>
                <a:effectLst/>
                <a:latin typeface="-apple-system"/>
              </a:rPr>
              <a:t>Aspirando la magia embriagadora</a:t>
            </a:r>
            <a:br>
              <a:rPr lang="es-MX" sz="1500" dirty="0"/>
            </a:br>
            <a:r>
              <a:rPr lang="es-MX" sz="1500" b="0" i="0" dirty="0">
                <a:solidFill>
                  <a:srgbClr val="22262A"/>
                </a:solidFill>
                <a:effectLst/>
                <a:latin typeface="-apple-system"/>
              </a:rPr>
              <a:t>De tu amoroso afán.</a:t>
            </a:r>
            <a:br>
              <a:rPr lang="es-MX" sz="1500" dirty="0"/>
            </a:br>
            <a:br>
              <a:rPr lang="es-MX" sz="1500" dirty="0"/>
            </a:br>
            <a:r>
              <a:rPr lang="es-MX" sz="1500" b="0" i="0" dirty="0">
                <a:solidFill>
                  <a:srgbClr val="22262A"/>
                </a:solidFill>
                <a:effectLst/>
                <a:latin typeface="-apple-system"/>
              </a:rPr>
              <a:t>Ya no late, ni siente, ni aún respira</a:t>
            </a:r>
            <a:br>
              <a:rPr lang="es-MX" sz="1500" dirty="0"/>
            </a:br>
            <a:r>
              <a:rPr lang="es-MX" sz="1500" b="0" i="0" dirty="0">
                <a:solidFill>
                  <a:srgbClr val="22262A"/>
                </a:solidFill>
                <a:effectLst/>
                <a:latin typeface="-apple-system"/>
              </a:rPr>
              <a:t>Petrificada el alma allá en lo interno;</a:t>
            </a:r>
            <a:br>
              <a:rPr lang="es-MX" sz="1500" dirty="0"/>
            </a:br>
            <a:r>
              <a:rPr lang="es-MX" sz="1500" b="0" i="0" dirty="0">
                <a:solidFill>
                  <a:srgbClr val="22262A"/>
                </a:solidFill>
                <a:effectLst/>
                <a:latin typeface="-apple-system"/>
              </a:rPr>
              <a:t>Tu cifra en mármol con buril eterno</a:t>
            </a:r>
            <a:br>
              <a:rPr lang="es-MX" sz="1500" dirty="0"/>
            </a:br>
            <a:r>
              <a:rPr lang="es-MX" sz="1500" b="0" i="0" dirty="0">
                <a:solidFill>
                  <a:srgbClr val="22262A"/>
                </a:solidFill>
                <a:effectLst/>
                <a:latin typeface="-apple-system"/>
              </a:rPr>
              <a:t>Queda grabada en mí!</a:t>
            </a:r>
            <a:br>
              <a:rPr lang="es-MX" sz="1500" dirty="0"/>
            </a:br>
            <a:br>
              <a:rPr lang="es-MX" sz="1500" dirty="0"/>
            </a:br>
            <a:r>
              <a:rPr lang="es-MX" sz="1500" b="0" i="0" dirty="0">
                <a:solidFill>
                  <a:srgbClr val="22262A"/>
                </a:solidFill>
                <a:effectLst/>
                <a:latin typeface="-apple-system"/>
              </a:rPr>
              <a:t>Ni hay queja al labio ni a los ojos llanto,</a:t>
            </a:r>
            <a:br>
              <a:rPr lang="es-MX" sz="1500" dirty="0"/>
            </a:br>
            <a:r>
              <a:rPr lang="es-MX" sz="1500" b="0" i="0" dirty="0">
                <a:solidFill>
                  <a:srgbClr val="22262A"/>
                </a:solidFill>
                <a:effectLst/>
                <a:latin typeface="-apple-system"/>
              </a:rPr>
              <a:t>Muerto para el amor y la ventura</a:t>
            </a:r>
            <a:br>
              <a:rPr lang="es-MX" sz="1500" dirty="0"/>
            </a:br>
            <a:r>
              <a:rPr lang="es-MX" sz="1500" b="0" i="0" dirty="0">
                <a:solidFill>
                  <a:srgbClr val="22262A"/>
                </a:solidFill>
                <a:effectLst/>
                <a:latin typeface="-apple-system"/>
              </a:rPr>
              <a:t>Esta en tu corazón mi sepultura</a:t>
            </a:r>
            <a:br>
              <a:rPr lang="es-MX" sz="1500" dirty="0"/>
            </a:br>
            <a:r>
              <a:rPr lang="es-MX" sz="1500" b="0" i="0" dirty="0">
                <a:solidFill>
                  <a:srgbClr val="22262A"/>
                </a:solidFill>
                <a:effectLst/>
                <a:latin typeface="-apple-system"/>
              </a:rPr>
              <a:t>Y el cadáver aquí!</a:t>
            </a:r>
            <a:endParaRPr lang="it-IT" sz="1500" dirty="0">
              <a:solidFill>
                <a:srgbClr val="D7712B"/>
              </a:solidFill>
            </a:endParaRPr>
          </a:p>
        </p:txBody>
      </p:sp>
    </p:spTree>
    <p:extLst>
      <p:ext uri="{BB962C8B-B14F-4D97-AF65-F5344CB8AC3E}">
        <p14:creationId xmlns:p14="http://schemas.microsoft.com/office/powerpoint/2010/main" val="3761562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95BEE-E32F-427A-9E6A-84147546FD58}"/>
              </a:ext>
            </a:extLst>
          </p:cNvPr>
          <p:cNvSpPr>
            <a:spLocks noGrp="1"/>
          </p:cNvSpPr>
          <p:nvPr>
            <p:ph type="title"/>
          </p:nvPr>
        </p:nvSpPr>
        <p:spPr/>
        <p:txBody>
          <a:bodyPr/>
          <a:lstStyle/>
          <a:p>
            <a:r>
              <a:rPr lang="es-MX" b="1" dirty="0"/>
              <a:t>Paso a paso</a:t>
            </a:r>
            <a:endParaRPr lang="es-PE" b="1" dirty="0"/>
          </a:p>
        </p:txBody>
      </p:sp>
      <p:sp>
        <p:nvSpPr>
          <p:cNvPr id="3" name="Marcador de pie de página 2">
            <a:extLst>
              <a:ext uri="{FF2B5EF4-FFF2-40B4-BE49-F238E27FC236}">
                <a16:creationId xmlns:a16="http://schemas.microsoft.com/office/drawing/2014/main" id="{7C0B1A0D-73EE-8931-01D3-D804192E166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7CC4A321-067F-8B9A-116F-4D6A7494E584}"/>
              </a:ext>
            </a:extLst>
          </p:cNvPr>
          <p:cNvSpPr>
            <a:spLocks noGrp="1"/>
          </p:cNvSpPr>
          <p:nvPr>
            <p:ph type="sldNum" sz="quarter" idx="12"/>
          </p:nvPr>
        </p:nvSpPr>
        <p:spPr/>
        <p:txBody>
          <a:bodyPr/>
          <a:lstStyle/>
          <a:p>
            <a:fld id="{3CE8B06D-1C54-45AF-95B4-2D125529B008}" type="slidenum">
              <a:rPr lang="es-PE" smtClean="0"/>
              <a:t>48</a:t>
            </a:fld>
            <a:endParaRPr lang="es-PE" dirty="0"/>
          </a:p>
        </p:txBody>
      </p:sp>
      <p:sp>
        <p:nvSpPr>
          <p:cNvPr id="5" name="CuadroTexto 4">
            <a:extLst>
              <a:ext uri="{FF2B5EF4-FFF2-40B4-BE49-F238E27FC236}">
                <a16:creationId xmlns:a16="http://schemas.microsoft.com/office/drawing/2014/main" id="{CC59CF4E-7F7F-4BC0-EC79-3ECB93BD81C2}"/>
              </a:ext>
            </a:extLst>
          </p:cNvPr>
          <p:cNvSpPr txBox="1"/>
          <p:nvPr/>
        </p:nvSpPr>
        <p:spPr>
          <a:xfrm>
            <a:off x="651165" y="1108730"/>
            <a:ext cx="11388436" cy="4955203"/>
          </a:xfrm>
          <a:prstGeom prst="rect">
            <a:avLst/>
          </a:prstGeom>
          <a:noFill/>
        </p:spPr>
        <p:txBody>
          <a:bodyPr wrap="square" rtlCol="0">
            <a:spAutoFit/>
          </a:bodyPr>
          <a:lstStyle/>
          <a:p>
            <a:r>
              <a:rPr lang="it-IT" sz="3000" dirty="0">
                <a:solidFill>
                  <a:srgbClr val="D7712B"/>
                </a:solidFill>
              </a:rPr>
              <a:t>Ingresar texto</a:t>
            </a:r>
          </a:p>
          <a:p>
            <a:r>
              <a:rPr lang="es-MX" sz="3200" dirty="0">
                <a:solidFill>
                  <a:srgbClr val="7030A0"/>
                </a:solidFill>
                <a:latin typeface="-apple-system"/>
              </a:rPr>
              <a:t>O</a:t>
            </a:r>
            <a:r>
              <a:rPr lang="es-MX" sz="3200" b="0" i="0" dirty="0">
                <a:solidFill>
                  <a:srgbClr val="7030A0"/>
                </a:solidFill>
                <a:effectLst/>
                <a:latin typeface="-apple-system"/>
              </a:rPr>
              <a:t>h! Cuánto tiempo silenciosa el alma…</a:t>
            </a:r>
          </a:p>
          <a:p>
            <a:endParaRPr lang="es-MX" sz="3200" b="0" i="0" dirty="0">
              <a:solidFill>
                <a:srgbClr val="22262A"/>
              </a:solidFill>
              <a:effectLst/>
              <a:latin typeface="-apple-system"/>
            </a:endParaRPr>
          </a:p>
          <a:p>
            <a:r>
              <a:rPr lang="es-MX" sz="3200" b="0" i="0" dirty="0">
                <a:solidFill>
                  <a:srgbClr val="D7712B"/>
                </a:solidFill>
                <a:effectLst/>
                <a:latin typeface="-apple-system"/>
              </a:rPr>
              <a:t>Dividir palabra por palabra</a:t>
            </a:r>
          </a:p>
          <a:p>
            <a:r>
              <a:rPr lang="es-MX" sz="3200" b="0" i="0" dirty="0">
                <a:solidFill>
                  <a:srgbClr val="7030A0"/>
                </a:solidFill>
                <a:effectLst/>
                <a:latin typeface="-apple-system"/>
              </a:rPr>
              <a:t>['Oh!', 'Cuánto', 'tiempo', 'silenciosa', 'el', 'alma']</a:t>
            </a:r>
          </a:p>
          <a:p>
            <a:endParaRPr lang="es-MX" sz="3200" b="0" i="0" dirty="0">
              <a:solidFill>
                <a:srgbClr val="D7712B"/>
              </a:solidFill>
              <a:effectLst/>
              <a:latin typeface="-apple-system"/>
            </a:endParaRPr>
          </a:p>
          <a:p>
            <a:r>
              <a:rPr lang="es-MX" sz="3200" dirty="0">
                <a:solidFill>
                  <a:srgbClr val="D7712B"/>
                </a:solidFill>
                <a:latin typeface="-apple-system"/>
              </a:rPr>
              <a:t>Contar</a:t>
            </a:r>
          </a:p>
          <a:p>
            <a:r>
              <a:rPr lang="es-MX" sz="3200" dirty="0">
                <a:solidFill>
                  <a:srgbClr val="7030A0"/>
                </a:solidFill>
              </a:rPr>
              <a:t>{'Oh!': 1, 'Cuánto': 1, 'tiempo': 1, 'silenciosa': 1, 'el': 1, 'alma': 1}</a:t>
            </a:r>
            <a:endParaRPr lang="es-MX" sz="3200" b="0" i="0" dirty="0">
              <a:solidFill>
                <a:srgbClr val="22262A"/>
              </a:solidFill>
              <a:effectLst/>
              <a:latin typeface="-apple-system"/>
            </a:endParaRPr>
          </a:p>
          <a:p>
            <a:endParaRPr lang="es-MX" sz="3200" dirty="0">
              <a:solidFill>
                <a:srgbClr val="22262A"/>
              </a:solidFill>
              <a:latin typeface="-apple-system"/>
            </a:endParaRPr>
          </a:p>
          <a:p>
            <a:endParaRPr lang="it-IT" sz="3000" dirty="0">
              <a:solidFill>
                <a:srgbClr val="D7712B"/>
              </a:solidFill>
            </a:endParaRPr>
          </a:p>
        </p:txBody>
      </p:sp>
    </p:spTree>
    <p:extLst>
      <p:ext uri="{BB962C8B-B14F-4D97-AF65-F5344CB8AC3E}">
        <p14:creationId xmlns:p14="http://schemas.microsoft.com/office/powerpoint/2010/main" val="1037114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1422E-90D3-EFEE-B430-84AB707F6FAD}"/>
              </a:ext>
            </a:extLst>
          </p:cNvPr>
          <p:cNvSpPr>
            <a:spLocks noGrp="1"/>
          </p:cNvSpPr>
          <p:nvPr>
            <p:ph type="title"/>
          </p:nvPr>
        </p:nvSpPr>
        <p:spPr/>
        <p:txBody>
          <a:bodyPr/>
          <a:lstStyle/>
          <a:p>
            <a:r>
              <a:rPr lang="es-MX" b="1" dirty="0"/>
              <a:t>Por ejemplo</a:t>
            </a:r>
            <a:endParaRPr lang="es-PE" b="1" dirty="0"/>
          </a:p>
        </p:txBody>
      </p:sp>
      <p:sp>
        <p:nvSpPr>
          <p:cNvPr id="3" name="Marcador de pie de página 2">
            <a:extLst>
              <a:ext uri="{FF2B5EF4-FFF2-40B4-BE49-F238E27FC236}">
                <a16:creationId xmlns:a16="http://schemas.microsoft.com/office/drawing/2014/main" id="{AF481848-7115-D4AE-E4C1-30596679FD2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3A1362D9-0AA4-4F5F-62D0-25A919F929C8}"/>
              </a:ext>
            </a:extLst>
          </p:cNvPr>
          <p:cNvSpPr>
            <a:spLocks noGrp="1"/>
          </p:cNvSpPr>
          <p:nvPr>
            <p:ph type="sldNum" sz="quarter" idx="12"/>
          </p:nvPr>
        </p:nvSpPr>
        <p:spPr/>
        <p:txBody>
          <a:bodyPr/>
          <a:lstStyle/>
          <a:p>
            <a:fld id="{3CE8B06D-1C54-45AF-95B4-2D125529B008}" type="slidenum">
              <a:rPr lang="es-PE" smtClean="0"/>
              <a:t>49</a:t>
            </a:fld>
            <a:endParaRPr lang="es-PE" dirty="0"/>
          </a:p>
        </p:txBody>
      </p:sp>
      <p:sp>
        <p:nvSpPr>
          <p:cNvPr id="5" name="CuadroTexto 4">
            <a:extLst>
              <a:ext uri="{FF2B5EF4-FFF2-40B4-BE49-F238E27FC236}">
                <a16:creationId xmlns:a16="http://schemas.microsoft.com/office/drawing/2014/main" id="{D5607717-3802-EFC3-7EB4-B2CAA2A9A5B9}"/>
              </a:ext>
            </a:extLst>
          </p:cNvPr>
          <p:cNvSpPr txBox="1"/>
          <p:nvPr/>
        </p:nvSpPr>
        <p:spPr>
          <a:xfrm>
            <a:off x="297456" y="1497500"/>
            <a:ext cx="6546273" cy="3816429"/>
          </a:xfrm>
          <a:prstGeom prst="rect">
            <a:avLst/>
          </a:prstGeom>
          <a:noFill/>
        </p:spPr>
        <p:txBody>
          <a:bodyPr wrap="square" rtlCol="0">
            <a:spAutoFit/>
          </a:bodyPr>
          <a:lstStyle/>
          <a:p>
            <a:r>
              <a:rPr lang="es-MX" sz="3000" dirty="0">
                <a:solidFill>
                  <a:srgbClr val="00B0F0"/>
                </a:solidFill>
              </a:rPr>
              <a:t>col</a:t>
            </a:r>
            <a:r>
              <a:rPr lang="es-MX" sz="3000" dirty="0">
                <a:solidFill>
                  <a:srgbClr val="D7712B"/>
                </a:solidFill>
              </a:rPr>
              <a:t>=</a:t>
            </a:r>
            <a:r>
              <a:rPr lang="es-MX" sz="3000" dirty="0" err="1">
                <a:solidFill>
                  <a:srgbClr val="D7712B"/>
                </a:solidFill>
              </a:rPr>
              <a:t>dict</a:t>
            </a:r>
            <a:r>
              <a:rPr lang="es-MX" sz="3000" dirty="0">
                <a:solidFill>
                  <a:srgbClr val="D7712B"/>
                </a:solidFill>
              </a:rPr>
              <a:t>()</a:t>
            </a:r>
          </a:p>
          <a:p>
            <a:r>
              <a:rPr lang="es-MX" sz="3000" dirty="0">
                <a:solidFill>
                  <a:srgbClr val="D7712B"/>
                </a:solidFill>
              </a:rPr>
              <a:t>line=input('Ingrese texto:')</a:t>
            </a:r>
          </a:p>
          <a:p>
            <a:r>
              <a:rPr lang="es-MX" sz="3000" dirty="0">
                <a:solidFill>
                  <a:srgbClr val="0070C0"/>
                </a:solidFill>
              </a:rPr>
              <a:t>palabras</a:t>
            </a:r>
            <a:r>
              <a:rPr lang="es-MX" sz="3000" dirty="0">
                <a:solidFill>
                  <a:srgbClr val="D7712B"/>
                </a:solidFill>
              </a:rPr>
              <a:t>=</a:t>
            </a:r>
            <a:r>
              <a:rPr lang="es-MX" sz="3000" dirty="0" err="1">
                <a:solidFill>
                  <a:srgbClr val="D7712B"/>
                </a:solidFill>
              </a:rPr>
              <a:t>line.split</a:t>
            </a:r>
            <a:r>
              <a:rPr lang="es-MX" sz="3000" dirty="0">
                <a:solidFill>
                  <a:srgbClr val="D7712B"/>
                </a:solidFill>
              </a:rPr>
              <a:t>()</a:t>
            </a:r>
          </a:p>
          <a:p>
            <a:r>
              <a:rPr lang="es-MX" sz="3000" dirty="0" err="1">
                <a:solidFill>
                  <a:srgbClr val="D7712B"/>
                </a:solidFill>
              </a:rPr>
              <a:t>for</a:t>
            </a:r>
            <a:r>
              <a:rPr lang="es-MX" sz="3000" dirty="0">
                <a:solidFill>
                  <a:srgbClr val="D7712B"/>
                </a:solidFill>
              </a:rPr>
              <a:t> </a:t>
            </a:r>
            <a:r>
              <a:rPr lang="es-MX" sz="3000" dirty="0">
                <a:solidFill>
                  <a:srgbClr val="7030A0"/>
                </a:solidFill>
              </a:rPr>
              <a:t>palabra</a:t>
            </a:r>
            <a:r>
              <a:rPr lang="es-MX" sz="3000" dirty="0">
                <a:solidFill>
                  <a:srgbClr val="D7712B"/>
                </a:solidFill>
              </a:rPr>
              <a:t> in </a:t>
            </a:r>
            <a:r>
              <a:rPr lang="es-MX" sz="3000" dirty="0">
                <a:solidFill>
                  <a:srgbClr val="0070C0"/>
                </a:solidFill>
              </a:rPr>
              <a:t>palabras</a:t>
            </a:r>
            <a:r>
              <a:rPr lang="es-MX" sz="3000" dirty="0">
                <a:solidFill>
                  <a:srgbClr val="D7712B"/>
                </a:solidFill>
              </a:rPr>
              <a:t>:</a:t>
            </a:r>
          </a:p>
          <a:p>
            <a:r>
              <a:rPr lang="es-MX" sz="3000" dirty="0">
                <a:solidFill>
                  <a:srgbClr val="D7712B"/>
                </a:solidFill>
              </a:rPr>
              <a:t>    </a:t>
            </a:r>
            <a:r>
              <a:rPr lang="es-MX" sz="3000" dirty="0">
                <a:solidFill>
                  <a:srgbClr val="00B0F0"/>
                </a:solidFill>
              </a:rPr>
              <a:t>col</a:t>
            </a:r>
            <a:r>
              <a:rPr lang="es-MX" sz="3000" dirty="0">
                <a:solidFill>
                  <a:srgbClr val="D7712B"/>
                </a:solidFill>
              </a:rPr>
              <a:t>[</a:t>
            </a:r>
            <a:r>
              <a:rPr lang="es-MX" sz="3000" dirty="0">
                <a:solidFill>
                  <a:srgbClr val="7030A0"/>
                </a:solidFill>
              </a:rPr>
              <a:t>palabra</a:t>
            </a:r>
            <a:r>
              <a:rPr lang="es-MX" sz="3000" dirty="0">
                <a:solidFill>
                  <a:srgbClr val="D7712B"/>
                </a:solidFill>
              </a:rPr>
              <a:t>]=</a:t>
            </a:r>
            <a:r>
              <a:rPr lang="es-MX" sz="3000" dirty="0" err="1">
                <a:solidFill>
                  <a:srgbClr val="00B0F0"/>
                </a:solidFill>
              </a:rPr>
              <a:t>col</a:t>
            </a:r>
            <a:r>
              <a:rPr lang="es-MX" sz="3000" dirty="0" err="1">
                <a:solidFill>
                  <a:srgbClr val="D7712B"/>
                </a:solidFill>
              </a:rPr>
              <a:t>.get</a:t>
            </a:r>
            <a:r>
              <a:rPr lang="es-MX" sz="3000" dirty="0">
                <a:solidFill>
                  <a:srgbClr val="D7712B"/>
                </a:solidFill>
              </a:rPr>
              <a:t>(</a:t>
            </a:r>
            <a:r>
              <a:rPr lang="es-MX" sz="3000" dirty="0">
                <a:solidFill>
                  <a:srgbClr val="7030A0"/>
                </a:solidFill>
              </a:rPr>
              <a:t>palabra</a:t>
            </a:r>
            <a:r>
              <a:rPr lang="es-MX" sz="3000" dirty="0">
                <a:solidFill>
                  <a:srgbClr val="D7712B"/>
                </a:solidFill>
              </a:rPr>
              <a:t>,0)+1</a:t>
            </a:r>
          </a:p>
          <a:p>
            <a:r>
              <a:rPr lang="es-MX" sz="3000" dirty="0" err="1">
                <a:solidFill>
                  <a:srgbClr val="D7712B"/>
                </a:solidFill>
              </a:rPr>
              <a:t>print</a:t>
            </a:r>
            <a:r>
              <a:rPr lang="es-MX" sz="3000" dirty="0">
                <a:solidFill>
                  <a:srgbClr val="D7712B"/>
                </a:solidFill>
              </a:rPr>
              <a:t>('La cantidad de palabras </a:t>
            </a:r>
            <a:r>
              <a:rPr lang="es-MX" sz="3000" dirty="0" err="1">
                <a:solidFill>
                  <a:srgbClr val="D7712B"/>
                </a:solidFill>
              </a:rPr>
              <a:t>es:',</a:t>
            </a:r>
            <a:r>
              <a:rPr lang="es-MX" sz="3000" dirty="0" err="1">
                <a:solidFill>
                  <a:srgbClr val="00B0F0"/>
                </a:solidFill>
              </a:rPr>
              <a:t>col</a:t>
            </a:r>
            <a:r>
              <a:rPr lang="es-MX" sz="3000" dirty="0">
                <a:solidFill>
                  <a:srgbClr val="D7712B"/>
                </a:solidFill>
              </a:rPr>
              <a:t>)</a:t>
            </a:r>
            <a:endParaRPr lang="es-MX" sz="3000" b="0" i="0" dirty="0">
              <a:solidFill>
                <a:srgbClr val="22262A"/>
              </a:solidFill>
              <a:effectLst/>
              <a:latin typeface="-apple-system"/>
            </a:endParaRPr>
          </a:p>
          <a:p>
            <a:endParaRPr lang="es-MX" sz="3000" dirty="0">
              <a:solidFill>
                <a:srgbClr val="22262A"/>
              </a:solidFill>
              <a:latin typeface="-apple-system"/>
            </a:endParaRPr>
          </a:p>
          <a:p>
            <a:endParaRPr lang="it-IT" sz="3000" dirty="0">
              <a:solidFill>
                <a:srgbClr val="D7712B"/>
              </a:solidFill>
            </a:endParaRPr>
          </a:p>
        </p:txBody>
      </p:sp>
      <p:sp>
        <p:nvSpPr>
          <p:cNvPr id="6" name="CuadroTexto 5">
            <a:extLst>
              <a:ext uri="{FF2B5EF4-FFF2-40B4-BE49-F238E27FC236}">
                <a16:creationId xmlns:a16="http://schemas.microsoft.com/office/drawing/2014/main" id="{8117E7F1-6F92-DB4D-F096-8F27819ABC30}"/>
              </a:ext>
            </a:extLst>
          </p:cNvPr>
          <p:cNvSpPr txBox="1"/>
          <p:nvPr/>
        </p:nvSpPr>
        <p:spPr>
          <a:xfrm>
            <a:off x="6414654" y="2056689"/>
            <a:ext cx="6373924" cy="1938992"/>
          </a:xfrm>
          <a:prstGeom prst="rect">
            <a:avLst/>
          </a:prstGeom>
          <a:noFill/>
        </p:spPr>
        <p:txBody>
          <a:bodyPr wrap="square" rtlCol="0">
            <a:spAutoFit/>
          </a:bodyPr>
          <a:lstStyle/>
          <a:p>
            <a:r>
              <a:rPr lang="es-MX" sz="2000" dirty="0">
                <a:solidFill>
                  <a:srgbClr val="7030A0"/>
                </a:solidFill>
                <a:latin typeface="-apple-system"/>
              </a:rPr>
              <a:t>O</a:t>
            </a:r>
            <a:r>
              <a:rPr lang="es-MX" sz="2000" b="0" i="0" dirty="0">
                <a:solidFill>
                  <a:srgbClr val="7030A0"/>
                </a:solidFill>
                <a:effectLst/>
                <a:latin typeface="-apple-system"/>
              </a:rPr>
              <a:t>h! Cuánto tiempo silenciosa el alma…</a:t>
            </a:r>
          </a:p>
          <a:p>
            <a:endParaRPr lang="es-MX" sz="2000" dirty="0">
              <a:solidFill>
                <a:srgbClr val="7030A0"/>
              </a:solidFill>
              <a:latin typeface="-apple-system"/>
            </a:endParaRPr>
          </a:p>
          <a:p>
            <a:r>
              <a:rPr lang="es-MX" sz="2000" b="0" i="0" dirty="0">
                <a:solidFill>
                  <a:srgbClr val="7030A0"/>
                </a:solidFill>
                <a:effectLst/>
                <a:latin typeface="-apple-system"/>
              </a:rPr>
              <a:t>['Oh!', 'Cuánto', 'tiempo', 'silenciosa', 'el', 'alma’]</a:t>
            </a:r>
          </a:p>
          <a:p>
            <a:endParaRPr lang="es-MX" sz="2000" b="0" i="0" dirty="0">
              <a:solidFill>
                <a:srgbClr val="7030A0"/>
              </a:solidFill>
              <a:effectLst/>
              <a:latin typeface="-apple-system"/>
            </a:endParaRPr>
          </a:p>
          <a:p>
            <a:r>
              <a:rPr lang="es-MX" sz="2000" b="0" i="0" dirty="0">
                <a:solidFill>
                  <a:srgbClr val="7030A0"/>
                </a:solidFill>
                <a:effectLst/>
                <a:latin typeface="-apple-system"/>
              </a:rPr>
              <a:t>{'Oh!': 1, 'Cuánto': 1, 'tiempo': 1, 'silenciosa': 1, 'el': 1, 'alma': 1}</a:t>
            </a:r>
          </a:p>
        </p:txBody>
      </p:sp>
    </p:spTree>
    <p:extLst>
      <p:ext uri="{BB962C8B-B14F-4D97-AF65-F5344CB8AC3E}">
        <p14:creationId xmlns:p14="http://schemas.microsoft.com/office/powerpoint/2010/main" val="124032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5B0C1-39E6-6C50-0B77-9947B8F14259}"/>
              </a:ext>
            </a:extLst>
          </p:cNvPr>
          <p:cNvSpPr>
            <a:spLocks noGrp="1"/>
          </p:cNvSpPr>
          <p:nvPr>
            <p:ph type="title"/>
          </p:nvPr>
        </p:nvSpPr>
        <p:spPr/>
        <p:txBody>
          <a:bodyPr/>
          <a:lstStyle/>
          <a:p>
            <a:r>
              <a:rPr lang="es-PE" b="1" dirty="0"/>
              <a:t>Palabras reservadas</a:t>
            </a:r>
          </a:p>
        </p:txBody>
      </p:sp>
      <p:sp>
        <p:nvSpPr>
          <p:cNvPr id="3" name="Marcador de pie de página 2">
            <a:extLst>
              <a:ext uri="{FF2B5EF4-FFF2-40B4-BE49-F238E27FC236}">
                <a16:creationId xmlns:a16="http://schemas.microsoft.com/office/drawing/2014/main" id="{D7774C81-F533-646C-AA0B-94FDEDE8B6F0}"/>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B0895F95-EAD4-65CA-C8C4-8C11B7E12228}"/>
              </a:ext>
            </a:extLst>
          </p:cNvPr>
          <p:cNvSpPr>
            <a:spLocks noGrp="1"/>
          </p:cNvSpPr>
          <p:nvPr>
            <p:ph type="sldNum" sz="quarter" idx="12"/>
          </p:nvPr>
        </p:nvSpPr>
        <p:spPr/>
        <p:txBody>
          <a:bodyPr/>
          <a:lstStyle/>
          <a:p>
            <a:fld id="{3CE8B06D-1C54-45AF-95B4-2D125529B008}" type="slidenum">
              <a:rPr lang="es-PE" smtClean="0"/>
              <a:t>5</a:t>
            </a:fld>
            <a:endParaRPr lang="es-PE" dirty="0"/>
          </a:p>
        </p:txBody>
      </p:sp>
      <p:sp>
        <p:nvSpPr>
          <p:cNvPr id="5" name="CuadroTexto 4">
            <a:extLst>
              <a:ext uri="{FF2B5EF4-FFF2-40B4-BE49-F238E27FC236}">
                <a16:creationId xmlns:a16="http://schemas.microsoft.com/office/drawing/2014/main" id="{81C0A1E9-64A4-7A66-7751-4DD520288A92}"/>
              </a:ext>
            </a:extLst>
          </p:cNvPr>
          <p:cNvSpPr txBox="1"/>
          <p:nvPr/>
        </p:nvSpPr>
        <p:spPr>
          <a:xfrm>
            <a:off x="2150452" y="1618466"/>
            <a:ext cx="7891095" cy="3970318"/>
          </a:xfrm>
          <a:prstGeom prst="rect">
            <a:avLst/>
          </a:prstGeom>
          <a:noFill/>
        </p:spPr>
        <p:txBody>
          <a:bodyPr wrap="square" numCol="4" rtlCol="0">
            <a:spAutoFit/>
          </a:bodyPr>
          <a:lstStyle/>
          <a:p>
            <a:r>
              <a:rPr lang="es-PE" sz="2800" dirty="0">
                <a:solidFill>
                  <a:srgbClr val="D7712B"/>
                </a:solidFill>
              </a:rPr>
              <a:t>False</a:t>
            </a:r>
          </a:p>
          <a:p>
            <a:r>
              <a:rPr lang="es-PE" sz="2800" dirty="0" err="1">
                <a:solidFill>
                  <a:srgbClr val="D7712B"/>
                </a:solidFill>
              </a:rPr>
              <a:t>None</a:t>
            </a:r>
            <a:endParaRPr lang="es-PE" sz="2800" dirty="0">
              <a:solidFill>
                <a:srgbClr val="D7712B"/>
              </a:solidFill>
            </a:endParaRPr>
          </a:p>
          <a:p>
            <a:r>
              <a:rPr lang="es-PE" sz="2800" dirty="0">
                <a:solidFill>
                  <a:srgbClr val="D7712B"/>
                </a:solidFill>
              </a:rPr>
              <a:t>True</a:t>
            </a:r>
          </a:p>
          <a:p>
            <a:r>
              <a:rPr lang="es-PE" sz="2800" dirty="0">
                <a:solidFill>
                  <a:srgbClr val="D7712B"/>
                </a:solidFill>
              </a:rPr>
              <a:t>and</a:t>
            </a:r>
          </a:p>
          <a:p>
            <a:r>
              <a:rPr lang="es-PE" sz="2800" dirty="0">
                <a:solidFill>
                  <a:srgbClr val="D7712B"/>
                </a:solidFill>
              </a:rPr>
              <a:t>as</a:t>
            </a:r>
          </a:p>
          <a:p>
            <a:r>
              <a:rPr lang="es-PE" sz="2800" dirty="0" err="1">
                <a:solidFill>
                  <a:srgbClr val="D7712B"/>
                </a:solidFill>
              </a:rPr>
              <a:t>assert</a:t>
            </a:r>
            <a:r>
              <a:rPr lang="es-PE" sz="2800" dirty="0">
                <a:solidFill>
                  <a:srgbClr val="D7712B"/>
                </a:solidFill>
              </a:rPr>
              <a:t> </a:t>
            </a:r>
          </a:p>
          <a:p>
            <a:r>
              <a:rPr lang="es-PE" sz="2800" dirty="0">
                <a:solidFill>
                  <a:srgbClr val="D7712B"/>
                </a:solidFill>
              </a:rPr>
              <a:t>break</a:t>
            </a:r>
          </a:p>
          <a:p>
            <a:r>
              <a:rPr lang="es-PE" sz="2800" dirty="0" err="1">
                <a:solidFill>
                  <a:srgbClr val="D7712B"/>
                </a:solidFill>
              </a:rPr>
              <a:t>class</a:t>
            </a:r>
            <a:endParaRPr lang="es-PE" sz="2800" dirty="0">
              <a:solidFill>
                <a:srgbClr val="D7712B"/>
              </a:solidFill>
            </a:endParaRPr>
          </a:p>
          <a:p>
            <a:r>
              <a:rPr lang="es-PE" sz="2800" dirty="0" err="1">
                <a:solidFill>
                  <a:srgbClr val="D7712B"/>
                </a:solidFill>
              </a:rPr>
              <a:t>if</a:t>
            </a:r>
            <a:endParaRPr lang="es-PE" sz="2800" dirty="0">
              <a:solidFill>
                <a:srgbClr val="D7712B"/>
              </a:solidFill>
            </a:endParaRPr>
          </a:p>
          <a:p>
            <a:r>
              <a:rPr lang="es-PE" sz="2800" dirty="0" err="1">
                <a:solidFill>
                  <a:srgbClr val="D7712B"/>
                </a:solidFill>
              </a:rPr>
              <a:t>def</a:t>
            </a:r>
            <a:endParaRPr lang="es-PE" sz="2800" dirty="0">
              <a:solidFill>
                <a:srgbClr val="D7712B"/>
              </a:solidFill>
            </a:endParaRPr>
          </a:p>
          <a:p>
            <a:r>
              <a:rPr lang="es-PE" sz="2800" dirty="0">
                <a:solidFill>
                  <a:srgbClr val="D7712B"/>
                </a:solidFill>
              </a:rPr>
              <a:t>del</a:t>
            </a:r>
          </a:p>
          <a:p>
            <a:r>
              <a:rPr lang="es-PE" sz="2800" dirty="0" err="1">
                <a:solidFill>
                  <a:srgbClr val="D7712B"/>
                </a:solidFill>
              </a:rPr>
              <a:t>elif</a:t>
            </a:r>
            <a:endParaRPr lang="es-PE" sz="2800" dirty="0">
              <a:solidFill>
                <a:srgbClr val="D7712B"/>
              </a:solidFill>
            </a:endParaRPr>
          </a:p>
          <a:p>
            <a:r>
              <a:rPr lang="es-PE" sz="2800" dirty="0" err="1">
                <a:solidFill>
                  <a:srgbClr val="D7712B"/>
                </a:solidFill>
              </a:rPr>
              <a:t>else</a:t>
            </a:r>
            <a:endParaRPr lang="es-PE" sz="2800" dirty="0">
              <a:solidFill>
                <a:srgbClr val="D7712B"/>
              </a:solidFill>
            </a:endParaRPr>
          </a:p>
          <a:p>
            <a:r>
              <a:rPr lang="es-PE" sz="2800" dirty="0" err="1">
                <a:solidFill>
                  <a:srgbClr val="D7712B"/>
                </a:solidFill>
              </a:rPr>
              <a:t>except</a:t>
            </a:r>
            <a:endParaRPr lang="es-PE" sz="2800" dirty="0">
              <a:solidFill>
                <a:srgbClr val="D7712B"/>
              </a:solidFill>
            </a:endParaRPr>
          </a:p>
          <a:p>
            <a:r>
              <a:rPr lang="es-PE" sz="2800" dirty="0" err="1">
                <a:solidFill>
                  <a:srgbClr val="D7712B"/>
                </a:solidFill>
              </a:rPr>
              <a:t>return</a:t>
            </a:r>
            <a:endParaRPr lang="es-PE" sz="2800" dirty="0">
              <a:solidFill>
                <a:srgbClr val="D7712B"/>
              </a:solidFill>
            </a:endParaRPr>
          </a:p>
          <a:p>
            <a:r>
              <a:rPr lang="es-PE" sz="2800" dirty="0" err="1">
                <a:solidFill>
                  <a:srgbClr val="D7712B"/>
                </a:solidFill>
              </a:rPr>
              <a:t>for</a:t>
            </a:r>
            <a:endParaRPr lang="es-PE" sz="2800" dirty="0">
              <a:solidFill>
                <a:srgbClr val="D7712B"/>
              </a:solidFill>
            </a:endParaRPr>
          </a:p>
          <a:p>
            <a:r>
              <a:rPr lang="es-PE" sz="2800" dirty="0" err="1">
                <a:solidFill>
                  <a:srgbClr val="D7712B"/>
                </a:solidFill>
              </a:rPr>
              <a:t>from</a:t>
            </a:r>
            <a:endParaRPr lang="es-PE" sz="2800" dirty="0">
              <a:solidFill>
                <a:srgbClr val="D7712B"/>
              </a:solidFill>
            </a:endParaRPr>
          </a:p>
          <a:p>
            <a:r>
              <a:rPr lang="es-PE" sz="2800" dirty="0">
                <a:solidFill>
                  <a:srgbClr val="D7712B"/>
                </a:solidFill>
              </a:rPr>
              <a:t>global</a:t>
            </a:r>
          </a:p>
          <a:p>
            <a:r>
              <a:rPr lang="es-PE" sz="2800" dirty="0">
                <a:solidFill>
                  <a:srgbClr val="D7712B"/>
                </a:solidFill>
              </a:rPr>
              <a:t>try</a:t>
            </a:r>
          </a:p>
          <a:p>
            <a:r>
              <a:rPr lang="es-PE" sz="2800" dirty="0" err="1">
                <a:solidFill>
                  <a:srgbClr val="D7712B"/>
                </a:solidFill>
              </a:rPr>
              <a:t>import</a:t>
            </a:r>
            <a:endParaRPr lang="es-PE" sz="2800" dirty="0">
              <a:solidFill>
                <a:srgbClr val="D7712B"/>
              </a:solidFill>
            </a:endParaRPr>
          </a:p>
          <a:p>
            <a:r>
              <a:rPr lang="es-PE" sz="2800" dirty="0">
                <a:solidFill>
                  <a:srgbClr val="D7712B"/>
                </a:solidFill>
              </a:rPr>
              <a:t>in</a:t>
            </a:r>
          </a:p>
          <a:p>
            <a:r>
              <a:rPr lang="es-PE" sz="2800" dirty="0" err="1">
                <a:solidFill>
                  <a:srgbClr val="D7712B"/>
                </a:solidFill>
              </a:rPr>
              <a:t>is</a:t>
            </a:r>
            <a:endParaRPr lang="es-PE" sz="2800" dirty="0">
              <a:solidFill>
                <a:srgbClr val="D7712B"/>
              </a:solidFill>
            </a:endParaRPr>
          </a:p>
          <a:p>
            <a:r>
              <a:rPr lang="es-PE" sz="2800" dirty="0">
                <a:solidFill>
                  <a:srgbClr val="D7712B"/>
                </a:solidFill>
              </a:rPr>
              <a:t>lambda</a:t>
            </a:r>
          </a:p>
          <a:p>
            <a:r>
              <a:rPr lang="es-PE" sz="2800" dirty="0" err="1">
                <a:solidFill>
                  <a:srgbClr val="D7712B"/>
                </a:solidFill>
              </a:rPr>
              <a:t>while</a:t>
            </a:r>
            <a:endParaRPr lang="es-PE" sz="2800" dirty="0">
              <a:solidFill>
                <a:srgbClr val="D7712B"/>
              </a:solidFill>
            </a:endParaRPr>
          </a:p>
          <a:p>
            <a:r>
              <a:rPr lang="es-PE" sz="2800" dirty="0" err="1">
                <a:solidFill>
                  <a:srgbClr val="D7712B"/>
                </a:solidFill>
              </a:rPr>
              <a:t>not</a:t>
            </a:r>
            <a:endParaRPr lang="es-PE" sz="2800" dirty="0">
              <a:solidFill>
                <a:srgbClr val="D7712B"/>
              </a:solidFill>
            </a:endParaRPr>
          </a:p>
          <a:p>
            <a:r>
              <a:rPr lang="es-PE" sz="2800" dirty="0" err="1">
                <a:solidFill>
                  <a:srgbClr val="D7712B"/>
                </a:solidFill>
              </a:rPr>
              <a:t>or</a:t>
            </a:r>
            <a:endParaRPr lang="es-PE" sz="2800" dirty="0">
              <a:solidFill>
                <a:srgbClr val="D7712B"/>
              </a:solidFill>
            </a:endParaRPr>
          </a:p>
          <a:p>
            <a:r>
              <a:rPr lang="es-PE" sz="2800" dirty="0" err="1">
                <a:solidFill>
                  <a:srgbClr val="D7712B"/>
                </a:solidFill>
              </a:rPr>
              <a:t>pass</a:t>
            </a:r>
            <a:endParaRPr lang="es-PE" sz="2800" dirty="0">
              <a:solidFill>
                <a:srgbClr val="D7712B"/>
              </a:solidFill>
            </a:endParaRPr>
          </a:p>
          <a:p>
            <a:r>
              <a:rPr lang="es-PE" sz="2800" dirty="0" err="1">
                <a:solidFill>
                  <a:srgbClr val="D7712B"/>
                </a:solidFill>
              </a:rPr>
              <a:t>raise</a:t>
            </a:r>
            <a:endParaRPr lang="es-PE" sz="2800" dirty="0">
              <a:solidFill>
                <a:srgbClr val="D7712B"/>
              </a:solidFill>
            </a:endParaRPr>
          </a:p>
          <a:p>
            <a:r>
              <a:rPr lang="es-PE" sz="2800" dirty="0" err="1">
                <a:solidFill>
                  <a:srgbClr val="D7712B"/>
                </a:solidFill>
              </a:rPr>
              <a:t>finally</a:t>
            </a:r>
            <a:endParaRPr lang="es-PE" sz="2800" dirty="0">
              <a:solidFill>
                <a:srgbClr val="D7712B"/>
              </a:solidFill>
            </a:endParaRPr>
          </a:p>
          <a:p>
            <a:r>
              <a:rPr lang="es-PE" sz="2800" dirty="0">
                <a:solidFill>
                  <a:srgbClr val="D7712B"/>
                </a:solidFill>
              </a:rPr>
              <a:t>continue</a:t>
            </a:r>
          </a:p>
          <a:p>
            <a:r>
              <a:rPr lang="es-PE" sz="2800" dirty="0" err="1">
                <a:solidFill>
                  <a:srgbClr val="D7712B"/>
                </a:solidFill>
              </a:rPr>
              <a:t>nonlocal</a:t>
            </a:r>
            <a:endParaRPr lang="es-PE" sz="2800" dirty="0">
              <a:solidFill>
                <a:srgbClr val="D7712B"/>
              </a:solidFill>
            </a:endParaRPr>
          </a:p>
          <a:p>
            <a:r>
              <a:rPr lang="es-PE" sz="2800" dirty="0" err="1">
                <a:solidFill>
                  <a:srgbClr val="D7712B"/>
                </a:solidFill>
              </a:rPr>
              <a:t>with</a:t>
            </a:r>
            <a:endParaRPr lang="es-PE" sz="2800" dirty="0">
              <a:solidFill>
                <a:srgbClr val="D7712B"/>
              </a:solidFill>
            </a:endParaRPr>
          </a:p>
          <a:p>
            <a:r>
              <a:rPr lang="es-PE" sz="2800" dirty="0" err="1">
                <a:solidFill>
                  <a:srgbClr val="D7712B"/>
                </a:solidFill>
              </a:rPr>
              <a:t>yield</a:t>
            </a:r>
            <a:endParaRPr lang="es-PE" sz="2800" dirty="0">
              <a:solidFill>
                <a:srgbClr val="D7712B"/>
              </a:solidFill>
            </a:endParaRPr>
          </a:p>
        </p:txBody>
      </p:sp>
    </p:spTree>
    <p:extLst>
      <p:ext uri="{BB962C8B-B14F-4D97-AF65-F5344CB8AC3E}">
        <p14:creationId xmlns:p14="http://schemas.microsoft.com/office/powerpoint/2010/main" val="894831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03842-B2F7-516D-CE24-9F7A7F81AA20}"/>
              </a:ext>
            </a:extLst>
          </p:cNvPr>
          <p:cNvSpPr>
            <a:spLocks noGrp="1"/>
          </p:cNvSpPr>
          <p:nvPr>
            <p:ph type="title"/>
          </p:nvPr>
        </p:nvSpPr>
        <p:spPr/>
        <p:txBody>
          <a:bodyPr/>
          <a:lstStyle/>
          <a:p>
            <a:r>
              <a:rPr lang="es-MX" b="1" dirty="0"/>
              <a:t>Usando 2 variables de iteración</a:t>
            </a:r>
            <a:endParaRPr lang="es-PE" b="1" dirty="0"/>
          </a:p>
        </p:txBody>
      </p:sp>
      <p:sp>
        <p:nvSpPr>
          <p:cNvPr id="3" name="Marcador de pie de página 2">
            <a:extLst>
              <a:ext uri="{FF2B5EF4-FFF2-40B4-BE49-F238E27FC236}">
                <a16:creationId xmlns:a16="http://schemas.microsoft.com/office/drawing/2014/main" id="{F6B63F68-E6AE-7F1E-EC27-3A5D4894E61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DB0BAC95-E04E-EF5E-ADF9-96068033B746}"/>
              </a:ext>
            </a:extLst>
          </p:cNvPr>
          <p:cNvSpPr>
            <a:spLocks noGrp="1"/>
          </p:cNvSpPr>
          <p:nvPr>
            <p:ph type="sldNum" sz="quarter" idx="12"/>
          </p:nvPr>
        </p:nvSpPr>
        <p:spPr/>
        <p:txBody>
          <a:bodyPr/>
          <a:lstStyle/>
          <a:p>
            <a:fld id="{3CE8B06D-1C54-45AF-95B4-2D125529B008}" type="slidenum">
              <a:rPr lang="es-PE" smtClean="0"/>
              <a:t>50</a:t>
            </a:fld>
            <a:endParaRPr lang="es-PE" dirty="0"/>
          </a:p>
        </p:txBody>
      </p:sp>
      <p:sp>
        <p:nvSpPr>
          <p:cNvPr id="5" name="CuadroTexto 4">
            <a:extLst>
              <a:ext uri="{FF2B5EF4-FFF2-40B4-BE49-F238E27FC236}">
                <a16:creationId xmlns:a16="http://schemas.microsoft.com/office/drawing/2014/main" id="{513E705C-0A4B-D03C-FA67-263D136BAF86}"/>
              </a:ext>
            </a:extLst>
          </p:cNvPr>
          <p:cNvSpPr txBox="1"/>
          <p:nvPr/>
        </p:nvSpPr>
        <p:spPr>
          <a:xfrm>
            <a:off x="838200" y="1929487"/>
            <a:ext cx="6670964" cy="1938992"/>
          </a:xfrm>
          <a:prstGeom prst="rect">
            <a:avLst/>
          </a:prstGeom>
          <a:noFill/>
        </p:spPr>
        <p:txBody>
          <a:bodyPr wrap="square" rtlCol="0">
            <a:spAutoFit/>
          </a:bodyPr>
          <a:lstStyle/>
          <a:p>
            <a:r>
              <a:rPr lang="es-MX" sz="3000" dirty="0">
                <a:solidFill>
                  <a:srgbClr val="D7712B"/>
                </a:solidFill>
              </a:rPr>
              <a:t>col={</a:t>
            </a:r>
            <a:r>
              <a:rPr lang="es-MX" sz="3000" dirty="0">
                <a:solidFill>
                  <a:srgbClr val="0070C0"/>
                </a:solidFill>
              </a:rPr>
              <a:t>'dinero':12,'caramelo':3,'papel':20</a:t>
            </a:r>
            <a:r>
              <a:rPr lang="es-MX" sz="3000" dirty="0">
                <a:solidFill>
                  <a:srgbClr val="D7712B"/>
                </a:solidFill>
              </a:rPr>
              <a:t>}</a:t>
            </a:r>
          </a:p>
          <a:p>
            <a:endParaRPr lang="es-MX" sz="3000" dirty="0">
              <a:solidFill>
                <a:srgbClr val="D7712B"/>
              </a:solidFill>
            </a:endParaRPr>
          </a:p>
          <a:p>
            <a:r>
              <a:rPr lang="es-MX" sz="3000" dirty="0" err="1">
                <a:solidFill>
                  <a:srgbClr val="D7712B"/>
                </a:solidFill>
              </a:rPr>
              <a:t>for</a:t>
            </a:r>
            <a:r>
              <a:rPr lang="es-MX" sz="3000" dirty="0">
                <a:solidFill>
                  <a:srgbClr val="D7712B"/>
                </a:solidFill>
              </a:rPr>
              <a:t> </a:t>
            </a:r>
            <a:r>
              <a:rPr lang="es-MX" sz="3000" dirty="0" err="1">
                <a:solidFill>
                  <a:srgbClr val="7030A0"/>
                </a:solidFill>
              </a:rPr>
              <a:t>aaa</a:t>
            </a:r>
            <a:r>
              <a:rPr lang="es-MX" sz="3000" dirty="0" err="1">
                <a:solidFill>
                  <a:srgbClr val="D7712B"/>
                </a:solidFill>
              </a:rPr>
              <a:t>,</a:t>
            </a:r>
            <a:r>
              <a:rPr lang="es-MX" sz="3000" dirty="0" err="1">
                <a:solidFill>
                  <a:srgbClr val="7030A0"/>
                </a:solidFill>
              </a:rPr>
              <a:t>bbb</a:t>
            </a:r>
            <a:r>
              <a:rPr lang="es-MX" sz="3000" dirty="0">
                <a:solidFill>
                  <a:srgbClr val="D7712B"/>
                </a:solidFill>
              </a:rPr>
              <a:t> in </a:t>
            </a:r>
            <a:r>
              <a:rPr lang="es-MX" sz="3000" dirty="0" err="1">
                <a:solidFill>
                  <a:srgbClr val="D7712B"/>
                </a:solidFill>
              </a:rPr>
              <a:t>col.</a:t>
            </a:r>
            <a:r>
              <a:rPr lang="es-MX" sz="3000" dirty="0" err="1">
                <a:solidFill>
                  <a:srgbClr val="00B050"/>
                </a:solidFill>
              </a:rPr>
              <a:t>items</a:t>
            </a:r>
            <a:r>
              <a:rPr lang="es-MX" sz="3000" dirty="0">
                <a:solidFill>
                  <a:srgbClr val="D7712B"/>
                </a:solidFill>
              </a:rPr>
              <a:t>():</a:t>
            </a:r>
          </a:p>
          <a:p>
            <a:r>
              <a:rPr lang="es-MX" sz="3000" dirty="0">
                <a:solidFill>
                  <a:srgbClr val="D7712B"/>
                </a:solidFill>
              </a:rPr>
              <a:t>    </a:t>
            </a:r>
            <a:r>
              <a:rPr lang="es-MX" sz="3000" dirty="0" err="1">
                <a:solidFill>
                  <a:srgbClr val="D7712B"/>
                </a:solidFill>
              </a:rPr>
              <a:t>print</a:t>
            </a:r>
            <a:r>
              <a:rPr lang="es-MX" sz="3000" dirty="0">
                <a:solidFill>
                  <a:srgbClr val="D7712B"/>
                </a:solidFill>
              </a:rPr>
              <a:t>(</a:t>
            </a:r>
            <a:r>
              <a:rPr lang="es-MX" sz="3000" dirty="0" err="1">
                <a:solidFill>
                  <a:srgbClr val="7030A0"/>
                </a:solidFill>
              </a:rPr>
              <a:t>aaa</a:t>
            </a:r>
            <a:r>
              <a:rPr lang="es-MX" sz="3000" dirty="0" err="1">
                <a:solidFill>
                  <a:srgbClr val="D7712B"/>
                </a:solidFill>
              </a:rPr>
              <a:t>,</a:t>
            </a:r>
            <a:r>
              <a:rPr lang="es-MX" sz="3000" dirty="0" err="1">
                <a:solidFill>
                  <a:srgbClr val="7030A0"/>
                </a:solidFill>
              </a:rPr>
              <a:t>bbb</a:t>
            </a:r>
            <a:r>
              <a:rPr lang="es-MX" sz="3000" dirty="0">
                <a:solidFill>
                  <a:srgbClr val="D7712B"/>
                </a:solidFill>
              </a:rPr>
              <a:t>)</a:t>
            </a:r>
            <a:endParaRPr lang="it-IT" sz="3000" dirty="0">
              <a:solidFill>
                <a:srgbClr val="D7712B"/>
              </a:solidFill>
            </a:endParaRPr>
          </a:p>
        </p:txBody>
      </p:sp>
      <p:sp>
        <p:nvSpPr>
          <p:cNvPr id="6" name="CuadroTexto 5">
            <a:extLst>
              <a:ext uri="{FF2B5EF4-FFF2-40B4-BE49-F238E27FC236}">
                <a16:creationId xmlns:a16="http://schemas.microsoft.com/office/drawing/2014/main" id="{A28B1C07-2B11-584F-3AFF-D7737C4685F5}"/>
              </a:ext>
            </a:extLst>
          </p:cNvPr>
          <p:cNvSpPr txBox="1"/>
          <p:nvPr/>
        </p:nvSpPr>
        <p:spPr>
          <a:xfrm>
            <a:off x="8160327" y="2391151"/>
            <a:ext cx="5092380" cy="1477328"/>
          </a:xfrm>
          <a:prstGeom prst="rect">
            <a:avLst/>
          </a:prstGeom>
          <a:noFill/>
        </p:spPr>
        <p:txBody>
          <a:bodyPr wrap="square" rtlCol="0">
            <a:spAutoFit/>
          </a:bodyPr>
          <a:lstStyle/>
          <a:p>
            <a:r>
              <a:rPr lang="es-MX" sz="3000" dirty="0">
                <a:solidFill>
                  <a:srgbClr val="843C0C"/>
                </a:solidFill>
              </a:rPr>
              <a:t>dinero 12</a:t>
            </a:r>
          </a:p>
          <a:p>
            <a:r>
              <a:rPr lang="es-MX" sz="3000" dirty="0">
                <a:solidFill>
                  <a:srgbClr val="843C0C"/>
                </a:solidFill>
              </a:rPr>
              <a:t>caramelo 3</a:t>
            </a:r>
          </a:p>
          <a:p>
            <a:r>
              <a:rPr lang="es-MX" sz="3000" dirty="0">
                <a:solidFill>
                  <a:srgbClr val="843C0C"/>
                </a:solidFill>
              </a:rPr>
              <a:t>papel 20</a:t>
            </a:r>
          </a:p>
        </p:txBody>
      </p:sp>
    </p:spTree>
    <p:extLst>
      <p:ext uri="{BB962C8B-B14F-4D97-AF65-F5344CB8AC3E}">
        <p14:creationId xmlns:p14="http://schemas.microsoft.com/office/powerpoint/2010/main" val="2701812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954E9-5D42-15BF-5CBC-C09B3569E033}"/>
              </a:ext>
            </a:extLst>
          </p:cNvPr>
          <p:cNvSpPr>
            <a:spLocks noGrp="1"/>
          </p:cNvSpPr>
          <p:nvPr>
            <p:ph type="title"/>
          </p:nvPr>
        </p:nvSpPr>
        <p:spPr/>
        <p:txBody>
          <a:bodyPr/>
          <a:lstStyle/>
          <a:p>
            <a:r>
              <a:rPr lang="es-MX" b="1" dirty="0"/>
              <a:t>Contando</a:t>
            </a:r>
            <a:endParaRPr lang="es-PE" b="1" dirty="0"/>
          </a:p>
        </p:txBody>
      </p:sp>
      <p:sp>
        <p:nvSpPr>
          <p:cNvPr id="3" name="Marcador de pie de página 2">
            <a:extLst>
              <a:ext uri="{FF2B5EF4-FFF2-40B4-BE49-F238E27FC236}">
                <a16:creationId xmlns:a16="http://schemas.microsoft.com/office/drawing/2014/main" id="{CA651391-9D21-FB47-C790-AA64217E2EC1}"/>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5F9E2690-BCAA-CF56-12D3-638E934B0C5E}"/>
              </a:ext>
            </a:extLst>
          </p:cNvPr>
          <p:cNvSpPr>
            <a:spLocks noGrp="1"/>
          </p:cNvSpPr>
          <p:nvPr>
            <p:ph type="sldNum" sz="quarter" idx="12"/>
          </p:nvPr>
        </p:nvSpPr>
        <p:spPr/>
        <p:txBody>
          <a:bodyPr/>
          <a:lstStyle/>
          <a:p>
            <a:fld id="{3CE8B06D-1C54-45AF-95B4-2D125529B008}" type="slidenum">
              <a:rPr lang="es-PE" smtClean="0"/>
              <a:t>51</a:t>
            </a:fld>
            <a:endParaRPr lang="es-PE" dirty="0"/>
          </a:p>
        </p:txBody>
      </p:sp>
      <p:sp>
        <p:nvSpPr>
          <p:cNvPr id="5" name="CuadroTexto 4">
            <a:extLst>
              <a:ext uri="{FF2B5EF4-FFF2-40B4-BE49-F238E27FC236}">
                <a16:creationId xmlns:a16="http://schemas.microsoft.com/office/drawing/2014/main" id="{6E3ADE4F-E1DA-1002-E3B5-EE9370E22B55}"/>
              </a:ext>
            </a:extLst>
          </p:cNvPr>
          <p:cNvSpPr txBox="1"/>
          <p:nvPr/>
        </p:nvSpPr>
        <p:spPr>
          <a:xfrm>
            <a:off x="2425377" y="972135"/>
            <a:ext cx="7341246" cy="5262979"/>
          </a:xfrm>
          <a:prstGeom prst="rect">
            <a:avLst/>
          </a:prstGeom>
          <a:noFill/>
        </p:spPr>
        <p:txBody>
          <a:bodyPr wrap="square" rtlCol="0">
            <a:spAutoFit/>
          </a:bodyPr>
          <a:lstStyle/>
          <a:p>
            <a:r>
              <a:rPr lang="es-MX" sz="2400" dirty="0">
                <a:solidFill>
                  <a:srgbClr val="D7712B"/>
                </a:solidFill>
              </a:rPr>
              <a:t>col=</a:t>
            </a:r>
            <a:r>
              <a:rPr lang="es-MX" sz="2400" dirty="0" err="1">
                <a:solidFill>
                  <a:srgbClr val="D7712B"/>
                </a:solidFill>
              </a:rPr>
              <a:t>dict</a:t>
            </a:r>
            <a:r>
              <a:rPr lang="es-MX" sz="2400" dirty="0">
                <a:solidFill>
                  <a:srgbClr val="D7712B"/>
                </a:solidFill>
              </a:rPr>
              <a:t>()</a:t>
            </a:r>
          </a:p>
          <a:p>
            <a:r>
              <a:rPr lang="es-MX" sz="2400" dirty="0" err="1">
                <a:solidFill>
                  <a:srgbClr val="7030A0"/>
                </a:solidFill>
              </a:rPr>
              <a:t>for</a:t>
            </a:r>
            <a:r>
              <a:rPr lang="es-MX" sz="2400" dirty="0">
                <a:solidFill>
                  <a:srgbClr val="7030A0"/>
                </a:solidFill>
              </a:rPr>
              <a:t> line in texto:</a:t>
            </a:r>
          </a:p>
          <a:p>
            <a:r>
              <a:rPr lang="es-MX" sz="2400" dirty="0">
                <a:solidFill>
                  <a:srgbClr val="7030A0"/>
                </a:solidFill>
              </a:rPr>
              <a:t>    palabras=</a:t>
            </a:r>
            <a:r>
              <a:rPr lang="es-MX" sz="2400" dirty="0" err="1">
                <a:solidFill>
                  <a:srgbClr val="7030A0"/>
                </a:solidFill>
              </a:rPr>
              <a:t>line.split</a:t>
            </a:r>
            <a:r>
              <a:rPr lang="es-MX" sz="2400" dirty="0">
                <a:solidFill>
                  <a:srgbClr val="7030A0"/>
                </a:solidFill>
              </a:rPr>
              <a:t>()</a:t>
            </a:r>
          </a:p>
          <a:p>
            <a:r>
              <a:rPr lang="es-MX" sz="2400" dirty="0">
                <a:solidFill>
                  <a:srgbClr val="7030A0"/>
                </a:solidFill>
              </a:rPr>
              <a:t>    </a:t>
            </a:r>
            <a:r>
              <a:rPr lang="es-MX" sz="2400" dirty="0" err="1">
                <a:solidFill>
                  <a:srgbClr val="7030A0"/>
                </a:solidFill>
              </a:rPr>
              <a:t>for</a:t>
            </a:r>
            <a:r>
              <a:rPr lang="es-MX" sz="2400" dirty="0">
                <a:solidFill>
                  <a:srgbClr val="7030A0"/>
                </a:solidFill>
              </a:rPr>
              <a:t> palabra in palabras:</a:t>
            </a:r>
          </a:p>
          <a:p>
            <a:r>
              <a:rPr lang="es-MX" sz="2400" dirty="0">
                <a:solidFill>
                  <a:srgbClr val="7030A0"/>
                </a:solidFill>
              </a:rPr>
              <a:t>        col[palabra]=</a:t>
            </a:r>
            <a:r>
              <a:rPr lang="es-MX" sz="2400" dirty="0" err="1">
                <a:solidFill>
                  <a:srgbClr val="7030A0"/>
                </a:solidFill>
              </a:rPr>
              <a:t>col.get</a:t>
            </a:r>
            <a:r>
              <a:rPr lang="es-MX" sz="2400" dirty="0">
                <a:solidFill>
                  <a:srgbClr val="7030A0"/>
                </a:solidFill>
              </a:rPr>
              <a:t>(palabra,0)+1</a:t>
            </a:r>
          </a:p>
          <a:p>
            <a:endParaRPr lang="es-MX" sz="2400" dirty="0">
              <a:solidFill>
                <a:srgbClr val="D7712B"/>
              </a:solidFill>
            </a:endParaRPr>
          </a:p>
          <a:p>
            <a:r>
              <a:rPr lang="es-MX" sz="2400" dirty="0" err="1">
                <a:solidFill>
                  <a:srgbClr val="0070C0"/>
                </a:solidFill>
              </a:rPr>
              <a:t>mayorconteo</a:t>
            </a:r>
            <a:r>
              <a:rPr lang="es-MX" sz="2400" dirty="0">
                <a:solidFill>
                  <a:srgbClr val="0070C0"/>
                </a:solidFill>
              </a:rPr>
              <a:t>=</a:t>
            </a:r>
            <a:r>
              <a:rPr lang="es-MX" sz="2400" dirty="0" err="1">
                <a:solidFill>
                  <a:srgbClr val="0070C0"/>
                </a:solidFill>
              </a:rPr>
              <a:t>None</a:t>
            </a:r>
            <a:endParaRPr lang="es-MX" sz="2400" dirty="0">
              <a:solidFill>
                <a:srgbClr val="0070C0"/>
              </a:solidFill>
            </a:endParaRPr>
          </a:p>
          <a:p>
            <a:r>
              <a:rPr lang="es-MX" sz="2400" dirty="0" err="1">
                <a:solidFill>
                  <a:srgbClr val="0070C0"/>
                </a:solidFill>
              </a:rPr>
              <a:t>mayorpalabra</a:t>
            </a:r>
            <a:r>
              <a:rPr lang="es-MX" sz="2400" dirty="0">
                <a:solidFill>
                  <a:srgbClr val="0070C0"/>
                </a:solidFill>
              </a:rPr>
              <a:t>=</a:t>
            </a:r>
            <a:r>
              <a:rPr lang="es-MX" sz="2400" dirty="0" err="1">
                <a:solidFill>
                  <a:srgbClr val="0070C0"/>
                </a:solidFill>
              </a:rPr>
              <a:t>None</a:t>
            </a:r>
            <a:endParaRPr lang="es-MX" sz="2400" dirty="0">
              <a:solidFill>
                <a:srgbClr val="0070C0"/>
              </a:solidFill>
            </a:endParaRPr>
          </a:p>
          <a:p>
            <a:r>
              <a:rPr lang="es-MX" sz="2400" dirty="0" err="1">
                <a:solidFill>
                  <a:srgbClr val="0070C0"/>
                </a:solidFill>
              </a:rPr>
              <a:t>for</a:t>
            </a:r>
            <a:r>
              <a:rPr lang="es-MX" sz="2400" dirty="0">
                <a:solidFill>
                  <a:srgbClr val="0070C0"/>
                </a:solidFill>
              </a:rPr>
              <a:t> </a:t>
            </a:r>
            <a:r>
              <a:rPr lang="es-MX" sz="2400" dirty="0" err="1">
                <a:solidFill>
                  <a:srgbClr val="0070C0"/>
                </a:solidFill>
              </a:rPr>
              <a:t>palabra,conteo</a:t>
            </a:r>
            <a:r>
              <a:rPr lang="es-MX" sz="2400" dirty="0">
                <a:solidFill>
                  <a:srgbClr val="0070C0"/>
                </a:solidFill>
              </a:rPr>
              <a:t> in </a:t>
            </a:r>
            <a:r>
              <a:rPr lang="es-MX" sz="2400" dirty="0" err="1">
                <a:solidFill>
                  <a:srgbClr val="0070C0"/>
                </a:solidFill>
              </a:rPr>
              <a:t>col.items</a:t>
            </a:r>
            <a:r>
              <a:rPr lang="es-MX" sz="2400" dirty="0">
                <a:solidFill>
                  <a:srgbClr val="0070C0"/>
                </a:solidFill>
              </a:rPr>
              <a:t>():</a:t>
            </a:r>
          </a:p>
          <a:p>
            <a:r>
              <a:rPr lang="es-MX" sz="2400" dirty="0">
                <a:solidFill>
                  <a:srgbClr val="0070C0"/>
                </a:solidFill>
              </a:rPr>
              <a:t>    </a:t>
            </a:r>
            <a:r>
              <a:rPr lang="es-MX" sz="2400" dirty="0" err="1">
                <a:solidFill>
                  <a:srgbClr val="0070C0"/>
                </a:solidFill>
              </a:rPr>
              <a:t>if</a:t>
            </a:r>
            <a:r>
              <a:rPr lang="es-MX" sz="2400" dirty="0">
                <a:solidFill>
                  <a:srgbClr val="0070C0"/>
                </a:solidFill>
              </a:rPr>
              <a:t> </a:t>
            </a:r>
            <a:r>
              <a:rPr lang="es-MX" sz="2400" dirty="0" err="1">
                <a:solidFill>
                  <a:srgbClr val="0070C0"/>
                </a:solidFill>
              </a:rPr>
              <a:t>mayorconteo</a:t>
            </a:r>
            <a:r>
              <a:rPr lang="es-MX" sz="2400" dirty="0">
                <a:solidFill>
                  <a:srgbClr val="0070C0"/>
                </a:solidFill>
              </a:rPr>
              <a:t> </a:t>
            </a:r>
            <a:r>
              <a:rPr lang="es-MX" sz="2400" dirty="0" err="1">
                <a:solidFill>
                  <a:srgbClr val="0070C0"/>
                </a:solidFill>
              </a:rPr>
              <a:t>is</a:t>
            </a:r>
            <a:r>
              <a:rPr lang="es-MX" sz="2400" dirty="0">
                <a:solidFill>
                  <a:srgbClr val="0070C0"/>
                </a:solidFill>
              </a:rPr>
              <a:t> </a:t>
            </a:r>
            <a:r>
              <a:rPr lang="es-MX" sz="2400" dirty="0" err="1">
                <a:solidFill>
                  <a:srgbClr val="0070C0"/>
                </a:solidFill>
              </a:rPr>
              <a:t>None</a:t>
            </a:r>
            <a:r>
              <a:rPr lang="es-MX" sz="2400" dirty="0">
                <a:solidFill>
                  <a:srgbClr val="0070C0"/>
                </a:solidFill>
              </a:rPr>
              <a:t> </a:t>
            </a:r>
            <a:r>
              <a:rPr lang="es-MX" sz="2400" dirty="0" err="1">
                <a:solidFill>
                  <a:srgbClr val="0070C0"/>
                </a:solidFill>
              </a:rPr>
              <a:t>or</a:t>
            </a:r>
            <a:r>
              <a:rPr lang="es-MX" sz="2400" dirty="0">
                <a:solidFill>
                  <a:srgbClr val="0070C0"/>
                </a:solidFill>
              </a:rPr>
              <a:t> conteo &gt; </a:t>
            </a:r>
            <a:r>
              <a:rPr lang="es-MX" sz="2400" dirty="0" err="1">
                <a:solidFill>
                  <a:srgbClr val="0070C0"/>
                </a:solidFill>
              </a:rPr>
              <a:t>mayorconteo</a:t>
            </a:r>
            <a:r>
              <a:rPr lang="es-MX" sz="2400" dirty="0">
                <a:solidFill>
                  <a:srgbClr val="0070C0"/>
                </a:solidFill>
              </a:rPr>
              <a:t>:</a:t>
            </a:r>
          </a:p>
          <a:p>
            <a:r>
              <a:rPr lang="es-MX" sz="2400" dirty="0">
                <a:solidFill>
                  <a:srgbClr val="0070C0"/>
                </a:solidFill>
              </a:rPr>
              <a:t>        </a:t>
            </a:r>
            <a:r>
              <a:rPr lang="es-MX" sz="2400" dirty="0" err="1">
                <a:solidFill>
                  <a:srgbClr val="0070C0"/>
                </a:solidFill>
              </a:rPr>
              <a:t>mayorpalabra</a:t>
            </a:r>
            <a:r>
              <a:rPr lang="es-MX" sz="2400" dirty="0">
                <a:solidFill>
                  <a:srgbClr val="0070C0"/>
                </a:solidFill>
              </a:rPr>
              <a:t>=palabra</a:t>
            </a:r>
          </a:p>
          <a:p>
            <a:r>
              <a:rPr lang="es-MX" sz="2400" dirty="0">
                <a:solidFill>
                  <a:srgbClr val="0070C0"/>
                </a:solidFill>
              </a:rPr>
              <a:t>        </a:t>
            </a:r>
            <a:r>
              <a:rPr lang="es-MX" sz="2400" dirty="0" err="1">
                <a:solidFill>
                  <a:srgbClr val="0070C0"/>
                </a:solidFill>
              </a:rPr>
              <a:t>mayorconteo</a:t>
            </a:r>
            <a:r>
              <a:rPr lang="es-MX" sz="2400" dirty="0">
                <a:solidFill>
                  <a:srgbClr val="0070C0"/>
                </a:solidFill>
              </a:rPr>
              <a:t>=conteo</a:t>
            </a:r>
          </a:p>
          <a:p>
            <a:endParaRPr lang="es-MX" sz="2400" dirty="0">
              <a:solidFill>
                <a:srgbClr val="D7712B"/>
              </a:solidFill>
            </a:endParaRPr>
          </a:p>
          <a:p>
            <a:r>
              <a:rPr lang="es-MX" sz="2400" dirty="0" err="1">
                <a:solidFill>
                  <a:srgbClr val="D7712B"/>
                </a:solidFill>
              </a:rPr>
              <a:t>print</a:t>
            </a:r>
            <a:r>
              <a:rPr lang="es-MX" sz="2400" dirty="0">
                <a:solidFill>
                  <a:srgbClr val="D7712B"/>
                </a:solidFill>
              </a:rPr>
              <a:t>(</a:t>
            </a:r>
            <a:r>
              <a:rPr lang="es-MX" sz="2400" dirty="0" err="1">
                <a:solidFill>
                  <a:srgbClr val="D7712B"/>
                </a:solidFill>
              </a:rPr>
              <a:t>mayorpalabra,mayorconteo</a:t>
            </a:r>
            <a:r>
              <a:rPr lang="es-MX" sz="2400" dirty="0">
                <a:solidFill>
                  <a:srgbClr val="D7712B"/>
                </a:solidFill>
              </a:rPr>
              <a:t>)</a:t>
            </a:r>
            <a:endParaRPr lang="it-IT" sz="2400" dirty="0">
              <a:solidFill>
                <a:srgbClr val="D7712B"/>
              </a:solidFill>
            </a:endParaRPr>
          </a:p>
        </p:txBody>
      </p:sp>
    </p:spTree>
    <p:extLst>
      <p:ext uri="{BB962C8B-B14F-4D97-AF65-F5344CB8AC3E}">
        <p14:creationId xmlns:p14="http://schemas.microsoft.com/office/powerpoint/2010/main" val="1526633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1</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52</a:t>
            </a:fld>
            <a:endParaRPr lang="es-PE" dirty="0"/>
          </a:p>
        </p:txBody>
      </p:sp>
      <p:sp>
        <p:nvSpPr>
          <p:cNvPr id="5" name="Rectángulo 8">
            <a:extLst>
              <a:ext uri="{FF2B5EF4-FFF2-40B4-BE49-F238E27FC236}">
                <a16:creationId xmlns:a16="http://schemas.microsoft.com/office/drawing/2014/main" id="{27CD651A-3497-8295-2281-837ADA543C33}"/>
              </a:ext>
            </a:extLst>
          </p:cNvPr>
          <p:cNvSpPr/>
          <p:nvPr/>
        </p:nvSpPr>
        <p:spPr>
          <a:xfrm>
            <a:off x="1574368" y="983447"/>
            <a:ext cx="3440978" cy="646331"/>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¿Qué se obtiene de la siguiente expresión? </a:t>
            </a:r>
            <a:endParaRPr lang="es-ES" dirty="0">
              <a:solidFill>
                <a:schemeClr val="bg1"/>
              </a:solidFill>
            </a:endParaRPr>
          </a:p>
        </p:txBody>
      </p:sp>
      <p:sp>
        <p:nvSpPr>
          <p:cNvPr id="6" name="Rectángulo 8">
            <a:extLst>
              <a:ext uri="{FF2B5EF4-FFF2-40B4-BE49-F238E27FC236}">
                <a16:creationId xmlns:a16="http://schemas.microsoft.com/office/drawing/2014/main" id="{DF58224C-C68E-192F-FA6D-DF79EFB294EF}"/>
              </a:ext>
            </a:extLst>
          </p:cNvPr>
          <p:cNvSpPr/>
          <p:nvPr/>
        </p:nvSpPr>
        <p:spPr>
          <a:xfrm>
            <a:off x="1574368" y="3598661"/>
            <a:ext cx="4032000" cy="369332"/>
          </a:xfrm>
          <a:prstGeom prst="rect">
            <a:avLst/>
          </a:prstGeom>
          <a:solidFill>
            <a:schemeClr val="bg1">
              <a:lumMod val="95000"/>
            </a:schemeClr>
          </a:solidFill>
        </p:spPr>
        <p:txBody>
          <a:bodyPr wrap="square" lIns="91440" tIns="45720" rIns="91440" bIns="45720" anchor="t">
            <a:spAutoFit/>
          </a:bodyPr>
          <a:lstStyle/>
          <a:p>
            <a:pPr algn="just"/>
            <a:r>
              <a:rPr lang="es-PE" dirty="0"/>
              <a:t>b) 6</a:t>
            </a:r>
          </a:p>
        </p:txBody>
      </p:sp>
      <p:sp>
        <p:nvSpPr>
          <p:cNvPr id="7" name="Rectángulo 8">
            <a:extLst>
              <a:ext uri="{FF2B5EF4-FFF2-40B4-BE49-F238E27FC236}">
                <a16:creationId xmlns:a16="http://schemas.microsoft.com/office/drawing/2014/main" id="{727C3722-4B27-E28C-51C9-8CA9C6926469}"/>
              </a:ext>
            </a:extLst>
          </p:cNvPr>
          <p:cNvSpPr/>
          <p:nvPr/>
        </p:nvSpPr>
        <p:spPr>
          <a:xfrm>
            <a:off x="1574368" y="3079078"/>
            <a:ext cx="4032000" cy="369332"/>
          </a:xfrm>
          <a:prstGeom prst="rect">
            <a:avLst/>
          </a:prstGeom>
          <a:solidFill>
            <a:schemeClr val="bg1">
              <a:lumMod val="95000"/>
            </a:schemeClr>
          </a:solidFill>
        </p:spPr>
        <p:txBody>
          <a:bodyPr wrap="square" lIns="91440" tIns="45720" rIns="91440" bIns="45720" anchor="t">
            <a:spAutoFit/>
          </a:bodyPr>
          <a:lstStyle/>
          <a:p>
            <a:pPr algn="just"/>
            <a:r>
              <a:rPr lang="es-PE" dirty="0"/>
              <a:t>a) 15</a:t>
            </a:r>
          </a:p>
        </p:txBody>
      </p:sp>
      <p:sp>
        <p:nvSpPr>
          <p:cNvPr id="8" name="Rectángulo 8">
            <a:extLst>
              <a:ext uri="{FF2B5EF4-FFF2-40B4-BE49-F238E27FC236}">
                <a16:creationId xmlns:a16="http://schemas.microsoft.com/office/drawing/2014/main" id="{49CA62E1-C78F-AC09-169B-4BE7D3051A71}"/>
              </a:ext>
            </a:extLst>
          </p:cNvPr>
          <p:cNvSpPr/>
          <p:nvPr/>
        </p:nvSpPr>
        <p:spPr>
          <a:xfrm>
            <a:off x="1574368" y="4132099"/>
            <a:ext cx="4032000" cy="369332"/>
          </a:xfrm>
          <a:prstGeom prst="rect">
            <a:avLst/>
          </a:prstGeom>
          <a:solidFill>
            <a:schemeClr val="bg1">
              <a:lumMod val="95000"/>
            </a:schemeClr>
          </a:solidFill>
        </p:spPr>
        <p:txBody>
          <a:bodyPr wrap="square" lIns="91440" tIns="45720" rIns="91440" bIns="45720" anchor="t">
            <a:spAutoFit/>
          </a:bodyPr>
          <a:lstStyle/>
          <a:p>
            <a:pPr algn="just"/>
            <a:r>
              <a:rPr lang="es-PE" dirty="0"/>
              <a:t>c) [1, 2, 3, 4, 5, 6]</a:t>
            </a:r>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12" name="Rectángulo 8">
            <a:extLst>
              <a:ext uri="{FF2B5EF4-FFF2-40B4-BE49-F238E27FC236}">
                <a16:creationId xmlns:a16="http://schemas.microsoft.com/office/drawing/2014/main" id="{9FBBECFC-2EE5-6DE9-4308-492FD7099136}"/>
              </a:ext>
            </a:extLst>
          </p:cNvPr>
          <p:cNvSpPr/>
          <p:nvPr/>
        </p:nvSpPr>
        <p:spPr>
          <a:xfrm>
            <a:off x="1574368" y="1705771"/>
            <a:ext cx="3224642" cy="1200329"/>
          </a:xfrm>
          <a:prstGeom prst="rect">
            <a:avLst/>
          </a:prstGeom>
          <a:solidFill>
            <a:srgbClr val="A5A5A5"/>
          </a:solidFill>
        </p:spPr>
        <p:txBody>
          <a:bodyPr wrap="square" lIns="91440" tIns="45720" rIns="91440" bIns="45720" anchor="t">
            <a:spAutoFit/>
          </a:bodyPr>
          <a:lstStyle/>
          <a:p>
            <a:r>
              <a:rPr lang="en-US" b="0" dirty="0">
                <a:solidFill>
                  <a:schemeClr val="bg1"/>
                </a:solidFill>
                <a:effectLst/>
                <a:latin typeface="Consolas" panose="020B0609020204030204" pitchFamily="49" charset="0"/>
              </a:rPr>
              <a:t>a = [1, 2, 3]</a:t>
            </a:r>
          </a:p>
          <a:p>
            <a:r>
              <a:rPr lang="en-US" b="0" dirty="0">
                <a:solidFill>
                  <a:schemeClr val="bg1"/>
                </a:solidFill>
                <a:effectLst/>
                <a:latin typeface="Consolas" panose="020B0609020204030204" pitchFamily="49" charset="0"/>
              </a:rPr>
              <a:t>b = [4, 5, 6]</a:t>
            </a:r>
          </a:p>
          <a:p>
            <a:r>
              <a:rPr lang="en-US" b="0" dirty="0">
                <a:solidFill>
                  <a:schemeClr val="bg1"/>
                </a:solidFill>
                <a:effectLst/>
                <a:latin typeface="Consolas" panose="020B0609020204030204" pitchFamily="49" charset="0"/>
              </a:rPr>
              <a:t>c = a + b</a:t>
            </a:r>
          </a:p>
          <a:p>
            <a:r>
              <a:rPr lang="en-US" b="0" dirty="0">
                <a:solidFill>
                  <a:schemeClr val="bg1"/>
                </a:solidFill>
                <a:effectLst/>
                <a:latin typeface="Consolas" panose="020B0609020204030204" pitchFamily="49" charset="0"/>
              </a:rPr>
              <a:t>print(</a:t>
            </a:r>
            <a:r>
              <a:rPr lang="en-US" b="0" dirty="0" err="1">
                <a:solidFill>
                  <a:schemeClr val="bg1"/>
                </a:solidFill>
                <a:effectLst/>
                <a:latin typeface="Consolas" panose="020B0609020204030204" pitchFamily="49" charset="0"/>
              </a:rPr>
              <a:t>len</a:t>
            </a:r>
            <a:r>
              <a:rPr lang="en-US" b="0" dirty="0">
                <a:solidFill>
                  <a:schemeClr val="bg1"/>
                </a:solidFill>
                <a:effectLst/>
                <a:latin typeface="Consolas" panose="020B0609020204030204" pitchFamily="49" charset="0"/>
              </a:rPr>
              <a:t>(c))</a:t>
            </a:r>
            <a:endParaRPr lang="es-PE" b="0" dirty="0">
              <a:solidFill>
                <a:schemeClr val="bg1"/>
              </a:solidFill>
              <a:effectLst/>
              <a:latin typeface="Consolas" panose="020B0609020204030204" pitchFamily="49" charset="0"/>
            </a:endParaRPr>
          </a:p>
        </p:txBody>
      </p:sp>
      <p:pic>
        <p:nvPicPr>
          <p:cNvPr id="10" name="Imagen 9">
            <a:extLst>
              <a:ext uri="{FF2B5EF4-FFF2-40B4-BE49-F238E27FC236}">
                <a16:creationId xmlns:a16="http://schemas.microsoft.com/office/drawing/2014/main" id="{2B756518-61C8-2444-52AF-D7BAC4F08FAE}"/>
              </a:ext>
            </a:extLst>
          </p:cNvPr>
          <p:cNvPicPr>
            <a:picLocks noChangeAspect="1"/>
          </p:cNvPicPr>
          <p:nvPr/>
        </p:nvPicPr>
        <p:blipFill>
          <a:blip r:embed="rId2"/>
          <a:stretch>
            <a:fillRect/>
          </a:stretch>
        </p:blipFill>
        <p:spPr>
          <a:xfrm>
            <a:off x="8810564" y="2003744"/>
            <a:ext cx="2539636" cy="2520000"/>
          </a:xfrm>
          <a:prstGeom prst="rect">
            <a:avLst/>
          </a:prstGeom>
        </p:spPr>
      </p:pic>
    </p:spTree>
    <p:extLst>
      <p:ext uri="{BB962C8B-B14F-4D97-AF65-F5344CB8AC3E}">
        <p14:creationId xmlns:p14="http://schemas.microsoft.com/office/powerpoint/2010/main" val="1240341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2</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53</a:t>
            </a:fld>
            <a:endParaRPr lang="es-PE" dirty="0"/>
          </a:p>
        </p:txBody>
      </p:sp>
      <p:sp>
        <p:nvSpPr>
          <p:cNvPr id="5" name="Rectángulo 8">
            <a:extLst>
              <a:ext uri="{FF2B5EF4-FFF2-40B4-BE49-F238E27FC236}">
                <a16:creationId xmlns:a16="http://schemas.microsoft.com/office/drawing/2014/main" id="{27CD651A-3497-8295-2281-837ADA543C33}"/>
              </a:ext>
            </a:extLst>
          </p:cNvPr>
          <p:cNvSpPr/>
          <p:nvPr/>
        </p:nvSpPr>
        <p:spPr>
          <a:xfrm>
            <a:off x="1320585" y="1427480"/>
            <a:ext cx="4521632" cy="1477328"/>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Diseñar un programa que lea el documento p2.txt línea por línea, se debe crear una lista con todas las palabras de este documento sin que haya ninguna repetida. El resultado debe ser mostrado en orden alfabético.</a:t>
            </a:r>
            <a:endParaRPr lang="es-ES" dirty="0">
              <a:solidFill>
                <a:schemeClr val="bg1"/>
              </a:solidFill>
            </a:endParaRPr>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pic>
        <p:nvPicPr>
          <p:cNvPr id="10" name="Imagen 9">
            <a:extLst>
              <a:ext uri="{FF2B5EF4-FFF2-40B4-BE49-F238E27FC236}">
                <a16:creationId xmlns:a16="http://schemas.microsoft.com/office/drawing/2014/main" id="{FEFF183F-B69E-C9D7-5CFF-267D67A60F05}"/>
              </a:ext>
            </a:extLst>
          </p:cNvPr>
          <p:cNvPicPr>
            <a:picLocks noChangeAspect="1"/>
          </p:cNvPicPr>
          <p:nvPr/>
        </p:nvPicPr>
        <p:blipFill>
          <a:blip r:embed="rId2"/>
          <a:stretch>
            <a:fillRect/>
          </a:stretch>
        </p:blipFill>
        <p:spPr>
          <a:xfrm>
            <a:off x="1320585" y="3481083"/>
            <a:ext cx="5182323" cy="876422"/>
          </a:xfrm>
          <a:prstGeom prst="rect">
            <a:avLst/>
          </a:prstGeom>
        </p:spPr>
      </p:pic>
      <p:pic>
        <p:nvPicPr>
          <p:cNvPr id="15" name="Imagen 14">
            <a:extLst>
              <a:ext uri="{FF2B5EF4-FFF2-40B4-BE49-F238E27FC236}">
                <a16:creationId xmlns:a16="http://schemas.microsoft.com/office/drawing/2014/main" id="{39664A0E-0206-5688-2842-A24D77612F87}"/>
              </a:ext>
            </a:extLst>
          </p:cNvPr>
          <p:cNvPicPr>
            <a:picLocks noChangeAspect="1"/>
          </p:cNvPicPr>
          <p:nvPr/>
        </p:nvPicPr>
        <p:blipFill>
          <a:blip r:embed="rId3"/>
          <a:stretch>
            <a:fillRect/>
          </a:stretch>
        </p:blipFill>
        <p:spPr>
          <a:xfrm>
            <a:off x="8810564" y="2001824"/>
            <a:ext cx="2539636" cy="2520000"/>
          </a:xfrm>
          <a:prstGeom prst="rect">
            <a:avLst/>
          </a:prstGeom>
        </p:spPr>
      </p:pic>
    </p:spTree>
    <p:extLst>
      <p:ext uri="{BB962C8B-B14F-4D97-AF65-F5344CB8AC3E}">
        <p14:creationId xmlns:p14="http://schemas.microsoft.com/office/powerpoint/2010/main" val="163627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3</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54</a:t>
            </a:fld>
            <a:endParaRPr lang="es-PE" dirty="0"/>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7" name="Rectángulo 8">
            <a:extLst>
              <a:ext uri="{FF2B5EF4-FFF2-40B4-BE49-F238E27FC236}">
                <a16:creationId xmlns:a16="http://schemas.microsoft.com/office/drawing/2014/main" id="{29ED5237-621A-ED1D-43E4-234043947A06}"/>
              </a:ext>
            </a:extLst>
          </p:cNvPr>
          <p:cNvSpPr/>
          <p:nvPr/>
        </p:nvSpPr>
        <p:spPr>
          <a:xfrm>
            <a:off x="617726" y="2502162"/>
            <a:ext cx="7369419" cy="369332"/>
          </a:xfrm>
          <a:prstGeom prst="rect">
            <a:avLst/>
          </a:prstGeom>
          <a:solidFill>
            <a:srgbClr val="A5A5A5"/>
          </a:solidFill>
        </p:spPr>
        <p:txBody>
          <a:bodyPr wrap="square" lIns="91440" tIns="45720" rIns="91440" bIns="45720" anchor="t">
            <a:spAutoFit/>
          </a:bodyPr>
          <a:lstStyle/>
          <a:p>
            <a:r>
              <a:rPr lang="en-US" b="0" dirty="0">
                <a:solidFill>
                  <a:schemeClr val="bg1"/>
                </a:solidFill>
                <a:effectLst/>
                <a:latin typeface="Consolas" panose="020B0609020204030204" pitchFamily="49" charset="0"/>
              </a:rPr>
              <a:t>From stephen.marquard@uct.ac.za Sat Jan  5 09:14:16 2008</a:t>
            </a:r>
          </a:p>
        </p:txBody>
      </p:sp>
      <p:sp>
        <p:nvSpPr>
          <p:cNvPr id="16" name="Rectángulo 8">
            <a:extLst>
              <a:ext uri="{FF2B5EF4-FFF2-40B4-BE49-F238E27FC236}">
                <a16:creationId xmlns:a16="http://schemas.microsoft.com/office/drawing/2014/main" id="{8F850B29-AB6C-02DB-88D1-68F0E41DD33B}"/>
              </a:ext>
            </a:extLst>
          </p:cNvPr>
          <p:cNvSpPr/>
          <p:nvPr/>
        </p:nvSpPr>
        <p:spPr>
          <a:xfrm>
            <a:off x="1241180" y="997100"/>
            <a:ext cx="4854819" cy="923330"/>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Diseñar un programa que lea el documento p3.txt línea por línea, encontrar las líneas que empiecen con </a:t>
            </a:r>
            <a:r>
              <a:rPr lang="es-ES_tradnl" dirty="0" err="1">
                <a:solidFill>
                  <a:schemeClr val="bg1"/>
                </a:solidFill>
              </a:rPr>
              <a:t>From</a:t>
            </a:r>
            <a:r>
              <a:rPr lang="es-ES_tradnl" dirty="0">
                <a:solidFill>
                  <a:schemeClr val="bg1"/>
                </a:solidFill>
              </a:rPr>
              <a:t>, como el ejemplo:</a:t>
            </a:r>
            <a:endParaRPr lang="es-ES" dirty="0">
              <a:solidFill>
                <a:schemeClr val="bg1"/>
              </a:solidFill>
            </a:endParaRPr>
          </a:p>
        </p:txBody>
      </p:sp>
      <p:sp>
        <p:nvSpPr>
          <p:cNvPr id="19" name="Rectángulo 8">
            <a:extLst>
              <a:ext uri="{FF2B5EF4-FFF2-40B4-BE49-F238E27FC236}">
                <a16:creationId xmlns:a16="http://schemas.microsoft.com/office/drawing/2014/main" id="{9CD9BF20-2167-2A4F-D9A9-246340CCC198}"/>
              </a:ext>
            </a:extLst>
          </p:cNvPr>
          <p:cNvSpPr/>
          <p:nvPr/>
        </p:nvSpPr>
        <p:spPr>
          <a:xfrm>
            <a:off x="1241179" y="3213893"/>
            <a:ext cx="4854819" cy="923330"/>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Usar </a:t>
            </a:r>
            <a:r>
              <a:rPr lang="es-ES_tradnl" dirty="0" err="1">
                <a:solidFill>
                  <a:schemeClr val="bg1"/>
                </a:solidFill>
              </a:rPr>
              <a:t>split</a:t>
            </a:r>
            <a:r>
              <a:rPr lang="es-ES_tradnl" dirty="0">
                <a:solidFill>
                  <a:schemeClr val="bg1"/>
                </a:solidFill>
              </a:rPr>
              <a:t>() e imprimir la segunda palabra. Además dar como respuesta el número total de líneas.</a:t>
            </a:r>
            <a:endParaRPr lang="es-ES" dirty="0">
              <a:solidFill>
                <a:schemeClr val="bg1"/>
              </a:solidFill>
            </a:endParaRPr>
          </a:p>
        </p:txBody>
      </p:sp>
      <p:pic>
        <p:nvPicPr>
          <p:cNvPr id="21" name="Imagen 20">
            <a:extLst>
              <a:ext uri="{FF2B5EF4-FFF2-40B4-BE49-F238E27FC236}">
                <a16:creationId xmlns:a16="http://schemas.microsoft.com/office/drawing/2014/main" id="{59679EBD-79E6-A6A4-CE98-9B028321FB2A}"/>
              </a:ext>
            </a:extLst>
          </p:cNvPr>
          <p:cNvPicPr>
            <a:picLocks noChangeAspect="1"/>
          </p:cNvPicPr>
          <p:nvPr/>
        </p:nvPicPr>
        <p:blipFill>
          <a:blip r:embed="rId2"/>
          <a:stretch>
            <a:fillRect/>
          </a:stretch>
        </p:blipFill>
        <p:spPr>
          <a:xfrm>
            <a:off x="8810564" y="2169000"/>
            <a:ext cx="2539636" cy="2520000"/>
          </a:xfrm>
          <a:prstGeom prst="rect">
            <a:avLst/>
          </a:prstGeom>
        </p:spPr>
      </p:pic>
    </p:spTree>
    <p:extLst>
      <p:ext uri="{BB962C8B-B14F-4D97-AF65-F5344CB8AC3E}">
        <p14:creationId xmlns:p14="http://schemas.microsoft.com/office/powerpoint/2010/main" val="3574705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4</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55</a:t>
            </a:fld>
            <a:endParaRPr lang="es-PE" dirty="0"/>
          </a:p>
        </p:txBody>
      </p:sp>
      <p:sp>
        <p:nvSpPr>
          <p:cNvPr id="5" name="Rectángulo 8">
            <a:extLst>
              <a:ext uri="{FF2B5EF4-FFF2-40B4-BE49-F238E27FC236}">
                <a16:creationId xmlns:a16="http://schemas.microsoft.com/office/drawing/2014/main" id="{27CD651A-3497-8295-2281-837ADA543C33}"/>
              </a:ext>
            </a:extLst>
          </p:cNvPr>
          <p:cNvSpPr/>
          <p:nvPr/>
        </p:nvSpPr>
        <p:spPr>
          <a:xfrm>
            <a:off x="1574367" y="1288252"/>
            <a:ext cx="4521631" cy="369332"/>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¿A qué equivale la siguiente expresión? </a:t>
            </a:r>
            <a:endParaRPr lang="es-ES" dirty="0">
              <a:solidFill>
                <a:schemeClr val="bg1"/>
              </a:solidFill>
            </a:endParaRPr>
          </a:p>
        </p:txBody>
      </p:sp>
      <p:sp>
        <p:nvSpPr>
          <p:cNvPr id="6" name="Rectángulo 8">
            <a:extLst>
              <a:ext uri="{FF2B5EF4-FFF2-40B4-BE49-F238E27FC236}">
                <a16:creationId xmlns:a16="http://schemas.microsoft.com/office/drawing/2014/main" id="{DF58224C-C68E-192F-FA6D-DF79EFB294EF}"/>
              </a:ext>
            </a:extLst>
          </p:cNvPr>
          <p:cNvSpPr/>
          <p:nvPr/>
        </p:nvSpPr>
        <p:spPr>
          <a:xfrm>
            <a:off x="1574368" y="4083570"/>
            <a:ext cx="4032000" cy="367200"/>
          </a:xfrm>
          <a:prstGeom prst="rect">
            <a:avLst/>
          </a:prstGeom>
          <a:solidFill>
            <a:schemeClr val="bg1">
              <a:lumMod val="95000"/>
            </a:schemeClr>
          </a:solidFill>
        </p:spPr>
        <p:txBody>
          <a:bodyPr wrap="square" lIns="91440" tIns="45720" rIns="91440" bIns="45720" anchor="t">
            <a:spAutoFit/>
          </a:bodyPr>
          <a:lstStyle/>
          <a:p>
            <a:pPr algn="just"/>
            <a:r>
              <a:rPr lang="es-PE" dirty="0"/>
              <a:t>b) </a:t>
            </a:r>
            <a:r>
              <a:rPr lang="en-US" b="0" i="0" dirty="0">
                <a:solidFill>
                  <a:srgbClr val="1F1F1F"/>
                </a:solidFill>
                <a:effectLst/>
                <a:latin typeface="Source Sans Pro" panose="020B0503030403020204" pitchFamily="34" charset="0"/>
              </a:rPr>
              <a:t>counts[key] = (key in counts) + 1</a:t>
            </a:r>
            <a:endParaRPr lang="es-PE" b="0" dirty="0">
              <a:effectLst/>
              <a:latin typeface="Consolas" panose="020B0609020204030204" pitchFamily="49" charset="0"/>
            </a:endParaRPr>
          </a:p>
        </p:txBody>
      </p:sp>
      <p:sp>
        <p:nvSpPr>
          <p:cNvPr id="7" name="Rectángulo 8">
            <a:extLst>
              <a:ext uri="{FF2B5EF4-FFF2-40B4-BE49-F238E27FC236}">
                <a16:creationId xmlns:a16="http://schemas.microsoft.com/office/drawing/2014/main" id="{727C3722-4B27-E28C-51C9-8CA9C6926469}"/>
              </a:ext>
            </a:extLst>
          </p:cNvPr>
          <p:cNvSpPr/>
          <p:nvPr/>
        </p:nvSpPr>
        <p:spPr>
          <a:xfrm>
            <a:off x="1574368" y="3522422"/>
            <a:ext cx="4032000" cy="367200"/>
          </a:xfrm>
          <a:prstGeom prst="rect">
            <a:avLst/>
          </a:prstGeom>
          <a:solidFill>
            <a:schemeClr val="bg1">
              <a:lumMod val="95000"/>
            </a:schemeClr>
          </a:solidFill>
        </p:spPr>
        <p:txBody>
          <a:bodyPr wrap="square" lIns="91440" tIns="45720" rIns="91440" bIns="45720" anchor="t">
            <a:spAutoFit/>
          </a:bodyPr>
          <a:lstStyle/>
          <a:p>
            <a:pPr algn="just"/>
            <a:r>
              <a:rPr lang="es-PE" dirty="0"/>
              <a:t>a) </a:t>
            </a:r>
            <a:r>
              <a:rPr lang="es-PE" b="0" i="0" dirty="0" err="1">
                <a:solidFill>
                  <a:srgbClr val="1F1F1F"/>
                </a:solidFill>
                <a:effectLst/>
                <a:latin typeface="Source Sans Pro" panose="020B0503030403020204" pitchFamily="34" charset="0"/>
              </a:rPr>
              <a:t>counts</a:t>
            </a:r>
            <a:r>
              <a:rPr lang="es-PE" b="0" i="0" dirty="0">
                <a:solidFill>
                  <a:srgbClr val="1F1F1F"/>
                </a:solidFill>
                <a:effectLst/>
                <a:latin typeface="Source Sans Pro" panose="020B0503030403020204" pitchFamily="34" charset="0"/>
              </a:rPr>
              <a:t>[</a:t>
            </a:r>
            <a:r>
              <a:rPr lang="es-PE" b="0" i="0" dirty="0" err="1">
                <a:solidFill>
                  <a:srgbClr val="1F1F1F"/>
                </a:solidFill>
                <a:effectLst/>
                <a:latin typeface="Source Sans Pro" panose="020B0503030403020204" pitchFamily="34" charset="0"/>
              </a:rPr>
              <a:t>key</a:t>
            </a:r>
            <a:r>
              <a:rPr lang="es-PE" b="0" i="0" dirty="0">
                <a:solidFill>
                  <a:srgbClr val="1F1F1F"/>
                </a:solidFill>
                <a:effectLst/>
                <a:latin typeface="Source Sans Pro" panose="020B0503030403020204" pitchFamily="34" charset="0"/>
              </a:rPr>
              <a:t>] = </a:t>
            </a:r>
            <a:r>
              <a:rPr lang="es-PE" b="0" i="0" dirty="0" err="1">
                <a:solidFill>
                  <a:srgbClr val="1F1F1F"/>
                </a:solidFill>
                <a:effectLst/>
                <a:latin typeface="Source Sans Pro" panose="020B0503030403020204" pitchFamily="34" charset="0"/>
              </a:rPr>
              <a:t>key</a:t>
            </a:r>
            <a:r>
              <a:rPr lang="es-PE" b="0" i="0" dirty="0">
                <a:solidFill>
                  <a:srgbClr val="1F1F1F"/>
                </a:solidFill>
                <a:effectLst/>
                <a:latin typeface="Source Sans Pro" panose="020B0503030403020204" pitchFamily="34" charset="0"/>
              </a:rPr>
              <a:t> + 1</a:t>
            </a:r>
            <a:endParaRPr lang="es-PE" dirty="0"/>
          </a:p>
        </p:txBody>
      </p:sp>
      <p:sp>
        <p:nvSpPr>
          <p:cNvPr id="8" name="Rectángulo 8">
            <a:extLst>
              <a:ext uri="{FF2B5EF4-FFF2-40B4-BE49-F238E27FC236}">
                <a16:creationId xmlns:a16="http://schemas.microsoft.com/office/drawing/2014/main" id="{49CA62E1-C78F-AC09-169B-4BE7D3051A71}"/>
              </a:ext>
            </a:extLst>
          </p:cNvPr>
          <p:cNvSpPr/>
          <p:nvPr/>
        </p:nvSpPr>
        <p:spPr>
          <a:xfrm>
            <a:off x="1574368" y="4644718"/>
            <a:ext cx="4032000" cy="367200"/>
          </a:xfrm>
          <a:prstGeom prst="rect">
            <a:avLst/>
          </a:prstGeom>
          <a:solidFill>
            <a:schemeClr val="bg1">
              <a:lumMod val="95000"/>
            </a:schemeClr>
          </a:solidFill>
        </p:spPr>
        <p:txBody>
          <a:bodyPr wrap="square" lIns="91440" tIns="45720" rIns="91440" bIns="45720" anchor="t">
            <a:spAutoFit/>
          </a:bodyPr>
          <a:lstStyle/>
          <a:p>
            <a:pPr algn="just"/>
            <a:r>
              <a:rPr lang="es-PE" dirty="0"/>
              <a:t>c) </a:t>
            </a:r>
            <a:r>
              <a:rPr lang="en-US" b="0" i="0" dirty="0">
                <a:solidFill>
                  <a:srgbClr val="1F1F1F"/>
                </a:solidFill>
                <a:effectLst/>
                <a:latin typeface="Source Sans Pro" panose="020B0604020202020204" pitchFamily="34" charset="0"/>
              </a:rPr>
              <a:t>counts[key] = </a:t>
            </a:r>
            <a:r>
              <a:rPr lang="en-US" b="0" i="0" dirty="0" err="1">
                <a:solidFill>
                  <a:srgbClr val="1F1F1F"/>
                </a:solidFill>
                <a:effectLst/>
                <a:latin typeface="Source Sans Pro" panose="020B0604020202020204" pitchFamily="34" charset="0"/>
              </a:rPr>
              <a:t>counts.get</a:t>
            </a:r>
            <a:r>
              <a:rPr lang="en-US" b="0" i="0" dirty="0">
                <a:solidFill>
                  <a:srgbClr val="1F1F1F"/>
                </a:solidFill>
                <a:effectLst/>
                <a:latin typeface="Source Sans Pro" panose="020B0604020202020204" pitchFamily="34" charset="0"/>
              </a:rPr>
              <a:t>(key,0) + 1</a:t>
            </a:r>
            <a:endParaRPr lang="es-PE" dirty="0"/>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12" name="Rectángulo 8">
            <a:extLst>
              <a:ext uri="{FF2B5EF4-FFF2-40B4-BE49-F238E27FC236}">
                <a16:creationId xmlns:a16="http://schemas.microsoft.com/office/drawing/2014/main" id="{9FBBECFC-2EE5-6DE9-4308-492FD7099136}"/>
              </a:ext>
            </a:extLst>
          </p:cNvPr>
          <p:cNvSpPr/>
          <p:nvPr/>
        </p:nvSpPr>
        <p:spPr>
          <a:xfrm>
            <a:off x="1574368" y="1964904"/>
            <a:ext cx="4521632" cy="1200329"/>
          </a:xfrm>
          <a:prstGeom prst="rect">
            <a:avLst/>
          </a:prstGeom>
          <a:solidFill>
            <a:srgbClr val="A5A5A5"/>
          </a:solidFill>
        </p:spPr>
        <p:txBody>
          <a:bodyPr wrap="square" lIns="91440" tIns="45720" rIns="91440" bIns="45720" anchor="t">
            <a:spAutoFit/>
          </a:bodyPr>
          <a:lstStyle/>
          <a:p>
            <a:r>
              <a:rPr lang="en-US" b="0" dirty="0">
                <a:solidFill>
                  <a:schemeClr val="bg1"/>
                </a:solidFill>
                <a:effectLst/>
                <a:latin typeface="Consolas" panose="020B0609020204030204" pitchFamily="49" charset="0"/>
              </a:rPr>
              <a:t>if key in counts:</a:t>
            </a:r>
          </a:p>
          <a:p>
            <a:r>
              <a:rPr lang="en-US" b="0" dirty="0">
                <a:solidFill>
                  <a:schemeClr val="bg1"/>
                </a:solidFill>
                <a:effectLst/>
                <a:latin typeface="Consolas" panose="020B0609020204030204" pitchFamily="49" charset="0"/>
              </a:rPr>
              <a:t>    counts[key] = counts[key] + 1</a:t>
            </a:r>
          </a:p>
          <a:p>
            <a:r>
              <a:rPr lang="en-US" b="0" dirty="0">
                <a:solidFill>
                  <a:schemeClr val="bg1"/>
                </a:solidFill>
                <a:effectLst/>
                <a:latin typeface="Consolas" panose="020B0609020204030204" pitchFamily="49" charset="0"/>
              </a:rPr>
              <a:t>else:</a:t>
            </a:r>
          </a:p>
          <a:p>
            <a:r>
              <a:rPr lang="en-US" b="0" dirty="0">
                <a:solidFill>
                  <a:schemeClr val="bg1"/>
                </a:solidFill>
                <a:effectLst/>
                <a:latin typeface="Consolas" panose="020B0609020204030204" pitchFamily="49" charset="0"/>
              </a:rPr>
              <a:t>    counts[key] = 1</a:t>
            </a:r>
          </a:p>
        </p:txBody>
      </p:sp>
      <p:pic>
        <p:nvPicPr>
          <p:cNvPr id="13" name="Imagen 12">
            <a:extLst>
              <a:ext uri="{FF2B5EF4-FFF2-40B4-BE49-F238E27FC236}">
                <a16:creationId xmlns:a16="http://schemas.microsoft.com/office/drawing/2014/main" id="{0AC54D3D-817C-C8B4-4E6D-4B4D3F9429DC}"/>
              </a:ext>
            </a:extLst>
          </p:cNvPr>
          <p:cNvPicPr>
            <a:picLocks noChangeAspect="1"/>
          </p:cNvPicPr>
          <p:nvPr/>
        </p:nvPicPr>
        <p:blipFill>
          <a:blip r:embed="rId2"/>
          <a:stretch>
            <a:fillRect/>
          </a:stretch>
        </p:blipFill>
        <p:spPr>
          <a:xfrm>
            <a:off x="8810564" y="2072879"/>
            <a:ext cx="2539636" cy="2520000"/>
          </a:xfrm>
          <a:prstGeom prst="rect">
            <a:avLst/>
          </a:prstGeom>
        </p:spPr>
      </p:pic>
    </p:spTree>
    <p:extLst>
      <p:ext uri="{BB962C8B-B14F-4D97-AF65-F5344CB8AC3E}">
        <p14:creationId xmlns:p14="http://schemas.microsoft.com/office/powerpoint/2010/main" val="2828770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5</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56</a:t>
            </a:fld>
            <a:endParaRPr lang="es-PE" dirty="0"/>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9" name="Rectángulo 8">
            <a:extLst>
              <a:ext uri="{FF2B5EF4-FFF2-40B4-BE49-F238E27FC236}">
                <a16:creationId xmlns:a16="http://schemas.microsoft.com/office/drawing/2014/main" id="{144B4B57-1FDE-4116-8354-1FF9431B150D}"/>
              </a:ext>
            </a:extLst>
          </p:cNvPr>
          <p:cNvSpPr/>
          <p:nvPr/>
        </p:nvSpPr>
        <p:spPr>
          <a:xfrm>
            <a:off x="1241181" y="1876829"/>
            <a:ext cx="4854819" cy="923330"/>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Diseñar un programa que lea el documento p3.txt y que de como respuesta quién envío la mayor cantidad de corres.</a:t>
            </a:r>
            <a:endParaRPr lang="es-ES" dirty="0">
              <a:solidFill>
                <a:schemeClr val="bg1"/>
              </a:solidFill>
            </a:endParaRPr>
          </a:p>
        </p:txBody>
      </p:sp>
      <p:pic>
        <p:nvPicPr>
          <p:cNvPr id="15" name="Imagen 14">
            <a:extLst>
              <a:ext uri="{FF2B5EF4-FFF2-40B4-BE49-F238E27FC236}">
                <a16:creationId xmlns:a16="http://schemas.microsoft.com/office/drawing/2014/main" id="{34BDB859-DDB1-8EC9-ADE3-A08690C38373}"/>
              </a:ext>
            </a:extLst>
          </p:cNvPr>
          <p:cNvPicPr>
            <a:picLocks noChangeAspect="1"/>
          </p:cNvPicPr>
          <p:nvPr/>
        </p:nvPicPr>
        <p:blipFill>
          <a:blip r:embed="rId2"/>
          <a:stretch>
            <a:fillRect/>
          </a:stretch>
        </p:blipFill>
        <p:spPr>
          <a:xfrm>
            <a:off x="8810564" y="2169000"/>
            <a:ext cx="2539636" cy="2520000"/>
          </a:xfrm>
          <a:prstGeom prst="rect">
            <a:avLst/>
          </a:prstGeom>
        </p:spPr>
      </p:pic>
    </p:spTree>
    <p:extLst>
      <p:ext uri="{BB962C8B-B14F-4D97-AF65-F5344CB8AC3E}">
        <p14:creationId xmlns:p14="http://schemas.microsoft.com/office/powerpoint/2010/main" val="3260077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60138-AC15-8B1F-EC1F-515F5E4078E2}"/>
              </a:ext>
            </a:extLst>
          </p:cNvPr>
          <p:cNvSpPr>
            <a:spLocks noGrp="1"/>
          </p:cNvSpPr>
          <p:nvPr>
            <p:ph type="title"/>
          </p:nvPr>
        </p:nvSpPr>
        <p:spPr/>
        <p:txBody>
          <a:bodyPr/>
          <a:lstStyle/>
          <a:p>
            <a:r>
              <a:rPr lang="es-PE" b="1" dirty="0"/>
              <a:t>Enlace </a:t>
            </a:r>
            <a:r>
              <a:rPr lang="es-PE" b="1" dirty="0" err="1"/>
              <a:t>Github</a:t>
            </a:r>
            <a:endParaRPr lang="es-PE" b="1" dirty="0"/>
          </a:p>
        </p:txBody>
      </p:sp>
      <p:sp>
        <p:nvSpPr>
          <p:cNvPr id="3" name="Marcador de pie de página 2">
            <a:extLst>
              <a:ext uri="{FF2B5EF4-FFF2-40B4-BE49-F238E27FC236}">
                <a16:creationId xmlns:a16="http://schemas.microsoft.com/office/drawing/2014/main" id="{9516AAA2-99A2-F27E-6A1B-84B2793988F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CBF93AF-95D3-BAA2-77B4-2673DD1CC754}"/>
              </a:ext>
            </a:extLst>
          </p:cNvPr>
          <p:cNvSpPr>
            <a:spLocks noGrp="1"/>
          </p:cNvSpPr>
          <p:nvPr>
            <p:ph type="sldNum" sz="quarter" idx="12"/>
          </p:nvPr>
        </p:nvSpPr>
        <p:spPr/>
        <p:txBody>
          <a:bodyPr/>
          <a:lstStyle/>
          <a:p>
            <a:fld id="{3CE8B06D-1C54-45AF-95B4-2D125529B008}" type="slidenum">
              <a:rPr lang="es-PE" smtClean="0"/>
              <a:t>57</a:t>
            </a:fld>
            <a:endParaRPr lang="es-PE" dirty="0"/>
          </a:p>
        </p:txBody>
      </p:sp>
      <p:pic>
        <p:nvPicPr>
          <p:cNvPr id="5" name="Picture 4" descr="Resultado de imagen de github logo}">
            <a:extLst>
              <a:ext uri="{FF2B5EF4-FFF2-40B4-BE49-F238E27FC236}">
                <a16:creationId xmlns:a16="http://schemas.microsoft.com/office/drawing/2014/main" id="{6EAB8B72-CDB6-56A5-4013-F5AC2F659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4610"/>
            <a:ext cx="1741826" cy="977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AE2BD09C-9F28-EC1C-2792-304F1FB063F3}"/>
              </a:ext>
            </a:extLst>
          </p:cNvPr>
          <p:cNvSpPr/>
          <p:nvPr/>
        </p:nvSpPr>
        <p:spPr>
          <a:xfrm>
            <a:off x="3188601" y="1368505"/>
            <a:ext cx="5589545" cy="369332"/>
          </a:xfrm>
          <a:prstGeom prst="rect">
            <a:avLst/>
          </a:prstGeom>
          <a:solidFill>
            <a:schemeClr val="bg1">
              <a:lumMod val="95000"/>
            </a:schemeClr>
          </a:solidFill>
        </p:spPr>
        <p:txBody>
          <a:bodyPr wrap="square" lIns="91440" tIns="45720" rIns="91440" bIns="45720" anchor="t">
            <a:spAutoFit/>
          </a:bodyPr>
          <a:lstStyle/>
          <a:p>
            <a:r>
              <a:rPr lang="es-PE" dirty="0"/>
              <a:t>https://github.com/ISODEC2022/Python_para_todos.git</a:t>
            </a:r>
          </a:p>
        </p:txBody>
      </p:sp>
      <p:pic>
        <p:nvPicPr>
          <p:cNvPr id="8" name="Imagen 7">
            <a:extLst>
              <a:ext uri="{FF2B5EF4-FFF2-40B4-BE49-F238E27FC236}">
                <a16:creationId xmlns:a16="http://schemas.microsoft.com/office/drawing/2014/main" id="{5D440FD0-791D-267A-3F08-E6D239E34975}"/>
              </a:ext>
            </a:extLst>
          </p:cNvPr>
          <p:cNvPicPr>
            <a:picLocks noChangeAspect="1"/>
          </p:cNvPicPr>
          <p:nvPr/>
        </p:nvPicPr>
        <p:blipFill>
          <a:blip r:embed="rId3"/>
          <a:stretch>
            <a:fillRect/>
          </a:stretch>
        </p:blipFill>
        <p:spPr>
          <a:xfrm>
            <a:off x="616548" y="2254642"/>
            <a:ext cx="10733652" cy="4007879"/>
          </a:xfrm>
          <a:prstGeom prst="rect">
            <a:avLst/>
          </a:prstGeom>
        </p:spPr>
      </p:pic>
    </p:spTree>
    <p:extLst>
      <p:ext uri="{BB962C8B-B14F-4D97-AF65-F5344CB8AC3E}">
        <p14:creationId xmlns:p14="http://schemas.microsoft.com/office/powerpoint/2010/main" val="4076246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PE" dirty="0"/>
          </a:p>
        </p:txBody>
      </p:sp>
      <p:sp>
        <p:nvSpPr>
          <p:cNvPr id="2" name="Marcador de pie de página 1">
            <a:extLst>
              <a:ext uri="{FF2B5EF4-FFF2-40B4-BE49-F238E27FC236}">
                <a16:creationId xmlns:a16="http://schemas.microsoft.com/office/drawing/2014/main" id="{DB18442A-0406-8DFA-FD85-4C3951065CC0}"/>
              </a:ext>
            </a:extLst>
          </p:cNvPr>
          <p:cNvSpPr>
            <a:spLocks noGrp="1"/>
          </p:cNvSpPr>
          <p:nvPr>
            <p:ph type="ftr" sz="quarter" idx="11"/>
          </p:nvPr>
        </p:nvSpPr>
        <p:spPr/>
        <p:txBody>
          <a:bodyPr/>
          <a:lstStyle/>
          <a:p>
            <a:r>
              <a:rPr lang="es-MX"/>
              <a:t>Python para todos - Agosto del 2022</a:t>
            </a:r>
            <a:endParaRPr lang="es-PE" dirty="0"/>
          </a:p>
        </p:txBody>
      </p:sp>
      <p:sp>
        <p:nvSpPr>
          <p:cNvPr id="6" name="Marcador de número de diapositiva 5">
            <a:extLst>
              <a:ext uri="{FF2B5EF4-FFF2-40B4-BE49-F238E27FC236}">
                <a16:creationId xmlns:a16="http://schemas.microsoft.com/office/drawing/2014/main" id="{EEDD498F-DD22-347D-4B76-C65FE6183043}"/>
              </a:ext>
            </a:extLst>
          </p:cNvPr>
          <p:cNvSpPr>
            <a:spLocks noGrp="1"/>
          </p:cNvSpPr>
          <p:nvPr>
            <p:ph type="sldNum" sz="quarter" idx="12"/>
          </p:nvPr>
        </p:nvSpPr>
        <p:spPr/>
        <p:txBody>
          <a:bodyPr/>
          <a:lstStyle/>
          <a:p>
            <a:fld id="{3CE8B06D-1C54-45AF-95B4-2D125529B008}" type="slidenum">
              <a:rPr lang="es-PE" smtClean="0"/>
              <a:t>58</a:t>
            </a:fld>
            <a:endParaRPr lang="es-PE" dirty="0"/>
          </a:p>
        </p:txBody>
      </p:sp>
      <p:pic>
        <p:nvPicPr>
          <p:cNvPr id="8" name="Imagen 7">
            <a:extLst>
              <a:ext uri="{FF2B5EF4-FFF2-40B4-BE49-F238E27FC236}">
                <a16:creationId xmlns:a16="http://schemas.microsoft.com/office/drawing/2014/main" id="{FAD86582-1D63-795C-4D75-455C09F5AA2C}"/>
              </a:ext>
            </a:extLst>
          </p:cNvPr>
          <p:cNvPicPr>
            <a:picLocks noChangeAspect="1"/>
          </p:cNvPicPr>
          <p:nvPr/>
        </p:nvPicPr>
        <p:blipFill rotWithShape="1">
          <a:blip r:embed="rId2"/>
          <a:srcRect t="9497" b="16014"/>
          <a:stretch/>
        </p:blipFill>
        <p:spPr>
          <a:xfrm>
            <a:off x="20" y="1282"/>
            <a:ext cx="12191980" cy="6856718"/>
          </a:xfrm>
          <a:prstGeom prst="rect">
            <a:avLst/>
          </a:prstGeom>
        </p:spPr>
      </p:pic>
    </p:spTree>
    <p:extLst>
      <p:ext uri="{BB962C8B-B14F-4D97-AF65-F5344CB8AC3E}">
        <p14:creationId xmlns:p14="http://schemas.microsoft.com/office/powerpoint/2010/main" val="374316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Condicionales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6</a:t>
            </a:fld>
            <a:endParaRPr lang="es-PE" dirty="0"/>
          </a:p>
        </p:txBody>
      </p:sp>
      <p:sp>
        <p:nvSpPr>
          <p:cNvPr id="5" name="CuadroTexto 4">
            <a:extLst>
              <a:ext uri="{FF2B5EF4-FFF2-40B4-BE49-F238E27FC236}">
                <a16:creationId xmlns:a16="http://schemas.microsoft.com/office/drawing/2014/main" id="{2633A268-92F5-B313-C004-7FCA2AFFACC4}"/>
              </a:ext>
            </a:extLst>
          </p:cNvPr>
          <p:cNvSpPr txBox="1"/>
          <p:nvPr/>
        </p:nvSpPr>
        <p:spPr>
          <a:xfrm>
            <a:off x="4515128" y="1298805"/>
            <a:ext cx="4655669" cy="4401205"/>
          </a:xfrm>
          <a:prstGeom prst="rect">
            <a:avLst/>
          </a:prstGeom>
          <a:noFill/>
        </p:spPr>
        <p:txBody>
          <a:bodyPr wrap="square" rtlCol="0">
            <a:spAutoFit/>
          </a:bodyPr>
          <a:lstStyle/>
          <a:p>
            <a:r>
              <a:rPr lang="es-PE" sz="4000" dirty="0"/>
              <a:t>Programa</a:t>
            </a:r>
          </a:p>
          <a:p>
            <a:r>
              <a:rPr lang="es-PE" sz="4000" dirty="0">
                <a:solidFill>
                  <a:srgbClr val="D7712B"/>
                </a:solidFill>
              </a:rPr>
              <a:t>x  =   4</a:t>
            </a:r>
          </a:p>
          <a:p>
            <a:r>
              <a:rPr lang="es-PE" sz="4000" dirty="0" err="1">
                <a:solidFill>
                  <a:srgbClr val="7030A0"/>
                </a:solidFill>
              </a:rPr>
              <a:t>if</a:t>
            </a:r>
            <a:r>
              <a:rPr lang="es-PE" sz="4000" dirty="0">
                <a:solidFill>
                  <a:srgbClr val="843C0C"/>
                </a:solidFill>
              </a:rPr>
              <a:t> </a:t>
            </a:r>
            <a:r>
              <a:rPr lang="es-PE" sz="4000" dirty="0">
                <a:solidFill>
                  <a:srgbClr val="D7712B"/>
                </a:solidFill>
              </a:rPr>
              <a:t>x &lt; 6:</a:t>
            </a:r>
          </a:p>
          <a:p>
            <a:r>
              <a:rPr lang="es-PE" sz="4000" dirty="0">
                <a:solidFill>
                  <a:srgbClr val="843C0C"/>
                </a:solidFill>
              </a:rPr>
              <a:t>	</a:t>
            </a:r>
            <a:r>
              <a:rPr lang="es-PE" sz="4000" dirty="0">
                <a:solidFill>
                  <a:srgbClr val="7030A0"/>
                </a:solidFill>
              </a:rPr>
              <a:t>print(</a:t>
            </a:r>
            <a:r>
              <a:rPr lang="es-PE" sz="4000" dirty="0">
                <a:solidFill>
                  <a:srgbClr val="D7712B"/>
                </a:solidFill>
              </a:rPr>
              <a:t>‘Pequeño’</a:t>
            </a:r>
            <a:r>
              <a:rPr lang="es-PE" sz="4000" dirty="0">
                <a:solidFill>
                  <a:srgbClr val="7030A0"/>
                </a:solidFill>
              </a:rPr>
              <a:t>)</a:t>
            </a:r>
          </a:p>
          <a:p>
            <a:r>
              <a:rPr lang="es-PE" sz="4000" dirty="0" err="1">
                <a:solidFill>
                  <a:srgbClr val="7030A0"/>
                </a:solidFill>
              </a:rPr>
              <a:t>if</a:t>
            </a:r>
            <a:r>
              <a:rPr lang="es-PE" sz="4000" dirty="0">
                <a:solidFill>
                  <a:srgbClr val="843C0C"/>
                </a:solidFill>
              </a:rPr>
              <a:t> </a:t>
            </a:r>
            <a:r>
              <a:rPr lang="es-PE" sz="4000" dirty="0">
                <a:solidFill>
                  <a:srgbClr val="D7712B"/>
                </a:solidFill>
              </a:rPr>
              <a:t>x &gt; 10:</a:t>
            </a:r>
          </a:p>
          <a:p>
            <a:r>
              <a:rPr lang="es-PE" sz="4000" dirty="0">
                <a:solidFill>
                  <a:srgbClr val="843C0C"/>
                </a:solidFill>
              </a:rPr>
              <a:t>	</a:t>
            </a:r>
            <a:r>
              <a:rPr lang="es-PE" sz="4000" dirty="0">
                <a:solidFill>
                  <a:srgbClr val="7030A0"/>
                </a:solidFill>
              </a:rPr>
              <a:t>print(</a:t>
            </a:r>
            <a:r>
              <a:rPr lang="es-PE" sz="4000" dirty="0">
                <a:solidFill>
                  <a:srgbClr val="D7712B"/>
                </a:solidFill>
              </a:rPr>
              <a:t>‘Grande</a:t>
            </a:r>
            <a:r>
              <a:rPr lang="es-PE" sz="4000" dirty="0">
                <a:solidFill>
                  <a:srgbClr val="843C0C"/>
                </a:solidFill>
              </a:rPr>
              <a:t>’</a:t>
            </a:r>
            <a:r>
              <a:rPr lang="es-PE" sz="4000" dirty="0">
                <a:solidFill>
                  <a:srgbClr val="7030A0"/>
                </a:solidFill>
              </a:rPr>
              <a:t>)</a:t>
            </a:r>
          </a:p>
          <a:p>
            <a:r>
              <a:rPr lang="es-PE" sz="4000" dirty="0">
                <a:solidFill>
                  <a:srgbClr val="7030A0"/>
                </a:solidFill>
              </a:rPr>
              <a:t>print(</a:t>
            </a:r>
            <a:r>
              <a:rPr lang="es-PE" sz="4000" dirty="0">
                <a:solidFill>
                  <a:srgbClr val="D7712B"/>
                </a:solidFill>
              </a:rPr>
              <a:t>‘Fin’</a:t>
            </a:r>
            <a:r>
              <a:rPr lang="es-PE" sz="4000" dirty="0">
                <a:solidFill>
                  <a:srgbClr val="7030A0"/>
                </a:solidFill>
              </a:rPr>
              <a:t>)</a:t>
            </a:r>
          </a:p>
        </p:txBody>
      </p:sp>
      <p:sp>
        <p:nvSpPr>
          <p:cNvPr id="20" name="CuadroTexto 19">
            <a:extLst>
              <a:ext uri="{FF2B5EF4-FFF2-40B4-BE49-F238E27FC236}">
                <a16:creationId xmlns:a16="http://schemas.microsoft.com/office/drawing/2014/main" id="{D6161C04-3A9C-51AF-4576-C4F3E357F2A3}"/>
              </a:ext>
            </a:extLst>
          </p:cNvPr>
          <p:cNvSpPr txBox="1"/>
          <p:nvPr/>
        </p:nvSpPr>
        <p:spPr>
          <a:xfrm>
            <a:off x="9353531" y="2367468"/>
            <a:ext cx="2168292" cy="1938992"/>
          </a:xfrm>
          <a:prstGeom prst="rect">
            <a:avLst/>
          </a:prstGeom>
          <a:noFill/>
        </p:spPr>
        <p:txBody>
          <a:bodyPr wrap="square" rtlCol="0">
            <a:spAutoFit/>
          </a:bodyPr>
          <a:lstStyle/>
          <a:p>
            <a:r>
              <a:rPr lang="es-PE" sz="4000" dirty="0"/>
              <a:t>Output:</a:t>
            </a:r>
          </a:p>
          <a:p>
            <a:r>
              <a:rPr lang="es-PE" sz="4000" dirty="0">
                <a:solidFill>
                  <a:srgbClr val="7030A0"/>
                </a:solidFill>
              </a:rPr>
              <a:t>Pequeño</a:t>
            </a:r>
          </a:p>
          <a:p>
            <a:r>
              <a:rPr lang="es-PE" sz="4000" dirty="0">
                <a:solidFill>
                  <a:srgbClr val="7030A0"/>
                </a:solidFill>
              </a:rPr>
              <a:t>Fin</a:t>
            </a:r>
          </a:p>
        </p:txBody>
      </p:sp>
      <p:sp>
        <p:nvSpPr>
          <p:cNvPr id="21" name="Rectángulo 20">
            <a:extLst>
              <a:ext uri="{FF2B5EF4-FFF2-40B4-BE49-F238E27FC236}">
                <a16:creationId xmlns:a16="http://schemas.microsoft.com/office/drawing/2014/main" id="{397019AA-40C0-BF1D-DB6B-C42578DF60FA}"/>
              </a:ext>
            </a:extLst>
          </p:cNvPr>
          <p:cNvSpPr/>
          <p:nvPr/>
        </p:nvSpPr>
        <p:spPr>
          <a:xfrm>
            <a:off x="718850" y="1295092"/>
            <a:ext cx="1551856"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 4</a:t>
            </a:r>
          </a:p>
        </p:txBody>
      </p:sp>
      <p:sp>
        <p:nvSpPr>
          <p:cNvPr id="22" name="Diagrama de flujo: decisión 21">
            <a:extLst>
              <a:ext uri="{FF2B5EF4-FFF2-40B4-BE49-F238E27FC236}">
                <a16:creationId xmlns:a16="http://schemas.microsoft.com/office/drawing/2014/main" id="{31750CEF-A3A9-5650-2D38-96E4C802AE15}"/>
              </a:ext>
            </a:extLst>
          </p:cNvPr>
          <p:cNvSpPr/>
          <p:nvPr/>
        </p:nvSpPr>
        <p:spPr>
          <a:xfrm>
            <a:off x="834044" y="2113959"/>
            <a:ext cx="1321468" cy="774087"/>
          </a:xfrm>
          <a:prstGeom prst="flowChartDecision">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&lt; 6</a:t>
            </a:r>
          </a:p>
        </p:txBody>
      </p:sp>
      <p:sp>
        <p:nvSpPr>
          <p:cNvPr id="23" name="Diagrama de flujo: decisión 22">
            <a:extLst>
              <a:ext uri="{FF2B5EF4-FFF2-40B4-BE49-F238E27FC236}">
                <a16:creationId xmlns:a16="http://schemas.microsoft.com/office/drawing/2014/main" id="{6E7774FF-F58B-88CC-BE3D-DD75DB9BCCE3}"/>
              </a:ext>
            </a:extLst>
          </p:cNvPr>
          <p:cNvSpPr/>
          <p:nvPr/>
        </p:nvSpPr>
        <p:spPr>
          <a:xfrm>
            <a:off x="718850" y="3869983"/>
            <a:ext cx="1551855" cy="812722"/>
          </a:xfrm>
          <a:prstGeom prst="flowChartDecision">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&gt; 10</a:t>
            </a:r>
          </a:p>
        </p:txBody>
      </p:sp>
      <p:sp>
        <p:nvSpPr>
          <p:cNvPr id="24" name="Rectángulo 23">
            <a:extLst>
              <a:ext uri="{FF2B5EF4-FFF2-40B4-BE49-F238E27FC236}">
                <a16:creationId xmlns:a16="http://schemas.microsoft.com/office/drawing/2014/main" id="{CCE5635B-7022-BD19-FBF9-DAE57A9280CA}"/>
              </a:ext>
            </a:extLst>
          </p:cNvPr>
          <p:cNvSpPr/>
          <p:nvPr/>
        </p:nvSpPr>
        <p:spPr>
          <a:xfrm>
            <a:off x="2320956" y="2785445"/>
            <a:ext cx="1738423"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(‘Pequeño)</a:t>
            </a:r>
          </a:p>
        </p:txBody>
      </p:sp>
      <p:sp>
        <p:nvSpPr>
          <p:cNvPr id="25" name="Rectángulo 24">
            <a:extLst>
              <a:ext uri="{FF2B5EF4-FFF2-40B4-BE49-F238E27FC236}">
                <a16:creationId xmlns:a16="http://schemas.microsoft.com/office/drawing/2014/main" id="{95724789-BA75-0AAA-F544-9AD7F5B1A768}"/>
              </a:ext>
            </a:extLst>
          </p:cNvPr>
          <p:cNvSpPr/>
          <p:nvPr/>
        </p:nvSpPr>
        <p:spPr>
          <a:xfrm>
            <a:off x="2245274" y="4551723"/>
            <a:ext cx="1814101"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(‘Grande’)</a:t>
            </a:r>
          </a:p>
        </p:txBody>
      </p:sp>
      <p:sp>
        <p:nvSpPr>
          <p:cNvPr id="26" name="Rectángulo 25">
            <a:extLst>
              <a:ext uri="{FF2B5EF4-FFF2-40B4-BE49-F238E27FC236}">
                <a16:creationId xmlns:a16="http://schemas.microsoft.com/office/drawing/2014/main" id="{BE773961-B80B-8643-DAD5-8491CC74D782}"/>
              </a:ext>
            </a:extLst>
          </p:cNvPr>
          <p:cNvSpPr/>
          <p:nvPr/>
        </p:nvSpPr>
        <p:spPr>
          <a:xfrm>
            <a:off x="718849" y="5569112"/>
            <a:ext cx="1551856"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(‘Fin’)</a:t>
            </a:r>
          </a:p>
        </p:txBody>
      </p:sp>
      <p:cxnSp>
        <p:nvCxnSpPr>
          <p:cNvPr id="28" name="Conector recto de flecha 27">
            <a:extLst>
              <a:ext uri="{FF2B5EF4-FFF2-40B4-BE49-F238E27FC236}">
                <a16:creationId xmlns:a16="http://schemas.microsoft.com/office/drawing/2014/main" id="{30C7C6E5-6629-74DF-6412-920F6DD21FDF}"/>
              </a:ext>
            </a:extLst>
          </p:cNvPr>
          <p:cNvCxnSpPr>
            <a:stCxn id="21" idx="2"/>
            <a:endCxn id="22" idx="0"/>
          </p:cNvCxnSpPr>
          <p:nvPr/>
        </p:nvCxnSpPr>
        <p:spPr>
          <a:xfrm>
            <a:off x="1494778" y="1818967"/>
            <a:ext cx="0" cy="2949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Conector recto de flecha 31">
            <a:extLst>
              <a:ext uri="{FF2B5EF4-FFF2-40B4-BE49-F238E27FC236}">
                <a16:creationId xmlns:a16="http://schemas.microsoft.com/office/drawing/2014/main" id="{F58A8320-B58B-4F14-1D6E-F5A151BE22B2}"/>
              </a:ext>
            </a:extLst>
          </p:cNvPr>
          <p:cNvCxnSpPr>
            <a:cxnSpLocks/>
            <a:stCxn id="22" idx="2"/>
            <a:endCxn id="23" idx="0"/>
          </p:cNvCxnSpPr>
          <p:nvPr/>
        </p:nvCxnSpPr>
        <p:spPr>
          <a:xfrm>
            <a:off x="1494778" y="2888046"/>
            <a:ext cx="0" cy="9819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Conector recto de flecha 33">
            <a:extLst>
              <a:ext uri="{FF2B5EF4-FFF2-40B4-BE49-F238E27FC236}">
                <a16:creationId xmlns:a16="http://schemas.microsoft.com/office/drawing/2014/main" id="{12A3DFE9-5AE0-E073-547B-44EED8EB9E4E}"/>
              </a:ext>
            </a:extLst>
          </p:cNvPr>
          <p:cNvCxnSpPr>
            <a:cxnSpLocks/>
            <a:stCxn id="23" idx="2"/>
            <a:endCxn id="26" idx="0"/>
          </p:cNvCxnSpPr>
          <p:nvPr/>
        </p:nvCxnSpPr>
        <p:spPr>
          <a:xfrm flipH="1">
            <a:off x="1494777" y="4682705"/>
            <a:ext cx="1" cy="8864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Conector: angular 36">
            <a:extLst>
              <a:ext uri="{FF2B5EF4-FFF2-40B4-BE49-F238E27FC236}">
                <a16:creationId xmlns:a16="http://schemas.microsoft.com/office/drawing/2014/main" id="{C1144B3B-46E3-C2D0-9D6D-E1F382705393}"/>
              </a:ext>
            </a:extLst>
          </p:cNvPr>
          <p:cNvCxnSpPr>
            <a:cxnSpLocks/>
            <a:stCxn id="22" idx="3"/>
            <a:endCxn id="24" idx="0"/>
          </p:cNvCxnSpPr>
          <p:nvPr/>
        </p:nvCxnSpPr>
        <p:spPr>
          <a:xfrm>
            <a:off x="2155512" y="2501003"/>
            <a:ext cx="1034656" cy="28444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Conector: angular 37">
            <a:extLst>
              <a:ext uri="{FF2B5EF4-FFF2-40B4-BE49-F238E27FC236}">
                <a16:creationId xmlns:a16="http://schemas.microsoft.com/office/drawing/2014/main" id="{7791C7EC-4204-D572-56CD-92C286C88127}"/>
              </a:ext>
            </a:extLst>
          </p:cNvPr>
          <p:cNvCxnSpPr>
            <a:cxnSpLocks/>
            <a:stCxn id="23" idx="3"/>
            <a:endCxn id="25" idx="0"/>
          </p:cNvCxnSpPr>
          <p:nvPr/>
        </p:nvCxnSpPr>
        <p:spPr>
          <a:xfrm>
            <a:off x="2270705" y="4276344"/>
            <a:ext cx="881620" cy="27537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Conector: angular 40">
            <a:extLst>
              <a:ext uri="{FF2B5EF4-FFF2-40B4-BE49-F238E27FC236}">
                <a16:creationId xmlns:a16="http://schemas.microsoft.com/office/drawing/2014/main" id="{FAD60FF1-EC71-2DD8-6591-E7992A5896D3}"/>
              </a:ext>
            </a:extLst>
          </p:cNvPr>
          <p:cNvCxnSpPr>
            <a:cxnSpLocks/>
          </p:cNvCxnSpPr>
          <p:nvPr/>
        </p:nvCxnSpPr>
        <p:spPr>
          <a:xfrm rot="10800000" flipV="1">
            <a:off x="1527278" y="5075599"/>
            <a:ext cx="1544480" cy="204752"/>
          </a:xfrm>
          <a:prstGeom prst="bentConnector3">
            <a:avLst>
              <a:gd name="adj1" fmla="val 335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Conector: angular 41">
            <a:extLst>
              <a:ext uri="{FF2B5EF4-FFF2-40B4-BE49-F238E27FC236}">
                <a16:creationId xmlns:a16="http://schemas.microsoft.com/office/drawing/2014/main" id="{3FFDB3A3-EF89-507D-48B4-949D288CEBDB}"/>
              </a:ext>
            </a:extLst>
          </p:cNvPr>
          <p:cNvCxnSpPr>
            <a:cxnSpLocks/>
          </p:cNvCxnSpPr>
          <p:nvPr/>
        </p:nvCxnSpPr>
        <p:spPr>
          <a:xfrm rot="10800000" flipV="1">
            <a:off x="1494779" y="3325957"/>
            <a:ext cx="1627233" cy="136746"/>
          </a:xfrm>
          <a:prstGeom prst="bentConnector3">
            <a:avLst>
              <a:gd name="adj1" fmla="val 618"/>
            </a:avLst>
          </a:prstGeom>
          <a:ln>
            <a:tailEnd type="triangle"/>
          </a:ln>
        </p:spPr>
        <p:style>
          <a:lnRef idx="3">
            <a:schemeClr val="accent2"/>
          </a:lnRef>
          <a:fillRef idx="0">
            <a:schemeClr val="accent2"/>
          </a:fillRef>
          <a:effectRef idx="2">
            <a:schemeClr val="accent2"/>
          </a:effectRef>
          <a:fontRef idx="minor">
            <a:schemeClr val="tx1"/>
          </a:fontRef>
        </p:style>
      </p:cxnSp>
      <p:sp>
        <p:nvSpPr>
          <p:cNvPr id="87" name="CuadroTexto 86">
            <a:extLst>
              <a:ext uri="{FF2B5EF4-FFF2-40B4-BE49-F238E27FC236}">
                <a16:creationId xmlns:a16="http://schemas.microsoft.com/office/drawing/2014/main" id="{08226907-3E02-FCEF-B0F0-BE5794FDE83D}"/>
              </a:ext>
            </a:extLst>
          </p:cNvPr>
          <p:cNvSpPr txBox="1"/>
          <p:nvPr/>
        </p:nvSpPr>
        <p:spPr>
          <a:xfrm>
            <a:off x="2969964" y="2131652"/>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88" name="CuadroTexto 87">
            <a:extLst>
              <a:ext uri="{FF2B5EF4-FFF2-40B4-BE49-F238E27FC236}">
                <a16:creationId xmlns:a16="http://schemas.microsoft.com/office/drawing/2014/main" id="{90F87377-3E9F-68A0-4CC1-11172E39B919}"/>
              </a:ext>
            </a:extLst>
          </p:cNvPr>
          <p:cNvSpPr txBox="1"/>
          <p:nvPr/>
        </p:nvSpPr>
        <p:spPr>
          <a:xfrm>
            <a:off x="2889759" y="3862852"/>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89" name="CuadroTexto 88">
            <a:extLst>
              <a:ext uri="{FF2B5EF4-FFF2-40B4-BE49-F238E27FC236}">
                <a16:creationId xmlns:a16="http://schemas.microsoft.com/office/drawing/2014/main" id="{3FEE6BBC-1A52-B446-D6BD-29695584A1A1}"/>
              </a:ext>
            </a:extLst>
          </p:cNvPr>
          <p:cNvSpPr txBox="1"/>
          <p:nvPr/>
        </p:nvSpPr>
        <p:spPr>
          <a:xfrm>
            <a:off x="1000023" y="2863457"/>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
        <p:nvSpPr>
          <p:cNvPr id="90" name="CuadroTexto 89">
            <a:extLst>
              <a:ext uri="{FF2B5EF4-FFF2-40B4-BE49-F238E27FC236}">
                <a16:creationId xmlns:a16="http://schemas.microsoft.com/office/drawing/2014/main" id="{7D11B475-CA6F-2A05-23A2-41C94B8D7006}"/>
              </a:ext>
            </a:extLst>
          </p:cNvPr>
          <p:cNvSpPr txBox="1"/>
          <p:nvPr/>
        </p:nvSpPr>
        <p:spPr>
          <a:xfrm>
            <a:off x="1015521" y="4709911"/>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Tree>
    <p:extLst>
      <p:ext uri="{BB962C8B-B14F-4D97-AF65-F5344CB8AC3E}">
        <p14:creationId xmlns:p14="http://schemas.microsoft.com/office/powerpoint/2010/main" val="394851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Decisiones en una sola dirección</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7</a:t>
            </a:fld>
            <a:endParaRPr lang="es-PE" dirty="0"/>
          </a:p>
        </p:txBody>
      </p:sp>
      <p:sp>
        <p:nvSpPr>
          <p:cNvPr id="5" name="CuadroTexto 4">
            <a:extLst>
              <a:ext uri="{FF2B5EF4-FFF2-40B4-BE49-F238E27FC236}">
                <a16:creationId xmlns:a16="http://schemas.microsoft.com/office/drawing/2014/main" id="{2633A268-92F5-B313-C004-7FCA2AFFACC4}"/>
              </a:ext>
            </a:extLst>
          </p:cNvPr>
          <p:cNvSpPr txBox="1"/>
          <p:nvPr/>
        </p:nvSpPr>
        <p:spPr>
          <a:xfrm>
            <a:off x="4514690" y="993483"/>
            <a:ext cx="4655669" cy="5093702"/>
          </a:xfrm>
          <a:prstGeom prst="rect">
            <a:avLst/>
          </a:prstGeom>
          <a:noFill/>
        </p:spPr>
        <p:txBody>
          <a:bodyPr wrap="square" rtlCol="0">
            <a:spAutoFit/>
          </a:bodyPr>
          <a:lstStyle/>
          <a:p>
            <a:r>
              <a:rPr lang="es-PE" sz="2500" dirty="0"/>
              <a:t>x = 4</a:t>
            </a:r>
          </a:p>
          <a:p>
            <a:r>
              <a:rPr lang="es-PE" sz="2500" dirty="0">
                <a:solidFill>
                  <a:srgbClr val="D7712B"/>
                </a:solidFill>
              </a:rPr>
              <a:t>print (‘Antes de 4’)</a:t>
            </a:r>
          </a:p>
          <a:p>
            <a:r>
              <a:rPr lang="es-PE" sz="2500" dirty="0" err="1">
                <a:solidFill>
                  <a:srgbClr val="7030A0"/>
                </a:solidFill>
              </a:rPr>
              <a:t>if</a:t>
            </a:r>
            <a:r>
              <a:rPr lang="es-PE" sz="2500" dirty="0">
                <a:solidFill>
                  <a:srgbClr val="7030A0"/>
                </a:solidFill>
              </a:rPr>
              <a:t> x == 4:</a:t>
            </a:r>
          </a:p>
          <a:p>
            <a:r>
              <a:rPr lang="es-PE" sz="2500" dirty="0">
                <a:solidFill>
                  <a:srgbClr val="7030A0"/>
                </a:solidFill>
              </a:rPr>
              <a:t>	print(‘Es 4’)</a:t>
            </a:r>
          </a:p>
          <a:p>
            <a:r>
              <a:rPr lang="es-PE" sz="2500" dirty="0">
                <a:solidFill>
                  <a:srgbClr val="7030A0"/>
                </a:solidFill>
              </a:rPr>
              <a:t>	print(‘Todavía 4’)</a:t>
            </a:r>
          </a:p>
          <a:p>
            <a:r>
              <a:rPr lang="es-PE" sz="2500" dirty="0">
                <a:solidFill>
                  <a:srgbClr val="7030A0"/>
                </a:solidFill>
              </a:rPr>
              <a:t>	print(‘Y sigue’)</a:t>
            </a:r>
          </a:p>
          <a:p>
            <a:r>
              <a:rPr lang="es-PE" sz="2500" dirty="0">
                <a:solidFill>
                  <a:srgbClr val="D7712B"/>
                </a:solidFill>
              </a:rPr>
              <a:t>print (‘Después de 4’)</a:t>
            </a:r>
          </a:p>
          <a:p>
            <a:r>
              <a:rPr lang="es-PE" sz="2500" dirty="0">
                <a:solidFill>
                  <a:srgbClr val="D7712B"/>
                </a:solidFill>
              </a:rPr>
              <a:t>print (‘Antes de 5’)</a:t>
            </a:r>
          </a:p>
          <a:p>
            <a:r>
              <a:rPr lang="es-PE" sz="2500" dirty="0" err="1">
                <a:solidFill>
                  <a:srgbClr val="00B0F0"/>
                </a:solidFill>
              </a:rPr>
              <a:t>if</a:t>
            </a:r>
            <a:r>
              <a:rPr lang="es-PE" sz="2500" dirty="0">
                <a:solidFill>
                  <a:srgbClr val="00B0F0"/>
                </a:solidFill>
              </a:rPr>
              <a:t> x == 5:</a:t>
            </a:r>
          </a:p>
          <a:p>
            <a:r>
              <a:rPr lang="es-PE" sz="2500" dirty="0">
                <a:solidFill>
                  <a:srgbClr val="00B0F0"/>
                </a:solidFill>
              </a:rPr>
              <a:t>	print(‘Es 4’)</a:t>
            </a:r>
          </a:p>
          <a:p>
            <a:r>
              <a:rPr lang="es-PE" sz="2500" dirty="0">
                <a:solidFill>
                  <a:srgbClr val="00B0F0"/>
                </a:solidFill>
              </a:rPr>
              <a:t>	print(‘Todavía 4’)</a:t>
            </a:r>
          </a:p>
          <a:p>
            <a:r>
              <a:rPr lang="es-PE" sz="2500" dirty="0">
                <a:solidFill>
                  <a:srgbClr val="00B0F0"/>
                </a:solidFill>
              </a:rPr>
              <a:t>	print(‘Y sigue’)</a:t>
            </a:r>
          </a:p>
          <a:p>
            <a:r>
              <a:rPr lang="es-PE" sz="2500" dirty="0">
                <a:solidFill>
                  <a:srgbClr val="D7712B"/>
                </a:solidFill>
              </a:rPr>
              <a:t>print (‘Después de 5’)</a:t>
            </a:r>
          </a:p>
        </p:txBody>
      </p:sp>
      <p:sp>
        <p:nvSpPr>
          <p:cNvPr id="20" name="CuadroTexto 19">
            <a:extLst>
              <a:ext uri="{FF2B5EF4-FFF2-40B4-BE49-F238E27FC236}">
                <a16:creationId xmlns:a16="http://schemas.microsoft.com/office/drawing/2014/main" id="{D6161C04-3A9C-51AF-4576-C4F3E357F2A3}"/>
              </a:ext>
            </a:extLst>
          </p:cNvPr>
          <p:cNvSpPr txBox="1"/>
          <p:nvPr/>
        </p:nvSpPr>
        <p:spPr>
          <a:xfrm>
            <a:off x="8988132" y="1416494"/>
            <a:ext cx="2743200" cy="3785652"/>
          </a:xfrm>
          <a:prstGeom prst="rect">
            <a:avLst/>
          </a:prstGeom>
          <a:noFill/>
        </p:spPr>
        <p:txBody>
          <a:bodyPr wrap="square" rtlCol="0">
            <a:spAutoFit/>
          </a:bodyPr>
          <a:lstStyle/>
          <a:p>
            <a:r>
              <a:rPr lang="es-PE" sz="3000" dirty="0"/>
              <a:t>Output:</a:t>
            </a:r>
          </a:p>
          <a:p>
            <a:r>
              <a:rPr lang="es-PE" sz="3000" dirty="0">
                <a:solidFill>
                  <a:srgbClr val="D7712B"/>
                </a:solidFill>
              </a:rPr>
              <a:t>Antes de 4</a:t>
            </a:r>
          </a:p>
          <a:p>
            <a:r>
              <a:rPr lang="es-PE" sz="3000" dirty="0">
                <a:solidFill>
                  <a:srgbClr val="7030A0"/>
                </a:solidFill>
              </a:rPr>
              <a:t>Es 4</a:t>
            </a:r>
          </a:p>
          <a:p>
            <a:r>
              <a:rPr lang="es-PE" sz="3000" dirty="0">
                <a:solidFill>
                  <a:srgbClr val="7030A0"/>
                </a:solidFill>
              </a:rPr>
              <a:t>Todavía 4</a:t>
            </a:r>
          </a:p>
          <a:p>
            <a:r>
              <a:rPr lang="es-PE" sz="3000" dirty="0">
                <a:solidFill>
                  <a:srgbClr val="7030A0"/>
                </a:solidFill>
              </a:rPr>
              <a:t>Y sigue</a:t>
            </a:r>
          </a:p>
          <a:p>
            <a:r>
              <a:rPr lang="es-PE" sz="3000" dirty="0">
                <a:solidFill>
                  <a:srgbClr val="D7712B"/>
                </a:solidFill>
              </a:rPr>
              <a:t>Después de 4</a:t>
            </a:r>
          </a:p>
          <a:p>
            <a:r>
              <a:rPr lang="es-PE" sz="3000" dirty="0">
                <a:solidFill>
                  <a:srgbClr val="D7712B"/>
                </a:solidFill>
              </a:rPr>
              <a:t>Antes de 5</a:t>
            </a:r>
          </a:p>
          <a:p>
            <a:r>
              <a:rPr lang="es-PE" sz="3000" dirty="0">
                <a:solidFill>
                  <a:srgbClr val="D7712B"/>
                </a:solidFill>
              </a:rPr>
              <a:t>Después de 5</a:t>
            </a:r>
          </a:p>
        </p:txBody>
      </p:sp>
      <p:sp>
        <p:nvSpPr>
          <p:cNvPr id="22" name="Diagrama de flujo: decisión 21">
            <a:extLst>
              <a:ext uri="{FF2B5EF4-FFF2-40B4-BE49-F238E27FC236}">
                <a16:creationId xmlns:a16="http://schemas.microsoft.com/office/drawing/2014/main" id="{31750CEF-A3A9-5650-2D38-96E4C802AE15}"/>
              </a:ext>
            </a:extLst>
          </p:cNvPr>
          <p:cNvSpPr/>
          <p:nvPr/>
        </p:nvSpPr>
        <p:spPr>
          <a:xfrm>
            <a:off x="670177" y="2113959"/>
            <a:ext cx="1485335" cy="774087"/>
          </a:xfrm>
          <a:prstGeom prst="flowChartDecision">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 4</a:t>
            </a:r>
          </a:p>
        </p:txBody>
      </p:sp>
      <p:sp>
        <p:nvSpPr>
          <p:cNvPr id="24" name="Rectángulo 23">
            <a:extLst>
              <a:ext uri="{FF2B5EF4-FFF2-40B4-BE49-F238E27FC236}">
                <a16:creationId xmlns:a16="http://schemas.microsoft.com/office/drawing/2014/main" id="{CCE5635B-7022-BD19-FBF9-DAE57A9280CA}"/>
              </a:ext>
            </a:extLst>
          </p:cNvPr>
          <p:cNvSpPr/>
          <p:nvPr/>
        </p:nvSpPr>
        <p:spPr>
          <a:xfrm>
            <a:off x="2095502" y="2785445"/>
            <a:ext cx="1963878"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(‘Es 4’)</a:t>
            </a:r>
          </a:p>
        </p:txBody>
      </p:sp>
      <p:cxnSp>
        <p:nvCxnSpPr>
          <p:cNvPr id="28" name="Conector recto de flecha 27">
            <a:extLst>
              <a:ext uri="{FF2B5EF4-FFF2-40B4-BE49-F238E27FC236}">
                <a16:creationId xmlns:a16="http://schemas.microsoft.com/office/drawing/2014/main" id="{30C7C6E5-6629-74DF-6412-920F6DD21FDF}"/>
              </a:ext>
            </a:extLst>
          </p:cNvPr>
          <p:cNvCxnSpPr>
            <a:cxnSpLocks/>
            <a:endCxn id="22" idx="0"/>
          </p:cNvCxnSpPr>
          <p:nvPr/>
        </p:nvCxnSpPr>
        <p:spPr>
          <a:xfrm>
            <a:off x="1412845" y="1814945"/>
            <a:ext cx="0" cy="2990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Conector recto de flecha 31">
            <a:extLst>
              <a:ext uri="{FF2B5EF4-FFF2-40B4-BE49-F238E27FC236}">
                <a16:creationId xmlns:a16="http://schemas.microsoft.com/office/drawing/2014/main" id="{F58A8320-B58B-4F14-1D6E-F5A151BE22B2}"/>
              </a:ext>
            </a:extLst>
          </p:cNvPr>
          <p:cNvCxnSpPr>
            <a:cxnSpLocks/>
            <a:stCxn id="22" idx="2"/>
          </p:cNvCxnSpPr>
          <p:nvPr/>
        </p:nvCxnSpPr>
        <p:spPr>
          <a:xfrm>
            <a:off x="1412845" y="2888046"/>
            <a:ext cx="0" cy="24736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Conector: angular 36">
            <a:extLst>
              <a:ext uri="{FF2B5EF4-FFF2-40B4-BE49-F238E27FC236}">
                <a16:creationId xmlns:a16="http://schemas.microsoft.com/office/drawing/2014/main" id="{C1144B3B-46E3-C2D0-9D6D-E1F382705393}"/>
              </a:ext>
            </a:extLst>
          </p:cNvPr>
          <p:cNvCxnSpPr>
            <a:cxnSpLocks/>
            <a:stCxn id="22" idx="3"/>
            <a:endCxn id="24" idx="0"/>
          </p:cNvCxnSpPr>
          <p:nvPr/>
        </p:nvCxnSpPr>
        <p:spPr>
          <a:xfrm>
            <a:off x="2155512" y="2501003"/>
            <a:ext cx="921929" cy="28444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87" name="CuadroTexto 86">
            <a:extLst>
              <a:ext uri="{FF2B5EF4-FFF2-40B4-BE49-F238E27FC236}">
                <a16:creationId xmlns:a16="http://schemas.microsoft.com/office/drawing/2014/main" id="{08226907-3E02-FCEF-B0F0-BE5794FDE83D}"/>
              </a:ext>
            </a:extLst>
          </p:cNvPr>
          <p:cNvSpPr txBox="1"/>
          <p:nvPr/>
        </p:nvSpPr>
        <p:spPr>
          <a:xfrm>
            <a:off x="2969964" y="2131652"/>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89" name="CuadroTexto 88">
            <a:extLst>
              <a:ext uri="{FF2B5EF4-FFF2-40B4-BE49-F238E27FC236}">
                <a16:creationId xmlns:a16="http://schemas.microsoft.com/office/drawing/2014/main" id="{3FEE6BBC-1A52-B446-D6BD-29695584A1A1}"/>
              </a:ext>
            </a:extLst>
          </p:cNvPr>
          <p:cNvSpPr txBox="1"/>
          <p:nvPr/>
        </p:nvSpPr>
        <p:spPr>
          <a:xfrm>
            <a:off x="1000023" y="2863457"/>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
        <p:nvSpPr>
          <p:cNvPr id="27" name="Rectángulo 26">
            <a:extLst>
              <a:ext uri="{FF2B5EF4-FFF2-40B4-BE49-F238E27FC236}">
                <a16:creationId xmlns:a16="http://schemas.microsoft.com/office/drawing/2014/main" id="{DD9E0B09-AA35-0CD1-D210-D11F35885A70}"/>
              </a:ext>
            </a:extLst>
          </p:cNvPr>
          <p:cNvSpPr/>
          <p:nvPr/>
        </p:nvSpPr>
        <p:spPr>
          <a:xfrm>
            <a:off x="2095502" y="3575976"/>
            <a:ext cx="1963878"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(‘Todavía 4’)</a:t>
            </a:r>
          </a:p>
        </p:txBody>
      </p:sp>
      <p:sp>
        <p:nvSpPr>
          <p:cNvPr id="29" name="Rectángulo 28">
            <a:extLst>
              <a:ext uri="{FF2B5EF4-FFF2-40B4-BE49-F238E27FC236}">
                <a16:creationId xmlns:a16="http://schemas.microsoft.com/office/drawing/2014/main" id="{82CADA7A-BB03-ADDE-8764-EEC488BD951D}"/>
              </a:ext>
            </a:extLst>
          </p:cNvPr>
          <p:cNvSpPr/>
          <p:nvPr/>
        </p:nvSpPr>
        <p:spPr>
          <a:xfrm>
            <a:off x="2095501" y="4345378"/>
            <a:ext cx="1963878"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(‘Y sigue’)</a:t>
            </a:r>
          </a:p>
        </p:txBody>
      </p:sp>
      <p:cxnSp>
        <p:nvCxnSpPr>
          <p:cNvPr id="33" name="Conector recto de flecha 32">
            <a:extLst>
              <a:ext uri="{FF2B5EF4-FFF2-40B4-BE49-F238E27FC236}">
                <a16:creationId xmlns:a16="http://schemas.microsoft.com/office/drawing/2014/main" id="{CF99B8D7-D343-D905-E81A-BB8D54906DF1}"/>
              </a:ext>
            </a:extLst>
          </p:cNvPr>
          <p:cNvCxnSpPr>
            <a:cxnSpLocks/>
            <a:endCxn id="27" idx="0"/>
          </p:cNvCxnSpPr>
          <p:nvPr/>
        </p:nvCxnSpPr>
        <p:spPr>
          <a:xfrm>
            <a:off x="3077441" y="3309320"/>
            <a:ext cx="0" cy="2666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Conector recto de flecha 34">
            <a:extLst>
              <a:ext uri="{FF2B5EF4-FFF2-40B4-BE49-F238E27FC236}">
                <a16:creationId xmlns:a16="http://schemas.microsoft.com/office/drawing/2014/main" id="{42A5DBDB-97F7-66BF-86FB-9E56F8C92200}"/>
              </a:ext>
            </a:extLst>
          </p:cNvPr>
          <p:cNvCxnSpPr>
            <a:cxnSpLocks/>
            <a:stCxn id="27" idx="2"/>
          </p:cNvCxnSpPr>
          <p:nvPr/>
        </p:nvCxnSpPr>
        <p:spPr>
          <a:xfrm>
            <a:off x="3077441" y="4099851"/>
            <a:ext cx="0" cy="2455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9" name="Conector recto de flecha 38">
            <a:extLst>
              <a:ext uri="{FF2B5EF4-FFF2-40B4-BE49-F238E27FC236}">
                <a16:creationId xmlns:a16="http://schemas.microsoft.com/office/drawing/2014/main" id="{7C637A8B-BAAD-66B8-1B6A-CAC85D0696EC}"/>
              </a:ext>
            </a:extLst>
          </p:cNvPr>
          <p:cNvCxnSpPr>
            <a:cxnSpLocks/>
          </p:cNvCxnSpPr>
          <p:nvPr/>
        </p:nvCxnSpPr>
        <p:spPr>
          <a:xfrm>
            <a:off x="3077441" y="4869253"/>
            <a:ext cx="0" cy="2455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2748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Condicionales anidadas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8</a:t>
            </a:fld>
            <a:endParaRPr lang="es-PE" dirty="0"/>
          </a:p>
        </p:txBody>
      </p:sp>
      <p:sp>
        <p:nvSpPr>
          <p:cNvPr id="5" name="CuadroTexto 4">
            <a:extLst>
              <a:ext uri="{FF2B5EF4-FFF2-40B4-BE49-F238E27FC236}">
                <a16:creationId xmlns:a16="http://schemas.microsoft.com/office/drawing/2014/main" id="{2633A268-92F5-B313-C004-7FCA2AFFACC4}"/>
              </a:ext>
            </a:extLst>
          </p:cNvPr>
          <p:cNvSpPr txBox="1"/>
          <p:nvPr/>
        </p:nvSpPr>
        <p:spPr>
          <a:xfrm>
            <a:off x="6007088" y="2262799"/>
            <a:ext cx="5762013" cy="2862322"/>
          </a:xfrm>
          <a:prstGeom prst="rect">
            <a:avLst/>
          </a:prstGeom>
          <a:noFill/>
        </p:spPr>
        <p:txBody>
          <a:bodyPr wrap="square" rtlCol="0">
            <a:spAutoFit/>
          </a:bodyPr>
          <a:lstStyle/>
          <a:p>
            <a:r>
              <a:rPr lang="es-PE" sz="3000" dirty="0"/>
              <a:t>x  =   16</a:t>
            </a:r>
          </a:p>
          <a:p>
            <a:r>
              <a:rPr lang="es-PE" sz="3000" dirty="0" err="1">
                <a:solidFill>
                  <a:srgbClr val="7030A0"/>
                </a:solidFill>
              </a:rPr>
              <a:t>if</a:t>
            </a:r>
            <a:r>
              <a:rPr lang="es-PE" sz="3000" dirty="0">
                <a:solidFill>
                  <a:srgbClr val="7030A0"/>
                </a:solidFill>
              </a:rPr>
              <a:t> x &gt; 1:</a:t>
            </a:r>
          </a:p>
          <a:p>
            <a:r>
              <a:rPr lang="es-PE" sz="3000" dirty="0">
                <a:solidFill>
                  <a:srgbClr val="7030A0"/>
                </a:solidFill>
              </a:rPr>
              <a:t>	print(‘Mayor a 1’)</a:t>
            </a:r>
          </a:p>
          <a:p>
            <a:r>
              <a:rPr lang="es-PE" sz="3000" dirty="0">
                <a:solidFill>
                  <a:srgbClr val="7030A0"/>
                </a:solidFill>
              </a:rPr>
              <a:t>	</a:t>
            </a:r>
            <a:r>
              <a:rPr lang="es-PE" sz="3000" dirty="0" err="1">
                <a:solidFill>
                  <a:srgbClr val="D7712B"/>
                </a:solidFill>
              </a:rPr>
              <a:t>if</a:t>
            </a:r>
            <a:r>
              <a:rPr lang="es-PE" sz="3000" dirty="0">
                <a:solidFill>
                  <a:srgbClr val="D7712B"/>
                </a:solidFill>
              </a:rPr>
              <a:t> x &lt; 50:</a:t>
            </a:r>
          </a:p>
          <a:p>
            <a:r>
              <a:rPr lang="es-PE" sz="3000" dirty="0">
                <a:solidFill>
                  <a:srgbClr val="D7712B"/>
                </a:solidFill>
              </a:rPr>
              <a:t>		print(‘Menor que 50’)</a:t>
            </a:r>
          </a:p>
          <a:p>
            <a:r>
              <a:rPr lang="es-PE" sz="3000" dirty="0">
                <a:solidFill>
                  <a:srgbClr val="843C0C"/>
                </a:solidFill>
              </a:rPr>
              <a:t>print(‘Fin’)</a:t>
            </a:r>
          </a:p>
        </p:txBody>
      </p:sp>
      <p:sp>
        <p:nvSpPr>
          <p:cNvPr id="22" name="Diagrama de flujo: decisión 21">
            <a:extLst>
              <a:ext uri="{FF2B5EF4-FFF2-40B4-BE49-F238E27FC236}">
                <a16:creationId xmlns:a16="http://schemas.microsoft.com/office/drawing/2014/main" id="{31750CEF-A3A9-5650-2D38-96E4C802AE15}"/>
              </a:ext>
            </a:extLst>
          </p:cNvPr>
          <p:cNvSpPr/>
          <p:nvPr/>
        </p:nvSpPr>
        <p:spPr>
          <a:xfrm>
            <a:off x="247387" y="2036176"/>
            <a:ext cx="1321468" cy="774087"/>
          </a:xfrm>
          <a:prstGeom prst="flowChartDecision">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&lt; 6</a:t>
            </a:r>
          </a:p>
        </p:txBody>
      </p:sp>
      <p:sp>
        <p:nvSpPr>
          <p:cNvPr id="24" name="Rectángulo 23">
            <a:extLst>
              <a:ext uri="{FF2B5EF4-FFF2-40B4-BE49-F238E27FC236}">
                <a16:creationId xmlns:a16="http://schemas.microsoft.com/office/drawing/2014/main" id="{CCE5635B-7022-BD19-FBF9-DAE57A9280CA}"/>
              </a:ext>
            </a:extLst>
          </p:cNvPr>
          <p:cNvSpPr/>
          <p:nvPr/>
        </p:nvSpPr>
        <p:spPr>
          <a:xfrm>
            <a:off x="1565484" y="2732503"/>
            <a:ext cx="1738423"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(‘Pequeño)</a:t>
            </a:r>
          </a:p>
        </p:txBody>
      </p:sp>
      <p:sp>
        <p:nvSpPr>
          <p:cNvPr id="25" name="Rectángulo 24">
            <a:extLst>
              <a:ext uri="{FF2B5EF4-FFF2-40B4-BE49-F238E27FC236}">
                <a16:creationId xmlns:a16="http://schemas.microsoft.com/office/drawing/2014/main" id="{95724789-BA75-0AAA-F544-9AD7F5B1A768}"/>
              </a:ext>
            </a:extLst>
          </p:cNvPr>
          <p:cNvSpPr/>
          <p:nvPr/>
        </p:nvSpPr>
        <p:spPr>
          <a:xfrm>
            <a:off x="3147853" y="4235549"/>
            <a:ext cx="1814101"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(‘Grande’)</a:t>
            </a:r>
          </a:p>
        </p:txBody>
      </p:sp>
      <p:sp>
        <p:nvSpPr>
          <p:cNvPr id="26" name="Rectángulo 25">
            <a:extLst>
              <a:ext uri="{FF2B5EF4-FFF2-40B4-BE49-F238E27FC236}">
                <a16:creationId xmlns:a16="http://schemas.microsoft.com/office/drawing/2014/main" id="{BE773961-B80B-8643-DAD5-8491CC74D782}"/>
              </a:ext>
            </a:extLst>
          </p:cNvPr>
          <p:cNvSpPr/>
          <p:nvPr/>
        </p:nvSpPr>
        <p:spPr>
          <a:xfrm>
            <a:off x="132193" y="5663401"/>
            <a:ext cx="1551856" cy="523875"/>
          </a:xfrm>
          <a:prstGeom prst="rect">
            <a:avLst/>
          </a:prstGeom>
          <a:solidFill>
            <a:schemeClr val="bg1"/>
          </a:solidFill>
          <a:ln>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(‘Fin’)</a:t>
            </a:r>
          </a:p>
        </p:txBody>
      </p:sp>
      <p:cxnSp>
        <p:nvCxnSpPr>
          <p:cNvPr id="28" name="Conector recto de flecha 27">
            <a:extLst>
              <a:ext uri="{FF2B5EF4-FFF2-40B4-BE49-F238E27FC236}">
                <a16:creationId xmlns:a16="http://schemas.microsoft.com/office/drawing/2014/main" id="{30C7C6E5-6629-74DF-6412-920F6DD21FDF}"/>
              </a:ext>
            </a:extLst>
          </p:cNvPr>
          <p:cNvCxnSpPr>
            <a:cxnSpLocks/>
            <a:endCxn id="22" idx="0"/>
          </p:cNvCxnSpPr>
          <p:nvPr/>
        </p:nvCxnSpPr>
        <p:spPr>
          <a:xfrm>
            <a:off x="908121" y="1741184"/>
            <a:ext cx="0" cy="294992"/>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2" name="Conector recto de flecha 31">
            <a:extLst>
              <a:ext uri="{FF2B5EF4-FFF2-40B4-BE49-F238E27FC236}">
                <a16:creationId xmlns:a16="http://schemas.microsoft.com/office/drawing/2014/main" id="{F58A8320-B58B-4F14-1D6E-F5A151BE22B2}"/>
              </a:ext>
            </a:extLst>
          </p:cNvPr>
          <p:cNvCxnSpPr>
            <a:cxnSpLocks/>
            <a:stCxn id="22" idx="2"/>
            <a:endCxn id="26" idx="0"/>
          </p:cNvCxnSpPr>
          <p:nvPr/>
        </p:nvCxnSpPr>
        <p:spPr>
          <a:xfrm>
            <a:off x="908121" y="2810263"/>
            <a:ext cx="0" cy="2853138"/>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7" name="Conector: angular 36">
            <a:extLst>
              <a:ext uri="{FF2B5EF4-FFF2-40B4-BE49-F238E27FC236}">
                <a16:creationId xmlns:a16="http://schemas.microsoft.com/office/drawing/2014/main" id="{C1144B3B-46E3-C2D0-9D6D-E1F382705393}"/>
              </a:ext>
            </a:extLst>
          </p:cNvPr>
          <p:cNvCxnSpPr>
            <a:cxnSpLocks/>
            <a:stCxn id="22" idx="3"/>
            <a:endCxn id="24" idx="0"/>
          </p:cNvCxnSpPr>
          <p:nvPr/>
        </p:nvCxnSpPr>
        <p:spPr>
          <a:xfrm>
            <a:off x="1568855" y="2423220"/>
            <a:ext cx="865841" cy="309283"/>
          </a:xfrm>
          <a:prstGeom prst="bentConnector2">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8" name="Conector: angular 37">
            <a:extLst>
              <a:ext uri="{FF2B5EF4-FFF2-40B4-BE49-F238E27FC236}">
                <a16:creationId xmlns:a16="http://schemas.microsoft.com/office/drawing/2014/main" id="{7791C7EC-4204-D572-56CD-92C286C88127}"/>
              </a:ext>
            </a:extLst>
          </p:cNvPr>
          <p:cNvCxnSpPr>
            <a:cxnSpLocks/>
          </p:cNvCxnSpPr>
          <p:nvPr/>
        </p:nvCxnSpPr>
        <p:spPr>
          <a:xfrm>
            <a:off x="3200692" y="3960170"/>
            <a:ext cx="881620" cy="27537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87" name="CuadroTexto 86">
            <a:extLst>
              <a:ext uri="{FF2B5EF4-FFF2-40B4-BE49-F238E27FC236}">
                <a16:creationId xmlns:a16="http://schemas.microsoft.com/office/drawing/2014/main" id="{08226907-3E02-FCEF-B0F0-BE5794FDE83D}"/>
              </a:ext>
            </a:extLst>
          </p:cNvPr>
          <p:cNvSpPr txBox="1"/>
          <p:nvPr/>
        </p:nvSpPr>
        <p:spPr>
          <a:xfrm>
            <a:off x="2231725" y="2062744"/>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88" name="CuadroTexto 87">
            <a:extLst>
              <a:ext uri="{FF2B5EF4-FFF2-40B4-BE49-F238E27FC236}">
                <a16:creationId xmlns:a16="http://schemas.microsoft.com/office/drawing/2014/main" id="{90F87377-3E9F-68A0-4CC1-11172E39B919}"/>
              </a:ext>
            </a:extLst>
          </p:cNvPr>
          <p:cNvSpPr txBox="1"/>
          <p:nvPr/>
        </p:nvSpPr>
        <p:spPr>
          <a:xfrm>
            <a:off x="3808136" y="3625589"/>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
        <p:nvSpPr>
          <p:cNvPr id="89" name="CuadroTexto 88">
            <a:extLst>
              <a:ext uri="{FF2B5EF4-FFF2-40B4-BE49-F238E27FC236}">
                <a16:creationId xmlns:a16="http://schemas.microsoft.com/office/drawing/2014/main" id="{3FEE6BBC-1A52-B446-D6BD-29695584A1A1}"/>
              </a:ext>
            </a:extLst>
          </p:cNvPr>
          <p:cNvSpPr txBox="1"/>
          <p:nvPr/>
        </p:nvSpPr>
        <p:spPr>
          <a:xfrm>
            <a:off x="333984" y="2794385"/>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
        <p:nvSpPr>
          <p:cNvPr id="27" name="Diagrama de flujo: decisión 26">
            <a:extLst>
              <a:ext uri="{FF2B5EF4-FFF2-40B4-BE49-F238E27FC236}">
                <a16:creationId xmlns:a16="http://schemas.microsoft.com/office/drawing/2014/main" id="{ABC5E757-80EA-F1A7-AFC8-2A9745153C36}"/>
              </a:ext>
            </a:extLst>
          </p:cNvPr>
          <p:cNvSpPr/>
          <p:nvPr/>
        </p:nvSpPr>
        <p:spPr>
          <a:xfrm>
            <a:off x="1658767" y="3562774"/>
            <a:ext cx="1551855" cy="812722"/>
          </a:xfrm>
          <a:prstGeom prst="flowChartDecision">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&gt; 10</a:t>
            </a:r>
          </a:p>
        </p:txBody>
      </p:sp>
      <p:cxnSp>
        <p:nvCxnSpPr>
          <p:cNvPr id="12" name="Conector recto de flecha 11">
            <a:extLst>
              <a:ext uri="{FF2B5EF4-FFF2-40B4-BE49-F238E27FC236}">
                <a16:creationId xmlns:a16="http://schemas.microsoft.com/office/drawing/2014/main" id="{03E65479-36DA-E42B-20C4-D2D8A2221BA2}"/>
              </a:ext>
            </a:extLst>
          </p:cNvPr>
          <p:cNvCxnSpPr>
            <a:stCxn id="24" idx="2"/>
            <a:endCxn id="27" idx="0"/>
          </p:cNvCxnSpPr>
          <p:nvPr/>
        </p:nvCxnSpPr>
        <p:spPr>
          <a:xfrm flipH="1">
            <a:off x="2434695" y="3256378"/>
            <a:ext cx="1" cy="306396"/>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3" name="Conector recto de flecha 32">
            <a:extLst>
              <a:ext uri="{FF2B5EF4-FFF2-40B4-BE49-F238E27FC236}">
                <a16:creationId xmlns:a16="http://schemas.microsoft.com/office/drawing/2014/main" id="{21AEA52A-6E26-8264-F9AA-3DC4344B94BF}"/>
              </a:ext>
            </a:extLst>
          </p:cNvPr>
          <p:cNvCxnSpPr>
            <a:cxnSpLocks/>
            <a:stCxn id="27" idx="2"/>
          </p:cNvCxnSpPr>
          <p:nvPr/>
        </p:nvCxnSpPr>
        <p:spPr>
          <a:xfrm flipH="1">
            <a:off x="2434694" y="4375496"/>
            <a:ext cx="1" cy="8799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Conector recto de flecha 34">
            <a:extLst>
              <a:ext uri="{FF2B5EF4-FFF2-40B4-BE49-F238E27FC236}">
                <a16:creationId xmlns:a16="http://schemas.microsoft.com/office/drawing/2014/main" id="{33FBFF79-F4CD-583C-6DEF-5F693467E11C}"/>
              </a:ext>
            </a:extLst>
          </p:cNvPr>
          <p:cNvCxnSpPr>
            <a:cxnSpLocks/>
          </p:cNvCxnSpPr>
          <p:nvPr/>
        </p:nvCxnSpPr>
        <p:spPr>
          <a:xfrm>
            <a:off x="4082312" y="4747038"/>
            <a:ext cx="0" cy="5155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onector recto de flecha 17">
            <a:extLst>
              <a:ext uri="{FF2B5EF4-FFF2-40B4-BE49-F238E27FC236}">
                <a16:creationId xmlns:a16="http://schemas.microsoft.com/office/drawing/2014/main" id="{C61E72C3-B40A-6267-3866-1C790FB2EBC1}"/>
              </a:ext>
            </a:extLst>
          </p:cNvPr>
          <p:cNvCxnSpPr>
            <a:cxnSpLocks/>
          </p:cNvCxnSpPr>
          <p:nvPr/>
        </p:nvCxnSpPr>
        <p:spPr>
          <a:xfrm flipH="1">
            <a:off x="908121" y="5262632"/>
            <a:ext cx="317419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4D02237F-76FB-BF59-1F35-FE2BC9FF9684}"/>
              </a:ext>
            </a:extLst>
          </p:cNvPr>
          <p:cNvSpPr txBox="1"/>
          <p:nvPr/>
        </p:nvSpPr>
        <p:spPr>
          <a:xfrm>
            <a:off x="1870805" y="4375495"/>
            <a:ext cx="548351" cy="400110"/>
          </a:xfrm>
          <a:prstGeom prst="rect">
            <a:avLst/>
          </a:prstGeom>
          <a:noFill/>
        </p:spPr>
        <p:txBody>
          <a:bodyPr wrap="square" rtlCol="0">
            <a:spAutoFit/>
          </a:bodyPr>
          <a:lstStyle/>
          <a:p>
            <a:r>
              <a:rPr lang="es-PE" sz="2000" dirty="0"/>
              <a:t>No</a:t>
            </a:r>
            <a:endParaRPr lang="es-PE" sz="2000" dirty="0">
              <a:solidFill>
                <a:srgbClr val="7030A0"/>
              </a:solidFill>
            </a:endParaRPr>
          </a:p>
        </p:txBody>
      </p:sp>
    </p:spTree>
    <p:extLst>
      <p:ext uri="{BB962C8B-B14F-4D97-AF65-F5344CB8AC3E}">
        <p14:creationId xmlns:p14="http://schemas.microsoft.com/office/powerpoint/2010/main" val="65991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45173-0F27-6048-C48D-F6CC05C882FA}"/>
              </a:ext>
            </a:extLst>
          </p:cNvPr>
          <p:cNvSpPr>
            <a:spLocks noGrp="1"/>
          </p:cNvSpPr>
          <p:nvPr>
            <p:ph type="title"/>
          </p:nvPr>
        </p:nvSpPr>
        <p:spPr/>
        <p:txBody>
          <a:bodyPr/>
          <a:lstStyle/>
          <a:p>
            <a:r>
              <a:rPr lang="es-PE" b="1" dirty="0"/>
              <a:t>Decisiones en dos direcciones</a:t>
            </a:r>
            <a:endParaRPr lang="es-PE" dirty="0"/>
          </a:p>
        </p:txBody>
      </p:sp>
      <p:sp>
        <p:nvSpPr>
          <p:cNvPr id="3" name="Marcador de pie de página 2">
            <a:extLst>
              <a:ext uri="{FF2B5EF4-FFF2-40B4-BE49-F238E27FC236}">
                <a16:creationId xmlns:a16="http://schemas.microsoft.com/office/drawing/2014/main" id="{05174351-BE9E-ECDF-3AC6-89FE8DC5BFB5}"/>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5D151902-D0DF-03AF-F6AB-F93B847E70E6}"/>
              </a:ext>
            </a:extLst>
          </p:cNvPr>
          <p:cNvSpPr>
            <a:spLocks noGrp="1"/>
          </p:cNvSpPr>
          <p:nvPr>
            <p:ph type="sldNum" sz="quarter" idx="12"/>
          </p:nvPr>
        </p:nvSpPr>
        <p:spPr/>
        <p:txBody>
          <a:bodyPr/>
          <a:lstStyle/>
          <a:p>
            <a:fld id="{3CE8B06D-1C54-45AF-95B4-2D125529B008}" type="slidenum">
              <a:rPr lang="es-PE" smtClean="0"/>
              <a:t>9</a:t>
            </a:fld>
            <a:endParaRPr lang="es-PE" dirty="0"/>
          </a:p>
        </p:txBody>
      </p:sp>
      <p:sp>
        <p:nvSpPr>
          <p:cNvPr id="5" name="CuadroTexto 4">
            <a:extLst>
              <a:ext uri="{FF2B5EF4-FFF2-40B4-BE49-F238E27FC236}">
                <a16:creationId xmlns:a16="http://schemas.microsoft.com/office/drawing/2014/main" id="{A9439900-3C02-4DF4-EA89-33F8A5CF14E6}"/>
              </a:ext>
            </a:extLst>
          </p:cNvPr>
          <p:cNvSpPr txBox="1"/>
          <p:nvPr/>
        </p:nvSpPr>
        <p:spPr>
          <a:xfrm>
            <a:off x="6429987" y="2237745"/>
            <a:ext cx="5762013" cy="2862322"/>
          </a:xfrm>
          <a:prstGeom prst="rect">
            <a:avLst/>
          </a:prstGeom>
          <a:noFill/>
        </p:spPr>
        <p:txBody>
          <a:bodyPr wrap="square" rtlCol="0">
            <a:spAutoFit/>
          </a:bodyPr>
          <a:lstStyle/>
          <a:p>
            <a:r>
              <a:rPr lang="es-PE" sz="3000" dirty="0"/>
              <a:t>x  =   6</a:t>
            </a:r>
          </a:p>
          <a:p>
            <a:r>
              <a:rPr lang="es-PE" sz="3000" dirty="0" err="1">
                <a:solidFill>
                  <a:srgbClr val="7030A0"/>
                </a:solidFill>
              </a:rPr>
              <a:t>if</a:t>
            </a:r>
            <a:r>
              <a:rPr lang="es-PE" sz="3000" dirty="0">
                <a:solidFill>
                  <a:srgbClr val="7030A0"/>
                </a:solidFill>
              </a:rPr>
              <a:t> x &gt; 4:</a:t>
            </a:r>
          </a:p>
          <a:p>
            <a:r>
              <a:rPr lang="es-PE" sz="3000" dirty="0">
                <a:solidFill>
                  <a:srgbClr val="7030A0"/>
                </a:solidFill>
              </a:rPr>
              <a:t>	print(‘Es mayor’)</a:t>
            </a:r>
          </a:p>
          <a:p>
            <a:r>
              <a:rPr lang="es-PE" sz="3000" dirty="0" err="1">
                <a:solidFill>
                  <a:srgbClr val="D7712B"/>
                </a:solidFill>
              </a:rPr>
              <a:t>else</a:t>
            </a:r>
            <a:r>
              <a:rPr lang="es-PE" sz="3000" dirty="0">
                <a:solidFill>
                  <a:srgbClr val="D7712B"/>
                </a:solidFill>
              </a:rPr>
              <a:t>:</a:t>
            </a:r>
          </a:p>
          <a:p>
            <a:r>
              <a:rPr lang="es-PE" sz="3000" dirty="0">
                <a:solidFill>
                  <a:srgbClr val="D7712B"/>
                </a:solidFill>
              </a:rPr>
              <a:t>	print(‘No es mayor’)</a:t>
            </a:r>
          </a:p>
          <a:p>
            <a:r>
              <a:rPr lang="es-PE" sz="3000" dirty="0">
                <a:solidFill>
                  <a:srgbClr val="843C0C"/>
                </a:solidFill>
              </a:rPr>
              <a:t>print(‘Fin’)</a:t>
            </a:r>
          </a:p>
        </p:txBody>
      </p:sp>
      <p:sp>
        <p:nvSpPr>
          <p:cNvPr id="6" name="Diagrama de flujo: decisión 5">
            <a:extLst>
              <a:ext uri="{FF2B5EF4-FFF2-40B4-BE49-F238E27FC236}">
                <a16:creationId xmlns:a16="http://schemas.microsoft.com/office/drawing/2014/main" id="{C941DA8C-D35B-1557-058F-74503DDFA3FB}"/>
              </a:ext>
            </a:extLst>
          </p:cNvPr>
          <p:cNvSpPr/>
          <p:nvPr/>
        </p:nvSpPr>
        <p:spPr>
          <a:xfrm>
            <a:off x="2070397" y="2503095"/>
            <a:ext cx="1321468" cy="774087"/>
          </a:xfrm>
          <a:prstGeom prst="flowChartDecision">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&gt; 4</a:t>
            </a:r>
          </a:p>
        </p:txBody>
      </p:sp>
      <p:sp>
        <p:nvSpPr>
          <p:cNvPr id="7" name="Rectángulo 6">
            <a:extLst>
              <a:ext uri="{FF2B5EF4-FFF2-40B4-BE49-F238E27FC236}">
                <a16:creationId xmlns:a16="http://schemas.microsoft.com/office/drawing/2014/main" id="{B83CBBCD-E4F9-C434-E9D0-BE14A427C85F}"/>
              </a:ext>
            </a:extLst>
          </p:cNvPr>
          <p:cNvSpPr/>
          <p:nvPr/>
        </p:nvSpPr>
        <p:spPr>
          <a:xfrm>
            <a:off x="1955203" y="4395442"/>
            <a:ext cx="1551856" cy="523875"/>
          </a:xfrm>
          <a:prstGeom prst="rect">
            <a:avLst/>
          </a:prstGeom>
          <a:solidFill>
            <a:schemeClr val="bg1"/>
          </a:solidFill>
          <a:ln>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(‘Fin’)</a:t>
            </a:r>
          </a:p>
        </p:txBody>
      </p:sp>
      <p:cxnSp>
        <p:nvCxnSpPr>
          <p:cNvPr id="8" name="Conector recto de flecha 7">
            <a:extLst>
              <a:ext uri="{FF2B5EF4-FFF2-40B4-BE49-F238E27FC236}">
                <a16:creationId xmlns:a16="http://schemas.microsoft.com/office/drawing/2014/main" id="{6680D6E4-B797-72D9-AFB2-97D77D4BBB23}"/>
              </a:ext>
            </a:extLst>
          </p:cNvPr>
          <p:cNvCxnSpPr>
            <a:cxnSpLocks/>
          </p:cNvCxnSpPr>
          <p:nvPr/>
        </p:nvCxnSpPr>
        <p:spPr>
          <a:xfrm>
            <a:off x="2731131" y="2208103"/>
            <a:ext cx="0" cy="294992"/>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9" name="Conector: angular 8">
            <a:extLst>
              <a:ext uri="{FF2B5EF4-FFF2-40B4-BE49-F238E27FC236}">
                <a16:creationId xmlns:a16="http://schemas.microsoft.com/office/drawing/2014/main" id="{1262EA6D-DAC1-3CEE-259C-418417390971}"/>
              </a:ext>
            </a:extLst>
          </p:cNvPr>
          <p:cNvCxnSpPr>
            <a:cxnSpLocks/>
            <a:stCxn id="6" idx="3"/>
          </p:cNvCxnSpPr>
          <p:nvPr/>
        </p:nvCxnSpPr>
        <p:spPr>
          <a:xfrm>
            <a:off x="3391865" y="2890139"/>
            <a:ext cx="912809" cy="332342"/>
          </a:xfrm>
          <a:prstGeom prst="bentConnector3">
            <a:avLst>
              <a:gd name="adj1" fmla="val 100087"/>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10" name="CuadroTexto 9">
            <a:extLst>
              <a:ext uri="{FF2B5EF4-FFF2-40B4-BE49-F238E27FC236}">
                <a16:creationId xmlns:a16="http://schemas.microsoft.com/office/drawing/2014/main" id="{6020F5AD-E5A7-AE12-4097-05548FDEE0FC}"/>
              </a:ext>
            </a:extLst>
          </p:cNvPr>
          <p:cNvSpPr txBox="1"/>
          <p:nvPr/>
        </p:nvSpPr>
        <p:spPr>
          <a:xfrm>
            <a:off x="1487677" y="2503095"/>
            <a:ext cx="548351" cy="400110"/>
          </a:xfrm>
          <a:prstGeom prst="rect">
            <a:avLst/>
          </a:prstGeom>
          <a:noFill/>
        </p:spPr>
        <p:txBody>
          <a:bodyPr wrap="square" rtlCol="0">
            <a:spAutoFit/>
          </a:bodyPr>
          <a:lstStyle/>
          <a:p>
            <a:r>
              <a:rPr lang="es-PE" sz="2000" dirty="0"/>
              <a:t>No</a:t>
            </a:r>
          </a:p>
        </p:txBody>
      </p:sp>
      <p:sp>
        <p:nvSpPr>
          <p:cNvPr id="12" name="Rectángulo 11">
            <a:extLst>
              <a:ext uri="{FF2B5EF4-FFF2-40B4-BE49-F238E27FC236}">
                <a16:creationId xmlns:a16="http://schemas.microsoft.com/office/drawing/2014/main" id="{2B08142E-807F-4E4B-ABB9-CB4DDF95BC11}"/>
              </a:ext>
            </a:extLst>
          </p:cNvPr>
          <p:cNvSpPr/>
          <p:nvPr/>
        </p:nvSpPr>
        <p:spPr>
          <a:xfrm>
            <a:off x="1955203" y="1664107"/>
            <a:ext cx="1551856" cy="523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x = 6</a:t>
            </a:r>
          </a:p>
        </p:txBody>
      </p:sp>
      <p:sp>
        <p:nvSpPr>
          <p:cNvPr id="13" name="Rectángulo 12">
            <a:extLst>
              <a:ext uri="{FF2B5EF4-FFF2-40B4-BE49-F238E27FC236}">
                <a16:creationId xmlns:a16="http://schemas.microsoft.com/office/drawing/2014/main" id="{0901A6AD-6B5B-B52A-0925-ACE2EEA61520}"/>
              </a:ext>
            </a:extLst>
          </p:cNvPr>
          <p:cNvSpPr/>
          <p:nvPr/>
        </p:nvSpPr>
        <p:spPr>
          <a:xfrm>
            <a:off x="263236" y="3222481"/>
            <a:ext cx="2246212" cy="523875"/>
          </a:xfrm>
          <a:prstGeom prst="rect">
            <a:avLst/>
          </a:prstGeom>
          <a:solidFill>
            <a:schemeClr val="bg1"/>
          </a:solidFill>
          <a:ln>
            <a:solidFill>
              <a:srgbClr val="D771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(‘No es mayor’)</a:t>
            </a:r>
          </a:p>
        </p:txBody>
      </p:sp>
      <p:sp>
        <p:nvSpPr>
          <p:cNvPr id="14" name="Rectángulo 13">
            <a:extLst>
              <a:ext uri="{FF2B5EF4-FFF2-40B4-BE49-F238E27FC236}">
                <a16:creationId xmlns:a16="http://schemas.microsoft.com/office/drawing/2014/main" id="{141585F3-1139-E7F2-A129-D716C512491F}"/>
              </a:ext>
            </a:extLst>
          </p:cNvPr>
          <p:cNvSpPr/>
          <p:nvPr/>
        </p:nvSpPr>
        <p:spPr>
          <a:xfrm>
            <a:off x="3589390" y="3222481"/>
            <a:ext cx="1971987" cy="5238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print (‘Es mayor’)</a:t>
            </a:r>
          </a:p>
        </p:txBody>
      </p:sp>
      <p:cxnSp>
        <p:nvCxnSpPr>
          <p:cNvPr id="17" name="Conector: angular 16">
            <a:extLst>
              <a:ext uri="{FF2B5EF4-FFF2-40B4-BE49-F238E27FC236}">
                <a16:creationId xmlns:a16="http://schemas.microsoft.com/office/drawing/2014/main" id="{B84A4231-5579-BB59-E8E4-E0BCF03EA3A1}"/>
              </a:ext>
            </a:extLst>
          </p:cNvPr>
          <p:cNvCxnSpPr>
            <a:cxnSpLocks/>
            <a:endCxn id="13" idx="0"/>
          </p:cNvCxnSpPr>
          <p:nvPr/>
        </p:nvCxnSpPr>
        <p:spPr>
          <a:xfrm rot="10800000" flipV="1">
            <a:off x="1386342" y="2890139"/>
            <a:ext cx="677396" cy="332342"/>
          </a:xfrm>
          <a:prstGeom prst="bentConnector2">
            <a:avLst/>
          </a:prstGeom>
          <a:ln>
            <a:solidFill>
              <a:srgbClr val="D7712B"/>
            </a:solidFill>
            <a:tailEnd type="triangle"/>
          </a:ln>
        </p:spPr>
        <p:style>
          <a:lnRef idx="3">
            <a:schemeClr val="accent2"/>
          </a:lnRef>
          <a:fillRef idx="0">
            <a:schemeClr val="accent2"/>
          </a:fillRef>
          <a:effectRef idx="2">
            <a:schemeClr val="accent2"/>
          </a:effectRef>
          <a:fontRef idx="minor">
            <a:schemeClr val="tx1"/>
          </a:fontRef>
        </p:style>
      </p:cxnSp>
      <p:cxnSp>
        <p:nvCxnSpPr>
          <p:cNvPr id="23" name="Conector: angular 22">
            <a:extLst>
              <a:ext uri="{FF2B5EF4-FFF2-40B4-BE49-F238E27FC236}">
                <a16:creationId xmlns:a16="http://schemas.microsoft.com/office/drawing/2014/main" id="{4F0CF982-D61F-8762-D9D3-1B2EBEE2346E}"/>
              </a:ext>
            </a:extLst>
          </p:cNvPr>
          <p:cNvCxnSpPr>
            <a:cxnSpLocks/>
            <a:stCxn id="13" idx="2"/>
          </p:cNvCxnSpPr>
          <p:nvPr/>
        </p:nvCxnSpPr>
        <p:spPr>
          <a:xfrm rot="16200000" flipH="1">
            <a:off x="1876715" y="3255983"/>
            <a:ext cx="363888" cy="1344634"/>
          </a:xfrm>
          <a:prstGeom prst="bentConnector2">
            <a:avLst/>
          </a:prstGeom>
          <a:ln>
            <a:solidFill>
              <a:srgbClr val="D7712B"/>
            </a:solidFill>
            <a:tailEnd type="triangle"/>
          </a:ln>
        </p:spPr>
        <p:style>
          <a:lnRef idx="3">
            <a:schemeClr val="accent2"/>
          </a:lnRef>
          <a:fillRef idx="0">
            <a:schemeClr val="accent2"/>
          </a:fillRef>
          <a:effectRef idx="2">
            <a:schemeClr val="accent2"/>
          </a:effectRef>
          <a:fontRef idx="minor">
            <a:schemeClr val="tx1"/>
          </a:fontRef>
        </p:style>
      </p:cxnSp>
      <p:cxnSp>
        <p:nvCxnSpPr>
          <p:cNvPr id="26" name="Conector: angular 25">
            <a:extLst>
              <a:ext uri="{FF2B5EF4-FFF2-40B4-BE49-F238E27FC236}">
                <a16:creationId xmlns:a16="http://schemas.microsoft.com/office/drawing/2014/main" id="{8D5B8602-2D9A-2747-046B-847B9EC62D91}"/>
              </a:ext>
            </a:extLst>
          </p:cNvPr>
          <p:cNvCxnSpPr>
            <a:cxnSpLocks/>
          </p:cNvCxnSpPr>
          <p:nvPr/>
        </p:nvCxnSpPr>
        <p:spPr>
          <a:xfrm rot="10800000" flipV="1">
            <a:off x="2730976" y="3746354"/>
            <a:ext cx="1591759" cy="363889"/>
          </a:xfrm>
          <a:prstGeom prst="bentConnector3">
            <a:avLst>
              <a:gd name="adj1" fmla="val 388"/>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3" name="Conector recto de flecha 32">
            <a:extLst>
              <a:ext uri="{FF2B5EF4-FFF2-40B4-BE49-F238E27FC236}">
                <a16:creationId xmlns:a16="http://schemas.microsoft.com/office/drawing/2014/main" id="{2BA4F584-D3C0-A6BC-E519-256C72ABE483}"/>
              </a:ext>
            </a:extLst>
          </p:cNvPr>
          <p:cNvCxnSpPr>
            <a:cxnSpLocks/>
          </p:cNvCxnSpPr>
          <p:nvPr/>
        </p:nvCxnSpPr>
        <p:spPr>
          <a:xfrm>
            <a:off x="2731131" y="4100450"/>
            <a:ext cx="0" cy="294992"/>
          </a:xfrm>
          <a:prstGeom prst="straightConnector1">
            <a:avLst/>
          </a:prstGeom>
          <a:ln>
            <a:solidFill>
              <a:srgbClr val="843C0C"/>
            </a:solidFill>
            <a:tailEnd type="triangle"/>
          </a:ln>
        </p:spPr>
        <p:style>
          <a:lnRef idx="3">
            <a:schemeClr val="accent2"/>
          </a:lnRef>
          <a:fillRef idx="0">
            <a:schemeClr val="accent2"/>
          </a:fillRef>
          <a:effectRef idx="2">
            <a:schemeClr val="accent2"/>
          </a:effectRef>
          <a:fontRef idx="minor">
            <a:schemeClr val="tx1"/>
          </a:fontRef>
        </p:style>
      </p:cxnSp>
      <p:sp>
        <p:nvSpPr>
          <p:cNvPr id="36" name="CuadroTexto 35">
            <a:extLst>
              <a:ext uri="{FF2B5EF4-FFF2-40B4-BE49-F238E27FC236}">
                <a16:creationId xmlns:a16="http://schemas.microsoft.com/office/drawing/2014/main" id="{43517FDC-3BBD-FBA9-E431-61364A2CAA0B}"/>
              </a:ext>
            </a:extLst>
          </p:cNvPr>
          <p:cNvSpPr txBox="1"/>
          <p:nvPr/>
        </p:nvSpPr>
        <p:spPr>
          <a:xfrm>
            <a:off x="3613392" y="2503095"/>
            <a:ext cx="548351" cy="400110"/>
          </a:xfrm>
          <a:prstGeom prst="rect">
            <a:avLst/>
          </a:prstGeom>
          <a:noFill/>
        </p:spPr>
        <p:txBody>
          <a:bodyPr wrap="square" rtlCol="0">
            <a:spAutoFit/>
          </a:bodyPr>
          <a:lstStyle/>
          <a:p>
            <a:r>
              <a:rPr lang="es-PE" sz="2000" dirty="0"/>
              <a:t>Sí</a:t>
            </a:r>
            <a:endParaRPr lang="es-PE" sz="2000" dirty="0">
              <a:solidFill>
                <a:srgbClr val="7030A0"/>
              </a:solidFill>
            </a:endParaRPr>
          </a:p>
        </p:txBody>
      </p:sp>
    </p:spTree>
    <p:extLst>
      <p:ext uri="{BB962C8B-B14F-4D97-AF65-F5344CB8AC3E}">
        <p14:creationId xmlns:p14="http://schemas.microsoft.com/office/powerpoint/2010/main" val="37028757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5300</TotalTime>
  <Words>3893</Words>
  <Application>Microsoft Office PowerPoint</Application>
  <PresentationFormat>Panorámica</PresentationFormat>
  <Paragraphs>866</Paragraphs>
  <Slides>58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58</vt:i4>
      </vt:variant>
    </vt:vector>
  </HeadingPairs>
  <TitlesOfParts>
    <vt:vector size="66" baseType="lpstr">
      <vt:lpstr>-apple-system</vt:lpstr>
      <vt:lpstr>Arial</vt:lpstr>
      <vt:lpstr>Calibri</vt:lpstr>
      <vt:lpstr>Calibri Light</vt:lpstr>
      <vt:lpstr>Consolas</vt:lpstr>
      <vt:lpstr>Segoe UI Black</vt:lpstr>
      <vt:lpstr>Source Sans Pro</vt:lpstr>
      <vt:lpstr>Tema de Office</vt:lpstr>
      <vt:lpstr>Presentación de PowerPoint</vt:lpstr>
      <vt:lpstr>Índice</vt:lpstr>
      <vt:lpstr>Presentación de PowerPoint</vt:lpstr>
      <vt:lpstr>Dentro de una computadora</vt:lpstr>
      <vt:lpstr>Palabras reservadas</vt:lpstr>
      <vt:lpstr>Condicionales</vt:lpstr>
      <vt:lpstr>Decisiones en una sola dirección</vt:lpstr>
      <vt:lpstr>Condicionales anidadas</vt:lpstr>
      <vt:lpstr>Decisiones en dos direcciones</vt:lpstr>
      <vt:lpstr>Decisiones en múltiples direcciones</vt:lpstr>
      <vt:lpstr>Sin else</vt:lpstr>
      <vt:lpstr>¿Qué es una función</vt:lpstr>
      <vt:lpstr>Parámetros</vt:lpstr>
      <vt:lpstr>Instrucción de return</vt:lpstr>
      <vt:lpstr>While</vt:lpstr>
      <vt:lpstr>Bucle infinito</vt:lpstr>
      <vt:lpstr>Obteniendo cada carácter</vt:lpstr>
      <vt:lpstr>Largo de un string</vt:lpstr>
      <vt:lpstr>Bucles con strings</vt:lpstr>
      <vt:lpstr>Buscando un carácter</vt:lpstr>
      <vt:lpstr>Quitar espacios en blanco</vt:lpstr>
      <vt:lpstr>Buscar prefijos</vt:lpstr>
      <vt:lpstr>Partición y extracción</vt:lpstr>
      <vt:lpstr>Usando open()</vt:lpstr>
      <vt:lpstr>Carácter de línea nueva</vt:lpstr>
      <vt:lpstr>Línea nueva en un texto</vt:lpstr>
      <vt:lpstr>Archivos de texto como una secuencia</vt:lpstr>
      <vt:lpstr>Contar líneas en un archivo</vt:lpstr>
      <vt:lpstr>Leer el archivo completo</vt:lpstr>
      <vt:lpstr>Buscar una línea en un archivo</vt:lpstr>
      <vt:lpstr>Contando líneas</vt:lpstr>
      <vt:lpstr>Listas</vt:lpstr>
      <vt:lpstr>Listas e iteraciones</vt:lpstr>
      <vt:lpstr>Índice en una lista</vt:lpstr>
      <vt:lpstr>Tamaño de una lista</vt:lpstr>
      <vt:lpstr>Función range</vt:lpstr>
      <vt:lpstr>Iteraciones</vt:lpstr>
      <vt:lpstr>Construyendo una lista</vt:lpstr>
      <vt:lpstr>Algunas construcciones</vt:lpstr>
      <vt:lpstr>Comparaciones</vt:lpstr>
      <vt:lpstr>Usando split</vt:lpstr>
      <vt:lpstr>Algunas comparaciones</vt:lpstr>
      <vt:lpstr>Diccionarios</vt:lpstr>
      <vt:lpstr>Creando diccionarios</vt:lpstr>
      <vt:lpstr>Contando con diccionarios</vt:lpstr>
      <vt:lpstr>El método get</vt:lpstr>
      <vt:lpstr>Contar palabras</vt:lpstr>
      <vt:lpstr>Paso a paso</vt:lpstr>
      <vt:lpstr>Por ejemplo</vt:lpstr>
      <vt:lpstr>Usando 2 variables de iteración</vt:lpstr>
      <vt:lpstr>Contando</vt:lpstr>
      <vt:lpstr>Pregunta N° 1</vt:lpstr>
      <vt:lpstr>Pregunta N° 2</vt:lpstr>
      <vt:lpstr>Pregunta N° 3</vt:lpstr>
      <vt:lpstr>Pregunta N° 4</vt:lpstr>
      <vt:lpstr>Pregunta N° 5</vt:lpstr>
      <vt:lpstr>Enlace Github</vt:lpstr>
      <vt:lpstr>Presentación de PowerPoint</vt:lpstr>
    </vt:vector>
  </TitlesOfParts>
  <Company>Luffi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ISODEC</dc:creator>
  <cp:lastModifiedBy>Franco Omar Fabián Espinoza</cp:lastModifiedBy>
  <cp:revision>142</cp:revision>
  <dcterms:created xsi:type="dcterms:W3CDTF">2020-08-19T01:42:50Z</dcterms:created>
  <dcterms:modified xsi:type="dcterms:W3CDTF">2022-09-03T14:47:30Z</dcterms:modified>
</cp:coreProperties>
</file>