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305" r:id="rId3"/>
    <p:sldId id="307" r:id="rId4"/>
    <p:sldId id="306" r:id="rId5"/>
    <p:sldId id="308" r:id="rId6"/>
    <p:sldId id="309" r:id="rId7"/>
    <p:sldId id="333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1" r:id="rId17"/>
    <p:sldId id="323" r:id="rId18"/>
    <p:sldId id="324" r:id="rId19"/>
    <p:sldId id="325" r:id="rId20"/>
    <p:sldId id="335" r:id="rId21"/>
    <p:sldId id="322" r:id="rId22"/>
    <p:sldId id="320" r:id="rId23"/>
    <p:sldId id="326" r:id="rId24"/>
    <p:sldId id="336" r:id="rId25"/>
    <p:sldId id="327" r:id="rId26"/>
    <p:sldId id="328" r:id="rId27"/>
    <p:sldId id="329" r:id="rId28"/>
    <p:sldId id="337" r:id="rId29"/>
    <p:sldId id="330" r:id="rId30"/>
    <p:sldId id="331" r:id="rId31"/>
    <p:sldId id="339" r:id="rId32"/>
    <p:sldId id="332" r:id="rId33"/>
    <p:sldId id="284" r:id="rId3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C0C"/>
    <a:srgbClr val="D7712B"/>
    <a:srgbClr val="F3B29A"/>
    <a:srgbClr val="A5A5A5"/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93EACF-329A-439A-9AD2-0FDBE87A67F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</dgm:pt>
    <dgm:pt modelId="{43CB4EBF-46A1-4E1B-A9A9-2A67405BE9EF}">
      <dgm:prSet phldrT="[Texto]" custT="1"/>
      <dgm:spPr/>
      <dgm:t>
        <a:bodyPr/>
        <a:lstStyle/>
        <a:p>
          <a:r>
            <a:rPr lang="es-ES" sz="36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</a:t>
          </a:r>
          <a:r>
            <a: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hora pago12 </a:t>
          </a:r>
        </a:p>
      </dgm:t>
    </dgm:pt>
    <dgm:pt modelId="{E7D45F04-43FF-4369-8C72-D582B2E6BC36}" type="parTrans" cxnId="{2606BF2A-4779-4EEE-AD82-C0BD87A2C745}">
      <dgm:prSet/>
      <dgm:spPr/>
      <dgm:t>
        <a:bodyPr/>
        <a:lstStyle/>
        <a:p>
          <a:endParaRPr lang="es-ES" sz="1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091CC56-BB1D-428F-AD79-FD36E62B61D8}" type="sibTrans" cxnId="{2606BF2A-4779-4EEE-AD82-C0BD87A2C745}">
      <dgm:prSet/>
      <dgm:spPr/>
      <dgm:t>
        <a:bodyPr/>
        <a:lstStyle/>
        <a:p>
          <a:endParaRPr lang="es-ES" sz="1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2124985-F840-4B31-8697-1977DBCB78EA}">
      <dgm:prSet phldrT="[Texto]" custT="1"/>
      <dgm:spPr/>
      <dgm:t>
        <a:bodyPr/>
        <a:lstStyle/>
        <a:p>
          <a:r>
            <a: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21pago #hora num.12</a:t>
          </a:r>
        </a:p>
      </dgm:t>
    </dgm:pt>
    <dgm:pt modelId="{D1376470-B3D1-474D-AD91-23CBA8079406}" type="parTrans" cxnId="{09EADAB0-4BB4-4FA9-921F-B50283DC5DEC}">
      <dgm:prSet/>
      <dgm:spPr/>
      <dgm:t>
        <a:bodyPr/>
        <a:lstStyle/>
        <a:p>
          <a:endParaRPr lang="es-ES" sz="1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4807AB-FFD3-4CE3-AD91-4AB56C8910A3}" type="sibTrans" cxnId="{09EADAB0-4BB4-4FA9-921F-B50283DC5DEC}">
      <dgm:prSet/>
      <dgm:spPr/>
      <dgm:t>
        <a:bodyPr/>
        <a:lstStyle/>
        <a:p>
          <a:endParaRPr lang="es-ES" sz="1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A8580E8-1C5F-4081-8C13-A37F15DA2366}">
      <dgm:prSet phldrT="[Texto]" custT="1"/>
      <dgm:spPr/>
      <dgm:t>
        <a:bodyPr/>
        <a:lstStyle/>
        <a:p>
          <a:r>
            <a: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Enero </a:t>
          </a:r>
          <a:r>
            <a:rPr lang="es-ES" sz="36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ENERO</a:t>
          </a:r>
          <a:r>
            <a: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s-ES" sz="36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enero</a:t>
          </a:r>
          <a:endParaRPr lang="es-ES" sz="3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2BAD5B-B093-4876-A165-95FBBCAA2BBE}" type="parTrans" cxnId="{F948256F-B9F1-4BCE-8B23-D7650D3BB5C9}">
      <dgm:prSet/>
      <dgm:spPr/>
      <dgm:t>
        <a:bodyPr/>
        <a:lstStyle/>
        <a:p>
          <a:endParaRPr lang="es-ES" sz="1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2D4926-D769-435B-A15D-EF1C1F45CB06}" type="sibTrans" cxnId="{F948256F-B9F1-4BCE-8B23-D7650D3BB5C9}">
      <dgm:prSet/>
      <dgm:spPr/>
      <dgm:t>
        <a:bodyPr/>
        <a:lstStyle/>
        <a:p>
          <a:endParaRPr lang="es-ES" sz="1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C8B7FF-B79E-4E2A-A358-34A8BC8375D0}" type="pres">
      <dgm:prSet presAssocID="{FD93EACF-329A-439A-9AD2-0FDBE87A67F6}" presName="Name0" presStyleCnt="0">
        <dgm:presLayoutVars>
          <dgm:chMax val="7"/>
          <dgm:chPref val="7"/>
          <dgm:dir/>
        </dgm:presLayoutVars>
      </dgm:prSet>
      <dgm:spPr/>
    </dgm:pt>
    <dgm:pt modelId="{3CAA6600-4A46-4B5C-AE5B-CD38C57A19C1}" type="pres">
      <dgm:prSet presAssocID="{FD93EACF-329A-439A-9AD2-0FDBE87A67F6}" presName="Name1" presStyleCnt="0"/>
      <dgm:spPr/>
    </dgm:pt>
    <dgm:pt modelId="{1D039D2A-4AB7-40AC-AC49-85BCB15A04A7}" type="pres">
      <dgm:prSet presAssocID="{FD93EACF-329A-439A-9AD2-0FDBE87A67F6}" presName="cycle" presStyleCnt="0"/>
      <dgm:spPr/>
    </dgm:pt>
    <dgm:pt modelId="{F93F267E-B674-4FBD-B3D0-72F50C2303D0}" type="pres">
      <dgm:prSet presAssocID="{FD93EACF-329A-439A-9AD2-0FDBE87A67F6}" presName="srcNode" presStyleLbl="node1" presStyleIdx="0" presStyleCnt="3"/>
      <dgm:spPr/>
    </dgm:pt>
    <dgm:pt modelId="{C91B0852-171B-4FE3-B5F6-46FEE75EFEC3}" type="pres">
      <dgm:prSet presAssocID="{FD93EACF-329A-439A-9AD2-0FDBE87A67F6}" presName="conn" presStyleLbl="parChTrans1D2" presStyleIdx="0" presStyleCnt="1"/>
      <dgm:spPr/>
    </dgm:pt>
    <dgm:pt modelId="{6CF3BF9A-F4C9-4AE4-805C-F21968110339}" type="pres">
      <dgm:prSet presAssocID="{FD93EACF-329A-439A-9AD2-0FDBE87A67F6}" presName="extraNode" presStyleLbl="node1" presStyleIdx="0" presStyleCnt="3"/>
      <dgm:spPr/>
    </dgm:pt>
    <dgm:pt modelId="{10FFCEC9-9EE4-4FB3-85A2-20327DD6E93E}" type="pres">
      <dgm:prSet presAssocID="{FD93EACF-329A-439A-9AD2-0FDBE87A67F6}" presName="dstNode" presStyleLbl="node1" presStyleIdx="0" presStyleCnt="3"/>
      <dgm:spPr/>
    </dgm:pt>
    <dgm:pt modelId="{ADF93630-CD0C-4C52-BD12-C6DC1C87E86A}" type="pres">
      <dgm:prSet presAssocID="{43CB4EBF-46A1-4E1B-A9A9-2A67405BE9EF}" presName="text_1" presStyleLbl="node1" presStyleIdx="0" presStyleCnt="3">
        <dgm:presLayoutVars>
          <dgm:bulletEnabled val="1"/>
        </dgm:presLayoutVars>
      </dgm:prSet>
      <dgm:spPr/>
    </dgm:pt>
    <dgm:pt modelId="{11C37A03-94E9-43D8-9010-A5209500A53A}" type="pres">
      <dgm:prSet presAssocID="{43CB4EBF-46A1-4E1B-A9A9-2A67405BE9EF}" presName="accent_1" presStyleCnt="0"/>
      <dgm:spPr/>
    </dgm:pt>
    <dgm:pt modelId="{3ED1D47F-34BC-4DF3-8B39-1FA6469440B8}" type="pres">
      <dgm:prSet presAssocID="{43CB4EBF-46A1-4E1B-A9A9-2A67405BE9EF}" presName="accentRepeatNode" presStyleLbl="solidFgAcc1" presStyleIdx="0" presStyleCnt="3"/>
      <dgm:spPr/>
    </dgm:pt>
    <dgm:pt modelId="{EF5C6B1E-9EC7-4E08-AB09-0EB5CED93880}" type="pres">
      <dgm:prSet presAssocID="{62124985-F840-4B31-8697-1977DBCB78EA}" presName="text_2" presStyleLbl="node1" presStyleIdx="1" presStyleCnt="3">
        <dgm:presLayoutVars>
          <dgm:bulletEnabled val="1"/>
        </dgm:presLayoutVars>
      </dgm:prSet>
      <dgm:spPr/>
    </dgm:pt>
    <dgm:pt modelId="{9C95F030-4CCB-4D47-9FB8-B52786FD600E}" type="pres">
      <dgm:prSet presAssocID="{62124985-F840-4B31-8697-1977DBCB78EA}" presName="accent_2" presStyleCnt="0"/>
      <dgm:spPr/>
    </dgm:pt>
    <dgm:pt modelId="{2140B554-F426-4166-8E2E-2CE43A3701D0}" type="pres">
      <dgm:prSet presAssocID="{62124985-F840-4B31-8697-1977DBCB78EA}" presName="accentRepeatNode" presStyleLbl="solidFgAcc1" presStyleIdx="1" presStyleCnt="3"/>
      <dgm:spPr/>
    </dgm:pt>
    <dgm:pt modelId="{CBBD64AC-5B33-4888-AC69-5A11019EBA84}" type="pres">
      <dgm:prSet presAssocID="{7A8580E8-1C5F-4081-8C13-A37F15DA2366}" presName="text_3" presStyleLbl="node1" presStyleIdx="2" presStyleCnt="3">
        <dgm:presLayoutVars>
          <dgm:bulletEnabled val="1"/>
        </dgm:presLayoutVars>
      </dgm:prSet>
      <dgm:spPr/>
    </dgm:pt>
    <dgm:pt modelId="{6325E6FF-38B3-4AD2-A49A-95B28A082881}" type="pres">
      <dgm:prSet presAssocID="{7A8580E8-1C5F-4081-8C13-A37F15DA2366}" presName="accent_3" presStyleCnt="0"/>
      <dgm:spPr/>
    </dgm:pt>
    <dgm:pt modelId="{C957204B-47F4-4874-8FE0-0F4B8B678D7C}" type="pres">
      <dgm:prSet presAssocID="{7A8580E8-1C5F-4081-8C13-A37F15DA2366}" presName="accentRepeatNode" presStyleLbl="solidFgAcc1" presStyleIdx="2" presStyleCnt="3"/>
      <dgm:spPr/>
    </dgm:pt>
  </dgm:ptLst>
  <dgm:cxnLst>
    <dgm:cxn modelId="{2E226B16-E6E2-4624-8A2F-AAFAEEFD8185}" type="presOf" srcId="{6091CC56-BB1D-428F-AD79-FD36E62B61D8}" destId="{C91B0852-171B-4FE3-B5F6-46FEE75EFEC3}" srcOrd="0" destOrd="0" presId="urn:microsoft.com/office/officeart/2008/layout/VerticalCurvedList"/>
    <dgm:cxn modelId="{BBD88C18-566C-4983-8DCE-0D24350593BD}" type="presOf" srcId="{62124985-F840-4B31-8697-1977DBCB78EA}" destId="{EF5C6B1E-9EC7-4E08-AB09-0EB5CED93880}" srcOrd="0" destOrd="0" presId="urn:microsoft.com/office/officeart/2008/layout/VerticalCurvedList"/>
    <dgm:cxn modelId="{2606BF2A-4779-4EEE-AD82-C0BD87A2C745}" srcId="{FD93EACF-329A-439A-9AD2-0FDBE87A67F6}" destId="{43CB4EBF-46A1-4E1B-A9A9-2A67405BE9EF}" srcOrd="0" destOrd="0" parTransId="{E7D45F04-43FF-4369-8C72-D582B2E6BC36}" sibTransId="{6091CC56-BB1D-428F-AD79-FD36E62B61D8}"/>
    <dgm:cxn modelId="{F948256F-B9F1-4BCE-8B23-D7650D3BB5C9}" srcId="{FD93EACF-329A-439A-9AD2-0FDBE87A67F6}" destId="{7A8580E8-1C5F-4081-8C13-A37F15DA2366}" srcOrd="2" destOrd="0" parTransId="{3F2BAD5B-B093-4876-A165-95FBBCAA2BBE}" sibTransId="{792D4926-D769-435B-A15D-EF1C1F45CB06}"/>
    <dgm:cxn modelId="{E5F9E58D-C3AC-4A47-A673-B35641685E3D}" type="presOf" srcId="{43CB4EBF-46A1-4E1B-A9A9-2A67405BE9EF}" destId="{ADF93630-CD0C-4C52-BD12-C6DC1C87E86A}" srcOrd="0" destOrd="0" presId="urn:microsoft.com/office/officeart/2008/layout/VerticalCurvedList"/>
    <dgm:cxn modelId="{09EADAB0-4BB4-4FA9-921F-B50283DC5DEC}" srcId="{FD93EACF-329A-439A-9AD2-0FDBE87A67F6}" destId="{62124985-F840-4B31-8697-1977DBCB78EA}" srcOrd="1" destOrd="0" parTransId="{D1376470-B3D1-474D-AD91-23CBA8079406}" sibTransId="{614807AB-FFD3-4CE3-AD91-4AB56C8910A3}"/>
    <dgm:cxn modelId="{68C706B5-C66E-467E-91D1-95DF47E72FE9}" type="presOf" srcId="{7A8580E8-1C5F-4081-8C13-A37F15DA2366}" destId="{CBBD64AC-5B33-4888-AC69-5A11019EBA84}" srcOrd="0" destOrd="0" presId="urn:microsoft.com/office/officeart/2008/layout/VerticalCurvedList"/>
    <dgm:cxn modelId="{98FD4DC9-B983-40FD-92DB-4A0354FE5713}" type="presOf" srcId="{FD93EACF-329A-439A-9AD2-0FDBE87A67F6}" destId="{0FC8B7FF-B79E-4E2A-A358-34A8BC8375D0}" srcOrd="0" destOrd="0" presId="urn:microsoft.com/office/officeart/2008/layout/VerticalCurvedList"/>
    <dgm:cxn modelId="{D4F3FDC5-0B38-442F-ACA7-0459566AF7C6}" type="presParOf" srcId="{0FC8B7FF-B79E-4E2A-A358-34A8BC8375D0}" destId="{3CAA6600-4A46-4B5C-AE5B-CD38C57A19C1}" srcOrd="0" destOrd="0" presId="urn:microsoft.com/office/officeart/2008/layout/VerticalCurvedList"/>
    <dgm:cxn modelId="{0DB380FF-DC41-47F6-A90D-6466BF1F39B4}" type="presParOf" srcId="{3CAA6600-4A46-4B5C-AE5B-CD38C57A19C1}" destId="{1D039D2A-4AB7-40AC-AC49-85BCB15A04A7}" srcOrd="0" destOrd="0" presId="urn:microsoft.com/office/officeart/2008/layout/VerticalCurvedList"/>
    <dgm:cxn modelId="{1EE206CC-AEBB-4418-982A-68736FBBFD24}" type="presParOf" srcId="{1D039D2A-4AB7-40AC-AC49-85BCB15A04A7}" destId="{F93F267E-B674-4FBD-B3D0-72F50C2303D0}" srcOrd="0" destOrd="0" presId="urn:microsoft.com/office/officeart/2008/layout/VerticalCurvedList"/>
    <dgm:cxn modelId="{E20B87D1-B9E4-4A2A-A388-4CE0C92B215D}" type="presParOf" srcId="{1D039D2A-4AB7-40AC-AC49-85BCB15A04A7}" destId="{C91B0852-171B-4FE3-B5F6-46FEE75EFEC3}" srcOrd="1" destOrd="0" presId="urn:microsoft.com/office/officeart/2008/layout/VerticalCurvedList"/>
    <dgm:cxn modelId="{3CF39883-8441-4CE5-8110-F0E8FEADAF66}" type="presParOf" srcId="{1D039D2A-4AB7-40AC-AC49-85BCB15A04A7}" destId="{6CF3BF9A-F4C9-4AE4-805C-F21968110339}" srcOrd="2" destOrd="0" presId="urn:microsoft.com/office/officeart/2008/layout/VerticalCurvedList"/>
    <dgm:cxn modelId="{97FF87F7-89CC-49AB-AF76-412B07552545}" type="presParOf" srcId="{1D039D2A-4AB7-40AC-AC49-85BCB15A04A7}" destId="{10FFCEC9-9EE4-4FB3-85A2-20327DD6E93E}" srcOrd="3" destOrd="0" presId="urn:microsoft.com/office/officeart/2008/layout/VerticalCurvedList"/>
    <dgm:cxn modelId="{8E062B88-E6AD-4E79-85E3-FBB013C1AE06}" type="presParOf" srcId="{3CAA6600-4A46-4B5C-AE5B-CD38C57A19C1}" destId="{ADF93630-CD0C-4C52-BD12-C6DC1C87E86A}" srcOrd="1" destOrd="0" presId="urn:microsoft.com/office/officeart/2008/layout/VerticalCurvedList"/>
    <dgm:cxn modelId="{B4BF40B4-B1CA-48F3-A17C-BE78BA4011FD}" type="presParOf" srcId="{3CAA6600-4A46-4B5C-AE5B-CD38C57A19C1}" destId="{11C37A03-94E9-43D8-9010-A5209500A53A}" srcOrd="2" destOrd="0" presId="urn:microsoft.com/office/officeart/2008/layout/VerticalCurvedList"/>
    <dgm:cxn modelId="{FC8B91AB-6110-4696-B379-4EF488384DB0}" type="presParOf" srcId="{11C37A03-94E9-43D8-9010-A5209500A53A}" destId="{3ED1D47F-34BC-4DF3-8B39-1FA6469440B8}" srcOrd="0" destOrd="0" presId="urn:microsoft.com/office/officeart/2008/layout/VerticalCurvedList"/>
    <dgm:cxn modelId="{3C9C2237-9E30-4D09-927D-758E633E56D7}" type="presParOf" srcId="{3CAA6600-4A46-4B5C-AE5B-CD38C57A19C1}" destId="{EF5C6B1E-9EC7-4E08-AB09-0EB5CED93880}" srcOrd="3" destOrd="0" presId="urn:microsoft.com/office/officeart/2008/layout/VerticalCurvedList"/>
    <dgm:cxn modelId="{794AC65D-EF8D-490F-8192-93621C4B991F}" type="presParOf" srcId="{3CAA6600-4A46-4B5C-AE5B-CD38C57A19C1}" destId="{9C95F030-4CCB-4D47-9FB8-B52786FD600E}" srcOrd="4" destOrd="0" presId="urn:microsoft.com/office/officeart/2008/layout/VerticalCurvedList"/>
    <dgm:cxn modelId="{9E410053-B898-4829-A70D-AB23543BC55C}" type="presParOf" srcId="{9C95F030-4CCB-4D47-9FB8-B52786FD600E}" destId="{2140B554-F426-4166-8E2E-2CE43A3701D0}" srcOrd="0" destOrd="0" presId="urn:microsoft.com/office/officeart/2008/layout/VerticalCurvedList"/>
    <dgm:cxn modelId="{FFE12FA9-C1D7-4217-9AEC-B8F9AF36F2E5}" type="presParOf" srcId="{3CAA6600-4A46-4B5C-AE5B-CD38C57A19C1}" destId="{CBBD64AC-5B33-4888-AC69-5A11019EBA84}" srcOrd="5" destOrd="0" presId="urn:microsoft.com/office/officeart/2008/layout/VerticalCurvedList"/>
    <dgm:cxn modelId="{ED6F5993-8922-4D81-A46A-88F763BEE48E}" type="presParOf" srcId="{3CAA6600-4A46-4B5C-AE5B-CD38C57A19C1}" destId="{6325E6FF-38B3-4AD2-A49A-95B28A082881}" srcOrd="6" destOrd="0" presId="urn:microsoft.com/office/officeart/2008/layout/VerticalCurvedList"/>
    <dgm:cxn modelId="{C6B7E169-6524-47F3-B7F2-3DDF303DBA7F}" type="presParOf" srcId="{6325E6FF-38B3-4AD2-A49A-95B28A082881}" destId="{C957204B-47F4-4874-8FE0-0F4B8B678D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B0852-171B-4FE3-B5F6-46FEE75EFEC3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93630-CD0C-4C52-BD12-C6DC1C87E86A}">
      <dsp:nvSpPr>
        <dsp:cNvPr id="0" name=""/>
        <dsp:cNvSpPr/>
      </dsp:nvSpPr>
      <dsp:spPr>
        <a:xfrm>
          <a:off x="752110" y="541866"/>
          <a:ext cx="8586715" cy="108373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</a:t>
          </a:r>
          <a:r>
            <a:rPr lang="es-E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hora pago12 </a:t>
          </a:r>
        </a:p>
      </dsp:txBody>
      <dsp:txXfrm>
        <a:off x="752110" y="541866"/>
        <a:ext cx="8586715" cy="1083733"/>
      </dsp:txXfrm>
    </dsp:sp>
    <dsp:sp modelId="{3ED1D47F-34BC-4DF3-8B39-1FA6469440B8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C6B1E-9EC7-4E08-AB09-0EB5CED93880}">
      <dsp:nvSpPr>
        <dsp:cNvPr id="0" name=""/>
        <dsp:cNvSpPr/>
      </dsp:nvSpPr>
      <dsp:spPr>
        <a:xfrm>
          <a:off x="1146048" y="2167466"/>
          <a:ext cx="8192778" cy="108373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21pago #hora num.12</a:t>
          </a:r>
        </a:p>
      </dsp:txBody>
      <dsp:txXfrm>
        <a:off x="1146048" y="2167466"/>
        <a:ext cx="8192778" cy="1083733"/>
      </dsp:txXfrm>
    </dsp:sp>
    <dsp:sp modelId="{2140B554-F426-4166-8E2E-2CE43A3701D0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D64AC-5B33-4888-AC69-5A11019EBA84}">
      <dsp:nvSpPr>
        <dsp:cNvPr id="0" name=""/>
        <dsp:cNvSpPr/>
      </dsp:nvSpPr>
      <dsp:spPr>
        <a:xfrm>
          <a:off x="752110" y="3793066"/>
          <a:ext cx="8586715" cy="108373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Enero </a:t>
          </a:r>
          <a:r>
            <a:rPr lang="es-E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ENERO</a:t>
          </a:r>
          <a:r>
            <a:rPr lang="es-E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s-E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enero</a:t>
          </a:r>
          <a:endParaRPr lang="es-ES" sz="3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52110" y="3793066"/>
        <a:ext cx="8586715" cy="1083733"/>
      </dsp:txXfrm>
    </dsp:sp>
    <dsp:sp modelId="{C957204B-47F4-4874-8FE0-0F4B8B678D7C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D3A56-3B8E-4903-85E3-FE7EE9EA1AB3}" type="datetimeFigureOut">
              <a:rPr lang="es-PE" smtClean="0"/>
              <a:t>23/07/2022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0D0BA-9B7A-48DC-8696-0C437A4B70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663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18619-439B-483E-B38C-CE65838B2F0C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50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273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782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399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ìtulo Isod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16" y="1010835"/>
            <a:ext cx="8176969" cy="1966130"/>
          </a:xfrm>
          <a:prstGeom prst="rect">
            <a:avLst/>
          </a:prstGeom>
          <a:ln>
            <a:noFill/>
          </a:ln>
        </p:spPr>
      </p:pic>
      <p:cxnSp>
        <p:nvCxnSpPr>
          <p:cNvPr id="8" name="Conector recto 7"/>
          <p:cNvCxnSpPr/>
          <p:nvPr userDrawn="1"/>
        </p:nvCxnSpPr>
        <p:spPr>
          <a:xfrm flipV="1">
            <a:off x="838200" y="6350000"/>
            <a:ext cx="10512000" cy="0"/>
          </a:xfrm>
          <a:prstGeom prst="line">
            <a:avLst/>
          </a:prstGeom>
          <a:ln>
            <a:solidFill>
              <a:srgbClr val="FFCC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76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erpo Isod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0" y="301625"/>
            <a:ext cx="9254700" cy="523875"/>
          </a:xfrm>
          <a:solidFill>
            <a:srgbClr val="FFFFFF"/>
          </a:solidFill>
        </p:spPr>
        <p:txBody>
          <a:bodyPr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38200" y="6381750"/>
            <a:ext cx="7772400" cy="360000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81750"/>
            <a:ext cx="2743200" cy="360000"/>
          </a:xfrm>
        </p:spPr>
        <p:txBody>
          <a:bodyPr/>
          <a:lstStyle/>
          <a:p>
            <a:fld id="{3CE8B06D-1C54-45AF-95B4-2D125529B008}" type="slidenum">
              <a:rPr lang="es-PE" smtClean="0"/>
              <a:t>‹Nº›</a:t>
            </a:fld>
            <a:endParaRPr lang="es-PE" dirty="0"/>
          </a:p>
        </p:txBody>
      </p:sp>
      <p:cxnSp>
        <p:nvCxnSpPr>
          <p:cNvPr id="7" name="Conector recto 6"/>
          <p:cNvCxnSpPr/>
          <p:nvPr userDrawn="1"/>
        </p:nvCxnSpPr>
        <p:spPr>
          <a:xfrm flipV="1">
            <a:off x="838200" y="6350000"/>
            <a:ext cx="10512000" cy="0"/>
          </a:xfrm>
          <a:prstGeom prst="line">
            <a:avLst/>
          </a:prstGeom>
          <a:ln>
            <a:solidFill>
              <a:srgbClr val="FFCC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05682"/>
            <a:ext cx="1966130" cy="670618"/>
          </a:xfrm>
          <a:prstGeom prst="rect">
            <a:avLst/>
          </a:prstGeom>
        </p:spPr>
      </p:pic>
      <p:sp>
        <p:nvSpPr>
          <p:cNvPr id="9" name="14 Rectángulo"/>
          <p:cNvSpPr/>
          <p:nvPr userDrawn="1"/>
        </p:nvSpPr>
        <p:spPr>
          <a:xfrm>
            <a:off x="2080430" y="230794"/>
            <a:ext cx="9288000" cy="43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PE" dirty="0"/>
          </a:p>
        </p:txBody>
      </p:sp>
      <p:sp>
        <p:nvSpPr>
          <p:cNvPr id="10" name="14 Rectángulo"/>
          <p:cNvSpPr/>
          <p:nvPr userDrawn="1"/>
        </p:nvSpPr>
        <p:spPr>
          <a:xfrm>
            <a:off x="2093130" y="864849"/>
            <a:ext cx="9288000" cy="43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7800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38200" y="6381750"/>
            <a:ext cx="7772400" cy="360000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81750"/>
            <a:ext cx="2743200" cy="360000"/>
          </a:xfrm>
        </p:spPr>
        <p:txBody>
          <a:bodyPr/>
          <a:lstStyle/>
          <a:p>
            <a:fld id="{3CE8B06D-1C54-45AF-95B4-2D125529B008}" type="slidenum">
              <a:rPr lang="es-PE" smtClean="0"/>
              <a:t>‹Nº›</a:t>
            </a:fld>
            <a:endParaRPr lang="es-PE" dirty="0"/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838200" y="6350000"/>
            <a:ext cx="10512000" cy="0"/>
          </a:xfrm>
          <a:prstGeom prst="line">
            <a:avLst/>
          </a:prstGeom>
          <a:ln>
            <a:solidFill>
              <a:srgbClr val="FFCC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71" y="4038501"/>
            <a:ext cx="2972058" cy="2286198"/>
          </a:xfrm>
          <a:prstGeom prst="rect">
            <a:avLst/>
          </a:prstGeom>
        </p:spPr>
      </p:pic>
      <p:sp>
        <p:nvSpPr>
          <p:cNvPr id="13" name="Marcador de texto 12"/>
          <p:cNvSpPr>
            <a:spLocks noGrp="1"/>
          </p:cNvSpPr>
          <p:nvPr>
            <p:ph type="body" sz="quarter" idx="13"/>
          </p:nvPr>
        </p:nvSpPr>
        <p:spPr>
          <a:xfrm>
            <a:off x="838200" y="2714328"/>
            <a:ext cx="8394700" cy="943272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30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3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30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30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917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SO_Cuer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B0DC15A7-FABB-472C-B4BA-E618E39AF9AD}"/>
              </a:ext>
            </a:extLst>
          </p:cNvPr>
          <p:cNvSpPr/>
          <p:nvPr userDrawn="1"/>
        </p:nvSpPr>
        <p:spPr>
          <a:xfrm>
            <a:off x="0" y="0"/>
            <a:ext cx="7962900" cy="762000"/>
          </a:xfrm>
          <a:custGeom>
            <a:avLst/>
            <a:gdLst>
              <a:gd name="connsiteX0" fmla="*/ 0 w 6667500"/>
              <a:gd name="connsiteY0" fmla="*/ 0 h 717452"/>
              <a:gd name="connsiteX1" fmla="*/ 6096000 w 6667500"/>
              <a:gd name="connsiteY1" fmla="*/ 0 h 717452"/>
              <a:gd name="connsiteX2" fmla="*/ 6667500 w 6667500"/>
              <a:gd name="connsiteY2" fmla="*/ 0 h 717452"/>
              <a:gd name="connsiteX3" fmla="*/ 6096000 w 6667500"/>
              <a:gd name="connsiteY3" fmla="*/ 717452 h 717452"/>
              <a:gd name="connsiteX4" fmla="*/ 0 w 6667500"/>
              <a:gd name="connsiteY4" fmla="*/ 717452 h 71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0" h="717452">
                <a:moveTo>
                  <a:pt x="0" y="0"/>
                </a:moveTo>
                <a:lnTo>
                  <a:pt x="6096000" y="0"/>
                </a:lnTo>
                <a:lnTo>
                  <a:pt x="6667500" y="0"/>
                </a:lnTo>
                <a:lnTo>
                  <a:pt x="6096000" y="717452"/>
                </a:lnTo>
                <a:lnTo>
                  <a:pt x="0" y="717452"/>
                </a:lnTo>
                <a:close/>
              </a:path>
            </a:pathLst>
          </a:custGeom>
          <a:gradFill>
            <a:gsLst>
              <a:gs pos="98000">
                <a:srgbClr val="D26D44"/>
              </a:gs>
              <a:gs pos="54000">
                <a:srgbClr val="BC3733"/>
              </a:gs>
              <a:gs pos="0">
                <a:srgbClr val="81151F"/>
              </a:gs>
              <a:gs pos="27000">
                <a:srgbClr val="A5002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pic>
        <p:nvPicPr>
          <p:cNvPr id="6" name="Picture 2" descr="isodec">
            <a:extLst>
              <a:ext uri="{FF2B5EF4-FFF2-40B4-BE49-F238E27FC236}">
                <a16:creationId xmlns:a16="http://schemas.microsoft.com/office/drawing/2014/main" id="{5102E2A4-5F43-474F-A526-E04D90F49F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243" y="59016"/>
            <a:ext cx="777874" cy="77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B6EA0B50-4572-4357-951D-1A15C9F506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136" y="103392"/>
            <a:ext cx="7093811" cy="5552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s-ES" dirty="0"/>
              <a:t>Haga clic para modificar los estilos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4B3ED503-4C82-47C3-B177-FD7EA326BC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3518" y="6547434"/>
            <a:ext cx="2625725" cy="28257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22841675-9DB3-4B57-9A40-6E46B8B16E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9136" y="865392"/>
            <a:ext cx="7093811" cy="5552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BE3C3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s-ES" dirty="0"/>
              <a:t>Haga clic para modificar los estilos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F5BBA0A-3446-4BEC-BB31-BABA8E3A568A}"/>
              </a:ext>
            </a:extLst>
          </p:cNvPr>
          <p:cNvCxnSpPr/>
          <p:nvPr userDrawn="1"/>
        </p:nvCxnSpPr>
        <p:spPr>
          <a:xfrm flipH="1">
            <a:off x="7372350" y="0"/>
            <a:ext cx="704850" cy="771525"/>
          </a:xfrm>
          <a:prstGeom prst="line">
            <a:avLst/>
          </a:prstGeom>
          <a:ln>
            <a:solidFill>
              <a:srgbClr val="AB39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14">
            <a:extLst>
              <a:ext uri="{FF2B5EF4-FFF2-40B4-BE49-F238E27FC236}">
                <a16:creationId xmlns:a16="http://schemas.microsoft.com/office/drawing/2014/main" id="{07382E31-9B81-46EF-9552-F3B4AD9A78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486" y="6528383"/>
            <a:ext cx="2625725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dirty="0"/>
              <a:t>Haga clic para modificar</a:t>
            </a:r>
          </a:p>
        </p:txBody>
      </p:sp>
    </p:spTree>
    <p:extLst>
      <p:ext uri="{BB962C8B-B14F-4D97-AF65-F5344CB8AC3E}">
        <p14:creationId xmlns:p14="http://schemas.microsoft.com/office/powerpoint/2010/main" val="112019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551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247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361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91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385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46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26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092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Python para todos - Julio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69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36776" y="3356811"/>
            <a:ext cx="9691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Curso: </a:t>
            </a:r>
            <a:r>
              <a:rPr lang="es-P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para todos</a:t>
            </a:r>
          </a:p>
          <a:p>
            <a:pPr algn="ctr"/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Instructor:</a:t>
            </a:r>
            <a:r>
              <a:rPr lang="es-P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Franco Fabián</a:t>
            </a:r>
          </a:p>
          <a:p>
            <a:pPr algn="ctr"/>
            <a:endParaRPr lang="es-PE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PE" sz="3600" b="1" dirty="0">
                <a:solidFill>
                  <a:srgbClr val="843C0C"/>
                </a:solidFill>
              </a:rPr>
              <a:t>Nivel Básico</a:t>
            </a:r>
            <a:endParaRPr lang="es-PE" sz="2800" b="1" dirty="0">
              <a:solidFill>
                <a:srgbClr val="843C0C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986086" y="6389776"/>
            <a:ext cx="27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accent2">
                    <a:lumMod val="50000"/>
                  </a:schemeClr>
                </a:solidFill>
              </a:rPr>
              <a:t>Julio del 2022</a:t>
            </a:r>
          </a:p>
        </p:txBody>
      </p:sp>
    </p:spTree>
    <p:extLst>
      <p:ext uri="{BB962C8B-B14F-4D97-AF65-F5344CB8AC3E}">
        <p14:creationId xmlns:p14="http://schemas.microsoft.com/office/powerpoint/2010/main" val="189461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562F9-325D-2E8F-5CF7-B4841383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Usemos Anaconda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5317AE-CEE4-069B-AB77-CB6DEC08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850BFB-FA27-87D1-4415-689D6870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10</a:t>
            </a:fld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770D3-1588-BDB1-32AF-2E8A35DC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68" y="1703057"/>
            <a:ext cx="4024404" cy="3889256"/>
          </a:xfrm>
          <a:prstGeom prst="rect">
            <a:avLst/>
          </a:prstGeom>
        </p:spPr>
      </p:pic>
      <p:sp>
        <p:nvSpPr>
          <p:cNvPr id="6" name="Rectángulo 8">
            <a:extLst>
              <a:ext uri="{FF2B5EF4-FFF2-40B4-BE49-F238E27FC236}">
                <a16:creationId xmlns:a16="http://schemas.microsoft.com/office/drawing/2014/main" id="{986D4A85-AC4D-A5F9-30A3-B90FFE5C23CA}"/>
              </a:ext>
            </a:extLst>
          </p:cNvPr>
          <p:cNvSpPr/>
          <p:nvPr/>
        </p:nvSpPr>
        <p:spPr>
          <a:xfrm>
            <a:off x="6424651" y="2136338"/>
            <a:ext cx="4024404" cy="2585323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- Acceso a diferentes librerías</a:t>
            </a:r>
          </a:p>
          <a:p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>
                <a:solidFill>
                  <a:schemeClr val="bg1"/>
                </a:solidFill>
              </a:rPr>
              <a:t>- Instalación de aplicaciones: </a:t>
            </a:r>
            <a:r>
              <a:rPr lang="es-ES_tradnl" dirty="0" err="1">
                <a:solidFill>
                  <a:schemeClr val="bg1"/>
                </a:solidFill>
              </a:rPr>
              <a:t>Jupyter</a:t>
            </a:r>
            <a:r>
              <a:rPr lang="es-ES_tradnl" dirty="0">
                <a:solidFill>
                  <a:schemeClr val="bg1"/>
                </a:solidFill>
              </a:rPr>
              <a:t> Notebook, </a:t>
            </a:r>
            <a:r>
              <a:rPr lang="es-ES_tradnl" dirty="0" err="1">
                <a:solidFill>
                  <a:schemeClr val="bg1"/>
                </a:solidFill>
              </a:rPr>
              <a:t>Jupyter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Lab</a:t>
            </a:r>
            <a:r>
              <a:rPr lang="es-ES_tradnl" dirty="0">
                <a:solidFill>
                  <a:schemeClr val="bg1"/>
                </a:solidFill>
              </a:rPr>
              <a:t>, Spyder</a:t>
            </a:r>
          </a:p>
          <a:p>
            <a:endParaRPr lang="es-ES_tradnl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bg1"/>
                </a:solidFill>
              </a:rPr>
              <a:t>Anaconda </a:t>
            </a:r>
            <a:r>
              <a:rPr lang="es-ES_tradnl" dirty="0" err="1">
                <a:solidFill>
                  <a:schemeClr val="bg1"/>
                </a:solidFill>
              </a:rPr>
              <a:t>Prompt</a:t>
            </a:r>
            <a:r>
              <a:rPr lang="es-ES_tradnl" dirty="0">
                <a:solidFill>
                  <a:schemeClr val="bg1"/>
                </a:solidFill>
              </a:rPr>
              <a:t>: </a:t>
            </a:r>
            <a:r>
              <a:rPr lang="es-ES_tradnl" dirty="0" err="1">
                <a:solidFill>
                  <a:schemeClr val="bg1"/>
                </a:solidFill>
              </a:rPr>
              <a:t>Conda</a:t>
            </a:r>
            <a:endParaRPr lang="es-ES_tradnl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s-ES_tradnl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bg1"/>
                </a:solidFill>
              </a:rPr>
              <a:t>Además se pueden instalar otras aplicaciones y programas (como: R)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4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531E9-6D82-6E3E-086A-C64F98FF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Portal de Anaconda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FA808A-06CB-C1E3-8082-6F160099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D8A9C9-C77E-A909-06C6-9FFEAA77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11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D0651CA2-9469-8545-045D-8F26492A6BE3}"/>
              </a:ext>
            </a:extLst>
          </p:cNvPr>
          <p:cNvSpPr/>
          <p:nvPr/>
        </p:nvSpPr>
        <p:spPr>
          <a:xfrm>
            <a:off x="1215900" y="1570423"/>
            <a:ext cx="5347174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>
                <a:solidFill>
                  <a:schemeClr val="bg1"/>
                </a:solidFill>
              </a:rPr>
              <a:t>https://www.anaconda.com/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879963-1D38-966B-66C4-0EBA2C7F9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00" y="2061032"/>
            <a:ext cx="8242893" cy="36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6382F-7802-CCCB-0CB3-DAA88FDC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Verificar instalación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5CEB1A-C772-CE47-A332-0C04CEBF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105073-CF10-5D55-8AF3-B06C4F63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12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466EBAF8-43CA-B274-165A-E368FB067559}"/>
              </a:ext>
            </a:extLst>
          </p:cNvPr>
          <p:cNvSpPr/>
          <p:nvPr/>
        </p:nvSpPr>
        <p:spPr>
          <a:xfrm>
            <a:off x="1170929" y="1301782"/>
            <a:ext cx="2756494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 err="1">
                <a:solidFill>
                  <a:schemeClr val="bg1"/>
                </a:solidFill>
              </a:rPr>
              <a:t>Cmd</a:t>
            </a:r>
            <a:r>
              <a:rPr lang="es-PE" dirty="0">
                <a:solidFill>
                  <a:schemeClr val="bg1"/>
                </a:solidFill>
              </a:rPr>
              <a:t> de Windows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D71A238-E995-6821-95CB-147F3FB365EE}"/>
              </a:ext>
            </a:extLst>
          </p:cNvPr>
          <p:cNvSpPr/>
          <p:nvPr/>
        </p:nvSpPr>
        <p:spPr>
          <a:xfrm>
            <a:off x="1170929" y="3380262"/>
            <a:ext cx="2756494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>
                <a:solidFill>
                  <a:schemeClr val="bg1"/>
                </a:solidFill>
              </a:rPr>
              <a:t>Abrir Anaconda </a:t>
            </a:r>
            <a:r>
              <a:rPr lang="es-PE" dirty="0" err="1">
                <a:solidFill>
                  <a:schemeClr val="bg1"/>
                </a:solidFill>
              </a:rPr>
              <a:t>Navigator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0465CD-8716-C460-2EC9-AF4E1D2D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301" y="3564928"/>
            <a:ext cx="5173650" cy="26265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89D0238-D53D-172B-A751-B7E6254E1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301" y="1265417"/>
            <a:ext cx="555385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1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73AED-CFB7-A1DB-5516-E2AE461C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/>
              <a:t>Jupiter</a:t>
            </a:r>
            <a:r>
              <a:rPr lang="es-PE" b="1" dirty="0"/>
              <a:t> Notebook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99248C-36B5-5E3C-D37E-9DAEA49D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FA16A9-9C0C-0138-27BD-7FA3967B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13</a:t>
            </a:fld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0EE8FB-7C91-682B-DF4F-CEB0924A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94" y="1301782"/>
            <a:ext cx="8103937" cy="44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6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0D912-289F-EA2B-3AD9-37D04E2C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/>
              <a:t>Jupiter</a:t>
            </a:r>
            <a:r>
              <a:rPr lang="es-PE" b="1" dirty="0"/>
              <a:t> </a:t>
            </a:r>
            <a:r>
              <a:rPr lang="es-PE" b="1" dirty="0" err="1"/>
              <a:t>lab</a:t>
            </a:r>
            <a:endParaRPr lang="es-PE" b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DD8AAB-3293-6E42-E420-53636174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91ED32-6BAE-8B2F-E60F-C5AD475A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14</a:t>
            </a:fld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DE841DD-8BE8-622D-245D-A0B59D89C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1329776"/>
            <a:ext cx="9864436" cy="454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14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D8756-46B1-EF05-C360-1C208342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/>
              <a:t>Colab</a:t>
            </a:r>
            <a:endParaRPr lang="es-PE" b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C72B2E-B031-D5A2-1960-DDEFE999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E59797-0515-DBB9-A6DC-1D0B3FA9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15</a:t>
            </a:fld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F0C6D3B-C40F-FF95-8350-AF764AFD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1055"/>
            <a:ext cx="10266218" cy="480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1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1109A38-2A89-65CC-0217-4790948A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17EB68F-BC21-BBE3-8821-C44C0C8B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16</a:t>
            </a:fld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E2B96C-7A98-307D-EEC5-3175A2073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sz="8000" dirty="0"/>
              <a:t>Programando en Python</a:t>
            </a:r>
          </a:p>
        </p:txBody>
      </p:sp>
    </p:spTree>
    <p:extLst>
      <p:ext uri="{BB962C8B-B14F-4D97-AF65-F5344CB8AC3E}">
        <p14:creationId xmlns:p14="http://schemas.microsoft.com/office/powerpoint/2010/main" val="268131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5B0C1-39E6-6C50-0B77-9947B8F1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Palabras reservadas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774C81-F533-646C-AA0B-94FDEDE8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895F95-EAD4-65CA-C8C4-8C11B7E1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17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C0A1E9-64A4-7A66-7751-4DD520288A92}"/>
              </a:ext>
            </a:extLst>
          </p:cNvPr>
          <p:cNvSpPr txBox="1"/>
          <p:nvPr/>
        </p:nvSpPr>
        <p:spPr>
          <a:xfrm>
            <a:off x="2150452" y="1618466"/>
            <a:ext cx="7891095" cy="3970318"/>
          </a:xfrm>
          <a:prstGeom prst="rect">
            <a:avLst/>
          </a:prstGeom>
          <a:noFill/>
        </p:spPr>
        <p:txBody>
          <a:bodyPr wrap="square" numCol="4" rtlCol="0">
            <a:spAutoFit/>
          </a:bodyPr>
          <a:lstStyle/>
          <a:p>
            <a:r>
              <a:rPr lang="es-PE" sz="2800" dirty="0">
                <a:solidFill>
                  <a:srgbClr val="D7712B"/>
                </a:solidFill>
              </a:rPr>
              <a:t>False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None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True</a:t>
            </a:r>
          </a:p>
          <a:p>
            <a:r>
              <a:rPr lang="es-PE" sz="2800" dirty="0">
                <a:solidFill>
                  <a:srgbClr val="D7712B"/>
                </a:solidFill>
              </a:rPr>
              <a:t>and</a:t>
            </a:r>
          </a:p>
          <a:p>
            <a:r>
              <a:rPr lang="es-PE" sz="2800" dirty="0">
                <a:solidFill>
                  <a:srgbClr val="D7712B"/>
                </a:solidFill>
              </a:rPr>
              <a:t>as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assert</a:t>
            </a:r>
            <a:r>
              <a:rPr lang="es-PE" sz="2800" dirty="0">
                <a:solidFill>
                  <a:srgbClr val="D7712B"/>
                </a:solidFill>
              </a:rPr>
              <a:t> </a:t>
            </a:r>
          </a:p>
          <a:p>
            <a:r>
              <a:rPr lang="es-PE" sz="2800" dirty="0">
                <a:solidFill>
                  <a:srgbClr val="D7712B"/>
                </a:solidFill>
              </a:rPr>
              <a:t>break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class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if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def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del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elif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else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except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return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for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from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global</a:t>
            </a:r>
          </a:p>
          <a:p>
            <a:r>
              <a:rPr lang="es-PE" sz="2800" dirty="0">
                <a:solidFill>
                  <a:srgbClr val="D7712B"/>
                </a:solidFill>
              </a:rPr>
              <a:t>try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import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in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is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lambda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while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not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or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pass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raise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finally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continue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nonlocal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with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yield</a:t>
            </a:r>
            <a:endParaRPr lang="es-PE" sz="2800" dirty="0">
              <a:solidFill>
                <a:srgbClr val="D771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6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52C95-D8BD-FF61-AAC9-C2C4B5CA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Líneas de comandos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855D8B-7276-40F1-D647-36896B29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E1BE22-7106-C837-6DDA-EEA7E868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18</a:t>
            </a:fld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2C62DF-3949-E39C-D161-FDF08D18C782}"/>
              </a:ext>
            </a:extLst>
          </p:cNvPr>
          <p:cNvSpPr/>
          <p:nvPr/>
        </p:nvSpPr>
        <p:spPr>
          <a:xfrm>
            <a:off x="2284381" y="1490008"/>
            <a:ext cx="2980346" cy="255454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s-ES" sz="4000" dirty="0">
                <a:ln w="0"/>
                <a:solidFill>
                  <a:srgbClr val="D7712B"/>
                </a:solidFill>
              </a:rPr>
              <a:t>x</a:t>
            </a:r>
            <a:r>
              <a:rPr lang="es-ES" sz="4000" dirty="0">
                <a:ln w="0"/>
                <a:solidFill>
                  <a:srgbClr val="956AAD"/>
                </a:solidFill>
              </a:rPr>
              <a:t> </a:t>
            </a:r>
            <a:r>
              <a:rPr lang="es-ES" sz="4000" dirty="0">
                <a:ln w="0"/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s-ES" sz="4000" dirty="0">
                <a:ln w="0"/>
                <a:solidFill>
                  <a:srgbClr val="956AAD"/>
                </a:solidFill>
              </a:rPr>
              <a:t> </a:t>
            </a:r>
            <a:r>
              <a:rPr lang="es-ES" sz="4000" dirty="0">
                <a:ln w="0"/>
                <a:solidFill>
                  <a:srgbClr val="00B0F0"/>
                </a:solidFill>
              </a:rPr>
              <a:t>1</a:t>
            </a:r>
            <a:r>
              <a:rPr lang="es-ES" sz="4000" dirty="0">
                <a:ln w="0"/>
                <a:solidFill>
                  <a:srgbClr val="956AAD"/>
                </a:solidFill>
              </a:rPr>
              <a:t> </a:t>
            </a:r>
          </a:p>
          <a:p>
            <a:r>
              <a:rPr lang="es-ES" sz="4000" dirty="0">
                <a:ln w="0"/>
                <a:solidFill>
                  <a:srgbClr val="D7712B"/>
                </a:solidFill>
              </a:rPr>
              <a:t>x</a:t>
            </a:r>
            <a:r>
              <a:rPr lang="es-ES" sz="4000" dirty="0">
                <a:ln w="0"/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s-ES" sz="4000" dirty="0">
                <a:ln w="0"/>
                <a:solidFill>
                  <a:srgbClr val="956AAD"/>
                </a:solidFill>
              </a:rPr>
              <a:t> </a:t>
            </a:r>
            <a:r>
              <a:rPr lang="es-ES" sz="4000" dirty="0">
                <a:ln w="0"/>
                <a:solidFill>
                  <a:srgbClr val="D7712B"/>
                </a:solidFill>
              </a:rPr>
              <a:t>x</a:t>
            </a:r>
            <a:r>
              <a:rPr lang="es-ES" sz="4000" dirty="0">
                <a:ln w="0"/>
                <a:solidFill>
                  <a:srgbClr val="956AAD"/>
                </a:solidFill>
              </a:rPr>
              <a:t> </a:t>
            </a:r>
            <a:r>
              <a:rPr lang="es-ES" sz="4000" dirty="0">
                <a:ln w="0"/>
                <a:solidFill>
                  <a:schemeClr val="bg2">
                    <a:lumMod val="50000"/>
                  </a:schemeClr>
                </a:solidFill>
              </a:rPr>
              <a:t>+</a:t>
            </a:r>
            <a:r>
              <a:rPr lang="es-ES" sz="4000" dirty="0">
                <a:ln w="0"/>
                <a:solidFill>
                  <a:srgbClr val="00B0F0"/>
                </a:solidFill>
              </a:rPr>
              <a:t>1</a:t>
            </a:r>
          </a:p>
          <a:p>
            <a:r>
              <a:rPr lang="es-ES" sz="4000" dirty="0" err="1">
                <a:ln w="0"/>
                <a:solidFill>
                  <a:srgbClr val="7030A0"/>
                </a:solidFill>
              </a:rPr>
              <a:t>print</a:t>
            </a:r>
            <a:r>
              <a:rPr lang="es-ES" sz="4000" dirty="0">
                <a:ln w="0"/>
                <a:solidFill>
                  <a:srgbClr val="7030A0"/>
                </a:solidFill>
              </a:rPr>
              <a:t>(</a:t>
            </a:r>
            <a:r>
              <a:rPr lang="es-ES" sz="4000" dirty="0">
                <a:ln w="0"/>
                <a:solidFill>
                  <a:srgbClr val="D7712B"/>
                </a:solidFill>
              </a:rPr>
              <a:t>x</a:t>
            </a:r>
            <a:r>
              <a:rPr lang="es-ES" sz="4000" dirty="0">
                <a:ln w="0"/>
                <a:solidFill>
                  <a:srgbClr val="7030A0"/>
                </a:solidFill>
              </a:rPr>
              <a:t>)</a:t>
            </a:r>
          </a:p>
          <a:p>
            <a:endParaRPr lang="es-ES" sz="4000" dirty="0">
              <a:ln w="0"/>
              <a:solidFill>
                <a:srgbClr val="956AAD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A1E52BB-A3A4-1937-CC5B-25BA360DE071}"/>
              </a:ext>
            </a:extLst>
          </p:cNvPr>
          <p:cNvSpPr/>
          <p:nvPr/>
        </p:nvSpPr>
        <p:spPr>
          <a:xfrm>
            <a:off x="1636281" y="4252372"/>
            <a:ext cx="204435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s-ES" sz="3000" dirty="0">
                <a:ln w="0"/>
                <a:solidFill>
                  <a:srgbClr val="D7712B"/>
                </a:solidFill>
              </a:rPr>
              <a:t>Variable</a:t>
            </a:r>
            <a:endParaRPr lang="es-ES" sz="3000" dirty="0">
              <a:ln w="0"/>
              <a:solidFill>
                <a:srgbClr val="7030A0"/>
              </a:solidFill>
            </a:endParaRPr>
          </a:p>
          <a:p>
            <a:endParaRPr lang="es-ES" sz="3000" dirty="0">
              <a:ln w="0"/>
              <a:solidFill>
                <a:srgbClr val="956AAD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E361758-CFF7-3E4E-8FB2-F58521EB1400}"/>
              </a:ext>
            </a:extLst>
          </p:cNvPr>
          <p:cNvSpPr/>
          <p:nvPr/>
        </p:nvSpPr>
        <p:spPr>
          <a:xfrm>
            <a:off x="3816063" y="4252372"/>
            <a:ext cx="204435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s-ES" sz="3000" dirty="0">
                <a:ln w="0"/>
                <a:solidFill>
                  <a:schemeClr val="bg2">
                    <a:lumMod val="50000"/>
                  </a:schemeClr>
                </a:solidFill>
              </a:rPr>
              <a:t>Operador</a:t>
            </a:r>
          </a:p>
          <a:p>
            <a:endParaRPr lang="es-ES" sz="3000" dirty="0">
              <a:ln w="0"/>
              <a:solidFill>
                <a:srgbClr val="956AAD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EFD1533-E674-C769-7F41-9908F7412626}"/>
              </a:ext>
            </a:extLst>
          </p:cNvPr>
          <p:cNvSpPr/>
          <p:nvPr/>
        </p:nvSpPr>
        <p:spPr>
          <a:xfrm>
            <a:off x="5995845" y="4252372"/>
            <a:ext cx="204435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s-ES" sz="3000" dirty="0">
                <a:ln w="0"/>
                <a:solidFill>
                  <a:srgbClr val="00B0F0"/>
                </a:solidFill>
              </a:rPr>
              <a:t>Constante</a:t>
            </a:r>
          </a:p>
          <a:p>
            <a:endParaRPr lang="es-ES" sz="3000" dirty="0">
              <a:ln w="0"/>
              <a:solidFill>
                <a:srgbClr val="956AAD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DF62845-A6C0-3666-72E8-B3BC21295FA4}"/>
              </a:ext>
            </a:extLst>
          </p:cNvPr>
          <p:cNvSpPr/>
          <p:nvPr/>
        </p:nvSpPr>
        <p:spPr>
          <a:xfrm>
            <a:off x="8175627" y="4252372"/>
            <a:ext cx="204435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s-ES" sz="3000" dirty="0">
                <a:ln w="0"/>
                <a:solidFill>
                  <a:srgbClr val="7030A0"/>
                </a:solidFill>
              </a:rPr>
              <a:t>Función</a:t>
            </a:r>
          </a:p>
          <a:p>
            <a:endParaRPr lang="es-ES" sz="3000" dirty="0">
              <a:ln w="0"/>
              <a:solidFill>
                <a:srgbClr val="956AAD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C2EC0E0-4799-E557-5755-A67E4982E782}"/>
              </a:ext>
            </a:extLst>
          </p:cNvPr>
          <p:cNvSpPr txBox="1"/>
          <p:nvPr/>
        </p:nvSpPr>
        <p:spPr>
          <a:xfrm>
            <a:off x="5134581" y="1634836"/>
            <a:ext cx="277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843C0C"/>
                </a:solidFill>
              </a:rPr>
              <a:t>Sentencia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2E896A7-AEB5-21B4-6105-08CEFCF58CF6}"/>
              </a:ext>
            </a:extLst>
          </p:cNvPr>
          <p:cNvSpPr txBox="1"/>
          <p:nvPr/>
        </p:nvSpPr>
        <p:spPr>
          <a:xfrm>
            <a:off x="5134581" y="2283466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843C0C"/>
                </a:solidFill>
              </a:rPr>
              <a:t>Sentencia con una expresión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2BB660-3966-D2DA-EC5A-EAC403B8FCB4}"/>
              </a:ext>
            </a:extLst>
          </p:cNvPr>
          <p:cNvSpPr txBox="1"/>
          <p:nvPr/>
        </p:nvSpPr>
        <p:spPr>
          <a:xfrm>
            <a:off x="5134581" y="2932095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843C0C"/>
                </a:solidFill>
              </a:rPr>
              <a:t>Función </a:t>
            </a:r>
            <a:r>
              <a:rPr lang="es-PE" dirty="0" err="1">
                <a:solidFill>
                  <a:srgbClr val="843C0C"/>
                </a:solidFill>
              </a:rPr>
              <a:t>print</a:t>
            </a:r>
            <a:endParaRPr lang="es-PE" dirty="0">
              <a:solidFill>
                <a:srgbClr val="843C0C"/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7C57076-48DD-6141-D127-1382CB0167DD}"/>
              </a:ext>
            </a:extLst>
          </p:cNvPr>
          <p:cNvCxnSpPr>
            <a:cxnSpLocks/>
          </p:cNvCxnSpPr>
          <p:nvPr/>
        </p:nvCxnSpPr>
        <p:spPr>
          <a:xfrm>
            <a:off x="4225636" y="1819502"/>
            <a:ext cx="612604" cy="0"/>
          </a:xfrm>
          <a:prstGeom prst="straightConnector1">
            <a:avLst/>
          </a:prstGeom>
          <a:ln>
            <a:solidFill>
              <a:srgbClr val="D7712B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37EB3A8-2F9D-4F5C-9CA8-F0F9F86DF278}"/>
              </a:ext>
            </a:extLst>
          </p:cNvPr>
          <p:cNvCxnSpPr>
            <a:cxnSpLocks/>
          </p:cNvCxnSpPr>
          <p:nvPr/>
        </p:nvCxnSpPr>
        <p:spPr>
          <a:xfrm>
            <a:off x="4225636" y="2468131"/>
            <a:ext cx="612604" cy="0"/>
          </a:xfrm>
          <a:prstGeom prst="straightConnector1">
            <a:avLst/>
          </a:prstGeom>
          <a:ln>
            <a:solidFill>
              <a:srgbClr val="D7712B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3D28733-AFB5-6520-FA52-DD099FFEC135}"/>
              </a:ext>
            </a:extLst>
          </p:cNvPr>
          <p:cNvCxnSpPr>
            <a:cxnSpLocks/>
          </p:cNvCxnSpPr>
          <p:nvPr/>
        </p:nvCxnSpPr>
        <p:spPr>
          <a:xfrm>
            <a:off x="4225636" y="3116761"/>
            <a:ext cx="612604" cy="0"/>
          </a:xfrm>
          <a:prstGeom prst="straightConnector1">
            <a:avLst/>
          </a:prstGeom>
          <a:ln>
            <a:solidFill>
              <a:srgbClr val="D7712B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52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13645-C87F-EC08-1A08-2FDAE79A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Secuencia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2C94AC-4E77-1709-33AD-F48E7CE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F7CA30-B658-F876-3362-FA35F5CE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19</a:t>
            </a:fld>
            <a:endParaRPr lang="es-PE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5BBBAC5-387E-DCDB-E70C-6A43835C1D96}"/>
              </a:ext>
            </a:extLst>
          </p:cNvPr>
          <p:cNvSpPr/>
          <p:nvPr/>
        </p:nvSpPr>
        <p:spPr>
          <a:xfrm>
            <a:off x="841595" y="1469948"/>
            <a:ext cx="2092037" cy="678873"/>
          </a:xfrm>
          <a:prstGeom prst="roundRect">
            <a:avLst/>
          </a:prstGeom>
          <a:solidFill>
            <a:srgbClr val="D7712B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X = 1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B93647F-6D8E-A4F9-307A-6444592228D2}"/>
              </a:ext>
            </a:extLst>
          </p:cNvPr>
          <p:cNvSpPr/>
          <p:nvPr/>
        </p:nvSpPr>
        <p:spPr>
          <a:xfrm>
            <a:off x="841595" y="2666107"/>
            <a:ext cx="2092037" cy="678873"/>
          </a:xfrm>
          <a:prstGeom prst="roundRect">
            <a:avLst/>
          </a:prstGeom>
          <a:solidFill>
            <a:srgbClr val="D7712B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print</a:t>
            </a:r>
            <a:r>
              <a:rPr lang="es-PE" dirty="0"/>
              <a:t>(x)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4425FB4-9CD7-B7D8-9C51-87F719D112DE}"/>
              </a:ext>
            </a:extLst>
          </p:cNvPr>
          <p:cNvSpPr/>
          <p:nvPr/>
        </p:nvSpPr>
        <p:spPr>
          <a:xfrm>
            <a:off x="841595" y="3862266"/>
            <a:ext cx="2092037" cy="678873"/>
          </a:xfrm>
          <a:prstGeom prst="roundRect">
            <a:avLst/>
          </a:prstGeom>
          <a:solidFill>
            <a:srgbClr val="D7712B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x = x + 1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02C5F88-2BED-33C2-990A-510F7D6DDA4D}"/>
              </a:ext>
            </a:extLst>
          </p:cNvPr>
          <p:cNvSpPr/>
          <p:nvPr/>
        </p:nvSpPr>
        <p:spPr>
          <a:xfrm>
            <a:off x="841595" y="5058428"/>
            <a:ext cx="2092037" cy="678873"/>
          </a:xfrm>
          <a:prstGeom prst="roundRect">
            <a:avLst/>
          </a:prstGeom>
          <a:solidFill>
            <a:srgbClr val="D7712B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/>
              <a:t>print(x)</a:t>
            </a:r>
            <a:endParaRPr lang="es-PE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C0F1DFB-1BC8-5BC4-24CA-40BFAC9CCFBF}"/>
              </a:ext>
            </a:extLst>
          </p:cNvPr>
          <p:cNvGrpSpPr/>
          <p:nvPr/>
        </p:nvGrpSpPr>
        <p:grpSpPr>
          <a:xfrm rot="5400000">
            <a:off x="1707613" y="2275650"/>
            <a:ext cx="360000" cy="263627"/>
            <a:chOff x="3704848" y="1892273"/>
            <a:chExt cx="835817" cy="874029"/>
          </a:xfrm>
          <a:solidFill>
            <a:srgbClr val="F3B29A"/>
          </a:solidFill>
        </p:grpSpPr>
        <p:sp>
          <p:nvSpPr>
            <p:cNvPr id="10" name="Flecha: a la derecha 9">
              <a:extLst>
                <a:ext uri="{FF2B5EF4-FFF2-40B4-BE49-F238E27FC236}">
                  <a16:creationId xmlns:a16="http://schemas.microsoft.com/office/drawing/2014/main" id="{A9B381A0-C0C7-8A2A-9296-17C31E2428CC}"/>
                </a:ext>
              </a:extLst>
            </p:cNvPr>
            <p:cNvSpPr/>
            <p:nvPr/>
          </p:nvSpPr>
          <p:spPr>
            <a:xfrm rot="28282">
              <a:off x="3704848" y="1892273"/>
              <a:ext cx="835817" cy="874029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lecha: a la derecha 4">
              <a:extLst>
                <a:ext uri="{FF2B5EF4-FFF2-40B4-BE49-F238E27FC236}">
                  <a16:creationId xmlns:a16="http://schemas.microsoft.com/office/drawing/2014/main" id="{F9CBA7ED-B649-19B6-09EC-01D2610A74E6}"/>
                </a:ext>
              </a:extLst>
            </p:cNvPr>
            <p:cNvSpPr txBox="1"/>
            <p:nvPr/>
          </p:nvSpPr>
          <p:spPr>
            <a:xfrm rot="28282">
              <a:off x="3704852" y="2066048"/>
              <a:ext cx="585072" cy="5244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2000" kern="120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172140C-A780-CC15-6F49-A6A8675E4775}"/>
              </a:ext>
            </a:extLst>
          </p:cNvPr>
          <p:cNvGrpSpPr/>
          <p:nvPr/>
        </p:nvGrpSpPr>
        <p:grpSpPr>
          <a:xfrm rot="5400000">
            <a:off x="1707613" y="3471809"/>
            <a:ext cx="360000" cy="263627"/>
            <a:chOff x="3704848" y="1892273"/>
            <a:chExt cx="835817" cy="874029"/>
          </a:xfrm>
          <a:solidFill>
            <a:srgbClr val="F3B29A"/>
          </a:solidFill>
        </p:grpSpPr>
        <p:sp>
          <p:nvSpPr>
            <p:cNvPr id="13" name="Flecha: a la derecha 12">
              <a:extLst>
                <a:ext uri="{FF2B5EF4-FFF2-40B4-BE49-F238E27FC236}">
                  <a16:creationId xmlns:a16="http://schemas.microsoft.com/office/drawing/2014/main" id="{17CFFA3F-2B49-AED7-7A2E-5864E739C14F}"/>
                </a:ext>
              </a:extLst>
            </p:cNvPr>
            <p:cNvSpPr/>
            <p:nvPr/>
          </p:nvSpPr>
          <p:spPr>
            <a:xfrm rot="28282">
              <a:off x="3704848" y="1892273"/>
              <a:ext cx="835817" cy="874029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lecha: a la derecha 4">
              <a:extLst>
                <a:ext uri="{FF2B5EF4-FFF2-40B4-BE49-F238E27FC236}">
                  <a16:creationId xmlns:a16="http://schemas.microsoft.com/office/drawing/2014/main" id="{CC48EAC5-F746-BF3E-11D1-C32DEB791ADB}"/>
                </a:ext>
              </a:extLst>
            </p:cNvPr>
            <p:cNvSpPr txBox="1"/>
            <p:nvPr/>
          </p:nvSpPr>
          <p:spPr>
            <a:xfrm rot="28282">
              <a:off x="3704852" y="2066048"/>
              <a:ext cx="585072" cy="5244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2000" kern="120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071F73E-BEB1-1EA1-4D9A-1921AC3A2D0C}"/>
              </a:ext>
            </a:extLst>
          </p:cNvPr>
          <p:cNvGrpSpPr/>
          <p:nvPr/>
        </p:nvGrpSpPr>
        <p:grpSpPr>
          <a:xfrm rot="5400000">
            <a:off x="1707613" y="4667969"/>
            <a:ext cx="360000" cy="263627"/>
            <a:chOff x="3704848" y="1892273"/>
            <a:chExt cx="835817" cy="874029"/>
          </a:xfrm>
          <a:solidFill>
            <a:srgbClr val="F3B29A"/>
          </a:solidFill>
        </p:grpSpPr>
        <p:sp>
          <p:nvSpPr>
            <p:cNvPr id="16" name="Flecha: a la derecha 15">
              <a:extLst>
                <a:ext uri="{FF2B5EF4-FFF2-40B4-BE49-F238E27FC236}">
                  <a16:creationId xmlns:a16="http://schemas.microsoft.com/office/drawing/2014/main" id="{41C978D1-03F8-6029-FDB9-EE551CC2C920}"/>
                </a:ext>
              </a:extLst>
            </p:cNvPr>
            <p:cNvSpPr/>
            <p:nvPr/>
          </p:nvSpPr>
          <p:spPr>
            <a:xfrm rot="28282">
              <a:off x="3704848" y="1892273"/>
              <a:ext cx="835817" cy="874029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lecha: a la derecha 4">
              <a:extLst>
                <a:ext uri="{FF2B5EF4-FFF2-40B4-BE49-F238E27FC236}">
                  <a16:creationId xmlns:a16="http://schemas.microsoft.com/office/drawing/2014/main" id="{D6305AE8-98FF-3117-C6FB-94ADE04C9C44}"/>
                </a:ext>
              </a:extLst>
            </p:cNvPr>
            <p:cNvSpPr txBox="1"/>
            <p:nvPr/>
          </p:nvSpPr>
          <p:spPr>
            <a:xfrm rot="28282">
              <a:off x="3704852" y="2066048"/>
              <a:ext cx="585072" cy="5244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2000" kern="1200"/>
            </a:p>
          </p:txBody>
        </p: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0F4DC84-6AAE-0021-9B37-36EF099E649C}"/>
              </a:ext>
            </a:extLst>
          </p:cNvPr>
          <p:cNvSpPr/>
          <p:nvPr/>
        </p:nvSpPr>
        <p:spPr>
          <a:xfrm>
            <a:off x="8881617" y="2480112"/>
            <a:ext cx="182709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s-ES" sz="4000" dirty="0">
                <a:ln w="0"/>
                <a:solidFill>
                  <a:srgbClr val="D7712B"/>
                </a:solidFill>
              </a:rPr>
              <a:t>2</a:t>
            </a:r>
            <a:endParaRPr lang="es-ES" sz="4000" dirty="0">
              <a:ln w="0"/>
              <a:solidFill>
                <a:srgbClr val="956AAD"/>
              </a:solidFill>
            </a:endParaRPr>
          </a:p>
          <a:p>
            <a:r>
              <a:rPr lang="es-ES" sz="4000" dirty="0">
                <a:ln w="0"/>
                <a:solidFill>
                  <a:srgbClr val="D7712B"/>
                </a:solidFill>
              </a:rPr>
              <a:t>4</a:t>
            </a:r>
            <a:endParaRPr lang="es-ES" sz="4000" dirty="0">
              <a:ln w="0"/>
              <a:solidFill>
                <a:srgbClr val="7030A0"/>
              </a:solidFill>
            </a:endParaRPr>
          </a:p>
          <a:p>
            <a:endParaRPr lang="es-ES" sz="4000" dirty="0">
              <a:ln w="0"/>
              <a:solidFill>
                <a:srgbClr val="956AAD"/>
              </a:solidFill>
            </a:endParaRP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B7DE1A82-0556-B7DC-8DC4-EEA6BEB672C3}"/>
              </a:ext>
            </a:extLst>
          </p:cNvPr>
          <p:cNvSpPr/>
          <p:nvPr/>
        </p:nvSpPr>
        <p:spPr>
          <a:xfrm>
            <a:off x="5182453" y="1892108"/>
            <a:ext cx="1827091" cy="369332"/>
          </a:xfrm>
          <a:prstGeom prst="rect">
            <a:avLst/>
          </a:prstGeom>
          <a:solidFill>
            <a:srgbClr val="A5A5A5"/>
          </a:solidFill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Programa</a:t>
            </a:r>
            <a:endParaRPr lang="en-PE" i="1" dirty="0">
              <a:solidFill>
                <a:schemeClr val="bg1"/>
              </a:solidFill>
            </a:endParaRPr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E8C915F9-67D3-DF22-9760-0302C88D724E}"/>
              </a:ext>
            </a:extLst>
          </p:cNvPr>
          <p:cNvSpPr/>
          <p:nvPr/>
        </p:nvSpPr>
        <p:spPr>
          <a:xfrm>
            <a:off x="8881617" y="1892108"/>
            <a:ext cx="1289477" cy="369332"/>
          </a:xfrm>
          <a:prstGeom prst="rect">
            <a:avLst/>
          </a:prstGeom>
          <a:solidFill>
            <a:srgbClr val="A5A5A5"/>
          </a:solidFill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Output</a:t>
            </a:r>
            <a:endParaRPr lang="en-PE" i="1" dirty="0">
              <a:solidFill>
                <a:schemeClr val="bg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5E1A9E7-47AF-65CD-3DE4-FA6DF2FF37EC}"/>
              </a:ext>
            </a:extLst>
          </p:cNvPr>
          <p:cNvSpPr/>
          <p:nvPr/>
        </p:nvSpPr>
        <p:spPr>
          <a:xfrm>
            <a:off x="5334854" y="2551398"/>
            <a:ext cx="1827091" cy="3170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s-ES" sz="4000" dirty="0">
                <a:ln w="0"/>
                <a:solidFill>
                  <a:srgbClr val="D7712B"/>
                </a:solidFill>
              </a:rPr>
              <a:t>x</a:t>
            </a:r>
            <a:r>
              <a:rPr lang="es-ES" sz="4000" dirty="0">
                <a:ln w="0"/>
                <a:solidFill>
                  <a:srgbClr val="956AAD"/>
                </a:solidFill>
              </a:rPr>
              <a:t> </a:t>
            </a:r>
            <a:r>
              <a:rPr lang="es-ES" sz="4000" dirty="0">
                <a:ln w="0"/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s-ES" sz="4000" dirty="0">
                <a:ln w="0"/>
                <a:solidFill>
                  <a:srgbClr val="956AAD"/>
                </a:solidFill>
              </a:rPr>
              <a:t> </a:t>
            </a:r>
            <a:r>
              <a:rPr lang="es-ES" sz="4000" dirty="0">
                <a:ln w="0"/>
                <a:solidFill>
                  <a:srgbClr val="00B0F0"/>
                </a:solidFill>
              </a:rPr>
              <a:t>1</a:t>
            </a:r>
          </a:p>
          <a:p>
            <a:r>
              <a:rPr lang="es-ES" sz="4000" dirty="0" err="1">
                <a:ln w="0"/>
                <a:solidFill>
                  <a:srgbClr val="7030A0"/>
                </a:solidFill>
              </a:rPr>
              <a:t>print</a:t>
            </a:r>
            <a:r>
              <a:rPr lang="es-ES" sz="4000" dirty="0">
                <a:ln w="0"/>
                <a:solidFill>
                  <a:srgbClr val="7030A0"/>
                </a:solidFill>
              </a:rPr>
              <a:t>(</a:t>
            </a:r>
            <a:r>
              <a:rPr lang="es-ES" sz="4000" dirty="0">
                <a:ln w="0"/>
                <a:solidFill>
                  <a:srgbClr val="D7712B"/>
                </a:solidFill>
              </a:rPr>
              <a:t>x</a:t>
            </a:r>
            <a:r>
              <a:rPr lang="es-ES" sz="4000" dirty="0">
                <a:ln w="0"/>
                <a:solidFill>
                  <a:srgbClr val="7030A0"/>
                </a:solidFill>
              </a:rPr>
              <a:t>)</a:t>
            </a:r>
          </a:p>
          <a:p>
            <a:r>
              <a:rPr lang="es-ES" sz="4000" dirty="0">
                <a:ln w="0"/>
                <a:solidFill>
                  <a:srgbClr val="D7712B"/>
                </a:solidFill>
              </a:rPr>
              <a:t>x</a:t>
            </a:r>
            <a:r>
              <a:rPr lang="es-ES" sz="4000" dirty="0">
                <a:ln w="0"/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s-ES" sz="4000" dirty="0">
                <a:ln w="0"/>
                <a:solidFill>
                  <a:srgbClr val="956AAD"/>
                </a:solidFill>
              </a:rPr>
              <a:t> </a:t>
            </a:r>
            <a:r>
              <a:rPr lang="es-ES" sz="4000" dirty="0">
                <a:ln w="0"/>
                <a:solidFill>
                  <a:srgbClr val="D7712B"/>
                </a:solidFill>
              </a:rPr>
              <a:t>x</a:t>
            </a:r>
            <a:r>
              <a:rPr lang="es-ES" sz="4000" dirty="0">
                <a:ln w="0"/>
                <a:solidFill>
                  <a:srgbClr val="956AAD"/>
                </a:solidFill>
              </a:rPr>
              <a:t> </a:t>
            </a:r>
            <a:r>
              <a:rPr lang="es-ES" sz="4000" dirty="0">
                <a:ln w="0"/>
                <a:solidFill>
                  <a:schemeClr val="bg2">
                    <a:lumMod val="50000"/>
                  </a:schemeClr>
                </a:solidFill>
              </a:rPr>
              <a:t>+</a:t>
            </a:r>
            <a:r>
              <a:rPr lang="es-ES" sz="4000" dirty="0">
                <a:ln w="0"/>
                <a:solidFill>
                  <a:srgbClr val="00B0F0"/>
                </a:solidFill>
              </a:rPr>
              <a:t>1</a:t>
            </a:r>
          </a:p>
          <a:p>
            <a:r>
              <a:rPr lang="es-ES" sz="4000" dirty="0" err="1">
                <a:ln w="0"/>
                <a:solidFill>
                  <a:srgbClr val="7030A0"/>
                </a:solidFill>
              </a:rPr>
              <a:t>print</a:t>
            </a:r>
            <a:r>
              <a:rPr lang="es-ES" sz="4000" dirty="0">
                <a:ln w="0"/>
                <a:solidFill>
                  <a:srgbClr val="7030A0"/>
                </a:solidFill>
              </a:rPr>
              <a:t>(</a:t>
            </a:r>
            <a:r>
              <a:rPr lang="es-ES" sz="4000" dirty="0">
                <a:ln w="0"/>
                <a:solidFill>
                  <a:srgbClr val="D7712B"/>
                </a:solidFill>
              </a:rPr>
              <a:t>x</a:t>
            </a:r>
            <a:r>
              <a:rPr lang="es-ES" sz="4000" dirty="0">
                <a:ln w="0"/>
                <a:solidFill>
                  <a:srgbClr val="7030A0"/>
                </a:solidFill>
              </a:rPr>
              <a:t>)</a:t>
            </a:r>
          </a:p>
          <a:p>
            <a:endParaRPr lang="es-ES" sz="4000" dirty="0">
              <a:ln w="0"/>
              <a:solidFill>
                <a:srgbClr val="956AAD"/>
              </a:solidFill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2437935-2710-EE6A-BBE0-3946C2C429C9}"/>
              </a:ext>
            </a:extLst>
          </p:cNvPr>
          <p:cNvCxnSpPr/>
          <p:nvPr/>
        </p:nvCxnSpPr>
        <p:spPr>
          <a:xfrm flipV="1">
            <a:off x="7161945" y="2919241"/>
            <a:ext cx="1448655" cy="53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3E3E5A9-4A93-F3A0-8A74-488901491F3D}"/>
              </a:ext>
            </a:extLst>
          </p:cNvPr>
          <p:cNvCxnSpPr>
            <a:cxnSpLocks/>
          </p:cNvCxnSpPr>
          <p:nvPr/>
        </p:nvCxnSpPr>
        <p:spPr>
          <a:xfrm flipV="1">
            <a:off x="7161944" y="3676271"/>
            <a:ext cx="1666816" cy="110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C3DFC-3E45-6B82-0373-A8481DAD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Índice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763EBA-2A7F-81E4-146B-F1E0EB34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3B8CFA-C339-0E1D-C1C3-CC5C940A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A4480A-9030-5D99-391A-4F8CB7BF6086}"/>
              </a:ext>
            </a:extLst>
          </p:cNvPr>
          <p:cNvSpPr txBox="1"/>
          <p:nvPr/>
        </p:nvSpPr>
        <p:spPr>
          <a:xfrm>
            <a:off x="2014778" y="1354950"/>
            <a:ext cx="70322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s-PE" sz="4000" dirty="0"/>
              <a:t>Introducción</a:t>
            </a:r>
          </a:p>
          <a:p>
            <a:pPr marL="514350" indent="-514350">
              <a:buAutoNum type="arabicPeriod"/>
            </a:pPr>
            <a:r>
              <a:rPr lang="es-PE" sz="4000" dirty="0"/>
              <a:t>Instalación</a:t>
            </a:r>
          </a:p>
          <a:p>
            <a:pPr marL="514350" indent="-514350">
              <a:buAutoNum type="arabicPeriod"/>
            </a:pPr>
            <a:r>
              <a:rPr lang="es-PE" sz="4000" dirty="0"/>
              <a:t>Programando en Python</a:t>
            </a:r>
          </a:p>
          <a:p>
            <a:pPr marL="514350" indent="-514350">
              <a:buAutoNum type="arabicPeriod"/>
            </a:pPr>
            <a:r>
              <a:rPr lang="es-PE" sz="4000" dirty="0"/>
              <a:t>Variables y expresiones </a:t>
            </a:r>
          </a:p>
          <a:p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4094700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2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20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27CD651A-3497-8295-2281-837ADA543C33}"/>
              </a:ext>
            </a:extLst>
          </p:cNvPr>
          <p:cNvSpPr/>
          <p:nvPr/>
        </p:nvSpPr>
        <p:spPr>
          <a:xfrm>
            <a:off x="1574368" y="1288252"/>
            <a:ext cx="3440978" cy="646331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¿Qué se obtiene de la siguiente expresión?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DF58224C-C68E-192F-FA6D-DF79EFB294EF}"/>
              </a:ext>
            </a:extLst>
          </p:cNvPr>
          <p:cNvSpPr/>
          <p:nvPr/>
        </p:nvSpPr>
        <p:spPr>
          <a:xfrm>
            <a:off x="1574368" y="4083570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10</a:t>
            </a:r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727C3722-4B27-E28C-51C9-8CA9C6926469}"/>
              </a:ext>
            </a:extLst>
          </p:cNvPr>
          <p:cNvSpPr/>
          <p:nvPr/>
        </p:nvSpPr>
        <p:spPr>
          <a:xfrm>
            <a:off x="1574368" y="3522422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12</a:t>
            </a: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49CA62E1-C78F-AC09-169B-4BE7D3051A71}"/>
              </a:ext>
            </a:extLst>
          </p:cNvPr>
          <p:cNvSpPr/>
          <p:nvPr/>
        </p:nvSpPr>
        <p:spPr>
          <a:xfrm>
            <a:off x="1574368" y="4644718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x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https://www.menti.com/85q5h8bcvt</a:t>
            </a:r>
          </a:p>
        </p:txBody>
      </p:sp>
      <p:sp>
        <p:nvSpPr>
          <p:cNvPr id="12" name="Rectángulo 8">
            <a:extLst>
              <a:ext uri="{FF2B5EF4-FFF2-40B4-BE49-F238E27FC236}">
                <a16:creationId xmlns:a16="http://schemas.microsoft.com/office/drawing/2014/main" id="{9FBBECFC-2EE5-6DE9-4308-492FD7099136}"/>
              </a:ext>
            </a:extLst>
          </p:cNvPr>
          <p:cNvSpPr/>
          <p:nvPr/>
        </p:nvSpPr>
        <p:spPr>
          <a:xfrm>
            <a:off x="1970813" y="2061495"/>
            <a:ext cx="2410688" cy="1200329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x = 2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x=x+10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print</a:t>
            </a:r>
            <a:r>
              <a:rPr lang="es-ES" dirty="0">
                <a:solidFill>
                  <a:schemeClr val="bg1"/>
                </a:solidFill>
              </a:rPr>
              <a:t>(x)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9846446-8736-C9B2-ABE0-A08BFB60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996" y="2070747"/>
            <a:ext cx="253963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01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1109A38-2A89-65CC-0217-4790948A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17EB68F-BC21-BBE3-8821-C44C0C8B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21</a:t>
            </a:fld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E2B96C-7A98-307D-EEC5-3175A2073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sz="8000" dirty="0"/>
              <a:t>Variables y expresiones</a:t>
            </a:r>
          </a:p>
        </p:txBody>
      </p:sp>
    </p:spTree>
    <p:extLst>
      <p:ext uri="{BB962C8B-B14F-4D97-AF65-F5344CB8AC3E}">
        <p14:creationId xmlns:p14="http://schemas.microsoft.com/office/powerpoint/2010/main" val="4249750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5B0C1-39E6-6C50-0B77-9947B8F1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Variables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774C81-F533-646C-AA0B-94FDEDE8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895F95-EAD4-65CA-C8C4-8C11B7E1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22</a:t>
            </a:fld>
            <a:endParaRPr lang="es-PE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76B877B-FDE1-B079-5594-248DB80938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823334"/>
              </p:ext>
            </p:extLst>
          </p:nvPr>
        </p:nvGraphicFramePr>
        <p:xfrm>
          <a:off x="1518556" y="963083"/>
          <a:ext cx="94136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85E16B6-3ABF-4CD5-0A05-A8DEEC53853B}"/>
              </a:ext>
            </a:extLst>
          </p:cNvPr>
          <p:cNvSpPr txBox="1"/>
          <p:nvPr/>
        </p:nvSpPr>
        <p:spPr>
          <a:xfrm>
            <a:off x="1939636" y="1832760"/>
            <a:ext cx="92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rgbClr val="D7712B"/>
                </a:solidFill>
              </a:rPr>
              <a:t>Bien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38A98E-FA1A-D13C-CA0C-BCA51B19DBE6}"/>
              </a:ext>
            </a:extLst>
          </p:cNvPr>
          <p:cNvSpPr txBox="1"/>
          <p:nvPr/>
        </p:nvSpPr>
        <p:spPr>
          <a:xfrm>
            <a:off x="2306781" y="3479770"/>
            <a:ext cx="92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rgbClr val="D7712B"/>
                </a:solidFill>
              </a:rPr>
              <a:t> Mal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EC24064-CE4D-F38B-7B3F-D1A6ECA2876E}"/>
              </a:ext>
            </a:extLst>
          </p:cNvPr>
          <p:cNvSpPr txBox="1"/>
          <p:nvPr/>
        </p:nvSpPr>
        <p:spPr>
          <a:xfrm>
            <a:off x="1611793" y="5031778"/>
            <a:ext cx="1389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rgbClr val="D7712B"/>
                </a:solidFill>
              </a:rPr>
              <a:t>Diferentes</a:t>
            </a:r>
          </a:p>
        </p:txBody>
      </p:sp>
    </p:spTree>
    <p:extLst>
      <p:ext uri="{BB962C8B-B14F-4D97-AF65-F5344CB8AC3E}">
        <p14:creationId xmlns:p14="http://schemas.microsoft.com/office/powerpoint/2010/main" val="1829348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F570B-CC00-FA90-B703-4F8716C8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Sistema nemotécnico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56A7D1-D95F-139E-BADC-720FA199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D2EF7F-1DF2-135F-2039-34C58BB1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23</a:t>
            </a:fld>
            <a:endParaRPr lang="es-PE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A86DED0-2E8E-D396-7605-B9EC2661187C}"/>
              </a:ext>
            </a:extLst>
          </p:cNvPr>
          <p:cNvGrpSpPr/>
          <p:nvPr/>
        </p:nvGrpSpPr>
        <p:grpSpPr>
          <a:xfrm>
            <a:off x="721868" y="1089268"/>
            <a:ext cx="4924256" cy="2393270"/>
            <a:chOff x="0" y="613"/>
            <a:chExt cx="3384437" cy="239327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DBD4E7EE-0D68-015D-7CCC-28CA7172E385}"/>
                </a:ext>
              </a:extLst>
            </p:cNvPr>
            <p:cNvSpPr/>
            <p:nvPr/>
          </p:nvSpPr>
          <p:spPr>
            <a:xfrm>
              <a:off x="0" y="613"/>
              <a:ext cx="3384437" cy="23932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ángulo: esquinas redondeadas 4">
              <a:extLst>
                <a:ext uri="{FF2B5EF4-FFF2-40B4-BE49-F238E27FC236}">
                  <a16:creationId xmlns:a16="http://schemas.microsoft.com/office/drawing/2014/main" id="{2C89AFB1-6AFC-EB2C-393D-A3C19D807F80}"/>
                </a:ext>
              </a:extLst>
            </p:cNvPr>
            <p:cNvSpPr txBox="1"/>
            <p:nvPr/>
          </p:nvSpPr>
          <p:spPr>
            <a:xfrm>
              <a:off x="116830" y="117443"/>
              <a:ext cx="3150777" cy="21596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dirty="0"/>
                <a:t>xyz134abc9 = 40</a:t>
              </a:r>
              <a:endParaRPr lang="es-ES" sz="2000" kern="1200" dirty="0"/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dirty="0"/>
                <a:t>Xyz135abc9 = 10</a:t>
              </a:r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dirty="0"/>
                <a:t>xyz136abc9 = xyz134abc9 * xyz135abc9</a:t>
              </a:r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dirty="0" err="1"/>
                <a:t>p</a:t>
              </a:r>
              <a:r>
                <a:rPr lang="es-ES" sz="2000" kern="1200" dirty="0" err="1"/>
                <a:t>rint</a:t>
              </a:r>
              <a:r>
                <a:rPr lang="es-ES" sz="2000" dirty="0"/>
                <a:t>(xyz136abc9)</a:t>
              </a:r>
              <a:endParaRPr lang="es-ES" sz="2000" kern="1200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1C907AE-8AF2-1471-1B16-AD07305F9541}"/>
              </a:ext>
            </a:extLst>
          </p:cNvPr>
          <p:cNvGrpSpPr/>
          <p:nvPr/>
        </p:nvGrpSpPr>
        <p:grpSpPr>
          <a:xfrm>
            <a:off x="4403781" y="3824157"/>
            <a:ext cx="3384437" cy="2393270"/>
            <a:chOff x="0" y="2633211"/>
            <a:chExt cx="3384437" cy="239327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2EE744A7-384B-9C4E-A1B9-8C2521556B69}"/>
                </a:ext>
              </a:extLst>
            </p:cNvPr>
            <p:cNvSpPr/>
            <p:nvPr/>
          </p:nvSpPr>
          <p:spPr>
            <a:xfrm>
              <a:off x="0" y="2633211"/>
              <a:ext cx="3384437" cy="23932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ángulo: esquinas redondeadas 4">
              <a:extLst>
                <a:ext uri="{FF2B5EF4-FFF2-40B4-BE49-F238E27FC236}">
                  <a16:creationId xmlns:a16="http://schemas.microsoft.com/office/drawing/2014/main" id="{D8BD4CE3-22A8-C4B8-CC1B-BA6B44CC5C56}"/>
                </a:ext>
              </a:extLst>
            </p:cNvPr>
            <p:cNvSpPr txBox="1"/>
            <p:nvPr/>
          </p:nvSpPr>
          <p:spPr>
            <a:xfrm>
              <a:off x="116830" y="2750041"/>
              <a:ext cx="3150777" cy="21596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kern="1200" dirty="0"/>
                <a:t>horas = 40</a:t>
              </a:r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dirty="0"/>
                <a:t>precio = 10</a:t>
              </a:r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kern="1200" dirty="0"/>
                <a:t>pa</a:t>
              </a:r>
              <a:r>
                <a:rPr lang="es-ES" sz="2000" dirty="0"/>
                <a:t>go = horas x precio</a:t>
              </a:r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kern="1200" dirty="0" err="1"/>
                <a:t>print</a:t>
              </a:r>
              <a:r>
                <a:rPr lang="es-ES" sz="2000" kern="1200" dirty="0"/>
                <a:t>(pago)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B3B9D45-1F9B-B381-4CBF-C8D99849D15B}"/>
              </a:ext>
            </a:extLst>
          </p:cNvPr>
          <p:cNvGrpSpPr/>
          <p:nvPr/>
        </p:nvGrpSpPr>
        <p:grpSpPr>
          <a:xfrm>
            <a:off x="7317164" y="1089268"/>
            <a:ext cx="4152968" cy="2557593"/>
            <a:chOff x="4761419" y="1087312"/>
            <a:chExt cx="5284671" cy="2557593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45E6D5DF-4A2A-4827-2037-56BBB7CF3EC3}"/>
                </a:ext>
              </a:extLst>
            </p:cNvPr>
            <p:cNvSpPr/>
            <p:nvPr/>
          </p:nvSpPr>
          <p:spPr>
            <a:xfrm>
              <a:off x="4761419" y="1087312"/>
              <a:ext cx="5284671" cy="25575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81415"/>
                <a:satOff val="10166"/>
                <a:lumOff val="27081"/>
                <a:alphaOff val="0"/>
              </a:schemeClr>
            </a:fillRef>
            <a:effectRef idx="0">
              <a:schemeClr val="accent2">
                <a:shade val="80000"/>
                <a:hueOff val="-481415"/>
                <a:satOff val="10166"/>
                <a:lumOff val="270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ángulo: esquinas redondeadas 4">
              <a:extLst>
                <a:ext uri="{FF2B5EF4-FFF2-40B4-BE49-F238E27FC236}">
                  <a16:creationId xmlns:a16="http://schemas.microsoft.com/office/drawing/2014/main" id="{3B0D315F-71D4-C7C6-DDEF-E6524B4898A6}"/>
                </a:ext>
              </a:extLst>
            </p:cNvPr>
            <p:cNvSpPr txBox="1"/>
            <p:nvPr/>
          </p:nvSpPr>
          <p:spPr>
            <a:xfrm>
              <a:off x="4836328" y="1162221"/>
              <a:ext cx="5134853" cy="2407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= 40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= 10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500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 = 40 x 10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5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</a:t>
              </a:r>
              <a:r>
                <a:rPr lang="es-ES" sz="2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(c)</a:t>
              </a:r>
              <a:endParaRPr lang="es-ES" sz="25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818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3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24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27CD651A-3497-8295-2281-837ADA543C33}"/>
              </a:ext>
            </a:extLst>
          </p:cNvPr>
          <p:cNvSpPr/>
          <p:nvPr/>
        </p:nvSpPr>
        <p:spPr>
          <a:xfrm>
            <a:off x="1574368" y="1288252"/>
            <a:ext cx="3440978" cy="646331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¿Cuál es un nombre válido de variable?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DF58224C-C68E-192F-FA6D-DF79EFB294EF}"/>
              </a:ext>
            </a:extLst>
          </p:cNvPr>
          <p:cNvSpPr/>
          <p:nvPr/>
        </p:nvSpPr>
        <p:spPr>
          <a:xfrm>
            <a:off x="1574368" y="3044480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#num</a:t>
            </a:r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727C3722-4B27-E28C-51C9-8CA9C6926469}"/>
              </a:ext>
            </a:extLst>
          </p:cNvPr>
          <p:cNvSpPr/>
          <p:nvPr/>
        </p:nvSpPr>
        <p:spPr>
          <a:xfrm>
            <a:off x="1574368" y="2483332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</a:t>
            </a:r>
            <a:r>
              <a:rPr lang="es-PE" dirty="0" err="1"/>
              <a:t>print</a:t>
            </a:r>
            <a:r>
              <a:rPr lang="es-PE" dirty="0"/>
              <a:t>()</a:t>
            </a: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49CA62E1-C78F-AC09-169B-4BE7D3051A71}"/>
              </a:ext>
            </a:extLst>
          </p:cNvPr>
          <p:cNvSpPr/>
          <p:nvPr/>
        </p:nvSpPr>
        <p:spPr>
          <a:xfrm>
            <a:off x="1574368" y="3605628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mes 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https://www.menti.com/fri9iqiyw6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4E3B6CF-7B9E-19EC-BF0B-A6479843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224" y="2004031"/>
            <a:ext cx="254611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33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7DA29-0D5C-EEDF-95EA-8A447E63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Declaración de asignaciones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76EC16-BF09-86E4-5B2C-A29A5858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DDC5E6-F657-25AA-60C9-CB5C833D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25</a:t>
            </a:fld>
            <a:endParaRPr lang="es-PE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4281C71-6396-3376-0BC3-76CE75330A27}"/>
              </a:ext>
            </a:extLst>
          </p:cNvPr>
          <p:cNvGrpSpPr/>
          <p:nvPr/>
        </p:nvGrpSpPr>
        <p:grpSpPr>
          <a:xfrm>
            <a:off x="2605526" y="1912996"/>
            <a:ext cx="2338769" cy="1446082"/>
            <a:chOff x="1769397" y="2046033"/>
            <a:chExt cx="3313736" cy="221026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D714B6E-C40E-AEED-58B7-74B3B232A5E8}"/>
                </a:ext>
              </a:extLst>
            </p:cNvPr>
            <p:cNvSpPr/>
            <p:nvPr/>
          </p:nvSpPr>
          <p:spPr>
            <a:xfrm>
              <a:off x="1769397" y="2046033"/>
              <a:ext cx="3313736" cy="2210262"/>
            </a:xfrm>
            <a:prstGeom prst="rect">
              <a:avLst/>
            </a:prstGeom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4335F2C-5B13-591D-3D33-B66A0C4B65BF}"/>
                </a:ext>
              </a:extLst>
            </p:cNvPr>
            <p:cNvSpPr txBox="1"/>
            <p:nvPr/>
          </p:nvSpPr>
          <p:spPr>
            <a:xfrm>
              <a:off x="2299595" y="2046033"/>
              <a:ext cx="2783538" cy="2210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106680" bIns="106680" numCol="1" spcCol="1270" anchor="ctr" anchorCtr="0">
              <a:noAutofit/>
            </a:bodyPr>
            <a:lstStyle/>
            <a:p>
              <a:pPr marL="0" lvl="0" indent="0" algn="just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R" sz="1500" kern="1200" dirty="0">
                  <a:solidFill>
                    <a:schemeClr val="tx1"/>
                  </a:solidFill>
                </a:rPr>
                <a:t>Una declaración de asignaciones consiste en una </a:t>
              </a:r>
              <a:r>
                <a:rPr lang="es-CR" sz="1500" kern="1200" dirty="0">
                  <a:solidFill>
                    <a:schemeClr val="accent2">
                      <a:lumMod val="75000"/>
                    </a:schemeClr>
                  </a:solidFill>
                </a:rPr>
                <a:t>expresión del lado derecho </a:t>
              </a:r>
              <a:r>
                <a:rPr lang="es-CR" sz="1500" kern="1200" dirty="0">
                  <a:solidFill>
                    <a:schemeClr val="tx1"/>
                  </a:solidFill>
                </a:rPr>
                <a:t>y un variable para almacenar el resultado</a:t>
              </a:r>
              <a:endParaRPr lang="es-ES" sz="1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A42BD6C5-7CEF-5F27-4B0E-C30628568721}"/>
              </a:ext>
            </a:extLst>
          </p:cNvPr>
          <p:cNvGrpSpPr/>
          <p:nvPr/>
        </p:nvGrpSpPr>
        <p:grpSpPr>
          <a:xfrm>
            <a:off x="838200" y="1029333"/>
            <a:ext cx="1559179" cy="1445359"/>
            <a:chOff x="2071" y="1162370"/>
            <a:chExt cx="2209157" cy="2209157"/>
          </a:xfrm>
          <a:scene3d>
            <a:camera prst="orthographicFront"/>
            <a:lightRig rig="flat" dir="t"/>
          </a:scene3d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9D99A25-A1CF-F1CD-F9D1-25AB3DC4EAE5}"/>
                </a:ext>
              </a:extLst>
            </p:cNvPr>
            <p:cNvSpPr/>
            <p:nvPr/>
          </p:nvSpPr>
          <p:spPr>
            <a:xfrm>
              <a:off x="2071" y="1162370"/>
              <a:ext cx="2209157" cy="2209157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Elipse 6">
              <a:extLst>
                <a:ext uri="{FF2B5EF4-FFF2-40B4-BE49-F238E27FC236}">
                  <a16:creationId xmlns:a16="http://schemas.microsoft.com/office/drawing/2014/main" id="{BDE7AA10-854E-0FB5-49B2-817FE52E4E9D}"/>
                </a:ext>
              </a:extLst>
            </p:cNvPr>
            <p:cNvSpPr txBox="1"/>
            <p:nvPr/>
          </p:nvSpPr>
          <p:spPr>
            <a:xfrm>
              <a:off x="325595" y="1485894"/>
              <a:ext cx="1562109" cy="156210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dirty="0">
                  <a:solidFill>
                    <a:schemeClr val="tx1"/>
                  </a:solidFill>
                </a:rPr>
                <a:t>Asignamos un valor a una variable usando (=)</a:t>
              </a:r>
              <a:endParaRPr lang="es-ES" sz="15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174C3B-4CD6-D8A8-1F10-9C2856B2E10E}"/>
              </a:ext>
            </a:extLst>
          </p:cNvPr>
          <p:cNvSpPr txBox="1"/>
          <p:nvPr/>
        </p:nvSpPr>
        <p:spPr>
          <a:xfrm>
            <a:off x="4944295" y="3887383"/>
            <a:ext cx="4675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/>
              <a:t>x = </a:t>
            </a:r>
            <a:r>
              <a:rPr lang="es-PE" sz="4000" dirty="0">
                <a:solidFill>
                  <a:schemeClr val="accent2">
                    <a:lumMod val="75000"/>
                  </a:schemeClr>
                </a:solidFill>
              </a:rPr>
              <a:t>2.5 * x * (2 - x)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C47E144-59D1-22A1-5304-3406463205E8}"/>
              </a:ext>
            </a:extLst>
          </p:cNvPr>
          <p:cNvSpPr txBox="1"/>
          <p:nvPr/>
        </p:nvSpPr>
        <p:spPr>
          <a:xfrm>
            <a:off x="6885167" y="1908789"/>
            <a:ext cx="1725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/>
              <a:t>X     </a:t>
            </a:r>
            <a:r>
              <a:rPr lang="es-PE" sz="4000" dirty="0">
                <a:solidFill>
                  <a:srgbClr val="843C0C"/>
                </a:solidFill>
              </a:rPr>
              <a:t>0.5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BB6EAC8-978D-D11D-1D76-D071843ADC80}"/>
              </a:ext>
            </a:extLst>
          </p:cNvPr>
          <p:cNvCxnSpPr/>
          <p:nvPr/>
        </p:nvCxnSpPr>
        <p:spPr>
          <a:xfrm>
            <a:off x="8120947" y="2598709"/>
            <a:ext cx="157629" cy="7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35475A3-2412-3428-311E-A32A529EA59A}"/>
              </a:ext>
            </a:extLst>
          </p:cNvPr>
          <p:cNvCxnSpPr>
            <a:cxnSpLocks/>
          </p:cNvCxnSpPr>
          <p:nvPr/>
        </p:nvCxnSpPr>
        <p:spPr>
          <a:xfrm flipH="1">
            <a:off x="7200935" y="2601752"/>
            <a:ext cx="668447" cy="69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B73BBE9-B5EC-5D63-6A85-F815E642D2D2}"/>
              </a:ext>
            </a:extLst>
          </p:cNvPr>
          <p:cNvSpPr txBox="1"/>
          <p:nvPr/>
        </p:nvSpPr>
        <p:spPr>
          <a:xfrm>
            <a:off x="7812325" y="3359078"/>
            <a:ext cx="93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>
                <a:solidFill>
                  <a:srgbClr val="843C0C"/>
                </a:solidFill>
              </a:rPr>
              <a:t>0.5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6DEC8E-FC09-1F05-2CF8-FFDD7DBFA5DA}"/>
              </a:ext>
            </a:extLst>
          </p:cNvPr>
          <p:cNvSpPr txBox="1"/>
          <p:nvPr/>
        </p:nvSpPr>
        <p:spPr>
          <a:xfrm>
            <a:off x="6617195" y="3325092"/>
            <a:ext cx="93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>
                <a:solidFill>
                  <a:srgbClr val="843C0C"/>
                </a:solidFill>
              </a:rPr>
              <a:t>0.5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0D098C-9FCF-3E83-6F3E-BEA1EA9ECD12}"/>
              </a:ext>
            </a:extLst>
          </p:cNvPr>
          <p:cNvSpPr txBox="1"/>
          <p:nvPr/>
        </p:nvSpPr>
        <p:spPr>
          <a:xfrm>
            <a:off x="7733510" y="4732558"/>
            <a:ext cx="93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>
                <a:solidFill>
                  <a:srgbClr val="C00000"/>
                </a:solidFill>
              </a:rPr>
              <a:t>1.5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198EFA4-8754-2A32-957B-1C39B02F39EE}"/>
              </a:ext>
            </a:extLst>
          </p:cNvPr>
          <p:cNvSpPr txBox="1"/>
          <p:nvPr/>
        </p:nvSpPr>
        <p:spPr>
          <a:xfrm>
            <a:off x="6722850" y="5512006"/>
            <a:ext cx="1398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>
                <a:solidFill>
                  <a:srgbClr val="C00000"/>
                </a:solidFill>
              </a:rPr>
              <a:t>1.875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AE3DEEB-909D-E14E-F10D-24449287C7C8}"/>
              </a:ext>
            </a:extLst>
          </p:cNvPr>
          <p:cNvCxnSpPr>
            <a:cxnSpLocks/>
          </p:cNvCxnSpPr>
          <p:nvPr/>
        </p:nvCxnSpPr>
        <p:spPr>
          <a:xfrm>
            <a:off x="7812325" y="4488873"/>
            <a:ext cx="57057" cy="40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06D33CE-20FF-B3A2-7948-F012ADA6B2A0}"/>
              </a:ext>
            </a:extLst>
          </p:cNvPr>
          <p:cNvCxnSpPr>
            <a:cxnSpLocks/>
          </p:cNvCxnSpPr>
          <p:nvPr/>
        </p:nvCxnSpPr>
        <p:spPr>
          <a:xfrm flipH="1">
            <a:off x="8278575" y="4495434"/>
            <a:ext cx="131134" cy="39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AEA52DC-8856-6F58-B9B8-447DE43B778C}"/>
              </a:ext>
            </a:extLst>
          </p:cNvPr>
          <p:cNvCxnSpPr>
            <a:cxnSpLocks/>
          </p:cNvCxnSpPr>
          <p:nvPr/>
        </p:nvCxnSpPr>
        <p:spPr>
          <a:xfrm flipH="1">
            <a:off x="7549696" y="5313469"/>
            <a:ext cx="422291" cy="26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A1CCB7F-828B-7E5C-E216-C4EEBE5E8253}"/>
              </a:ext>
            </a:extLst>
          </p:cNvPr>
          <p:cNvCxnSpPr>
            <a:cxnSpLocks/>
          </p:cNvCxnSpPr>
          <p:nvPr/>
        </p:nvCxnSpPr>
        <p:spPr>
          <a:xfrm>
            <a:off x="7024053" y="4565729"/>
            <a:ext cx="176882" cy="101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282C790-EC41-AC81-0B7E-1B873C3BC82D}"/>
              </a:ext>
            </a:extLst>
          </p:cNvPr>
          <p:cNvCxnSpPr>
            <a:cxnSpLocks/>
          </p:cNvCxnSpPr>
          <p:nvPr/>
        </p:nvCxnSpPr>
        <p:spPr>
          <a:xfrm>
            <a:off x="6162251" y="4550644"/>
            <a:ext cx="712842" cy="1027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6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68B89-4FEF-8A74-EAF5-156B3DB9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Expresiones numéricas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0FC060-4A5C-61F8-4502-9619886D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87AA9C-D0DA-BB25-7F4B-B4158399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26</a:t>
            </a:fld>
            <a:endParaRPr lang="es-PE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0085DDCA-A3A6-E1CE-4DC6-D7F5669E3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425249"/>
              </p:ext>
            </p:extLst>
          </p:nvPr>
        </p:nvGraphicFramePr>
        <p:xfrm>
          <a:off x="1604817" y="1614316"/>
          <a:ext cx="6001328" cy="36293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00664">
                  <a:extLst>
                    <a:ext uri="{9D8B030D-6E8A-4147-A177-3AD203B41FA5}">
                      <a16:colId xmlns:a16="http://schemas.microsoft.com/office/drawing/2014/main" val="1544658505"/>
                    </a:ext>
                  </a:extLst>
                </a:gridCol>
                <a:gridCol w="3000664">
                  <a:extLst>
                    <a:ext uri="{9D8B030D-6E8A-4147-A177-3AD203B41FA5}">
                      <a16:colId xmlns:a16="http://schemas.microsoft.com/office/drawing/2014/main" val="2842015528"/>
                    </a:ext>
                  </a:extLst>
                </a:gridCol>
              </a:tblGrid>
              <a:tr h="518481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Operación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7475"/>
                  </a:ext>
                </a:extLst>
              </a:tr>
              <a:tr h="518481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Suma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583807"/>
                  </a:ext>
                </a:extLst>
              </a:tr>
              <a:tr h="518481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Resta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37349"/>
                  </a:ext>
                </a:extLst>
              </a:tr>
              <a:tr h="518481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Multiplicación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83446"/>
                  </a:ext>
                </a:extLst>
              </a:tr>
              <a:tr h="518481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División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51478"/>
                  </a:ext>
                </a:extLst>
              </a:tr>
              <a:tr h="518481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Potencia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99292"/>
                  </a:ext>
                </a:extLst>
              </a:tr>
              <a:tr h="518481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Resto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55480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24F7252-1DFA-CEE5-ABD7-C8033639C7F2}"/>
              </a:ext>
            </a:extLst>
          </p:cNvPr>
          <p:cNvSpPr txBox="1"/>
          <p:nvPr/>
        </p:nvSpPr>
        <p:spPr>
          <a:xfrm>
            <a:off x="8091056" y="2468892"/>
            <a:ext cx="2496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D7712B"/>
                </a:solidFill>
              </a:rPr>
              <a:t>Paréntesis</a:t>
            </a:r>
          </a:p>
          <a:p>
            <a:r>
              <a:rPr lang="es-PE" sz="2000" dirty="0">
                <a:solidFill>
                  <a:srgbClr val="D7712B"/>
                </a:solidFill>
              </a:rPr>
              <a:t>Potencia</a:t>
            </a:r>
          </a:p>
          <a:p>
            <a:r>
              <a:rPr lang="es-PE" sz="2000" dirty="0">
                <a:solidFill>
                  <a:srgbClr val="D7712B"/>
                </a:solidFill>
              </a:rPr>
              <a:t>Multiplicación</a:t>
            </a:r>
          </a:p>
          <a:p>
            <a:r>
              <a:rPr lang="es-PE" sz="2000" dirty="0">
                <a:solidFill>
                  <a:srgbClr val="D7712B"/>
                </a:solidFill>
              </a:rPr>
              <a:t>Suma</a:t>
            </a:r>
          </a:p>
          <a:p>
            <a:r>
              <a:rPr lang="es-PE" sz="2000" dirty="0">
                <a:solidFill>
                  <a:srgbClr val="D7712B"/>
                </a:solidFill>
              </a:rPr>
              <a:t>Izquierda a derecha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6958DFE-DCF7-16C2-EF19-46B7965336D7}"/>
              </a:ext>
            </a:extLst>
          </p:cNvPr>
          <p:cNvGrpSpPr/>
          <p:nvPr/>
        </p:nvGrpSpPr>
        <p:grpSpPr>
          <a:xfrm rot="5400000">
            <a:off x="10126016" y="3111968"/>
            <a:ext cx="1267398" cy="345064"/>
            <a:chOff x="3704848" y="1892273"/>
            <a:chExt cx="835817" cy="874029"/>
          </a:xfrm>
          <a:solidFill>
            <a:srgbClr val="F3B29A"/>
          </a:solidFill>
        </p:grpSpPr>
        <p:sp>
          <p:nvSpPr>
            <p:cNvPr id="9" name="Flecha: a la derecha 8">
              <a:extLst>
                <a:ext uri="{FF2B5EF4-FFF2-40B4-BE49-F238E27FC236}">
                  <a16:creationId xmlns:a16="http://schemas.microsoft.com/office/drawing/2014/main" id="{AD8ADAB8-5898-69A6-F97B-ADD9576FAD4C}"/>
                </a:ext>
              </a:extLst>
            </p:cNvPr>
            <p:cNvSpPr/>
            <p:nvPr/>
          </p:nvSpPr>
          <p:spPr>
            <a:xfrm rot="28282">
              <a:off x="3704848" y="1892273"/>
              <a:ext cx="835817" cy="874029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lecha: a la derecha 4">
              <a:extLst>
                <a:ext uri="{FF2B5EF4-FFF2-40B4-BE49-F238E27FC236}">
                  <a16:creationId xmlns:a16="http://schemas.microsoft.com/office/drawing/2014/main" id="{42F1E371-0866-D6D5-607B-35EE7788FD24}"/>
                </a:ext>
              </a:extLst>
            </p:cNvPr>
            <p:cNvSpPr txBox="1"/>
            <p:nvPr/>
          </p:nvSpPr>
          <p:spPr>
            <a:xfrm rot="28282">
              <a:off x="3704852" y="2066048"/>
              <a:ext cx="585072" cy="5244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308553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AD0AB-5286-DEE0-3AB9-685404CF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Calcular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AEBC58-950D-6E68-849B-7F46C980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EBD6B7-02DA-270A-D639-662805A2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27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79B4AF-830F-09BD-1EE9-E14801BE3619}"/>
              </a:ext>
            </a:extLst>
          </p:cNvPr>
          <p:cNvSpPr txBox="1"/>
          <p:nvPr/>
        </p:nvSpPr>
        <p:spPr>
          <a:xfrm>
            <a:off x="6553200" y="1075200"/>
            <a:ext cx="3380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rgbClr val="D7712B"/>
                </a:solidFill>
              </a:rPr>
              <a:t>x = 2 + 2* *4 / 2 *5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9CCBDE-7E5A-7216-6E63-7D0818DA4F50}"/>
              </a:ext>
            </a:extLst>
          </p:cNvPr>
          <p:cNvSpPr txBox="1"/>
          <p:nvPr/>
        </p:nvSpPr>
        <p:spPr>
          <a:xfrm>
            <a:off x="415638" y="2529385"/>
            <a:ext cx="2496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D7712B"/>
                </a:solidFill>
              </a:rPr>
              <a:t>Paréntesis</a:t>
            </a:r>
          </a:p>
          <a:p>
            <a:r>
              <a:rPr lang="es-PE" sz="2000" dirty="0">
                <a:solidFill>
                  <a:srgbClr val="D7712B"/>
                </a:solidFill>
              </a:rPr>
              <a:t>Potencia</a:t>
            </a:r>
          </a:p>
          <a:p>
            <a:r>
              <a:rPr lang="es-PE" sz="2000" dirty="0">
                <a:solidFill>
                  <a:srgbClr val="D7712B"/>
                </a:solidFill>
              </a:rPr>
              <a:t>Multiplicación</a:t>
            </a:r>
          </a:p>
          <a:p>
            <a:r>
              <a:rPr lang="es-PE" sz="2000" dirty="0">
                <a:solidFill>
                  <a:srgbClr val="D7712B"/>
                </a:solidFill>
              </a:rPr>
              <a:t>Suma</a:t>
            </a:r>
          </a:p>
          <a:p>
            <a:r>
              <a:rPr lang="es-PE" sz="2000" dirty="0">
                <a:solidFill>
                  <a:srgbClr val="D7712B"/>
                </a:solidFill>
              </a:rPr>
              <a:t>Izquierda a derecha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26B077A-C6B0-0F1F-C918-C2C9816F1919}"/>
              </a:ext>
            </a:extLst>
          </p:cNvPr>
          <p:cNvGrpSpPr/>
          <p:nvPr/>
        </p:nvGrpSpPr>
        <p:grpSpPr>
          <a:xfrm rot="5400000">
            <a:off x="2450598" y="3172461"/>
            <a:ext cx="1267398" cy="345064"/>
            <a:chOff x="3704848" y="1892273"/>
            <a:chExt cx="835817" cy="874029"/>
          </a:xfrm>
          <a:solidFill>
            <a:srgbClr val="F3B29A"/>
          </a:solidFill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53911432-D8F6-7AEF-B723-8C824DA3B920}"/>
                </a:ext>
              </a:extLst>
            </p:cNvPr>
            <p:cNvSpPr/>
            <p:nvPr/>
          </p:nvSpPr>
          <p:spPr>
            <a:xfrm rot="28282">
              <a:off x="3704848" y="1892273"/>
              <a:ext cx="835817" cy="874029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lecha: a la derecha 4">
              <a:extLst>
                <a:ext uri="{FF2B5EF4-FFF2-40B4-BE49-F238E27FC236}">
                  <a16:creationId xmlns:a16="http://schemas.microsoft.com/office/drawing/2014/main" id="{EC8124C1-C1BF-32C7-DE2A-11DD077ABD62}"/>
                </a:ext>
              </a:extLst>
            </p:cNvPr>
            <p:cNvSpPr txBox="1"/>
            <p:nvPr/>
          </p:nvSpPr>
          <p:spPr>
            <a:xfrm rot="28282">
              <a:off x="3704852" y="2066048"/>
              <a:ext cx="585072" cy="5244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2000" kern="120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FC9493-B1F3-F980-59F3-B7FB0E0CB497}"/>
              </a:ext>
            </a:extLst>
          </p:cNvPr>
          <p:cNvSpPr txBox="1"/>
          <p:nvPr/>
        </p:nvSpPr>
        <p:spPr>
          <a:xfrm>
            <a:off x="7131028" y="2698434"/>
            <a:ext cx="2224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rgbClr val="D7712B"/>
                </a:solidFill>
              </a:rPr>
              <a:t>2 + </a:t>
            </a:r>
            <a:r>
              <a:rPr lang="es-PE" sz="3000" dirty="0"/>
              <a:t>16</a:t>
            </a:r>
            <a:r>
              <a:rPr lang="es-PE" sz="3000" dirty="0">
                <a:solidFill>
                  <a:srgbClr val="D7712B"/>
                </a:solidFill>
              </a:rPr>
              <a:t> / 2 *5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B8DFD7-6C76-1C69-8BB6-F5C4DDD6FEE9}"/>
              </a:ext>
            </a:extLst>
          </p:cNvPr>
          <p:cNvSpPr txBox="1"/>
          <p:nvPr/>
        </p:nvSpPr>
        <p:spPr>
          <a:xfrm>
            <a:off x="7488383" y="3510051"/>
            <a:ext cx="1510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rgbClr val="D7712B"/>
                </a:solidFill>
              </a:rPr>
              <a:t>2 + </a:t>
            </a:r>
            <a:r>
              <a:rPr lang="es-PE" sz="3000" dirty="0"/>
              <a:t>8</a:t>
            </a:r>
            <a:r>
              <a:rPr lang="es-PE" sz="3000" dirty="0">
                <a:solidFill>
                  <a:srgbClr val="D7712B"/>
                </a:solidFill>
              </a:rPr>
              <a:t>*5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36C0840-0E44-5992-7C94-1594F853471E}"/>
              </a:ext>
            </a:extLst>
          </p:cNvPr>
          <p:cNvSpPr txBox="1"/>
          <p:nvPr/>
        </p:nvSpPr>
        <p:spPr>
          <a:xfrm>
            <a:off x="7658903" y="4321668"/>
            <a:ext cx="11691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rgbClr val="D7712B"/>
                </a:solidFill>
              </a:rPr>
              <a:t>2 + </a:t>
            </a:r>
            <a:r>
              <a:rPr lang="es-PE" sz="3000" dirty="0"/>
              <a:t>40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605006-53B8-8A9D-F584-1B07EFDD9A26}"/>
              </a:ext>
            </a:extLst>
          </p:cNvPr>
          <p:cNvSpPr txBox="1"/>
          <p:nvPr/>
        </p:nvSpPr>
        <p:spPr>
          <a:xfrm>
            <a:off x="6941128" y="1886817"/>
            <a:ext cx="2604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rgbClr val="D7712B"/>
                </a:solidFill>
              </a:rPr>
              <a:t>2 + 2* *4 / 2 *5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6658108-C69B-3377-D4AA-3CD01EABAFD5}"/>
              </a:ext>
            </a:extLst>
          </p:cNvPr>
          <p:cNvSpPr txBox="1"/>
          <p:nvPr/>
        </p:nvSpPr>
        <p:spPr>
          <a:xfrm>
            <a:off x="7944252" y="5133287"/>
            <a:ext cx="598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590670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4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28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27CD651A-3497-8295-2281-837ADA543C33}"/>
              </a:ext>
            </a:extLst>
          </p:cNvPr>
          <p:cNvSpPr/>
          <p:nvPr/>
        </p:nvSpPr>
        <p:spPr>
          <a:xfrm>
            <a:off x="1574368" y="1288252"/>
            <a:ext cx="3440978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Calcular x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DF58224C-C68E-192F-FA6D-DF79EFB294EF}"/>
              </a:ext>
            </a:extLst>
          </p:cNvPr>
          <p:cNvSpPr/>
          <p:nvPr/>
        </p:nvSpPr>
        <p:spPr>
          <a:xfrm>
            <a:off x="1574368" y="3473968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27</a:t>
            </a:r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727C3722-4B27-E28C-51C9-8CA9C6926469}"/>
              </a:ext>
            </a:extLst>
          </p:cNvPr>
          <p:cNvSpPr/>
          <p:nvPr/>
        </p:nvSpPr>
        <p:spPr>
          <a:xfrm>
            <a:off x="1574368" y="2912820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13.5</a:t>
            </a: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49CA62E1-C78F-AC09-169B-4BE7D3051A71}"/>
              </a:ext>
            </a:extLst>
          </p:cNvPr>
          <p:cNvSpPr/>
          <p:nvPr/>
        </p:nvSpPr>
        <p:spPr>
          <a:xfrm>
            <a:off x="1574368" y="4035116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6.5 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https://www.menti.com/3de77f389j</a:t>
            </a:r>
          </a:p>
        </p:txBody>
      </p:sp>
      <p:sp>
        <p:nvSpPr>
          <p:cNvPr id="12" name="Rectángulo 8">
            <a:extLst>
              <a:ext uri="{FF2B5EF4-FFF2-40B4-BE49-F238E27FC236}">
                <a16:creationId xmlns:a16="http://schemas.microsoft.com/office/drawing/2014/main" id="{7BCB257D-0082-1C93-71C6-837FA454C926}"/>
              </a:ext>
            </a:extLst>
          </p:cNvPr>
          <p:cNvSpPr/>
          <p:nvPr/>
        </p:nvSpPr>
        <p:spPr>
          <a:xfrm>
            <a:off x="1943104" y="1854899"/>
            <a:ext cx="2410688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x = 3 + 6**2 / 3 *2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1C2F76D-342D-FDCD-A466-A9839CE4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293" y="2169000"/>
            <a:ext cx="249415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59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E11C-C8DB-6730-97F8-6F0A4CAE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Tipo de variable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B3D89C-8364-ACFC-61B9-CB99CDAE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29F7C7-579E-87F0-FE46-9F15AFAD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29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7D4A97-99AF-0937-4583-13F3D6D4821D}"/>
              </a:ext>
            </a:extLst>
          </p:cNvPr>
          <p:cNvSpPr txBox="1"/>
          <p:nvPr/>
        </p:nvSpPr>
        <p:spPr>
          <a:xfrm>
            <a:off x="2438401" y="1495731"/>
            <a:ext cx="159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D7712B"/>
                </a:solidFill>
              </a:rPr>
              <a:t>x = 1</a:t>
            </a:r>
          </a:p>
          <a:p>
            <a:r>
              <a:rPr lang="es-PE" dirty="0" err="1">
                <a:solidFill>
                  <a:srgbClr val="D7712B"/>
                </a:solidFill>
              </a:rPr>
              <a:t>type</a:t>
            </a:r>
            <a:r>
              <a:rPr lang="es-PE" dirty="0">
                <a:solidFill>
                  <a:srgbClr val="D7712B"/>
                </a:solidFill>
              </a:rPr>
              <a:t>(x)</a:t>
            </a:r>
          </a:p>
          <a:p>
            <a:r>
              <a:rPr lang="es-PE" dirty="0">
                <a:solidFill>
                  <a:srgbClr val="D7712B"/>
                </a:solidFill>
              </a:rPr>
              <a:t>&lt;</a:t>
            </a:r>
            <a:r>
              <a:rPr lang="es-PE" dirty="0" err="1">
                <a:solidFill>
                  <a:srgbClr val="D7712B"/>
                </a:solidFill>
              </a:rPr>
              <a:t>class</a:t>
            </a:r>
            <a:r>
              <a:rPr lang="es-PE" dirty="0">
                <a:solidFill>
                  <a:srgbClr val="D7712B"/>
                </a:solidFill>
              </a:rPr>
              <a:t> ‘</a:t>
            </a:r>
            <a:r>
              <a:rPr lang="es-PE" dirty="0" err="1">
                <a:solidFill>
                  <a:srgbClr val="D7712B"/>
                </a:solidFill>
              </a:rPr>
              <a:t>int</a:t>
            </a:r>
            <a:r>
              <a:rPr lang="es-PE" dirty="0">
                <a:solidFill>
                  <a:srgbClr val="D7712B"/>
                </a:solidFill>
              </a:rPr>
              <a:t>’&gt;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388B6B5-0927-51F2-472D-92022CF6F58E}"/>
              </a:ext>
            </a:extLst>
          </p:cNvPr>
          <p:cNvSpPr txBox="1"/>
          <p:nvPr/>
        </p:nvSpPr>
        <p:spPr>
          <a:xfrm>
            <a:off x="2438401" y="2888113"/>
            <a:ext cx="159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D7712B"/>
                </a:solidFill>
              </a:rPr>
              <a:t>x = 15.5</a:t>
            </a:r>
          </a:p>
          <a:p>
            <a:r>
              <a:rPr lang="es-PE" dirty="0" err="1">
                <a:solidFill>
                  <a:srgbClr val="D7712B"/>
                </a:solidFill>
              </a:rPr>
              <a:t>type</a:t>
            </a:r>
            <a:r>
              <a:rPr lang="es-PE" dirty="0">
                <a:solidFill>
                  <a:srgbClr val="D7712B"/>
                </a:solidFill>
              </a:rPr>
              <a:t>(x)</a:t>
            </a:r>
          </a:p>
          <a:p>
            <a:r>
              <a:rPr lang="es-PE" dirty="0">
                <a:solidFill>
                  <a:srgbClr val="D7712B"/>
                </a:solidFill>
              </a:rPr>
              <a:t>&lt;</a:t>
            </a:r>
            <a:r>
              <a:rPr lang="es-PE" dirty="0" err="1">
                <a:solidFill>
                  <a:srgbClr val="D7712B"/>
                </a:solidFill>
              </a:rPr>
              <a:t>class</a:t>
            </a:r>
            <a:r>
              <a:rPr lang="es-PE" dirty="0">
                <a:solidFill>
                  <a:srgbClr val="D7712B"/>
                </a:solidFill>
              </a:rPr>
              <a:t> ‘</a:t>
            </a:r>
            <a:r>
              <a:rPr lang="es-PE" dirty="0" err="1">
                <a:solidFill>
                  <a:srgbClr val="D7712B"/>
                </a:solidFill>
              </a:rPr>
              <a:t>float</a:t>
            </a:r>
            <a:r>
              <a:rPr lang="es-PE" dirty="0">
                <a:solidFill>
                  <a:srgbClr val="D7712B"/>
                </a:solidFill>
              </a:rPr>
              <a:t>’&gt;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FA82AF-533E-25D4-FA00-F4E5C1E03D40}"/>
              </a:ext>
            </a:extLst>
          </p:cNvPr>
          <p:cNvSpPr txBox="1"/>
          <p:nvPr/>
        </p:nvSpPr>
        <p:spPr>
          <a:xfrm>
            <a:off x="2438401" y="4280495"/>
            <a:ext cx="159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D7712B"/>
                </a:solidFill>
              </a:rPr>
              <a:t>saludo = ‘Hola’</a:t>
            </a:r>
          </a:p>
          <a:p>
            <a:r>
              <a:rPr lang="es-PE" dirty="0" err="1">
                <a:solidFill>
                  <a:srgbClr val="D7712B"/>
                </a:solidFill>
              </a:rPr>
              <a:t>type</a:t>
            </a:r>
            <a:r>
              <a:rPr lang="es-PE" dirty="0">
                <a:solidFill>
                  <a:srgbClr val="D7712B"/>
                </a:solidFill>
              </a:rPr>
              <a:t>(x)</a:t>
            </a:r>
          </a:p>
          <a:p>
            <a:r>
              <a:rPr lang="es-PE" dirty="0">
                <a:solidFill>
                  <a:srgbClr val="D7712B"/>
                </a:solidFill>
              </a:rPr>
              <a:t>&lt;</a:t>
            </a:r>
            <a:r>
              <a:rPr lang="es-PE" dirty="0" err="1">
                <a:solidFill>
                  <a:srgbClr val="D7712B"/>
                </a:solidFill>
              </a:rPr>
              <a:t>class</a:t>
            </a:r>
            <a:r>
              <a:rPr lang="es-PE" dirty="0">
                <a:solidFill>
                  <a:srgbClr val="D7712B"/>
                </a:solidFill>
              </a:rPr>
              <a:t> ‘</a:t>
            </a:r>
            <a:r>
              <a:rPr lang="es-PE" dirty="0" err="1">
                <a:solidFill>
                  <a:srgbClr val="D7712B"/>
                </a:solidFill>
              </a:rPr>
              <a:t>str</a:t>
            </a:r>
            <a:r>
              <a:rPr lang="es-PE" dirty="0">
                <a:solidFill>
                  <a:srgbClr val="D7712B"/>
                </a:solidFill>
              </a:rPr>
              <a:t>’&gt;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819A88-4B6E-27DB-B5D1-9750C6112F65}"/>
              </a:ext>
            </a:extLst>
          </p:cNvPr>
          <p:cNvSpPr txBox="1"/>
          <p:nvPr/>
        </p:nvSpPr>
        <p:spPr>
          <a:xfrm>
            <a:off x="7526414" y="2170996"/>
            <a:ext cx="1593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843C0C"/>
                </a:solidFill>
              </a:rPr>
              <a:t>x = 1</a:t>
            </a:r>
          </a:p>
          <a:p>
            <a:r>
              <a:rPr lang="es-PE" dirty="0">
                <a:solidFill>
                  <a:srgbClr val="843C0C"/>
                </a:solidFill>
              </a:rPr>
              <a:t>Y= </a:t>
            </a:r>
            <a:r>
              <a:rPr lang="es-PE" dirty="0" err="1">
                <a:solidFill>
                  <a:srgbClr val="843C0C"/>
                </a:solidFill>
              </a:rPr>
              <a:t>float</a:t>
            </a:r>
            <a:r>
              <a:rPr lang="es-PE" dirty="0">
                <a:solidFill>
                  <a:srgbClr val="843C0C"/>
                </a:solidFill>
              </a:rPr>
              <a:t>(x)</a:t>
            </a:r>
          </a:p>
          <a:p>
            <a:r>
              <a:rPr lang="es-PE" dirty="0" err="1">
                <a:solidFill>
                  <a:srgbClr val="843C0C"/>
                </a:solidFill>
              </a:rPr>
              <a:t>print</a:t>
            </a:r>
            <a:r>
              <a:rPr lang="es-PE" dirty="0">
                <a:solidFill>
                  <a:srgbClr val="843C0C"/>
                </a:solidFill>
              </a:rPr>
              <a:t>(y)</a:t>
            </a:r>
          </a:p>
          <a:p>
            <a:r>
              <a:rPr lang="es-PE" dirty="0" err="1">
                <a:solidFill>
                  <a:srgbClr val="843C0C"/>
                </a:solidFill>
              </a:rPr>
              <a:t>Out</a:t>
            </a:r>
            <a:r>
              <a:rPr lang="es-PE" dirty="0">
                <a:solidFill>
                  <a:srgbClr val="843C0C"/>
                </a:solidFill>
              </a:rPr>
              <a:t>: 1.0</a:t>
            </a:r>
          </a:p>
          <a:p>
            <a:r>
              <a:rPr lang="es-PE" dirty="0" err="1">
                <a:solidFill>
                  <a:srgbClr val="843C0C"/>
                </a:solidFill>
              </a:rPr>
              <a:t>float</a:t>
            </a:r>
            <a:r>
              <a:rPr lang="es-PE" dirty="0">
                <a:solidFill>
                  <a:srgbClr val="843C0C"/>
                </a:solidFill>
              </a:rPr>
              <a:t>(y)</a:t>
            </a:r>
          </a:p>
          <a:p>
            <a:r>
              <a:rPr lang="es-PE" dirty="0">
                <a:solidFill>
                  <a:srgbClr val="843C0C"/>
                </a:solidFill>
              </a:rPr>
              <a:t>&lt;</a:t>
            </a:r>
            <a:r>
              <a:rPr lang="es-PE" dirty="0" err="1">
                <a:solidFill>
                  <a:srgbClr val="843C0C"/>
                </a:solidFill>
              </a:rPr>
              <a:t>class</a:t>
            </a:r>
            <a:r>
              <a:rPr lang="es-PE" dirty="0">
                <a:solidFill>
                  <a:srgbClr val="843C0C"/>
                </a:solidFill>
              </a:rPr>
              <a:t> ‘</a:t>
            </a:r>
            <a:r>
              <a:rPr lang="es-PE" dirty="0" err="1">
                <a:solidFill>
                  <a:srgbClr val="843C0C"/>
                </a:solidFill>
              </a:rPr>
              <a:t>float</a:t>
            </a:r>
            <a:r>
              <a:rPr lang="es-PE" dirty="0">
                <a:solidFill>
                  <a:srgbClr val="843C0C"/>
                </a:solidFill>
              </a:rPr>
              <a:t>’&gt;</a:t>
            </a:r>
          </a:p>
        </p:txBody>
      </p:sp>
    </p:spTree>
    <p:extLst>
      <p:ext uri="{BB962C8B-B14F-4D97-AF65-F5344CB8AC3E}">
        <p14:creationId xmlns:p14="http://schemas.microsoft.com/office/powerpoint/2010/main" val="19724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1109A38-2A89-65CC-0217-4790948A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17EB68F-BC21-BBE3-8821-C44C0C8B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3</a:t>
            </a:fld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E2B96C-7A98-307D-EEC5-3175A2073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sz="8000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58301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2A634-F525-6403-4F32-1A8404B3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Input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D9CB02-CA01-A5DC-2A94-9D66C2BA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7231AD-8875-C371-5E04-0A301109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30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397246-7886-4356-E64E-4D830B3285C4}"/>
              </a:ext>
            </a:extLst>
          </p:cNvPr>
          <p:cNvSpPr txBox="1"/>
          <p:nvPr/>
        </p:nvSpPr>
        <p:spPr>
          <a:xfrm>
            <a:off x="1814946" y="1551709"/>
            <a:ext cx="332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D7712B"/>
                </a:solidFill>
              </a:rPr>
              <a:t>nombre=input('¿Quién eres?')</a:t>
            </a:r>
          </a:p>
          <a:p>
            <a:r>
              <a:rPr lang="es-MX" dirty="0" err="1">
                <a:solidFill>
                  <a:srgbClr val="D7712B"/>
                </a:solidFill>
              </a:rPr>
              <a:t>print</a:t>
            </a:r>
            <a:r>
              <a:rPr lang="es-MX" dirty="0">
                <a:solidFill>
                  <a:srgbClr val="D7712B"/>
                </a:solidFill>
              </a:rPr>
              <a:t>('</a:t>
            </a:r>
            <a:r>
              <a:rPr lang="es-MX" dirty="0" err="1">
                <a:solidFill>
                  <a:srgbClr val="D7712B"/>
                </a:solidFill>
              </a:rPr>
              <a:t>Hola',nombre</a:t>
            </a:r>
            <a:r>
              <a:rPr lang="es-MX" dirty="0">
                <a:solidFill>
                  <a:srgbClr val="D7712B"/>
                </a:solidFill>
              </a:rPr>
              <a:t>)</a:t>
            </a:r>
            <a:endParaRPr lang="es-PE" dirty="0">
              <a:solidFill>
                <a:srgbClr val="D7712B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52D13B-DA52-C4B6-BBEA-5BF093533896}"/>
              </a:ext>
            </a:extLst>
          </p:cNvPr>
          <p:cNvSpPr txBox="1"/>
          <p:nvPr/>
        </p:nvSpPr>
        <p:spPr>
          <a:xfrm>
            <a:off x="1648690" y="3674415"/>
            <a:ext cx="3754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843C0C"/>
                </a:solidFill>
              </a:rPr>
              <a:t>inp</a:t>
            </a:r>
            <a:r>
              <a:rPr lang="es-MX" dirty="0">
                <a:solidFill>
                  <a:srgbClr val="843C0C"/>
                </a:solidFill>
              </a:rPr>
              <a:t> = input(‘Número de orden’)</a:t>
            </a:r>
          </a:p>
          <a:p>
            <a:r>
              <a:rPr lang="es-MX" dirty="0" err="1">
                <a:solidFill>
                  <a:srgbClr val="843C0C"/>
                </a:solidFill>
              </a:rPr>
              <a:t>ordpy</a:t>
            </a:r>
            <a:r>
              <a:rPr lang="es-MX" dirty="0">
                <a:solidFill>
                  <a:srgbClr val="843C0C"/>
                </a:solidFill>
              </a:rPr>
              <a:t> = </a:t>
            </a:r>
            <a:r>
              <a:rPr lang="es-MX" dirty="0" err="1">
                <a:solidFill>
                  <a:srgbClr val="843C0C"/>
                </a:solidFill>
              </a:rPr>
              <a:t>int</a:t>
            </a:r>
            <a:r>
              <a:rPr lang="es-MX" dirty="0">
                <a:solidFill>
                  <a:srgbClr val="843C0C"/>
                </a:solidFill>
              </a:rPr>
              <a:t>(</a:t>
            </a:r>
            <a:r>
              <a:rPr lang="es-MX" dirty="0" err="1">
                <a:solidFill>
                  <a:srgbClr val="843C0C"/>
                </a:solidFill>
              </a:rPr>
              <a:t>inp</a:t>
            </a:r>
            <a:r>
              <a:rPr lang="es-MX" dirty="0">
                <a:solidFill>
                  <a:srgbClr val="843C0C"/>
                </a:solidFill>
              </a:rPr>
              <a:t>)-1</a:t>
            </a:r>
          </a:p>
          <a:p>
            <a:r>
              <a:rPr lang="es-PE" dirty="0" err="1">
                <a:solidFill>
                  <a:srgbClr val="843C0C"/>
                </a:solidFill>
              </a:rPr>
              <a:t>print</a:t>
            </a:r>
            <a:r>
              <a:rPr lang="es-PE" dirty="0">
                <a:solidFill>
                  <a:srgbClr val="843C0C"/>
                </a:solidFill>
              </a:rPr>
              <a:t>(‘El orden en Python es:’,</a:t>
            </a:r>
            <a:r>
              <a:rPr lang="es-PE" dirty="0" err="1">
                <a:solidFill>
                  <a:srgbClr val="843C0C"/>
                </a:solidFill>
              </a:rPr>
              <a:t>ordpy</a:t>
            </a:r>
            <a:r>
              <a:rPr lang="es-PE" dirty="0">
                <a:solidFill>
                  <a:srgbClr val="843C0C"/>
                </a:solidFill>
              </a:rPr>
              <a:t>)</a:t>
            </a: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5D1D9D68-A5CC-783E-21A3-F02D8C710F04}"/>
              </a:ext>
            </a:extLst>
          </p:cNvPr>
          <p:cNvSpPr/>
          <p:nvPr/>
        </p:nvSpPr>
        <p:spPr>
          <a:xfrm>
            <a:off x="1814946" y="2886504"/>
            <a:ext cx="2175163" cy="369332"/>
          </a:xfrm>
          <a:prstGeom prst="rect">
            <a:avLst/>
          </a:prstGeom>
          <a:solidFill>
            <a:srgbClr val="A5A5A5"/>
          </a:solidFill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Convertir variables</a:t>
            </a:r>
            <a:endParaRPr lang="en-P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77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5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31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27CD651A-3497-8295-2281-837ADA543C33}"/>
              </a:ext>
            </a:extLst>
          </p:cNvPr>
          <p:cNvSpPr/>
          <p:nvPr/>
        </p:nvSpPr>
        <p:spPr>
          <a:xfrm>
            <a:off x="1574368" y="1090057"/>
            <a:ext cx="4881850" cy="1200329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Diseñar un programa que requiera introducir las horas trabajadas y el salario por hora para calcular el pago total de la semana, se deben mostrar los resultados en números enteros.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DF58224C-C68E-192F-FA6D-DF79EFB294EF}"/>
              </a:ext>
            </a:extLst>
          </p:cNvPr>
          <p:cNvSpPr/>
          <p:nvPr/>
        </p:nvSpPr>
        <p:spPr>
          <a:xfrm>
            <a:off x="1574368" y="4097433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200</a:t>
            </a:r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727C3722-4B27-E28C-51C9-8CA9C6926469}"/>
              </a:ext>
            </a:extLst>
          </p:cNvPr>
          <p:cNvSpPr/>
          <p:nvPr/>
        </p:nvSpPr>
        <p:spPr>
          <a:xfrm>
            <a:off x="1574368" y="3567720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400</a:t>
            </a: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49CA62E1-C78F-AC09-169B-4BE7D3051A71}"/>
              </a:ext>
            </a:extLst>
          </p:cNvPr>
          <p:cNvSpPr/>
          <p:nvPr/>
        </p:nvSpPr>
        <p:spPr>
          <a:xfrm>
            <a:off x="1574368" y="4658581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800 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https://www.menti.com/4tkou3d9dx</a:t>
            </a:r>
          </a:p>
        </p:txBody>
      </p:sp>
      <p:sp>
        <p:nvSpPr>
          <p:cNvPr id="12" name="Rectángulo 8">
            <a:extLst>
              <a:ext uri="{FF2B5EF4-FFF2-40B4-BE49-F238E27FC236}">
                <a16:creationId xmlns:a16="http://schemas.microsoft.com/office/drawing/2014/main" id="{7BCB257D-0082-1C93-71C6-837FA454C926}"/>
              </a:ext>
            </a:extLst>
          </p:cNvPr>
          <p:cNvSpPr/>
          <p:nvPr/>
        </p:nvSpPr>
        <p:spPr>
          <a:xfrm>
            <a:off x="1574368" y="2590170"/>
            <a:ext cx="2692832" cy="646331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Horas trabajadas = 40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Salario por hora = 10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9CBD565-65C1-D7B0-E349-B1CE1BAB5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189" y="2290386"/>
            <a:ext cx="249402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69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60138-AC15-8B1F-EC1F-515F5E40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Enlace </a:t>
            </a:r>
            <a:r>
              <a:rPr lang="es-PE" b="1" dirty="0" err="1"/>
              <a:t>Github</a:t>
            </a:r>
            <a:endParaRPr lang="es-PE" b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16AAA2-99A2-F27E-6A1B-84B27939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BF93AF-95D3-BAA2-77B4-2673DD1C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32</a:t>
            </a:fld>
            <a:endParaRPr lang="es-PE" dirty="0"/>
          </a:p>
        </p:txBody>
      </p:sp>
      <p:pic>
        <p:nvPicPr>
          <p:cNvPr id="5" name="Picture 4" descr="Resultado de imagen de github logo}">
            <a:extLst>
              <a:ext uri="{FF2B5EF4-FFF2-40B4-BE49-F238E27FC236}">
                <a16:creationId xmlns:a16="http://schemas.microsoft.com/office/drawing/2014/main" id="{6EAB8B72-CDB6-56A5-4013-F5AC2F65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48998"/>
            <a:ext cx="1741826" cy="97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E2BD09C-9F28-EC1C-2792-304F1FB063F3}"/>
              </a:ext>
            </a:extLst>
          </p:cNvPr>
          <p:cNvSpPr/>
          <p:nvPr/>
        </p:nvSpPr>
        <p:spPr>
          <a:xfrm>
            <a:off x="2847872" y="3234293"/>
            <a:ext cx="55895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s-PE" dirty="0"/>
              <a:t>https://github.com/ISODEC2022/Python_para_todos.git</a:t>
            </a:r>
          </a:p>
        </p:txBody>
      </p:sp>
    </p:spTree>
    <p:extLst>
      <p:ext uri="{BB962C8B-B14F-4D97-AF65-F5344CB8AC3E}">
        <p14:creationId xmlns:p14="http://schemas.microsoft.com/office/powerpoint/2010/main" val="4076246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B18442A-0406-8DFA-FD85-4C39510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D498F-DD22-347D-4B76-C65FE618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33</a:t>
            </a:fld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D86582-1D63-795C-4D75-455C09F5A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97" b="160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6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ube 31">
            <a:extLst>
              <a:ext uri="{FF2B5EF4-FFF2-40B4-BE49-F238E27FC236}">
                <a16:creationId xmlns:a16="http://schemas.microsoft.com/office/drawing/2014/main" id="{07205DB6-2EF8-5866-CE9D-421F0B35A20A}"/>
              </a:ext>
            </a:extLst>
          </p:cNvPr>
          <p:cNvSpPr/>
          <p:nvPr/>
        </p:nvSpPr>
        <p:spPr>
          <a:xfrm>
            <a:off x="8447610" y="3023891"/>
            <a:ext cx="2899189" cy="2491872"/>
          </a:xfrm>
          <a:prstGeom prst="cloud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AEC24D-292F-DE6A-10FE-ED2FF3F3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¿Por qué programamos?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B78FAE-E3AA-6632-074C-1DC2F4A1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81A001-3891-4805-ED3D-C50C0849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4</a:t>
            </a:fld>
            <a:endParaRPr lang="es-PE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904AB1C-40F5-CECB-9F96-249E4E507A75}"/>
              </a:ext>
            </a:extLst>
          </p:cNvPr>
          <p:cNvGrpSpPr/>
          <p:nvPr/>
        </p:nvGrpSpPr>
        <p:grpSpPr>
          <a:xfrm>
            <a:off x="870090" y="1436181"/>
            <a:ext cx="2555738" cy="1224430"/>
            <a:chOff x="2396" y="1043128"/>
            <a:chExt cx="3524312" cy="2553173"/>
          </a:xfrm>
          <a:solidFill>
            <a:srgbClr val="D7712B"/>
          </a:solidFill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6C834FAC-654C-58E4-1D42-2A2E44A3AAB7}"/>
                </a:ext>
              </a:extLst>
            </p:cNvPr>
            <p:cNvSpPr/>
            <p:nvPr/>
          </p:nvSpPr>
          <p:spPr>
            <a:xfrm>
              <a:off x="2396" y="1043128"/>
              <a:ext cx="3524312" cy="255317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ángulo: esquinas redondeadas 4">
              <a:extLst>
                <a:ext uri="{FF2B5EF4-FFF2-40B4-BE49-F238E27FC236}">
                  <a16:creationId xmlns:a16="http://schemas.microsoft.com/office/drawing/2014/main" id="{5378BDB5-E83C-431F-AB5D-C6920A305258}"/>
                </a:ext>
              </a:extLst>
            </p:cNvPr>
            <p:cNvSpPr txBox="1"/>
            <p:nvPr/>
          </p:nvSpPr>
          <p:spPr>
            <a:xfrm>
              <a:off x="77176" y="1117908"/>
              <a:ext cx="3374752" cy="24036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5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Programador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04DF8BF6-FD5B-AA24-85B0-05A9A33EDD5C}"/>
              </a:ext>
            </a:extLst>
          </p:cNvPr>
          <p:cNvGrpSpPr/>
          <p:nvPr/>
        </p:nvGrpSpPr>
        <p:grpSpPr>
          <a:xfrm rot="1757738">
            <a:off x="2867465" y="3119837"/>
            <a:ext cx="969817" cy="295006"/>
            <a:chOff x="3704848" y="1892273"/>
            <a:chExt cx="835817" cy="874029"/>
          </a:xfrm>
        </p:grpSpPr>
        <p:sp>
          <p:nvSpPr>
            <p:cNvPr id="11" name="Flecha: a la derecha 10">
              <a:extLst>
                <a:ext uri="{FF2B5EF4-FFF2-40B4-BE49-F238E27FC236}">
                  <a16:creationId xmlns:a16="http://schemas.microsoft.com/office/drawing/2014/main" id="{DE6714B9-FBBA-8CA8-A6DC-79487B009BFC}"/>
                </a:ext>
              </a:extLst>
            </p:cNvPr>
            <p:cNvSpPr/>
            <p:nvPr/>
          </p:nvSpPr>
          <p:spPr>
            <a:xfrm rot="28282">
              <a:off x="3704848" y="1892273"/>
              <a:ext cx="835817" cy="8740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lecha: a la derecha 6">
              <a:extLst>
                <a:ext uri="{FF2B5EF4-FFF2-40B4-BE49-F238E27FC236}">
                  <a16:creationId xmlns:a16="http://schemas.microsoft.com/office/drawing/2014/main" id="{BDEC1B03-5571-16AC-1BC1-D505FEBBC4AD}"/>
                </a:ext>
              </a:extLst>
            </p:cNvPr>
            <p:cNvSpPr txBox="1"/>
            <p:nvPr/>
          </p:nvSpPr>
          <p:spPr>
            <a:xfrm rot="28282">
              <a:off x="3704852" y="2066048"/>
              <a:ext cx="585072" cy="5244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2000" kern="120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F327A503-D08C-8080-12E1-E3CE3C02980B}"/>
              </a:ext>
            </a:extLst>
          </p:cNvPr>
          <p:cNvGrpSpPr/>
          <p:nvPr/>
        </p:nvGrpSpPr>
        <p:grpSpPr>
          <a:xfrm>
            <a:off x="4364594" y="3520220"/>
            <a:ext cx="3006024" cy="1180246"/>
            <a:chOff x="4761419" y="1087312"/>
            <a:chExt cx="5284671" cy="2557593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75117BA-B66C-9D5A-54A8-EF8DBC8DB456}"/>
                </a:ext>
              </a:extLst>
            </p:cNvPr>
            <p:cNvSpPr/>
            <p:nvPr/>
          </p:nvSpPr>
          <p:spPr>
            <a:xfrm>
              <a:off x="4761419" y="1087312"/>
              <a:ext cx="5284671" cy="25575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81415"/>
                <a:satOff val="10166"/>
                <a:lumOff val="27081"/>
                <a:alphaOff val="0"/>
              </a:schemeClr>
            </a:fillRef>
            <a:effectRef idx="0">
              <a:schemeClr val="accent2">
                <a:shade val="80000"/>
                <a:hueOff val="-481415"/>
                <a:satOff val="10166"/>
                <a:lumOff val="270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ángulo: esquinas redondeadas 8">
              <a:extLst>
                <a:ext uri="{FF2B5EF4-FFF2-40B4-BE49-F238E27FC236}">
                  <a16:creationId xmlns:a16="http://schemas.microsoft.com/office/drawing/2014/main" id="{DBE563C7-F857-9EE4-6122-895399566D0D}"/>
                </a:ext>
              </a:extLst>
            </p:cNvPr>
            <p:cNvSpPr txBox="1"/>
            <p:nvPr/>
          </p:nvSpPr>
          <p:spPr>
            <a:xfrm>
              <a:off x="4836328" y="1162221"/>
              <a:ext cx="5134853" cy="2407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PE" sz="2500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Hardware</a:t>
              </a:r>
              <a:endParaRPr lang="es-ES" sz="25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E8BF15B-B119-6C00-7D5E-0B560C646EC9}"/>
              </a:ext>
            </a:extLst>
          </p:cNvPr>
          <p:cNvGrpSpPr/>
          <p:nvPr/>
        </p:nvGrpSpPr>
        <p:grpSpPr>
          <a:xfrm>
            <a:off x="8056845" y="1436181"/>
            <a:ext cx="2555738" cy="1224430"/>
            <a:chOff x="2396" y="1043128"/>
            <a:chExt cx="3524312" cy="2553173"/>
          </a:xfrm>
          <a:solidFill>
            <a:srgbClr val="D7712B"/>
          </a:solidFill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8E843964-7D8F-E40B-C18C-F8BAFF886EE6}"/>
                </a:ext>
              </a:extLst>
            </p:cNvPr>
            <p:cNvSpPr/>
            <p:nvPr/>
          </p:nvSpPr>
          <p:spPr>
            <a:xfrm>
              <a:off x="2396" y="1043128"/>
              <a:ext cx="3524312" cy="255317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ángulo: esquinas redondeadas 4">
              <a:extLst>
                <a:ext uri="{FF2B5EF4-FFF2-40B4-BE49-F238E27FC236}">
                  <a16:creationId xmlns:a16="http://schemas.microsoft.com/office/drawing/2014/main" id="{F222DF87-9EEB-668B-C025-35335B287515}"/>
                </a:ext>
              </a:extLst>
            </p:cNvPr>
            <p:cNvSpPr txBox="1"/>
            <p:nvPr/>
          </p:nvSpPr>
          <p:spPr>
            <a:xfrm>
              <a:off x="77176" y="1117908"/>
              <a:ext cx="3374752" cy="24036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5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Usuario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0884C3E-7D8C-2B68-3D8E-3515FFCBC805}"/>
              </a:ext>
            </a:extLst>
          </p:cNvPr>
          <p:cNvGrpSpPr/>
          <p:nvPr/>
        </p:nvGrpSpPr>
        <p:grpSpPr>
          <a:xfrm rot="8432984">
            <a:off x="8125691" y="3119837"/>
            <a:ext cx="969817" cy="295006"/>
            <a:chOff x="3704848" y="1892273"/>
            <a:chExt cx="835817" cy="874029"/>
          </a:xfrm>
        </p:grpSpPr>
        <p:sp>
          <p:nvSpPr>
            <p:cNvPr id="19" name="Flecha: a la derecha 18">
              <a:extLst>
                <a:ext uri="{FF2B5EF4-FFF2-40B4-BE49-F238E27FC236}">
                  <a16:creationId xmlns:a16="http://schemas.microsoft.com/office/drawing/2014/main" id="{530930F6-D6CE-0AAA-FE98-728F6F3D9FF1}"/>
                </a:ext>
              </a:extLst>
            </p:cNvPr>
            <p:cNvSpPr/>
            <p:nvPr/>
          </p:nvSpPr>
          <p:spPr>
            <a:xfrm rot="28282">
              <a:off x="3704848" y="1892273"/>
              <a:ext cx="835817" cy="8740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Flecha: a la derecha 6">
              <a:extLst>
                <a:ext uri="{FF2B5EF4-FFF2-40B4-BE49-F238E27FC236}">
                  <a16:creationId xmlns:a16="http://schemas.microsoft.com/office/drawing/2014/main" id="{5C93B83F-1782-3A95-1AEC-3B0BFAD09755}"/>
                </a:ext>
              </a:extLst>
            </p:cNvPr>
            <p:cNvSpPr txBox="1"/>
            <p:nvPr/>
          </p:nvSpPr>
          <p:spPr>
            <a:xfrm rot="28282">
              <a:off x="3704852" y="2066048"/>
              <a:ext cx="585072" cy="5244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2000" kern="120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B9395CE-8271-B081-744C-4504B160ABAC}"/>
              </a:ext>
            </a:extLst>
          </p:cNvPr>
          <p:cNvGrpSpPr/>
          <p:nvPr/>
        </p:nvGrpSpPr>
        <p:grpSpPr>
          <a:xfrm>
            <a:off x="4125500" y="5178485"/>
            <a:ext cx="3484212" cy="833607"/>
            <a:chOff x="1088431" y="1667215"/>
            <a:chExt cx="8512750" cy="833607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721D450E-5FEC-045F-B9FE-4FD1BA74F51B}"/>
                </a:ext>
              </a:extLst>
            </p:cNvPr>
            <p:cNvSpPr/>
            <p:nvPr/>
          </p:nvSpPr>
          <p:spPr>
            <a:xfrm>
              <a:off x="1088431" y="1667215"/>
              <a:ext cx="8512750" cy="8336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85121"/>
                <a:satOff val="-27976"/>
                <a:lumOff val="2876"/>
                <a:alphaOff val="0"/>
              </a:schemeClr>
            </a:fillRef>
            <a:effectRef idx="0">
              <a:schemeClr val="accent2">
                <a:hueOff val="-485121"/>
                <a:satOff val="-27976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1B2CCCA7-FD2D-ACE0-73C6-47F9177B655E}"/>
                </a:ext>
              </a:extLst>
            </p:cNvPr>
            <p:cNvSpPr txBox="1"/>
            <p:nvPr/>
          </p:nvSpPr>
          <p:spPr>
            <a:xfrm>
              <a:off x="1088431" y="1667215"/>
              <a:ext cx="8512750" cy="8336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63500" rIns="63500" bIns="63500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PE" sz="25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¿Ahora qué sigue?</a:t>
              </a:r>
              <a:endParaRPr lang="es-ES" sz="25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28821FD1-45B9-066D-3481-3FF1F84C9EA9}"/>
              </a:ext>
            </a:extLst>
          </p:cNvPr>
          <p:cNvGrpSpPr/>
          <p:nvPr/>
        </p:nvGrpSpPr>
        <p:grpSpPr>
          <a:xfrm rot="5400000">
            <a:off x="5736792" y="4489083"/>
            <a:ext cx="261628" cy="874029"/>
            <a:chOff x="3704848" y="1892273"/>
            <a:chExt cx="835817" cy="874029"/>
          </a:xfrm>
        </p:grpSpPr>
        <p:sp>
          <p:nvSpPr>
            <p:cNvPr id="25" name="Flecha: a la derecha 24">
              <a:extLst>
                <a:ext uri="{FF2B5EF4-FFF2-40B4-BE49-F238E27FC236}">
                  <a16:creationId xmlns:a16="http://schemas.microsoft.com/office/drawing/2014/main" id="{EE147522-ECC8-18A5-A70C-AE7A9AEB48FE}"/>
                </a:ext>
              </a:extLst>
            </p:cNvPr>
            <p:cNvSpPr/>
            <p:nvPr/>
          </p:nvSpPr>
          <p:spPr>
            <a:xfrm rot="28282">
              <a:off x="3704848" y="1892273"/>
              <a:ext cx="835817" cy="8740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lecha: a la derecha 4">
              <a:extLst>
                <a:ext uri="{FF2B5EF4-FFF2-40B4-BE49-F238E27FC236}">
                  <a16:creationId xmlns:a16="http://schemas.microsoft.com/office/drawing/2014/main" id="{650C084E-FC96-B645-A237-4617DD134E34}"/>
                </a:ext>
              </a:extLst>
            </p:cNvPr>
            <p:cNvSpPr txBox="1"/>
            <p:nvPr/>
          </p:nvSpPr>
          <p:spPr>
            <a:xfrm rot="28282">
              <a:off x="3704852" y="2066048"/>
              <a:ext cx="585072" cy="5244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2000" kern="1200"/>
            </a:p>
          </p:txBody>
        </p:sp>
      </p:grpSp>
      <p:sp>
        <p:nvSpPr>
          <p:cNvPr id="27" name="Freeform 228">
            <a:extLst>
              <a:ext uri="{FF2B5EF4-FFF2-40B4-BE49-F238E27FC236}">
                <a16:creationId xmlns:a16="http://schemas.microsoft.com/office/drawing/2014/main" id="{DD5539E2-3D4B-EBEF-E781-375358FE59BC}"/>
              </a:ext>
            </a:extLst>
          </p:cNvPr>
          <p:cNvSpPr>
            <a:spLocks noEditPoints="1"/>
          </p:cNvSpPr>
          <p:nvPr/>
        </p:nvSpPr>
        <p:spPr bwMode="auto">
          <a:xfrm>
            <a:off x="9333784" y="3457494"/>
            <a:ext cx="157163" cy="509588"/>
          </a:xfrm>
          <a:custGeom>
            <a:avLst/>
            <a:gdLst>
              <a:gd name="T0" fmla="*/ 0 w 42"/>
              <a:gd name="T1" fmla="*/ 131 h 136"/>
              <a:gd name="T2" fmla="*/ 4 w 42"/>
              <a:gd name="T3" fmla="*/ 34 h 136"/>
              <a:gd name="T4" fmla="*/ 42 w 42"/>
              <a:gd name="T5" fmla="*/ 40 h 136"/>
              <a:gd name="T6" fmla="*/ 38 w 42"/>
              <a:gd name="T7" fmla="*/ 136 h 136"/>
              <a:gd name="T8" fmla="*/ 2 w 42"/>
              <a:gd name="T9" fmla="*/ 135 h 136"/>
              <a:gd name="T10" fmla="*/ 3 w 42"/>
              <a:gd name="T11" fmla="*/ 7 h 136"/>
              <a:gd name="T12" fmla="*/ 31 w 42"/>
              <a:gd name="T13" fmla="*/ 2 h 136"/>
              <a:gd name="T14" fmla="*/ 40 w 42"/>
              <a:gd name="T15" fmla="*/ 10 h 136"/>
              <a:gd name="T16" fmla="*/ 38 w 42"/>
              <a:gd name="T17" fmla="*/ 10 h 136"/>
              <a:gd name="T18" fmla="*/ 33 w 42"/>
              <a:gd name="T19" fmla="*/ 6 h 136"/>
              <a:gd name="T20" fmla="*/ 21 w 42"/>
              <a:gd name="T21" fmla="*/ 2 h 136"/>
              <a:gd name="T22" fmla="*/ 3 w 42"/>
              <a:gd name="T23" fmla="*/ 10 h 136"/>
              <a:gd name="T24" fmla="*/ 5 w 42"/>
              <a:gd name="T25" fmla="*/ 17 h 136"/>
              <a:gd name="T26" fmla="*/ 9 w 42"/>
              <a:gd name="T27" fmla="*/ 13 h 136"/>
              <a:gd name="T28" fmla="*/ 25 w 42"/>
              <a:gd name="T29" fmla="*/ 10 h 136"/>
              <a:gd name="T30" fmla="*/ 36 w 42"/>
              <a:gd name="T31" fmla="*/ 17 h 136"/>
              <a:gd name="T32" fmla="*/ 34 w 42"/>
              <a:gd name="T33" fmla="*/ 18 h 136"/>
              <a:gd name="T34" fmla="*/ 21 w 42"/>
              <a:gd name="T35" fmla="*/ 12 h 136"/>
              <a:gd name="T36" fmla="*/ 7 w 42"/>
              <a:gd name="T37" fmla="*/ 18 h 136"/>
              <a:gd name="T38" fmla="*/ 6 w 42"/>
              <a:gd name="T39" fmla="*/ 17 h 136"/>
              <a:gd name="T40" fmla="*/ 36 w 42"/>
              <a:gd name="T41" fmla="*/ 75 h 136"/>
              <a:gd name="T42" fmla="*/ 6 w 42"/>
              <a:gd name="T43" fmla="*/ 75 h 136"/>
              <a:gd name="T44" fmla="*/ 13 w 42"/>
              <a:gd name="T45" fmla="*/ 92 h 136"/>
              <a:gd name="T46" fmla="*/ 6 w 42"/>
              <a:gd name="T47" fmla="*/ 96 h 136"/>
              <a:gd name="T48" fmla="*/ 13 w 42"/>
              <a:gd name="T49" fmla="*/ 96 h 136"/>
              <a:gd name="T50" fmla="*/ 6 w 42"/>
              <a:gd name="T51" fmla="*/ 115 h 136"/>
              <a:gd name="T52" fmla="*/ 6 w 42"/>
              <a:gd name="T53" fmla="*/ 108 h 136"/>
              <a:gd name="T54" fmla="*/ 13 w 42"/>
              <a:gd name="T55" fmla="*/ 120 h 136"/>
              <a:gd name="T56" fmla="*/ 9 w 42"/>
              <a:gd name="T57" fmla="*/ 24 h 136"/>
              <a:gd name="T58" fmla="*/ 18 w 42"/>
              <a:gd name="T59" fmla="*/ 19 h 136"/>
              <a:gd name="T60" fmla="*/ 32 w 42"/>
              <a:gd name="T61" fmla="*/ 24 h 136"/>
              <a:gd name="T62" fmla="*/ 32 w 42"/>
              <a:gd name="T63" fmla="*/ 25 h 136"/>
              <a:gd name="T64" fmla="*/ 31 w 42"/>
              <a:gd name="T65" fmla="*/ 26 h 136"/>
              <a:gd name="T66" fmla="*/ 15 w 42"/>
              <a:gd name="T67" fmla="*/ 22 h 136"/>
              <a:gd name="T68" fmla="*/ 10 w 42"/>
              <a:gd name="T69" fmla="*/ 26 h 136"/>
              <a:gd name="T70" fmla="*/ 9 w 42"/>
              <a:gd name="T71" fmla="*/ 24 h 136"/>
              <a:gd name="T72" fmla="*/ 25 w 42"/>
              <a:gd name="T73" fmla="*/ 84 h 136"/>
              <a:gd name="T74" fmla="*/ 17 w 42"/>
              <a:gd name="T75" fmla="*/ 96 h 136"/>
              <a:gd name="T76" fmla="*/ 25 w 42"/>
              <a:gd name="T77" fmla="*/ 96 h 136"/>
              <a:gd name="T78" fmla="*/ 25 w 42"/>
              <a:gd name="T79" fmla="*/ 115 h 136"/>
              <a:gd name="T80" fmla="*/ 17 w 42"/>
              <a:gd name="T81" fmla="*/ 115 h 136"/>
              <a:gd name="T82" fmla="*/ 25 w 42"/>
              <a:gd name="T83" fmla="*/ 120 h 136"/>
              <a:gd name="T84" fmla="*/ 28 w 42"/>
              <a:gd name="T85" fmla="*/ 84 h 136"/>
              <a:gd name="T86" fmla="*/ 35 w 42"/>
              <a:gd name="T87" fmla="*/ 84 h 136"/>
              <a:gd name="T88" fmla="*/ 28 w 42"/>
              <a:gd name="T89" fmla="*/ 103 h 136"/>
              <a:gd name="T90" fmla="*/ 28 w 42"/>
              <a:gd name="T91" fmla="*/ 96 h 136"/>
              <a:gd name="T92" fmla="*/ 35 w 42"/>
              <a:gd name="T93" fmla="*/ 115 h 136"/>
              <a:gd name="T94" fmla="*/ 28 w 42"/>
              <a:gd name="T95" fmla="*/ 127 h 136"/>
              <a:gd name="T96" fmla="*/ 28 w 42"/>
              <a:gd name="T97" fmla="*/ 12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2" h="136">
                <a:moveTo>
                  <a:pt x="2" y="135"/>
                </a:moveTo>
                <a:cubicBezTo>
                  <a:pt x="2" y="135"/>
                  <a:pt x="1" y="134"/>
                  <a:pt x="1" y="133"/>
                </a:cubicBezTo>
                <a:cubicBezTo>
                  <a:pt x="0" y="132"/>
                  <a:pt x="0" y="131"/>
                  <a:pt x="0" y="13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7"/>
                  <a:pt x="1" y="36"/>
                </a:cubicBezTo>
                <a:cubicBezTo>
                  <a:pt x="2" y="35"/>
                  <a:pt x="3" y="34"/>
                  <a:pt x="4" y="34"/>
                </a:cubicBezTo>
                <a:cubicBezTo>
                  <a:pt x="38" y="34"/>
                  <a:pt x="38" y="34"/>
                  <a:pt x="38" y="34"/>
                </a:cubicBezTo>
                <a:cubicBezTo>
                  <a:pt x="39" y="34"/>
                  <a:pt x="40" y="35"/>
                  <a:pt x="40" y="36"/>
                </a:cubicBezTo>
                <a:cubicBezTo>
                  <a:pt x="41" y="37"/>
                  <a:pt x="42" y="39"/>
                  <a:pt x="42" y="40"/>
                </a:cubicBezTo>
                <a:cubicBezTo>
                  <a:pt x="42" y="131"/>
                  <a:pt x="42" y="131"/>
                  <a:pt x="42" y="131"/>
                </a:cubicBezTo>
                <a:cubicBezTo>
                  <a:pt x="42" y="131"/>
                  <a:pt x="41" y="132"/>
                  <a:pt x="40" y="134"/>
                </a:cubicBezTo>
                <a:cubicBezTo>
                  <a:pt x="40" y="135"/>
                  <a:pt x="39" y="136"/>
                  <a:pt x="38" y="136"/>
                </a:cubicBezTo>
                <a:cubicBezTo>
                  <a:pt x="3" y="136"/>
                  <a:pt x="3" y="136"/>
                  <a:pt x="3" y="136"/>
                </a:cubicBezTo>
                <a:cubicBezTo>
                  <a:pt x="3" y="136"/>
                  <a:pt x="3" y="135"/>
                  <a:pt x="3" y="135"/>
                </a:cubicBezTo>
                <a:cubicBezTo>
                  <a:pt x="3" y="135"/>
                  <a:pt x="2" y="135"/>
                  <a:pt x="2" y="135"/>
                </a:cubicBezTo>
                <a:close/>
                <a:moveTo>
                  <a:pt x="1" y="10"/>
                </a:moveTo>
                <a:cubicBezTo>
                  <a:pt x="1" y="9"/>
                  <a:pt x="2" y="9"/>
                  <a:pt x="2" y="8"/>
                </a:cubicBezTo>
                <a:cubicBezTo>
                  <a:pt x="2" y="8"/>
                  <a:pt x="2" y="7"/>
                  <a:pt x="3" y="7"/>
                </a:cubicBezTo>
                <a:cubicBezTo>
                  <a:pt x="5" y="4"/>
                  <a:pt x="8" y="3"/>
                  <a:pt x="11" y="2"/>
                </a:cubicBezTo>
                <a:cubicBezTo>
                  <a:pt x="14" y="0"/>
                  <a:pt x="18" y="0"/>
                  <a:pt x="21" y="0"/>
                </a:cubicBezTo>
                <a:cubicBezTo>
                  <a:pt x="25" y="0"/>
                  <a:pt x="28" y="1"/>
                  <a:pt x="31" y="2"/>
                </a:cubicBezTo>
                <a:cubicBezTo>
                  <a:pt x="34" y="3"/>
                  <a:pt x="36" y="5"/>
                  <a:pt x="39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40" y="9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39" y="10"/>
                </a:cubicBezTo>
                <a:cubicBezTo>
                  <a:pt x="39" y="10"/>
                  <a:pt x="39" y="10"/>
                  <a:pt x="38" y="10"/>
                </a:cubicBezTo>
                <a:cubicBezTo>
                  <a:pt x="38" y="10"/>
                  <a:pt x="38" y="10"/>
                  <a:pt x="37" y="10"/>
                </a:cubicBezTo>
                <a:cubicBezTo>
                  <a:pt x="37" y="9"/>
                  <a:pt x="36" y="9"/>
                  <a:pt x="35" y="8"/>
                </a:cubicBezTo>
                <a:cubicBezTo>
                  <a:pt x="34" y="7"/>
                  <a:pt x="34" y="6"/>
                  <a:pt x="33" y="6"/>
                </a:cubicBezTo>
                <a:cubicBezTo>
                  <a:pt x="32" y="5"/>
                  <a:pt x="32" y="5"/>
                  <a:pt x="31" y="5"/>
                </a:cubicBezTo>
                <a:cubicBezTo>
                  <a:pt x="30" y="4"/>
                  <a:pt x="28" y="3"/>
                  <a:pt x="26" y="3"/>
                </a:cubicBezTo>
                <a:cubicBezTo>
                  <a:pt x="25" y="2"/>
                  <a:pt x="23" y="2"/>
                  <a:pt x="21" y="2"/>
                </a:cubicBezTo>
                <a:cubicBezTo>
                  <a:pt x="17" y="2"/>
                  <a:pt x="14" y="3"/>
                  <a:pt x="11" y="4"/>
                </a:cubicBezTo>
                <a:cubicBezTo>
                  <a:pt x="8" y="6"/>
                  <a:pt x="6" y="8"/>
                  <a:pt x="3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0"/>
                  <a:pt x="1" y="10"/>
                  <a:pt x="1" y="10"/>
                </a:cubicBezTo>
                <a:close/>
                <a:moveTo>
                  <a:pt x="5" y="17"/>
                </a:moveTo>
                <a:cubicBezTo>
                  <a:pt x="6" y="17"/>
                  <a:pt x="6" y="17"/>
                  <a:pt x="6" y="17"/>
                </a:cubicBezTo>
                <a:cubicBezTo>
                  <a:pt x="6" y="16"/>
                  <a:pt x="6" y="15"/>
                  <a:pt x="7" y="15"/>
                </a:cubicBezTo>
                <a:cubicBezTo>
                  <a:pt x="8" y="14"/>
                  <a:pt x="9" y="13"/>
                  <a:pt x="9" y="13"/>
                </a:cubicBezTo>
                <a:cubicBezTo>
                  <a:pt x="11" y="11"/>
                  <a:pt x="13" y="10"/>
                  <a:pt x="15" y="10"/>
                </a:cubicBezTo>
                <a:cubicBezTo>
                  <a:pt x="17" y="10"/>
                  <a:pt x="19" y="9"/>
                  <a:pt x="21" y="9"/>
                </a:cubicBezTo>
                <a:cubicBezTo>
                  <a:pt x="22" y="9"/>
                  <a:pt x="23" y="10"/>
                  <a:pt x="25" y="10"/>
                </a:cubicBezTo>
                <a:cubicBezTo>
                  <a:pt x="26" y="10"/>
                  <a:pt x="28" y="11"/>
                  <a:pt x="30" y="11"/>
                </a:cubicBezTo>
                <a:cubicBezTo>
                  <a:pt x="31" y="12"/>
                  <a:pt x="33" y="13"/>
                  <a:pt x="34" y="14"/>
                </a:cubicBezTo>
                <a:cubicBezTo>
                  <a:pt x="35" y="15"/>
                  <a:pt x="36" y="16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5" y="18"/>
                  <a:pt x="35" y="18"/>
                  <a:pt x="35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2" y="16"/>
                  <a:pt x="30" y="14"/>
                  <a:pt x="28" y="13"/>
                </a:cubicBezTo>
                <a:cubicBezTo>
                  <a:pt x="26" y="12"/>
                  <a:pt x="24" y="12"/>
                  <a:pt x="21" y="12"/>
                </a:cubicBezTo>
                <a:cubicBezTo>
                  <a:pt x="18" y="12"/>
                  <a:pt x="15" y="12"/>
                  <a:pt x="13" y="13"/>
                </a:cubicBezTo>
                <a:cubicBezTo>
                  <a:pt x="11" y="14"/>
                  <a:pt x="9" y="16"/>
                  <a:pt x="7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7"/>
                </a:cubicBezTo>
                <a:cubicBezTo>
                  <a:pt x="5" y="17"/>
                  <a:pt x="5" y="17"/>
                  <a:pt x="5" y="17"/>
                </a:cubicBezTo>
                <a:close/>
                <a:moveTo>
                  <a:pt x="6" y="75"/>
                </a:moveTo>
                <a:cubicBezTo>
                  <a:pt x="36" y="75"/>
                  <a:pt x="36" y="75"/>
                  <a:pt x="36" y="75"/>
                </a:cubicBezTo>
                <a:cubicBezTo>
                  <a:pt x="36" y="45"/>
                  <a:pt x="36" y="45"/>
                  <a:pt x="36" y="45"/>
                </a:cubicBezTo>
                <a:cubicBezTo>
                  <a:pt x="6" y="45"/>
                  <a:pt x="6" y="45"/>
                  <a:pt x="6" y="45"/>
                </a:cubicBezTo>
                <a:lnTo>
                  <a:pt x="6" y="75"/>
                </a:lnTo>
                <a:close/>
                <a:moveTo>
                  <a:pt x="6" y="84"/>
                </a:moveTo>
                <a:cubicBezTo>
                  <a:pt x="6" y="92"/>
                  <a:pt x="6" y="92"/>
                  <a:pt x="6" y="92"/>
                </a:cubicBezTo>
                <a:cubicBezTo>
                  <a:pt x="13" y="92"/>
                  <a:pt x="13" y="92"/>
                  <a:pt x="13" y="92"/>
                </a:cubicBezTo>
                <a:cubicBezTo>
                  <a:pt x="13" y="84"/>
                  <a:pt x="13" y="84"/>
                  <a:pt x="13" y="84"/>
                </a:cubicBezTo>
                <a:lnTo>
                  <a:pt x="6" y="84"/>
                </a:lnTo>
                <a:close/>
                <a:moveTo>
                  <a:pt x="6" y="96"/>
                </a:moveTo>
                <a:cubicBezTo>
                  <a:pt x="6" y="103"/>
                  <a:pt x="6" y="103"/>
                  <a:pt x="6" y="103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3" y="96"/>
                  <a:pt x="13" y="96"/>
                  <a:pt x="13" y="96"/>
                </a:cubicBezTo>
                <a:lnTo>
                  <a:pt x="6" y="96"/>
                </a:lnTo>
                <a:close/>
                <a:moveTo>
                  <a:pt x="6" y="108"/>
                </a:moveTo>
                <a:cubicBezTo>
                  <a:pt x="6" y="115"/>
                  <a:pt x="6" y="115"/>
                  <a:pt x="6" y="115"/>
                </a:cubicBezTo>
                <a:cubicBezTo>
                  <a:pt x="13" y="115"/>
                  <a:pt x="13" y="115"/>
                  <a:pt x="13" y="115"/>
                </a:cubicBezTo>
                <a:cubicBezTo>
                  <a:pt x="13" y="108"/>
                  <a:pt x="13" y="108"/>
                  <a:pt x="13" y="108"/>
                </a:cubicBezTo>
                <a:lnTo>
                  <a:pt x="6" y="108"/>
                </a:lnTo>
                <a:close/>
                <a:moveTo>
                  <a:pt x="6" y="127"/>
                </a:moveTo>
                <a:cubicBezTo>
                  <a:pt x="13" y="127"/>
                  <a:pt x="13" y="127"/>
                  <a:pt x="13" y="127"/>
                </a:cubicBezTo>
                <a:cubicBezTo>
                  <a:pt x="13" y="120"/>
                  <a:pt x="13" y="120"/>
                  <a:pt x="13" y="120"/>
                </a:cubicBezTo>
                <a:cubicBezTo>
                  <a:pt x="6" y="120"/>
                  <a:pt x="6" y="120"/>
                  <a:pt x="6" y="120"/>
                </a:cubicBezTo>
                <a:lnTo>
                  <a:pt x="6" y="127"/>
                </a:lnTo>
                <a:close/>
                <a:moveTo>
                  <a:pt x="9" y="24"/>
                </a:moveTo>
                <a:cubicBezTo>
                  <a:pt x="9" y="23"/>
                  <a:pt x="9" y="23"/>
                  <a:pt x="10" y="22"/>
                </a:cubicBezTo>
                <a:cubicBezTo>
                  <a:pt x="11" y="21"/>
                  <a:pt x="12" y="20"/>
                  <a:pt x="14" y="20"/>
                </a:cubicBezTo>
                <a:cubicBezTo>
                  <a:pt x="15" y="19"/>
                  <a:pt x="16" y="19"/>
                  <a:pt x="18" y="19"/>
                </a:cubicBezTo>
                <a:cubicBezTo>
                  <a:pt x="19" y="18"/>
                  <a:pt x="20" y="18"/>
                  <a:pt x="21" y="18"/>
                </a:cubicBezTo>
                <a:cubicBezTo>
                  <a:pt x="23" y="18"/>
                  <a:pt x="25" y="19"/>
                  <a:pt x="27" y="20"/>
                </a:cubicBezTo>
                <a:cubicBezTo>
                  <a:pt x="29" y="20"/>
                  <a:pt x="30" y="22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6"/>
                  <a:pt x="32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28" y="22"/>
                  <a:pt x="25" y="21"/>
                  <a:pt x="21" y="21"/>
                </a:cubicBezTo>
                <a:cubicBezTo>
                  <a:pt x="19" y="21"/>
                  <a:pt x="17" y="21"/>
                  <a:pt x="15" y="22"/>
                </a:cubicBezTo>
                <a:cubicBezTo>
                  <a:pt x="13" y="23"/>
                  <a:pt x="12" y="24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9" y="25"/>
                </a:cubicBezTo>
                <a:cubicBezTo>
                  <a:pt x="9" y="25"/>
                  <a:pt x="9" y="25"/>
                  <a:pt x="9" y="25"/>
                </a:cubicBezTo>
                <a:lnTo>
                  <a:pt x="9" y="24"/>
                </a:lnTo>
                <a:close/>
                <a:moveTo>
                  <a:pt x="17" y="92"/>
                </a:moveTo>
                <a:cubicBezTo>
                  <a:pt x="25" y="92"/>
                  <a:pt x="25" y="92"/>
                  <a:pt x="25" y="92"/>
                </a:cubicBezTo>
                <a:cubicBezTo>
                  <a:pt x="25" y="84"/>
                  <a:pt x="25" y="84"/>
                  <a:pt x="25" y="84"/>
                </a:cubicBezTo>
                <a:cubicBezTo>
                  <a:pt x="17" y="84"/>
                  <a:pt x="17" y="84"/>
                  <a:pt x="17" y="84"/>
                </a:cubicBezTo>
                <a:lnTo>
                  <a:pt x="17" y="92"/>
                </a:lnTo>
                <a:close/>
                <a:moveTo>
                  <a:pt x="17" y="96"/>
                </a:moveTo>
                <a:cubicBezTo>
                  <a:pt x="17" y="103"/>
                  <a:pt x="17" y="103"/>
                  <a:pt x="17" y="103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25" y="96"/>
                  <a:pt x="25" y="96"/>
                  <a:pt x="25" y="96"/>
                </a:cubicBezTo>
                <a:lnTo>
                  <a:pt x="17" y="96"/>
                </a:lnTo>
                <a:close/>
                <a:moveTo>
                  <a:pt x="17" y="115"/>
                </a:moveTo>
                <a:cubicBezTo>
                  <a:pt x="25" y="115"/>
                  <a:pt x="25" y="115"/>
                  <a:pt x="25" y="115"/>
                </a:cubicBezTo>
                <a:cubicBezTo>
                  <a:pt x="25" y="108"/>
                  <a:pt x="25" y="108"/>
                  <a:pt x="25" y="108"/>
                </a:cubicBezTo>
                <a:cubicBezTo>
                  <a:pt x="17" y="108"/>
                  <a:pt x="17" y="108"/>
                  <a:pt x="17" y="108"/>
                </a:cubicBezTo>
                <a:lnTo>
                  <a:pt x="17" y="115"/>
                </a:lnTo>
                <a:close/>
                <a:moveTo>
                  <a:pt x="17" y="127"/>
                </a:moveTo>
                <a:cubicBezTo>
                  <a:pt x="25" y="127"/>
                  <a:pt x="25" y="127"/>
                  <a:pt x="25" y="127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17" y="120"/>
                  <a:pt x="17" y="120"/>
                  <a:pt x="17" y="120"/>
                </a:cubicBezTo>
                <a:lnTo>
                  <a:pt x="17" y="127"/>
                </a:lnTo>
                <a:close/>
                <a:moveTo>
                  <a:pt x="28" y="84"/>
                </a:moveTo>
                <a:cubicBezTo>
                  <a:pt x="28" y="92"/>
                  <a:pt x="28" y="92"/>
                  <a:pt x="28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35" y="84"/>
                  <a:pt x="35" y="84"/>
                  <a:pt x="35" y="84"/>
                </a:cubicBezTo>
                <a:lnTo>
                  <a:pt x="28" y="84"/>
                </a:lnTo>
                <a:close/>
                <a:moveTo>
                  <a:pt x="28" y="96"/>
                </a:moveTo>
                <a:cubicBezTo>
                  <a:pt x="28" y="103"/>
                  <a:pt x="28" y="103"/>
                  <a:pt x="28" y="103"/>
                </a:cubicBezTo>
                <a:cubicBezTo>
                  <a:pt x="35" y="103"/>
                  <a:pt x="35" y="103"/>
                  <a:pt x="35" y="103"/>
                </a:cubicBezTo>
                <a:cubicBezTo>
                  <a:pt x="35" y="96"/>
                  <a:pt x="35" y="96"/>
                  <a:pt x="35" y="96"/>
                </a:cubicBezTo>
                <a:lnTo>
                  <a:pt x="28" y="96"/>
                </a:lnTo>
                <a:close/>
                <a:moveTo>
                  <a:pt x="28" y="108"/>
                </a:moveTo>
                <a:cubicBezTo>
                  <a:pt x="28" y="115"/>
                  <a:pt x="28" y="115"/>
                  <a:pt x="28" y="115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35" y="108"/>
                  <a:pt x="35" y="108"/>
                  <a:pt x="35" y="108"/>
                </a:cubicBezTo>
                <a:lnTo>
                  <a:pt x="28" y="108"/>
                </a:lnTo>
                <a:close/>
                <a:moveTo>
                  <a:pt x="28" y="127"/>
                </a:moveTo>
                <a:cubicBezTo>
                  <a:pt x="35" y="127"/>
                  <a:pt x="35" y="127"/>
                  <a:pt x="35" y="127"/>
                </a:cubicBezTo>
                <a:cubicBezTo>
                  <a:pt x="35" y="120"/>
                  <a:pt x="35" y="120"/>
                  <a:pt x="35" y="120"/>
                </a:cubicBezTo>
                <a:cubicBezTo>
                  <a:pt x="28" y="120"/>
                  <a:pt x="28" y="120"/>
                  <a:pt x="28" y="120"/>
                </a:cubicBezTo>
                <a:lnTo>
                  <a:pt x="28" y="127"/>
                </a:lnTo>
                <a:close/>
              </a:path>
            </a:pathLst>
          </a:custGeom>
          <a:solidFill>
            <a:srgbClr val="D771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9" name="Freeform 236">
            <a:extLst>
              <a:ext uri="{FF2B5EF4-FFF2-40B4-BE49-F238E27FC236}">
                <a16:creationId xmlns:a16="http://schemas.microsoft.com/office/drawing/2014/main" id="{CEA60537-809A-68C9-4AA1-A4DA0A4AC88D}"/>
              </a:ext>
            </a:extLst>
          </p:cNvPr>
          <p:cNvSpPr>
            <a:spLocks noEditPoints="1"/>
          </p:cNvSpPr>
          <p:nvPr/>
        </p:nvSpPr>
        <p:spPr bwMode="auto">
          <a:xfrm>
            <a:off x="9745579" y="3571428"/>
            <a:ext cx="646113" cy="404813"/>
          </a:xfrm>
          <a:custGeom>
            <a:avLst/>
            <a:gdLst>
              <a:gd name="T0" fmla="*/ 33 w 172"/>
              <a:gd name="T1" fmla="*/ 41 h 108"/>
              <a:gd name="T2" fmla="*/ 12 w 172"/>
              <a:gd name="T3" fmla="*/ 46 h 108"/>
              <a:gd name="T4" fmla="*/ 0 w 172"/>
              <a:gd name="T5" fmla="*/ 29 h 108"/>
              <a:gd name="T6" fmla="*/ 12 w 172"/>
              <a:gd name="T7" fmla="*/ 12 h 108"/>
              <a:gd name="T8" fmla="*/ 36 w 172"/>
              <a:gd name="T9" fmla="*/ 22 h 108"/>
              <a:gd name="T10" fmla="*/ 86 w 172"/>
              <a:gd name="T11" fmla="*/ 6 h 108"/>
              <a:gd name="T12" fmla="*/ 33 w 172"/>
              <a:gd name="T13" fmla="*/ 8 h 108"/>
              <a:gd name="T14" fmla="*/ 30 w 172"/>
              <a:gd name="T15" fmla="*/ 1 h 108"/>
              <a:gd name="T16" fmla="*/ 85 w 172"/>
              <a:gd name="T17" fmla="*/ 1 h 108"/>
              <a:gd name="T18" fmla="*/ 114 w 172"/>
              <a:gd name="T19" fmla="*/ 1 h 108"/>
              <a:gd name="T20" fmla="*/ 168 w 172"/>
              <a:gd name="T21" fmla="*/ 1 h 108"/>
              <a:gd name="T22" fmla="*/ 166 w 172"/>
              <a:gd name="T23" fmla="*/ 8 h 108"/>
              <a:gd name="T24" fmla="*/ 112 w 172"/>
              <a:gd name="T25" fmla="*/ 6 h 108"/>
              <a:gd name="T26" fmla="*/ 142 w 172"/>
              <a:gd name="T27" fmla="*/ 22 h 108"/>
              <a:gd name="T28" fmla="*/ 147 w 172"/>
              <a:gd name="T29" fmla="*/ 24 h 108"/>
              <a:gd name="T30" fmla="*/ 171 w 172"/>
              <a:gd name="T31" fmla="*/ 61 h 108"/>
              <a:gd name="T32" fmla="*/ 172 w 172"/>
              <a:gd name="T33" fmla="*/ 66 h 108"/>
              <a:gd name="T34" fmla="*/ 166 w 172"/>
              <a:gd name="T35" fmla="*/ 75 h 108"/>
              <a:gd name="T36" fmla="*/ 81 w 172"/>
              <a:gd name="T37" fmla="*/ 76 h 108"/>
              <a:gd name="T38" fmla="*/ 76 w 172"/>
              <a:gd name="T39" fmla="*/ 69 h 108"/>
              <a:gd name="T40" fmla="*/ 72 w 172"/>
              <a:gd name="T41" fmla="*/ 59 h 108"/>
              <a:gd name="T42" fmla="*/ 10 w 172"/>
              <a:gd name="T43" fmla="*/ 37 h 108"/>
              <a:gd name="T44" fmla="*/ 23 w 172"/>
              <a:gd name="T45" fmla="*/ 40 h 108"/>
              <a:gd name="T46" fmla="*/ 26 w 172"/>
              <a:gd name="T47" fmla="*/ 38 h 108"/>
              <a:gd name="T48" fmla="*/ 14 w 172"/>
              <a:gd name="T49" fmla="*/ 33 h 108"/>
              <a:gd name="T50" fmla="*/ 14 w 172"/>
              <a:gd name="T51" fmla="*/ 25 h 108"/>
              <a:gd name="T52" fmla="*/ 28 w 172"/>
              <a:gd name="T53" fmla="*/ 22 h 108"/>
              <a:gd name="T54" fmla="*/ 21 w 172"/>
              <a:gd name="T55" fmla="*/ 18 h 108"/>
              <a:gd name="T56" fmla="*/ 10 w 172"/>
              <a:gd name="T57" fmla="*/ 21 h 108"/>
              <a:gd name="T58" fmla="*/ 68 w 172"/>
              <a:gd name="T59" fmla="*/ 98 h 108"/>
              <a:gd name="T60" fmla="*/ 73 w 172"/>
              <a:gd name="T61" fmla="*/ 90 h 108"/>
              <a:gd name="T62" fmla="*/ 165 w 172"/>
              <a:gd name="T63" fmla="*/ 89 h 108"/>
              <a:gd name="T64" fmla="*/ 170 w 172"/>
              <a:gd name="T65" fmla="*/ 104 h 108"/>
              <a:gd name="T66" fmla="*/ 76 w 172"/>
              <a:gd name="T67" fmla="*/ 108 h 108"/>
              <a:gd name="T68" fmla="*/ 69 w 172"/>
              <a:gd name="T69" fmla="*/ 101 h 108"/>
              <a:gd name="T70" fmla="*/ 116 w 172"/>
              <a:gd name="T71" fmla="*/ 50 h 108"/>
              <a:gd name="T72" fmla="*/ 103 w 172"/>
              <a:gd name="T73" fmla="*/ 50 h 108"/>
              <a:gd name="T74" fmla="*/ 136 w 172"/>
              <a:gd name="T75" fmla="*/ 50 h 108"/>
              <a:gd name="T76" fmla="*/ 144 w 172"/>
              <a:gd name="T77" fmla="*/ 31 h 108"/>
              <a:gd name="T78" fmla="*/ 158 w 172"/>
              <a:gd name="T79" fmla="*/ 50 h 108"/>
              <a:gd name="T80" fmla="*/ 156 w 172"/>
              <a:gd name="T81" fmla="*/ 45 h 108"/>
              <a:gd name="T82" fmla="*/ 153 w 172"/>
              <a:gd name="T83" fmla="*/ 38 h 108"/>
              <a:gd name="T84" fmla="*/ 144 w 172"/>
              <a:gd name="T85" fmla="*/ 31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2" h="108">
                <a:moveTo>
                  <a:pt x="71" y="57"/>
                </a:moveTo>
                <a:cubicBezTo>
                  <a:pt x="71" y="56"/>
                  <a:pt x="71" y="56"/>
                  <a:pt x="70" y="56"/>
                </a:cubicBezTo>
                <a:cubicBezTo>
                  <a:pt x="33" y="41"/>
                  <a:pt x="33" y="41"/>
                  <a:pt x="33" y="41"/>
                </a:cubicBezTo>
                <a:cubicBezTo>
                  <a:pt x="31" y="43"/>
                  <a:pt x="29" y="45"/>
                  <a:pt x="27" y="46"/>
                </a:cubicBezTo>
                <a:cubicBezTo>
                  <a:pt x="24" y="47"/>
                  <a:pt x="22" y="48"/>
                  <a:pt x="19" y="48"/>
                </a:cubicBezTo>
                <a:cubicBezTo>
                  <a:pt x="16" y="48"/>
                  <a:pt x="14" y="47"/>
                  <a:pt x="12" y="46"/>
                </a:cubicBezTo>
                <a:cubicBezTo>
                  <a:pt x="10" y="45"/>
                  <a:pt x="8" y="44"/>
                  <a:pt x="6" y="42"/>
                </a:cubicBezTo>
                <a:cubicBezTo>
                  <a:pt x="4" y="41"/>
                  <a:pt x="3" y="39"/>
                  <a:pt x="2" y="36"/>
                </a:cubicBezTo>
                <a:cubicBezTo>
                  <a:pt x="1" y="34"/>
                  <a:pt x="0" y="32"/>
                  <a:pt x="0" y="29"/>
                </a:cubicBezTo>
                <a:cubicBezTo>
                  <a:pt x="0" y="27"/>
                  <a:pt x="1" y="24"/>
                  <a:pt x="2" y="22"/>
                </a:cubicBezTo>
                <a:cubicBezTo>
                  <a:pt x="3" y="20"/>
                  <a:pt x="4" y="18"/>
                  <a:pt x="6" y="16"/>
                </a:cubicBezTo>
                <a:cubicBezTo>
                  <a:pt x="7" y="14"/>
                  <a:pt x="9" y="13"/>
                  <a:pt x="12" y="12"/>
                </a:cubicBezTo>
                <a:cubicBezTo>
                  <a:pt x="14" y="11"/>
                  <a:pt x="16" y="10"/>
                  <a:pt x="19" y="10"/>
                </a:cubicBezTo>
                <a:cubicBezTo>
                  <a:pt x="23" y="10"/>
                  <a:pt x="26" y="11"/>
                  <a:pt x="29" y="14"/>
                </a:cubicBezTo>
                <a:cubicBezTo>
                  <a:pt x="32" y="16"/>
                  <a:pt x="35" y="19"/>
                  <a:pt x="3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6"/>
                  <a:pt x="96" y="6"/>
                  <a:pt x="96" y="6"/>
                </a:cubicBezTo>
                <a:cubicBezTo>
                  <a:pt x="86" y="6"/>
                  <a:pt x="86" y="6"/>
                  <a:pt x="86" y="6"/>
                </a:cubicBezTo>
                <a:cubicBezTo>
                  <a:pt x="86" y="6"/>
                  <a:pt x="85" y="7"/>
                  <a:pt x="85" y="7"/>
                </a:cubicBezTo>
                <a:cubicBezTo>
                  <a:pt x="84" y="8"/>
                  <a:pt x="84" y="8"/>
                  <a:pt x="8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2" y="8"/>
                  <a:pt x="31" y="8"/>
                  <a:pt x="30" y="7"/>
                </a:cubicBezTo>
                <a:cubicBezTo>
                  <a:pt x="30" y="6"/>
                  <a:pt x="30" y="5"/>
                  <a:pt x="30" y="4"/>
                </a:cubicBezTo>
                <a:cubicBezTo>
                  <a:pt x="30" y="3"/>
                  <a:pt x="30" y="2"/>
                  <a:pt x="30" y="1"/>
                </a:cubicBezTo>
                <a:cubicBezTo>
                  <a:pt x="31" y="0"/>
                  <a:pt x="32" y="0"/>
                  <a:pt x="33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4" y="0"/>
                  <a:pt x="84" y="0"/>
                  <a:pt x="85" y="1"/>
                </a:cubicBezTo>
                <a:cubicBezTo>
                  <a:pt x="85" y="1"/>
                  <a:pt x="86" y="2"/>
                  <a:pt x="86" y="2"/>
                </a:cubicBezTo>
                <a:cubicBezTo>
                  <a:pt x="112" y="2"/>
                  <a:pt x="112" y="2"/>
                  <a:pt x="112" y="2"/>
                </a:cubicBezTo>
                <a:cubicBezTo>
                  <a:pt x="113" y="2"/>
                  <a:pt x="113" y="1"/>
                  <a:pt x="114" y="1"/>
                </a:cubicBezTo>
                <a:cubicBezTo>
                  <a:pt x="114" y="0"/>
                  <a:pt x="115" y="0"/>
                  <a:pt x="11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7" y="0"/>
                  <a:pt x="168" y="0"/>
                  <a:pt x="168" y="1"/>
                </a:cubicBezTo>
                <a:cubicBezTo>
                  <a:pt x="169" y="3"/>
                  <a:pt x="169" y="3"/>
                  <a:pt x="169" y="4"/>
                </a:cubicBezTo>
                <a:cubicBezTo>
                  <a:pt x="169" y="5"/>
                  <a:pt x="169" y="6"/>
                  <a:pt x="168" y="7"/>
                </a:cubicBezTo>
                <a:cubicBezTo>
                  <a:pt x="168" y="8"/>
                  <a:pt x="167" y="8"/>
                  <a:pt x="166" y="8"/>
                </a:cubicBezTo>
                <a:cubicBezTo>
                  <a:pt x="115" y="8"/>
                  <a:pt x="115" y="8"/>
                  <a:pt x="115" y="8"/>
                </a:cubicBezTo>
                <a:cubicBezTo>
                  <a:pt x="115" y="8"/>
                  <a:pt x="114" y="8"/>
                  <a:pt x="114" y="7"/>
                </a:cubicBezTo>
                <a:cubicBezTo>
                  <a:pt x="113" y="7"/>
                  <a:pt x="113" y="6"/>
                  <a:pt x="112" y="6"/>
                </a:cubicBezTo>
                <a:cubicBezTo>
                  <a:pt x="103" y="6"/>
                  <a:pt x="103" y="6"/>
                  <a:pt x="103" y="6"/>
                </a:cubicBezTo>
                <a:cubicBezTo>
                  <a:pt x="103" y="22"/>
                  <a:pt x="103" y="22"/>
                  <a:pt x="103" y="22"/>
                </a:cubicBezTo>
                <a:cubicBezTo>
                  <a:pt x="142" y="22"/>
                  <a:pt x="142" y="22"/>
                  <a:pt x="142" y="22"/>
                </a:cubicBezTo>
                <a:cubicBezTo>
                  <a:pt x="142" y="22"/>
                  <a:pt x="142" y="22"/>
                  <a:pt x="143" y="23"/>
                </a:cubicBezTo>
                <a:cubicBezTo>
                  <a:pt x="143" y="23"/>
                  <a:pt x="144" y="23"/>
                  <a:pt x="145" y="23"/>
                </a:cubicBezTo>
                <a:cubicBezTo>
                  <a:pt x="146" y="24"/>
                  <a:pt x="147" y="24"/>
                  <a:pt x="147" y="24"/>
                </a:cubicBezTo>
                <a:cubicBezTo>
                  <a:pt x="150" y="25"/>
                  <a:pt x="153" y="27"/>
                  <a:pt x="155" y="29"/>
                </a:cubicBezTo>
                <a:cubicBezTo>
                  <a:pt x="157" y="31"/>
                  <a:pt x="159" y="34"/>
                  <a:pt x="160" y="36"/>
                </a:cubicBezTo>
                <a:cubicBezTo>
                  <a:pt x="171" y="61"/>
                  <a:pt x="171" y="61"/>
                  <a:pt x="171" y="61"/>
                </a:cubicBezTo>
                <a:cubicBezTo>
                  <a:pt x="171" y="62"/>
                  <a:pt x="171" y="63"/>
                  <a:pt x="171" y="63"/>
                </a:cubicBezTo>
                <a:cubicBezTo>
                  <a:pt x="172" y="64"/>
                  <a:pt x="172" y="64"/>
                  <a:pt x="172" y="65"/>
                </a:cubicBezTo>
                <a:cubicBezTo>
                  <a:pt x="172" y="66"/>
                  <a:pt x="172" y="66"/>
                  <a:pt x="172" y="66"/>
                </a:cubicBezTo>
                <a:cubicBezTo>
                  <a:pt x="172" y="67"/>
                  <a:pt x="171" y="68"/>
                  <a:pt x="171" y="70"/>
                </a:cubicBezTo>
                <a:cubicBezTo>
                  <a:pt x="170" y="71"/>
                  <a:pt x="170" y="72"/>
                  <a:pt x="169" y="73"/>
                </a:cubicBezTo>
                <a:cubicBezTo>
                  <a:pt x="168" y="74"/>
                  <a:pt x="167" y="75"/>
                  <a:pt x="166" y="75"/>
                </a:cubicBezTo>
                <a:cubicBezTo>
                  <a:pt x="165" y="76"/>
                  <a:pt x="164" y="76"/>
                  <a:pt x="162" y="76"/>
                </a:cubicBezTo>
                <a:cubicBezTo>
                  <a:pt x="84" y="76"/>
                  <a:pt x="84" y="76"/>
                  <a:pt x="84" y="76"/>
                </a:cubicBezTo>
                <a:cubicBezTo>
                  <a:pt x="83" y="76"/>
                  <a:pt x="82" y="76"/>
                  <a:pt x="81" y="76"/>
                </a:cubicBezTo>
                <a:cubicBezTo>
                  <a:pt x="81" y="75"/>
                  <a:pt x="80" y="75"/>
                  <a:pt x="79" y="74"/>
                </a:cubicBezTo>
                <a:cubicBezTo>
                  <a:pt x="79" y="73"/>
                  <a:pt x="78" y="72"/>
                  <a:pt x="78" y="72"/>
                </a:cubicBezTo>
                <a:cubicBezTo>
                  <a:pt x="77" y="71"/>
                  <a:pt x="77" y="70"/>
                  <a:pt x="76" y="69"/>
                </a:cubicBezTo>
                <a:cubicBezTo>
                  <a:pt x="76" y="69"/>
                  <a:pt x="76" y="68"/>
                  <a:pt x="75" y="67"/>
                </a:cubicBezTo>
                <a:cubicBezTo>
                  <a:pt x="75" y="66"/>
                  <a:pt x="74" y="65"/>
                  <a:pt x="74" y="63"/>
                </a:cubicBezTo>
                <a:cubicBezTo>
                  <a:pt x="73" y="62"/>
                  <a:pt x="73" y="61"/>
                  <a:pt x="72" y="59"/>
                </a:cubicBezTo>
                <a:cubicBezTo>
                  <a:pt x="72" y="58"/>
                  <a:pt x="72" y="57"/>
                  <a:pt x="71" y="57"/>
                </a:cubicBezTo>
                <a:close/>
                <a:moveTo>
                  <a:pt x="7" y="29"/>
                </a:moveTo>
                <a:cubicBezTo>
                  <a:pt x="7" y="32"/>
                  <a:pt x="8" y="35"/>
                  <a:pt x="10" y="37"/>
                </a:cubicBezTo>
                <a:cubicBezTo>
                  <a:pt x="13" y="40"/>
                  <a:pt x="15" y="41"/>
                  <a:pt x="19" y="41"/>
                </a:cubicBezTo>
                <a:cubicBezTo>
                  <a:pt x="19" y="41"/>
                  <a:pt x="20" y="41"/>
                  <a:pt x="20" y="41"/>
                </a:cubicBezTo>
                <a:cubicBezTo>
                  <a:pt x="21" y="41"/>
                  <a:pt x="22" y="40"/>
                  <a:pt x="23" y="40"/>
                </a:cubicBezTo>
                <a:cubicBezTo>
                  <a:pt x="23" y="40"/>
                  <a:pt x="24" y="40"/>
                  <a:pt x="25" y="39"/>
                </a:cubicBezTo>
                <a:cubicBezTo>
                  <a:pt x="25" y="39"/>
                  <a:pt x="26" y="39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5" y="38"/>
                  <a:pt x="23" y="37"/>
                  <a:pt x="22" y="37"/>
                </a:cubicBezTo>
                <a:cubicBezTo>
                  <a:pt x="20" y="36"/>
                  <a:pt x="19" y="36"/>
                  <a:pt x="18" y="35"/>
                </a:cubicBezTo>
                <a:cubicBezTo>
                  <a:pt x="16" y="34"/>
                  <a:pt x="15" y="34"/>
                  <a:pt x="14" y="33"/>
                </a:cubicBezTo>
                <a:cubicBezTo>
                  <a:pt x="13" y="32"/>
                  <a:pt x="13" y="30"/>
                  <a:pt x="13" y="29"/>
                </a:cubicBezTo>
                <a:cubicBezTo>
                  <a:pt x="13" y="28"/>
                  <a:pt x="13" y="28"/>
                  <a:pt x="13" y="27"/>
                </a:cubicBezTo>
                <a:cubicBezTo>
                  <a:pt x="13" y="26"/>
                  <a:pt x="14" y="26"/>
                  <a:pt x="14" y="25"/>
                </a:cubicBezTo>
                <a:cubicBezTo>
                  <a:pt x="15" y="24"/>
                  <a:pt x="15" y="24"/>
                  <a:pt x="16" y="23"/>
                </a:cubicBezTo>
                <a:cubicBezTo>
                  <a:pt x="16" y="23"/>
                  <a:pt x="17" y="22"/>
                  <a:pt x="17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1"/>
                  <a:pt x="28" y="21"/>
                  <a:pt x="27" y="20"/>
                </a:cubicBezTo>
                <a:cubicBezTo>
                  <a:pt x="26" y="19"/>
                  <a:pt x="25" y="19"/>
                  <a:pt x="24" y="18"/>
                </a:cubicBezTo>
                <a:cubicBezTo>
                  <a:pt x="23" y="18"/>
                  <a:pt x="22" y="18"/>
                  <a:pt x="21" y="18"/>
                </a:cubicBezTo>
                <a:cubicBezTo>
                  <a:pt x="20" y="17"/>
                  <a:pt x="19" y="17"/>
                  <a:pt x="19" y="17"/>
                </a:cubicBezTo>
                <a:cubicBezTo>
                  <a:pt x="17" y="17"/>
                  <a:pt x="16" y="18"/>
                  <a:pt x="14" y="18"/>
                </a:cubicBezTo>
                <a:cubicBezTo>
                  <a:pt x="13" y="19"/>
                  <a:pt x="12" y="20"/>
                  <a:pt x="10" y="21"/>
                </a:cubicBezTo>
                <a:cubicBezTo>
                  <a:pt x="9" y="22"/>
                  <a:pt x="9" y="23"/>
                  <a:pt x="8" y="24"/>
                </a:cubicBezTo>
                <a:cubicBezTo>
                  <a:pt x="7" y="26"/>
                  <a:pt x="7" y="27"/>
                  <a:pt x="7" y="29"/>
                </a:cubicBezTo>
                <a:close/>
                <a:moveTo>
                  <a:pt x="68" y="98"/>
                </a:moveTo>
                <a:cubicBezTo>
                  <a:pt x="68" y="97"/>
                  <a:pt x="68" y="96"/>
                  <a:pt x="69" y="95"/>
                </a:cubicBezTo>
                <a:cubicBezTo>
                  <a:pt x="69" y="94"/>
                  <a:pt x="70" y="93"/>
                  <a:pt x="70" y="92"/>
                </a:cubicBezTo>
                <a:cubicBezTo>
                  <a:pt x="71" y="91"/>
                  <a:pt x="72" y="91"/>
                  <a:pt x="73" y="90"/>
                </a:cubicBezTo>
                <a:cubicBezTo>
                  <a:pt x="74" y="89"/>
                  <a:pt x="75" y="89"/>
                  <a:pt x="76" y="89"/>
                </a:cubicBezTo>
                <a:cubicBezTo>
                  <a:pt x="164" y="89"/>
                  <a:pt x="164" y="89"/>
                  <a:pt x="164" y="89"/>
                </a:cubicBezTo>
                <a:cubicBezTo>
                  <a:pt x="165" y="89"/>
                  <a:pt x="165" y="89"/>
                  <a:pt x="165" y="89"/>
                </a:cubicBezTo>
                <a:cubicBezTo>
                  <a:pt x="167" y="90"/>
                  <a:pt x="169" y="91"/>
                  <a:pt x="170" y="93"/>
                </a:cubicBezTo>
                <a:cubicBezTo>
                  <a:pt x="171" y="94"/>
                  <a:pt x="172" y="96"/>
                  <a:pt x="172" y="98"/>
                </a:cubicBezTo>
                <a:cubicBezTo>
                  <a:pt x="172" y="100"/>
                  <a:pt x="171" y="102"/>
                  <a:pt x="170" y="104"/>
                </a:cubicBezTo>
                <a:cubicBezTo>
                  <a:pt x="169" y="105"/>
                  <a:pt x="167" y="106"/>
                  <a:pt x="165" y="107"/>
                </a:cubicBezTo>
                <a:cubicBezTo>
                  <a:pt x="165" y="107"/>
                  <a:pt x="165" y="107"/>
                  <a:pt x="164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75" y="108"/>
                  <a:pt x="74" y="107"/>
                  <a:pt x="73" y="107"/>
                </a:cubicBezTo>
                <a:cubicBezTo>
                  <a:pt x="72" y="106"/>
                  <a:pt x="71" y="105"/>
                  <a:pt x="70" y="104"/>
                </a:cubicBezTo>
                <a:cubicBezTo>
                  <a:pt x="70" y="103"/>
                  <a:pt x="69" y="102"/>
                  <a:pt x="69" y="101"/>
                </a:cubicBezTo>
                <a:cubicBezTo>
                  <a:pt x="68" y="100"/>
                  <a:pt x="68" y="99"/>
                  <a:pt x="68" y="98"/>
                </a:cubicBezTo>
                <a:close/>
                <a:moveTo>
                  <a:pt x="103" y="50"/>
                </a:moveTo>
                <a:cubicBezTo>
                  <a:pt x="116" y="50"/>
                  <a:pt x="116" y="50"/>
                  <a:pt x="116" y="5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03" y="30"/>
                  <a:pt x="103" y="30"/>
                  <a:pt x="103" y="30"/>
                </a:cubicBezTo>
                <a:lnTo>
                  <a:pt x="103" y="50"/>
                </a:lnTo>
                <a:close/>
                <a:moveTo>
                  <a:pt x="124" y="30"/>
                </a:moveTo>
                <a:cubicBezTo>
                  <a:pt x="124" y="50"/>
                  <a:pt x="124" y="50"/>
                  <a:pt x="124" y="50"/>
                </a:cubicBezTo>
                <a:cubicBezTo>
                  <a:pt x="136" y="50"/>
                  <a:pt x="136" y="50"/>
                  <a:pt x="136" y="50"/>
                </a:cubicBezTo>
                <a:cubicBezTo>
                  <a:pt x="136" y="30"/>
                  <a:pt x="136" y="30"/>
                  <a:pt x="136" y="30"/>
                </a:cubicBezTo>
                <a:lnTo>
                  <a:pt x="124" y="30"/>
                </a:lnTo>
                <a:close/>
                <a:moveTo>
                  <a:pt x="144" y="31"/>
                </a:moveTo>
                <a:cubicBezTo>
                  <a:pt x="144" y="50"/>
                  <a:pt x="144" y="50"/>
                  <a:pt x="144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7" y="48"/>
                  <a:pt x="157" y="47"/>
                </a:cubicBezTo>
                <a:cubicBezTo>
                  <a:pt x="157" y="47"/>
                  <a:pt x="157" y="46"/>
                  <a:pt x="156" y="45"/>
                </a:cubicBezTo>
                <a:cubicBezTo>
                  <a:pt x="156" y="44"/>
                  <a:pt x="155" y="43"/>
                  <a:pt x="155" y="43"/>
                </a:cubicBezTo>
                <a:cubicBezTo>
                  <a:pt x="155" y="42"/>
                  <a:pt x="155" y="42"/>
                  <a:pt x="155" y="41"/>
                </a:cubicBezTo>
                <a:cubicBezTo>
                  <a:pt x="154" y="41"/>
                  <a:pt x="154" y="40"/>
                  <a:pt x="153" y="38"/>
                </a:cubicBezTo>
                <a:cubicBezTo>
                  <a:pt x="152" y="37"/>
                  <a:pt x="152" y="36"/>
                  <a:pt x="151" y="35"/>
                </a:cubicBezTo>
                <a:cubicBezTo>
                  <a:pt x="150" y="34"/>
                  <a:pt x="149" y="33"/>
                  <a:pt x="148" y="32"/>
                </a:cubicBezTo>
                <a:cubicBezTo>
                  <a:pt x="147" y="31"/>
                  <a:pt x="145" y="31"/>
                  <a:pt x="144" y="31"/>
                </a:cubicBezTo>
                <a:close/>
              </a:path>
            </a:pathLst>
          </a:custGeom>
          <a:solidFill>
            <a:srgbClr val="D771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" name="Freeform 184">
            <a:extLst>
              <a:ext uri="{FF2B5EF4-FFF2-40B4-BE49-F238E27FC236}">
                <a16:creationId xmlns:a16="http://schemas.microsoft.com/office/drawing/2014/main" id="{59D000CF-EAB8-361B-D6D1-E420BEEFE8F1}"/>
              </a:ext>
            </a:extLst>
          </p:cNvPr>
          <p:cNvSpPr>
            <a:spLocks noEditPoints="1"/>
          </p:cNvSpPr>
          <p:nvPr/>
        </p:nvSpPr>
        <p:spPr bwMode="auto">
          <a:xfrm>
            <a:off x="10020879" y="4281366"/>
            <a:ext cx="493713" cy="419100"/>
          </a:xfrm>
          <a:custGeom>
            <a:avLst/>
            <a:gdLst>
              <a:gd name="T0" fmla="*/ 28 w 132"/>
              <a:gd name="T1" fmla="*/ 19 h 112"/>
              <a:gd name="T2" fmla="*/ 19 w 132"/>
              <a:gd name="T3" fmla="*/ 28 h 112"/>
              <a:gd name="T4" fmla="*/ 28 w 132"/>
              <a:gd name="T5" fmla="*/ 36 h 112"/>
              <a:gd name="T6" fmla="*/ 36 w 132"/>
              <a:gd name="T7" fmla="*/ 28 h 112"/>
              <a:gd name="T8" fmla="*/ 28 w 132"/>
              <a:gd name="T9" fmla="*/ 19 h 112"/>
              <a:gd name="T10" fmla="*/ 81 w 132"/>
              <a:gd name="T11" fmla="*/ 19 h 112"/>
              <a:gd name="T12" fmla="*/ 73 w 132"/>
              <a:gd name="T13" fmla="*/ 28 h 112"/>
              <a:gd name="T14" fmla="*/ 81 w 132"/>
              <a:gd name="T15" fmla="*/ 36 h 112"/>
              <a:gd name="T16" fmla="*/ 90 w 132"/>
              <a:gd name="T17" fmla="*/ 28 h 112"/>
              <a:gd name="T18" fmla="*/ 81 w 132"/>
              <a:gd name="T19" fmla="*/ 19 h 112"/>
              <a:gd name="T20" fmla="*/ 127 w 132"/>
              <a:gd name="T21" fmla="*/ 44 h 112"/>
              <a:gd name="T22" fmla="*/ 107 w 132"/>
              <a:gd name="T23" fmla="*/ 57 h 112"/>
              <a:gd name="T24" fmla="*/ 95 w 132"/>
              <a:gd name="T25" fmla="*/ 57 h 112"/>
              <a:gd name="T26" fmla="*/ 95 w 132"/>
              <a:gd name="T27" fmla="*/ 53 h 112"/>
              <a:gd name="T28" fmla="*/ 89 w 132"/>
              <a:gd name="T29" fmla="*/ 53 h 112"/>
              <a:gd name="T30" fmla="*/ 108 w 132"/>
              <a:gd name="T31" fmla="*/ 27 h 112"/>
              <a:gd name="T32" fmla="*/ 81 w 132"/>
              <a:gd name="T33" fmla="*/ 0 h 112"/>
              <a:gd name="T34" fmla="*/ 54 w 132"/>
              <a:gd name="T35" fmla="*/ 24 h 112"/>
              <a:gd name="T36" fmla="*/ 27 w 132"/>
              <a:gd name="T37" fmla="*/ 0 h 112"/>
              <a:gd name="T38" fmla="*/ 0 w 132"/>
              <a:gd name="T39" fmla="*/ 27 h 112"/>
              <a:gd name="T40" fmla="*/ 18 w 132"/>
              <a:gd name="T41" fmla="*/ 53 h 112"/>
              <a:gd name="T42" fmla="*/ 17 w 132"/>
              <a:gd name="T43" fmla="*/ 53 h 112"/>
              <a:gd name="T44" fmla="*/ 17 w 132"/>
              <a:gd name="T45" fmla="*/ 76 h 112"/>
              <a:gd name="T46" fmla="*/ 19 w 132"/>
              <a:gd name="T47" fmla="*/ 110 h 112"/>
              <a:gd name="T48" fmla="*/ 93 w 132"/>
              <a:gd name="T49" fmla="*/ 109 h 112"/>
              <a:gd name="T50" fmla="*/ 93 w 132"/>
              <a:gd name="T51" fmla="*/ 101 h 112"/>
              <a:gd name="T52" fmla="*/ 108 w 132"/>
              <a:gd name="T53" fmla="*/ 101 h 112"/>
              <a:gd name="T54" fmla="*/ 132 w 132"/>
              <a:gd name="T55" fmla="*/ 112 h 112"/>
              <a:gd name="T56" fmla="*/ 132 w 132"/>
              <a:gd name="T57" fmla="*/ 44 h 112"/>
              <a:gd name="T58" fmla="*/ 127 w 132"/>
              <a:gd name="T59" fmla="*/ 44 h 112"/>
              <a:gd name="T60" fmla="*/ 12 w 132"/>
              <a:gd name="T61" fmla="*/ 28 h 112"/>
              <a:gd name="T62" fmla="*/ 28 w 132"/>
              <a:gd name="T63" fmla="*/ 12 h 112"/>
              <a:gd name="T64" fmla="*/ 44 w 132"/>
              <a:gd name="T65" fmla="*/ 28 h 112"/>
              <a:gd name="T66" fmla="*/ 28 w 132"/>
              <a:gd name="T67" fmla="*/ 44 h 112"/>
              <a:gd name="T68" fmla="*/ 12 w 132"/>
              <a:gd name="T69" fmla="*/ 28 h 112"/>
              <a:gd name="T70" fmla="*/ 36 w 132"/>
              <a:gd name="T71" fmla="*/ 53 h 112"/>
              <a:gd name="T72" fmla="*/ 54 w 132"/>
              <a:gd name="T73" fmla="*/ 30 h 112"/>
              <a:gd name="T74" fmla="*/ 72 w 132"/>
              <a:gd name="T75" fmla="*/ 53 h 112"/>
              <a:gd name="T76" fmla="*/ 36 w 132"/>
              <a:gd name="T77" fmla="*/ 53 h 112"/>
              <a:gd name="T78" fmla="*/ 66 w 132"/>
              <a:gd name="T79" fmla="*/ 28 h 112"/>
              <a:gd name="T80" fmla="*/ 81 w 132"/>
              <a:gd name="T81" fmla="*/ 12 h 112"/>
              <a:gd name="T82" fmla="*/ 97 w 132"/>
              <a:gd name="T83" fmla="*/ 28 h 112"/>
              <a:gd name="T84" fmla="*/ 81 w 132"/>
              <a:gd name="T85" fmla="*/ 44 h 112"/>
              <a:gd name="T86" fmla="*/ 66 w 132"/>
              <a:gd name="T87" fmla="*/ 2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2" h="112">
                <a:moveTo>
                  <a:pt x="28" y="19"/>
                </a:moveTo>
                <a:cubicBezTo>
                  <a:pt x="23" y="19"/>
                  <a:pt x="19" y="23"/>
                  <a:pt x="19" y="28"/>
                </a:cubicBezTo>
                <a:cubicBezTo>
                  <a:pt x="19" y="32"/>
                  <a:pt x="23" y="36"/>
                  <a:pt x="28" y="36"/>
                </a:cubicBezTo>
                <a:cubicBezTo>
                  <a:pt x="33" y="36"/>
                  <a:pt x="36" y="32"/>
                  <a:pt x="36" y="28"/>
                </a:cubicBezTo>
                <a:cubicBezTo>
                  <a:pt x="36" y="23"/>
                  <a:pt x="33" y="19"/>
                  <a:pt x="28" y="19"/>
                </a:cubicBezTo>
                <a:close/>
                <a:moveTo>
                  <a:pt x="81" y="19"/>
                </a:moveTo>
                <a:cubicBezTo>
                  <a:pt x="77" y="19"/>
                  <a:pt x="73" y="23"/>
                  <a:pt x="73" y="28"/>
                </a:cubicBezTo>
                <a:cubicBezTo>
                  <a:pt x="73" y="32"/>
                  <a:pt x="77" y="36"/>
                  <a:pt x="81" y="36"/>
                </a:cubicBezTo>
                <a:cubicBezTo>
                  <a:pt x="86" y="36"/>
                  <a:pt x="90" y="32"/>
                  <a:pt x="90" y="28"/>
                </a:cubicBezTo>
                <a:cubicBezTo>
                  <a:pt x="90" y="23"/>
                  <a:pt x="86" y="19"/>
                  <a:pt x="81" y="19"/>
                </a:cubicBezTo>
                <a:close/>
                <a:moveTo>
                  <a:pt x="127" y="44"/>
                </a:moveTo>
                <a:cubicBezTo>
                  <a:pt x="107" y="57"/>
                  <a:pt x="107" y="57"/>
                  <a:pt x="107" y="57"/>
                </a:cubicBezTo>
                <a:cubicBezTo>
                  <a:pt x="95" y="57"/>
                  <a:pt x="95" y="57"/>
                  <a:pt x="95" y="57"/>
                </a:cubicBezTo>
                <a:cubicBezTo>
                  <a:pt x="95" y="53"/>
                  <a:pt x="95" y="53"/>
                  <a:pt x="95" y="53"/>
                </a:cubicBezTo>
                <a:cubicBezTo>
                  <a:pt x="89" y="53"/>
                  <a:pt x="89" y="53"/>
                  <a:pt x="89" y="53"/>
                </a:cubicBezTo>
                <a:cubicBezTo>
                  <a:pt x="100" y="49"/>
                  <a:pt x="108" y="39"/>
                  <a:pt x="108" y="27"/>
                </a:cubicBezTo>
                <a:cubicBezTo>
                  <a:pt x="108" y="12"/>
                  <a:pt x="96" y="0"/>
                  <a:pt x="81" y="0"/>
                </a:cubicBezTo>
                <a:cubicBezTo>
                  <a:pt x="67" y="0"/>
                  <a:pt x="55" y="11"/>
                  <a:pt x="54" y="24"/>
                </a:cubicBezTo>
                <a:cubicBezTo>
                  <a:pt x="52" y="11"/>
                  <a:pt x="41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39"/>
                  <a:pt x="8" y="49"/>
                  <a:pt x="18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76"/>
                  <a:pt x="17" y="76"/>
                  <a:pt x="17" y="76"/>
                </a:cubicBezTo>
                <a:cubicBezTo>
                  <a:pt x="19" y="110"/>
                  <a:pt x="19" y="110"/>
                  <a:pt x="19" y="110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3" y="101"/>
                  <a:pt x="93" y="101"/>
                  <a:pt x="93" y="101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32" y="112"/>
                  <a:pt x="132" y="112"/>
                  <a:pt x="132" y="112"/>
                </a:cubicBezTo>
                <a:cubicBezTo>
                  <a:pt x="132" y="44"/>
                  <a:pt x="132" y="44"/>
                  <a:pt x="132" y="44"/>
                </a:cubicBezTo>
                <a:lnTo>
                  <a:pt x="127" y="44"/>
                </a:lnTo>
                <a:close/>
                <a:moveTo>
                  <a:pt x="12" y="28"/>
                </a:moveTo>
                <a:cubicBezTo>
                  <a:pt x="12" y="19"/>
                  <a:pt x="19" y="12"/>
                  <a:pt x="28" y="12"/>
                </a:cubicBezTo>
                <a:cubicBezTo>
                  <a:pt x="37" y="12"/>
                  <a:pt x="44" y="19"/>
                  <a:pt x="44" y="28"/>
                </a:cubicBezTo>
                <a:cubicBezTo>
                  <a:pt x="44" y="36"/>
                  <a:pt x="37" y="44"/>
                  <a:pt x="28" y="44"/>
                </a:cubicBezTo>
                <a:cubicBezTo>
                  <a:pt x="19" y="44"/>
                  <a:pt x="12" y="36"/>
                  <a:pt x="12" y="28"/>
                </a:cubicBezTo>
                <a:close/>
                <a:moveTo>
                  <a:pt x="36" y="53"/>
                </a:moveTo>
                <a:cubicBezTo>
                  <a:pt x="45" y="50"/>
                  <a:pt x="53" y="41"/>
                  <a:pt x="54" y="30"/>
                </a:cubicBezTo>
                <a:cubicBezTo>
                  <a:pt x="55" y="41"/>
                  <a:pt x="62" y="50"/>
                  <a:pt x="72" y="53"/>
                </a:cubicBezTo>
                <a:lnTo>
                  <a:pt x="36" y="53"/>
                </a:lnTo>
                <a:close/>
                <a:moveTo>
                  <a:pt x="66" y="28"/>
                </a:moveTo>
                <a:cubicBezTo>
                  <a:pt x="66" y="19"/>
                  <a:pt x="73" y="12"/>
                  <a:pt x="81" y="12"/>
                </a:cubicBezTo>
                <a:cubicBezTo>
                  <a:pt x="90" y="12"/>
                  <a:pt x="97" y="19"/>
                  <a:pt x="97" y="28"/>
                </a:cubicBezTo>
                <a:cubicBezTo>
                  <a:pt x="97" y="36"/>
                  <a:pt x="90" y="44"/>
                  <a:pt x="81" y="44"/>
                </a:cubicBezTo>
                <a:cubicBezTo>
                  <a:pt x="73" y="44"/>
                  <a:pt x="66" y="36"/>
                  <a:pt x="66" y="28"/>
                </a:cubicBezTo>
                <a:close/>
              </a:path>
            </a:pathLst>
          </a:custGeom>
          <a:solidFill>
            <a:srgbClr val="D771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1" name="Freeform 235">
            <a:extLst>
              <a:ext uri="{FF2B5EF4-FFF2-40B4-BE49-F238E27FC236}">
                <a16:creationId xmlns:a16="http://schemas.microsoft.com/office/drawing/2014/main" id="{CC4B29D6-0EA0-4D8D-E4CB-FBD6A7CA79C2}"/>
              </a:ext>
            </a:extLst>
          </p:cNvPr>
          <p:cNvSpPr>
            <a:spLocks noEditPoints="1"/>
          </p:cNvSpPr>
          <p:nvPr/>
        </p:nvSpPr>
        <p:spPr bwMode="auto">
          <a:xfrm>
            <a:off x="9007552" y="4390054"/>
            <a:ext cx="652463" cy="401638"/>
          </a:xfrm>
          <a:custGeom>
            <a:avLst/>
            <a:gdLst>
              <a:gd name="T0" fmla="*/ 0 w 174"/>
              <a:gd name="T1" fmla="*/ 69 h 107"/>
              <a:gd name="T2" fmla="*/ 7 w 174"/>
              <a:gd name="T3" fmla="*/ 62 h 107"/>
              <a:gd name="T4" fmla="*/ 12 w 174"/>
              <a:gd name="T5" fmla="*/ 49 h 107"/>
              <a:gd name="T6" fmla="*/ 18 w 174"/>
              <a:gd name="T7" fmla="*/ 40 h 107"/>
              <a:gd name="T8" fmla="*/ 32 w 174"/>
              <a:gd name="T9" fmla="*/ 37 h 107"/>
              <a:gd name="T10" fmla="*/ 34 w 174"/>
              <a:gd name="T11" fmla="*/ 32 h 107"/>
              <a:gd name="T12" fmla="*/ 49 w 174"/>
              <a:gd name="T13" fmla="*/ 39 h 107"/>
              <a:gd name="T14" fmla="*/ 66 w 174"/>
              <a:gd name="T15" fmla="*/ 43 h 107"/>
              <a:gd name="T16" fmla="*/ 77 w 174"/>
              <a:gd name="T17" fmla="*/ 63 h 107"/>
              <a:gd name="T18" fmla="*/ 81 w 174"/>
              <a:gd name="T19" fmla="*/ 93 h 107"/>
              <a:gd name="T20" fmla="*/ 74 w 174"/>
              <a:gd name="T21" fmla="*/ 103 h 107"/>
              <a:gd name="T22" fmla="*/ 67 w 174"/>
              <a:gd name="T23" fmla="*/ 106 h 107"/>
              <a:gd name="T24" fmla="*/ 63 w 174"/>
              <a:gd name="T25" fmla="*/ 93 h 107"/>
              <a:gd name="T26" fmla="*/ 16 w 174"/>
              <a:gd name="T27" fmla="*/ 105 h 107"/>
              <a:gd name="T28" fmla="*/ 8 w 174"/>
              <a:gd name="T29" fmla="*/ 105 h 107"/>
              <a:gd name="T30" fmla="*/ 7 w 174"/>
              <a:gd name="T31" fmla="*/ 74 h 107"/>
              <a:gd name="T32" fmla="*/ 18 w 174"/>
              <a:gd name="T33" fmla="*/ 74 h 107"/>
              <a:gd name="T34" fmla="*/ 7 w 174"/>
              <a:gd name="T35" fmla="*/ 74 h 107"/>
              <a:gd name="T36" fmla="*/ 63 w 174"/>
              <a:gd name="T37" fmla="*/ 52 h 107"/>
              <a:gd name="T38" fmla="*/ 22 w 174"/>
              <a:gd name="T39" fmla="*/ 45 h 107"/>
              <a:gd name="T40" fmla="*/ 16 w 174"/>
              <a:gd name="T41" fmla="*/ 56 h 107"/>
              <a:gd name="T42" fmla="*/ 63 w 174"/>
              <a:gd name="T43" fmla="*/ 74 h 107"/>
              <a:gd name="T44" fmla="*/ 74 w 174"/>
              <a:gd name="T45" fmla="*/ 74 h 107"/>
              <a:gd name="T46" fmla="*/ 63 w 174"/>
              <a:gd name="T47" fmla="*/ 74 h 107"/>
              <a:gd name="T48" fmla="*/ 90 w 174"/>
              <a:gd name="T49" fmla="*/ 15 h 107"/>
              <a:gd name="T50" fmla="*/ 104 w 174"/>
              <a:gd name="T51" fmla="*/ 3 h 107"/>
              <a:gd name="T52" fmla="*/ 136 w 174"/>
              <a:gd name="T53" fmla="*/ 0 h 107"/>
              <a:gd name="T54" fmla="*/ 146 w 174"/>
              <a:gd name="T55" fmla="*/ 1 h 107"/>
              <a:gd name="T56" fmla="*/ 155 w 174"/>
              <a:gd name="T57" fmla="*/ 3 h 107"/>
              <a:gd name="T58" fmla="*/ 170 w 174"/>
              <a:gd name="T59" fmla="*/ 15 h 107"/>
              <a:gd name="T60" fmla="*/ 167 w 174"/>
              <a:gd name="T61" fmla="*/ 102 h 107"/>
              <a:gd name="T62" fmla="*/ 161 w 174"/>
              <a:gd name="T63" fmla="*/ 107 h 107"/>
              <a:gd name="T64" fmla="*/ 154 w 174"/>
              <a:gd name="T65" fmla="*/ 93 h 107"/>
              <a:gd name="T66" fmla="*/ 103 w 174"/>
              <a:gd name="T67" fmla="*/ 105 h 107"/>
              <a:gd name="T68" fmla="*/ 93 w 174"/>
              <a:gd name="T69" fmla="*/ 102 h 107"/>
              <a:gd name="T70" fmla="*/ 94 w 174"/>
              <a:gd name="T71" fmla="*/ 50 h 107"/>
              <a:gd name="T72" fmla="*/ 166 w 174"/>
              <a:gd name="T73" fmla="*/ 50 h 107"/>
              <a:gd name="T74" fmla="*/ 163 w 174"/>
              <a:gd name="T75" fmla="*/ 24 h 107"/>
              <a:gd name="T76" fmla="*/ 160 w 174"/>
              <a:gd name="T77" fmla="*/ 19 h 107"/>
              <a:gd name="T78" fmla="*/ 97 w 174"/>
              <a:gd name="T79" fmla="*/ 23 h 107"/>
              <a:gd name="T80" fmla="*/ 94 w 174"/>
              <a:gd name="T81" fmla="*/ 42 h 107"/>
              <a:gd name="T82" fmla="*/ 93 w 174"/>
              <a:gd name="T83" fmla="*/ 73 h 107"/>
              <a:gd name="T84" fmla="*/ 105 w 174"/>
              <a:gd name="T85" fmla="*/ 73 h 107"/>
              <a:gd name="T86" fmla="*/ 93 w 174"/>
              <a:gd name="T87" fmla="*/ 73 h 107"/>
              <a:gd name="T88" fmla="*/ 148 w 174"/>
              <a:gd name="T89" fmla="*/ 13 h 107"/>
              <a:gd name="T90" fmla="*/ 149 w 174"/>
              <a:gd name="T91" fmla="*/ 8 h 107"/>
              <a:gd name="T92" fmla="*/ 154 w 174"/>
              <a:gd name="T93" fmla="*/ 73 h 107"/>
              <a:gd name="T94" fmla="*/ 166 w 174"/>
              <a:gd name="T95" fmla="*/ 73 h 107"/>
              <a:gd name="T96" fmla="*/ 154 w 174"/>
              <a:gd name="T97" fmla="*/ 7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4" h="107">
                <a:moveTo>
                  <a:pt x="6" y="94"/>
                </a:moveTo>
                <a:cubicBezTo>
                  <a:pt x="6" y="93"/>
                  <a:pt x="6" y="93"/>
                  <a:pt x="6" y="9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8"/>
                  <a:pt x="0" y="67"/>
                </a:cubicBezTo>
                <a:cubicBezTo>
                  <a:pt x="1" y="66"/>
                  <a:pt x="1" y="66"/>
                  <a:pt x="2" y="65"/>
                </a:cubicBezTo>
                <a:cubicBezTo>
                  <a:pt x="3" y="64"/>
                  <a:pt x="4" y="64"/>
                  <a:pt x="4" y="63"/>
                </a:cubicBezTo>
                <a:cubicBezTo>
                  <a:pt x="5" y="63"/>
                  <a:pt x="6" y="63"/>
                  <a:pt x="7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7" y="61"/>
                  <a:pt x="8" y="60"/>
                  <a:pt x="8" y="59"/>
                </a:cubicBezTo>
                <a:cubicBezTo>
                  <a:pt x="9" y="57"/>
                  <a:pt x="9" y="56"/>
                  <a:pt x="10" y="54"/>
                </a:cubicBezTo>
                <a:cubicBezTo>
                  <a:pt x="11" y="52"/>
                  <a:pt x="11" y="51"/>
                  <a:pt x="12" y="49"/>
                </a:cubicBezTo>
                <a:cubicBezTo>
                  <a:pt x="13" y="48"/>
                  <a:pt x="13" y="47"/>
                  <a:pt x="13" y="46"/>
                </a:cubicBezTo>
                <a:cubicBezTo>
                  <a:pt x="13" y="46"/>
                  <a:pt x="14" y="45"/>
                  <a:pt x="14" y="44"/>
                </a:cubicBezTo>
                <a:cubicBezTo>
                  <a:pt x="15" y="43"/>
                  <a:pt x="15" y="42"/>
                  <a:pt x="16" y="42"/>
                </a:cubicBezTo>
                <a:cubicBezTo>
                  <a:pt x="16" y="41"/>
                  <a:pt x="17" y="40"/>
                  <a:pt x="18" y="40"/>
                </a:cubicBezTo>
                <a:cubicBezTo>
                  <a:pt x="19" y="39"/>
                  <a:pt x="19" y="39"/>
                  <a:pt x="20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2" y="39"/>
                  <a:pt x="32" y="39"/>
                  <a:pt x="32" y="38"/>
                </a:cubicBezTo>
                <a:cubicBezTo>
                  <a:pt x="32" y="38"/>
                  <a:pt x="32" y="37"/>
                  <a:pt x="32" y="37"/>
                </a:cubicBezTo>
                <a:cubicBezTo>
                  <a:pt x="32" y="36"/>
                  <a:pt x="32" y="36"/>
                  <a:pt x="32" y="35"/>
                </a:cubicBezTo>
                <a:cubicBezTo>
                  <a:pt x="33" y="35"/>
                  <a:pt x="33" y="34"/>
                  <a:pt x="33" y="34"/>
                </a:cubicBezTo>
                <a:cubicBezTo>
                  <a:pt x="33" y="34"/>
                  <a:pt x="33" y="33"/>
                  <a:pt x="33" y="33"/>
                </a:cubicBezTo>
                <a:cubicBezTo>
                  <a:pt x="34" y="32"/>
                  <a:pt x="34" y="32"/>
                  <a:pt x="34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7" y="32"/>
                  <a:pt x="47" y="32"/>
                  <a:pt x="48" y="33"/>
                </a:cubicBezTo>
                <a:cubicBezTo>
                  <a:pt x="48" y="33"/>
                  <a:pt x="49" y="34"/>
                  <a:pt x="49" y="34"/>
                </a:cubicBezTo>
                <a:cubicBezTo>
                  <a:pt x="49" y="39"/>
                  <a:pt x="49" y="39"/>
                  <a:pt x="49" y="39"/>
                </a:cubicBezTo>
                <a:cubicBezTo>
                  <a:pt x="61" y="39"/>
                  <a:pt x="61" y="39"/>
                  <a:pt x="61" y="39"/>
                </a:cubicBezTo>
                <a:cubicBezTo>
                  <a:pt x="61" y="39"/>
                  <a:pt x="62" y="39"/>
                  <a:pt x="63" y="40"/>
                </a:cubicBezTo>
                <a:cubicBezTo>
                  <a:pt x="64" y="40"/>
                  <a:pt x="64" y="41"/>
                  <a:pt x="65" y="41"/>
                </a:cubicBezTo>
                <a:cubicBezTo>
                  <a:pt x="65" y="42"/>
                  <a:pt x="66" y="43"/>
                  <a:pt x="66" y="43"/>
                </a:cubicBezTo>
                <a:cubicBezTo>
                  <a:pt x="67" y="44"/>
                  <a:pt x="67" y="45"/>
                  <a:pt x="67" y="45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5" y="63"/>
                  <a:pt x="76" y="63"/>
                  <a:pt x="77" y="63"/>
                </a:cubicBezTo>
                <a:cubicBezTo>
                  <a:pt x="77" y="64"/>
                  <a:pt x="78" y="64"/>
                  <a:pt x="79" y="65"/>
                </a:cubicBezTo>
                <a:cubicBezTo>
                  <a:pt x="80" y="66"/>
                  <a:pt x="80" y="66"/>
                  <a:pt x="81" y="67"/>
                </a:cubicBezTo>
                <a:cubicBezTo>
                  <a:pt x="81" y="68"/>
                  <a:pt x="81" y="69"/>
                  <a:pt x="81" y="69"/>
                </a:cubicBezTo>
                <a:cubicBezTo>
                  <a:pt x="81" y="93"/>
                  <a:pt x="81" y="93"/>
                  <a:pt x="81" y="93"/>
                </a:cubicBezTo>
                <a:cubicBezTo>
                  <a:pt x="75" y="93"/>
                  <a:pt x="75" y="93"/>
                  <a:pt x="75" y="93"/>
                </a:cubicBezTo>
                <a:cubicBezTo>
                  <a:pt x="75" y="94"/>
                  <a:pt x="75" y="94"/>
                  <a:pt x="75" y="94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5" y="102"/>
                  <a:pt x="75" y="103"/>
                  <a:pt x="74" y="103"/>
                </a:cubicBezTo>
                <a:cubicBezTo>
                  <a:pt x="74" y="104"/>
                  <a:pt x="74" y="104"/>
                  <a:pt x="73" y="105"/>
                </a:cubicBezTo>
                <a:cubicBezTo>
                  <a:pt x="73" y="105"/>
                  <a:pt x="72" y="106"/>
                  <a:pt x="71" y="106"/>
                </a:cubicBezTo>
                <a:cubicBezTo>
                  <a:pt x="70" y="106"/>
                  <a:pt x="70" y="106"/>
                  <a:pt x="69" y="106"/>
                </a:cubicBezTo>
                <a:cubicBezTo>
                  <a:pt x="68" y="106"/>
                  <a:pt x="68" y="106"/>
                  <a:pt x="67" y="106"/>
                </a:cubicBezTo>
                <a:cubicBezTo>
                  <a:pt x="66" y="106"/>
                  <a:pt x="66" y="106"/>
                  <a:pt x="65" y="105"/>
                </a:cubicBezTo>
                <a:cubicBezTo>
                  <a:pt x="64" y="105"/>
                  <a:pt x="64" y="104"/>
                  <a:pt x="63" y="104"/>
                </a:cubicBezTo>
                <a:cubicBezTo>
                  <a:pt x="63" y="103"/>
                  <a:pt x="63" y="103"/>
                  <a:pt x="63" y="102"/>
                </a:cubicBezTo>
                <a:cubicBezTo>
                  <a:pt x="63" y="93"/>
                  <a:pt x="63" y="93"/>
                  <a:pt x="63" y="93"/>
                </a:cubicBezTo>
                <a:cubicBezTo>
                  <a:pt x="18" y="93"/>
                  <a:pt x="18" y="93"/>
                  <a:pt x="18" y="93"/>
                </a:cubicBezTo>
                <a:cubicBezTo>
                  <a:pt x="18" y="102"/>
                  <a:pt x="18" y="102"/>
                  <a:pt x="18" y="102"/>
                </a:cubicBezTo>
                <a:cubicBezTo>
                  <a:pt x="18" y="103"/>
                  <a:pt x="18" y="103"/>
                  <a:pt x="18" y="104"/>
                </a:cubicBezTo>
                <a:cubicBezTo>
                  <a:pt x="17" y="104"/>
                  <a:pt x="17" y="105"/>
                  <a:pt x="16" y="105"/>
                </a:cubicBezTo>
                <a:cubicBezTo>
                  <a:pt x="16" y="106"/>
                  <a:pt x="15" y="106"/>
                  <a:pt x="14" y="106"/>
                </a:cubicBezTo>
                <a:cubicBezTo>
                  <a:pt x="13" y="106"/>
                  <a:pt x="13" y="107"/>
                  <a:pt x="12" y="107"/>
                </a:cubicBezTo>
                <a:cubicBezTo>
                  <a:pt x="12" y="107"/>
                  <a:pt x="11" y="106"/>
                  <a:pt x="10" y="106"/>
                </a:cubicBezTo>
                <a:cubicBezTo>
                  <a:pt x="9" y="106"/>
                  <a:pt x="8" y="105"/>
                  <a:pt x="8" y="105"/>
                </a:cubicBezTo>
                <a:cubicBezTo>
                  <a:pt x="7" y="104"/>
                  <a:pt x="7" y="104"/>
                  <a:pt x="7" y="103"/>
                </a:cubicBezTo>
                <a:cubicBezTo>
                  <a:pt x="6" y="103"/>
                  <a:pt x="6" y="102"/>
                  <a:pt x="6" y="102"/>
                </a:cubicBezTo>
                <a:lnTo>
                  <a:pt x="6" y="94"/>
                </a:lnTo>
                <a:close/>
                <a:moveTo>
                  <a:pt x="7" y="74"/>
                </a:moveTo>
                <a:cubicBezTo>
                  <a:pt x="7" y="76"/>
                  <a:pt x="7" y="77"/>
                  <a:pt x="8" y="78"/>
                </a:cubicBezTo>
                <a:cubicBezTo>
                  <a:pt x="10" y="79"/>
                  <a:pt x="11" y="80"/>
                  <a:pt x="12" y="80"/>
                </a:cubicBezTo>
                <a:cubicBezTo>
                  <a:pt x="14" y="80"/>
                  <a:pt x="15" y="79"/>
                  <a:pt x="16" y="78"/>
                </a:cubicBezTo>
                <a:cubicBezTo>
                  <a:pt x="18" y="77"/>
                  <a:pt x="18" y="76"/>
                  <a:pt x="18" y="74"/>
                </a:cubicBezTo>
                <a:cubicBezTo>
                  <a:pt x="18" y="73"/>
                  <a:pt x="18" y="71"/>
                  <a:pt x="16" y="70"/>
                </a:cubicBezTo>
                <a:cubicBezTo>
                  <a:pt x="15" y="69"/>
                  <a:pt x="14" y="68"/>
                  <a:pt x="12" y="68"/>
                </a:cubicBezTo>
                <a:cubicBezTo>
                  <a:pt x="11" y="68"/>
                  <a:pt x="9" y="69"/>
                  <a:pt x="8" y="70"/>
                </a:cubicBezTo>
                <a:cubicBezTo>
                  <a:pt x="7" y="71"/>
                  <a:pt x="7" y="73"/>
                  <a:pt x="7" y="74"/>
                </a:cubicBezTo>
                <a:close/>
                <a:moveTo>
                  <a:pt x="67" y="62"/>
                </a:moveTo>
                <a:cubicBezTo>
                  <a:pt x="67" y="61"/>
                  <a:pt x="67" y="61"/>
                  <a:pt x="67" y="61"/>
                </a:cubicBezTo>
                <a:cubicBezTo>
                  <a:pt x="66" y="59"/>
                  <a:pt x="66" y="58"/>
                  <a:pt x="65" y="56"/>
                </a:cubicBezTo>
                <a:cubicBezTo>
                  <a:pt x="64" y="55"/>
                  <a:pt x="64" y="53"/>
                  <a:pt x="63" y="52"/>
                </a:cubicBezTo>
                <a:cubicBezTo>
                  <a:pt x="63" y="50"/>
                  <a:pt x="62" y="49"/>
                  <a:pt x="62" y="48"/>
                </a:cubicBezTo>
                <a:cubicBezTo>
                  <a:pt x="62" y="47"/>
                  <a:pt x="61" y="47"/>
                  <a:pt x="61" y="46"/>
                </a:cubicBezTo>
                <a:cubicBezTo>
                  <a:pt x="60" y="46"/>
                  <a:pt x="59" y="45"/>
                  <a:pt x="59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5"/>
                  <a:pt x="21" y="46"/>
                  <a:pt x="20" y="46"/>
                </a:cubicBezTo>
                <a:cubicBezTo>
                  <a:pt x="20" y="47"/>
                  <a:pt x="19" y="47"/>
                  <a:pt x="19" y="48"/>
                </a:cubicBezTo>
                <a:cubicBezTo>
                  <a:pt x="19" y="49"/>
                  <a:pt x="18" y="50"/>
                  <a:pt x="18" y="52"/>
                </a:cubicBezTo>
                <a:cubicBezTo>
                  <a:pt x="17" y="53"/>
                  <a:pt x="17" y="55"/>
                  <a:pt x="16" y="56"/>
                </a:cubicBezTo>
                <a:cubicBezTo>
                  <a:pt x="15" y="58"/>
                  <a:pt x="15" y="59"/>
                  <a:pt x="14" y="61"/>
                </a:cubicBezTo>
                <a:cubicBezTo>
                  <a:pt x="14" y="62"/>
                  <a:pt x="14" y="62"/>
                  <a:pt x="14" y="62"/>
                </a:cubicBezTo>
                <a:lnTo>
                  <a:pt x="67" y="62"/>
                </a:lnTo>
                <a:close/>
                <a:moveTo>
                  <a:pt x="63" y="74"/>
                </a:moveTo>
                <a:cubicBezTo>
                  <a:pt x="63" y="76"/>
                  <a:pt x="63" y="77"/>
                  <a:pt x="65" y="78"/>
                </a:cubicBezTo>
                <a:cubicBezTo>
                  <a:pt x="66" y="79"/>
                  <a:pt x="67" y="80"/>
                  <a:pt x="69" y="80"/>
                </a:cubicBezTo>
                <a:cubicBezTo>
                  <a:pt x="70" y="80"/>
                  <a:pt x="72" y="79"/>
                  <a:pt x="73" y="78"/>
                </a:cubicBezTo>
                <a:cubicBezTo>
                  <a:pt x="74" y="77"/>
                  <a:pt x="74" y="76"/>
                  <a:pt x="74" y="74"/>
                </a:cubicBezTo>
                <a:cubicBezTo>
                  <a:pt x="74" y="73"/>
                  <a:pt x="74" y="71"/>
                  <a:pt x="73" y="70"/>
                </a:cubicBezTo>
                <a:cubicBezTo>
                  <a:pt x="72" y="69"/>
                  <a:pt x="70" y="68"/>
                  <a:pt x="69" y="68"/>
                </a:cubicBezTo>
                <a:cubicBezTo>
                  <a:pt x="67" y="68"/>
                  <a:pt x="66" y="69"/>
                  <a:pt x="65" y="70"/>
                </a:cubicBezTo>
                <a:cubicBezTo>
                  <a:pt x="63" y="71"/>
                  <a:pt x="63" y="73"/>
                  <a:pt x="63" y="74"/>
                </a:cubicBezTo>
                <a:close/>
                <a:moveTo>
                  <a:pt x="92" y="93"/>
                </a:moveTo>
                <a:cubicBezTo>
                  <a:pt x="85" y="93"/>
                  <a:pt x="85" y="93"/>
                  <a:pt x="85" y="93"/>
                </a:cubicBezTo>
                <a:cubicBezTo>
                  <a:pt x="85" y="47"/>
                  <a:pt x="85" y="47"/>
                  <a:pt x="85" y="47"/>
                </a:cubicBezTo>
                <a:cubicBezTo>
                  <a:pt x="90" y="15"/>
                  <a:pt x="90" y="15"/>
                  <a:pt x="90" y="15"/>
                </a:cubicBezTo>
                <a:cubicBezTo>
                  <a:pt x="90" y="14"/>
                  <a:pt x="91" y="12"/>
                  <a:pt x="92" y="11"/>
                </a:cubicBezTo>
                <a:cubicBezTo>
                  <a:pt x="93" y="9"/>
                  <a:pt x="94" y="8"/>
                  <a:pt x="95" y="7"/>
                </a:cubicBezTo>
                <a:cubicBezTo>
                  <a:pt x="97" y="6"/>
                  <a:pt x="98" y="6"/>
                  <a:pt x="100" y="5"/>
                </a:cubicBezTo>
                <a:cubicBezTo>
                  <a:pt x="101" y="4"/>
                  <a:pt x="103" y="4"/>
                  <a:pt x="104" y="3"/>
                </a:cubicBezTo>
                <a:cubicBezTo>
                  <a:pt x="109" y="2"/>
                  <a:pt x="113" y="2"/>
                  <a:pt x="117" y="1"/>
                </a:cubicBezTo>
                <a:cubicBezTo>
                  <a:pt x="121" y="0"/>
                  <a:pt x="125" y="0"/>
                  <a:pt x="130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0"/>
                  <a:pt x="137" y="0"/>
                  <a:pt x="138" y="0"/>
                </a:cubicBezTo>
                <a:cubicBezTo>
                  <a:pt x="139" y="0"/>
                  <a:pt x="139" y="0"/>
                  <a:pt x="141" y="1"/>
                </a:cubicBezTo>
                <a:cubicBezTo>
                  <a:pt x="142" y="1"/>
                  <a:pt x="143" y="1"/>
                  <a:pt x="144" y="1"/>
                </a:cubicBezTo>
                <a:cubicBezTo>
                  <a:pt x="145" y="1"/>
                  <a:pt x="145" y="1"/>
                  <a:pt x="146" y="1"/>
                </a:cubicBezTo>
                <a:cubicBezTo>
                  <a:pt x="146" y="1"/>
                  <a:pt x="147" y="1"/>
                  <a:pt x="148" y="2"/>
                </a:cubicBezTo>
                <a:cubicBezTo>
                  <a:pt x="148" y="2"/>
                  <a:pt x="149" y="2"/>
                  <a:pt x="150" y="2"/>
                </a:cubicBezTo>
                <a:cubicBezTo>
                  <a:pt x="151" y="3"/>
                  <a:pt x="152" y="3"/>
                  <a:pt x="153" y="3"/>
                </a:cubicBezTo>
                <a:cubicBezTo>
                  <a:pt x="154" y="3"/>
                  <a:pt x="154" y="3"/>
                  <a:pt x="155" y="3"/>
                </a:cubicBezTo>
                <a:cubicBezTo>
                  <a:pt x="156" y="4"/>
                  <a:pt x="158" y="4"/>
                  <a:pt x="159" y="5"/>
                </a:cubicBezTo>
                <a:cubicBezTo>
                  <a:pt x="161" y="6"/>
                  <a:pt x="163" y="6"/>
                  <a:pt x="164" y="7"/>
                </a:cubicBezTo>
                <a:cubicBezTo>
                  <a:pt x="165" y="8"/>
                  <a:pt x="167" y="9"/>
                  <a:pt x="168" y="10"/>
                </a:cubicBezTo>
                <a:cubicBezTo>
                  <a:pt x="169" y="12"/>
                  <a:pt x="169" y="13"/>
                  <a:pt x="170" y="15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7" y="93"/>
                  <a:pt x="167" y="93"/>
                  <a:pt x="167" y="93"/>
                </a:cubicBezTo>
                <a:cubicBezTo>
                  <a:pt x="167" y="102"/>
                  <a:pt x="167" y="102"/>
                  <a:pt x="167" y="102"/>
                </a:cubicBezTo>
                <a:cubicBezTo>
                  <a:pt x="167" y="102"/>
                  <a:pt x="166" y="103"/>
                  <a:pt x="166" y="104"/>
                </a:cubicBezTo>
                <a:cubicBezTo>
                  <a:pt x="166" y="104"/>
                  <a:pt x="165" y="105"/>
                  <a:pt x="165" y="105"/>
                </a:cubicBezTo>
                <a:cubicBezTo>
                  <a:pt x="164" y="106"/>
                  <a:pt x="163" y="106"/>
                  <a:pt x="163" y="106"/>
                </a:cubicBezTo>
                <a:cubicBezTo>
                  <a:pt x="162" y="106"/>
                  <a:pt x="161" y="107"/>
                  <a:pt x="161" y="107"/>
                </a:cubicBezTo>
                <a:cubicBezTo>
                  <a:pt x="159" y="107"/>
                  <a:pt x="157" y="106"/>
                  <a:pt x="156" y="105"/>
                </a:cubicBezTo>
                <a:cubicBezTo>
                  <a:pt x="155" y="104"/>
                  <a:pt x="155" y="103"/>
                  <a:pt x="154" y="102"/>
                </a:cubicBezTo>
                <a:cubicBezTo>
                  <a:pt x="154" y="101"/>
                  <a:pt x="154" y="99"/>
                  <a:pt x="154" y="98"/>
                </a:cubicBezTo>
                <a:cubicBezTo>
                  <a:pt x="154" y="96"/>
                  <a:pt x="154" y="95"/>
                  <a:pt x="154" y="93"/>
                </a:cubicBezTo>
                <a:cubicBezTo>
                  <a:pt x="106" y="93"/>
                  <a:pt x="106" y="93"/>
                  <a:pt x="106" y="93"/>
                </a:cubicBezTo>
                <a:cubicBezTo>
                  <a:pt x="106" y="102"/>
                  <a:pt x="106" y="102"/>
                  <a:pt x="106" y="102"/>
                </a:cubicBezTo>
                <a:cubicBezTo>
                  <a:pt x="106" y="103"/>
                  <a:pt x="105" y="103"/>
                  <a:pt x="105" y="104"/>
                </a:cubicBezTo>
                <a:cubicBezTo>
                  <a:pt x="105" y="104"/>
                  <a:pt x="104" y="105"/>
                  <a:pt x="103" y="105"/>
                </a:cubicBezTo>
                <a:cubicBezTo>
                  <a:pt x="103" y="106"/>
                  <a:pt x="102" y="106"/>
                  <a:pt x="101" y="106"/>
                </a:cubicBezTo>
                <a:cubicBezTo>
                  <a:pt x="101" y="106"/>
                  <a:pt x="100" y="107"/>
                  <a:pt x="99" y="107"/>
                </a:cubicBezTo>
                <a:cubicBezTo>
                  <a:pt x="97" y="107"/>
                  <a:pt x="96" y="106"/>
                  <a:pt x="95" y="105"/>
                </a:cubicBezTo>
                <a:cubicBezTo>
                  <a:pt x="94" y="104"/>
                  <a:pt x="93" y="103"/>
                  <a:pt x="93" y="102"/>
                </a:cubicBezTo>
                <a:cubicBezTo>
                  <a:pt x="93" y="101"/>
                  <a:pt x="92" y="99"/>
                  <a:pt x="92" y="98"/>
                </a:cubicBezTo>
                <a:cubicBezTo>
                  <a:pt x="92" y="96"/>
                  <a:pt x="92" y="95"/>
                  <a:pt x="92" y="93"/>
                </a:cubicBezTo>
                <a:close/>
                <a:moveTo>
                  <a:pt x="93" y="48"/>
                </a:moveTo>
                <a:cubicBezTo>
                  <a:pt x="93" y="49"/>
                  <a:pt x="93" y="50"/>
                  <a:pt x="94" y="50"/>
                </a:cubicBezTo>
                <a:cubicBezTo>
                  <a:pt x="94" y="51"/>
                  <a:pt x="95" y="52"/>
                  <a:pt x="96" y="52"/>
                </a:cubicBezTo>
                <a:cubicBezTo>
                  <a:pt x="163" y="52"/>
                  <a:pt x="163" y="52"/>
                  <a:pt x="163" y="52"/>
                </a:cubicBezTo>
                <a:cubicBezTo>
                  <a:pt x="164" y="52"/>
                  <a:pt x="164" y="51"/>
                  <a:pt x="165" y="51"/>
                </a:cubicBezTo>
                <a:cubicBezTo>
                  <a:pt x="166" y="51"/>
                  <a:pt x="166" y="50"/>
                  <a:pt x="166" y="50"/>
                </a:cubicBezTo>
                <a:cubicBezTo>
                  <a:pt x="166" y="46"/>
                  <a:pt x="166" y="46"/>
                  <a:pt x="166" y="46"/>
                </a:cubicBezTo>
                <a:cubicBezTo>
                  <a:pt x="166" y="42"/>
                  <a:pt x="165" y="39"/>
                  <a:pt x="165" y="37"/>
                </a:cubicBezTo>
                <a:cubicBezTo>
                  <a:pt x="165" y="35"/>
                  <a:pt x="164" y="32"/>
                  <a:pt x="164" y="30"/>
                </a:cubicBezTo>
                <a:cubicBezTo>
                  <a:pt x="164" y="27"/>
                  <a:pt x="163" y="25"/>
                  <a:pt x="163" y="24"/>
                </a:cubicBezTo>
                <a:cubicBezTo>
                  <a:pt x="163" y="23"/>
                  <a:pt x="163" y="23"/>
                  <a:pt x="163" y="22"/>
                </a:cubicBezTo>
                <a:cubicBezTo>
                  <a:pt x="163" y="22"/>
                  <a:pt x="162" y="21"/>
                  <a:pt x="162" y="21"/>
                </a:cubicBezTo>
                <a:cubicBezTo>
                  <a:pt x="162" y="20"/>
                  <a:pt x="162" y="20"/>
                  <a:pt x="161" y="19"/>
                </a:cubicBezTo>
                <a:cubicBezTo>
                  <a:pt x="161" y="19"/>
                  <a:pt x="160" y="19"/>
                  <a:pt x="160" y="19"/>
                </a:cubicBezTo>
                <a:cubicBezTo>
                  <a:pt x="100" y="19"/>
                  <a:pt x="100" y="19"/>
                  <a:pt x="100" y="19"/>
                </a:cubicBezTo>
                <a:cubicBezTo>
                  <a:pt x="99" y="19"/>
                  <a:pt x="99" y="19"/>
                  <a:pt x="98" y="19"/>
                </a:cubicBezTo>
                <a:cubicBezTo>
                  <a:pt x="98" y="20"/>
                  <a:pt x="98" y="20"/>
                  <a:pt x="97" y="21"/>
                </a:cubicBezTo>
                <a:cubicBezTo>
                  <a:pt x="97" y="21"/>
                  <a:pt x="97" y="22"/>
                  <a:pt x="97" y="23"/>
                </a:cubicBezTo>
                <a:cubicBezTo>
                  <a:pt x="97" y="23"/>
                  <a:pt x="96" y="24"/>
                  <a:pt x="96" y="24"/>
                </a:cubicBezTo>
                <a:cubicBezTo>
                  <a:pt x="96" y="25"/>
                  <a:pt x="96" y="26"/>
                  <a:pt x="96" y="28"/>
                </a:cubicBezTo>
                <a:cubicBezTo>
                  <a:pt x="95" y="31"/>
                  <a:pt x="95" y="33"/>
                  <a:pt x="95" y="35"/>
                </a:cubicBezTo>
                <a:cubicBezTo>
                  <a:pt x="94" y="38"/>
                  <a:pt x="94" y="40"/>
                  <a:pt x="94" y="42"/>
                </a:cubicBezTo>
                <a:cubicBezTo>
                  <a:pt x="94" y="44"/>
                  <a:pt x="93" y="46"/>
                  <a:pt x="93" y="46"/>
                </a:cubicBezTo>
                <a:cubicBezTo>
                  <a:pt x="93" y="47"/>
                  <a:pt x="93" y="47"/>
                  <a:pt x="93" y="47"/>
                </a:cubicBezTo>
                <a:cubicBezTo>
                  <a:pt x="93" y="47"/>
                  <a:pt x="93" y="48"/>
                  <a:pt x="93" y="48"/>
                </a:cubicBezTo>
                <a:close/>
                <a:moveTo>
                  <a:pt x="93" y="73"/>
                </a:moveTo>
                <a:cubicBezTo>
                  <a:pt x="93" y="75"/>
                  <a:pt x="94" y="76"/>
                  <a:pt x="95" y="77"/>
                </a:cubicBezTo>
                <a:cubicBezTo>
                  <a:pt x="96" y="78"/>
                  <a:pt x="97" y="79"/>
                  <a:pt x="99" y="79"/>
                </a:cubicBezTo>
                <a:cubicBezTo>
                  <a:pt x="101" y="79"/>
                  <a:pt x="103" y="78"/>
                  <a:pt x="104" y="77"/>
                </a:cubicBezTo>
                <a:cubicBezTo>
                  <a:pt x="105" y="76"/>
                  <a:pt x="105" y="75"/>
                  <a:pt x="105" y="73"/>
                </a:cubicBezTo>
                <a:cubicBezTo>
                  <a:pt x="105" y="71"/>
                  <a:pt x="104" y="70"/>
                  <a:pt x="103" y="69"/>
                </a:cubicBezTo>
                <a:cubicBezTo>
                  <a:pt x="102" y="68"/>
                  <a:pt x="101" y="67"/>
                  <a:pt x="99" y="67"/>
                </a:cubicBezTo>
                <a:cubicBezTo>
                  <a:pt x="98" y="67"/>
                  <a:pt x="96" y="68"/>
                  <a:pt x="95" y="69"/>
                </a:cubicBezTo>
                <a:cubicBezTo>
                  <a:pt x="94" y="70"/>
                  <a:pt x="93" y="71"/>
                  <a:pt x="93" y="73"/>
                </a:cubicBezTo>
                <a:close/>
                <a:moveTo>
                  <a:pt x="109" y="11"/>
                </a:moveTo>
                <a:cubicBezTo>
                  <a:pt x="109" y="11"/>
                  <a:pt x="109" y="12"/>
                  <a:pt x="109" y="12"/>
                </a:cubicBezTo>
                <a:cubicBezTo>
                  <a:pt x="110" y="13"/>
                  <a:pt x="110" y="13"/>
                  <a:pt x="111" y="13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9" y="13"/>
                  <a:pt x="150" y="13"/>
                  <a:pt x="150" y="12"/>
                </a:cubicBezTo>
                <a:cubicBezTo>
                  <a:pt x="150" y="12"/>
                  <a:pt x="150" y="11"/>
                  <a:pt x="150" y="10"/>
                </a:cubicBezTo>
                <a:cubicBezTo>
                  <a:pt x="150" y="10"/>
                  <a:pt x="150" y="9"/>
                  <a:pt x="150" y="9"/>
                </a:cubicBezTo>
                <a:cubicBezTo>
                  <a:pt x="150" y="8"/>
                  <a:pt x="149" y="8"/>
                  <a:pt x="149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0" y="8"/>
                  <a:pt x="110" y="8"/>
                  <a:pt x="109" y="9"/>
                </a:cubicBezTo>
                <a:cubicBezTo>
                  <a:pt x="109" y="10"/>
                  <a:pt x="109" y="10"/>
                  <a:pt x="109" y="11"/>
                </a:cubicBezTo>
                <a:close/>
                <a:moveTo>
                  <a:pt x="154" y="73"/>
                </a:moveTo>
                <a:cubicBezTo>
                  <a:pt x="154" y="75"/>
                  <a:pt x="155" y="76"/>
                  <a:pt x="156" y="77"/>
                </a:cubicBezTo>
                <a:cubicBezTo>
                  <a:pt x="157" y="78"/>
                  <a:pt x="158" y="79"/>
                  <a:pt x="160" y="79"/>
                </a:cubicBezTo>
                <a:cubicBezTo>
                  <a:pt x="162" y="79"/>
                  <a:pt x="163" y="78"/>
                  <a:pt x="165" y="77"/>
                </a:cubicBezTo>
                <a:cubicBezTo>
                  <a:pt x="166" y="76"/>
                  <a:pt x="166" y="75"/>
                  <a:pt x="166" y="73"/>
                </a:cubicBezTo>
                <a:cubicBezTo>
                  <a:pt x="166" y="71"/>
                  <a:pt x="166" y="70"/>
                  <a:pt x="165" y="69"/>
                </a:cubicBezTo>
                <a:cubicBezTo>
                  <a:pt x="163" y="68"/>
                  <a:pt x="162" y="67"/>
                  <a:pt x="160" y="67"/>
                </a:cubicBezTo>
                <a:cubicBezTo>
                  <a:pt x="158" y="67"/>
                  <a:pt x="157" y="68"/>
                  <a:pt x="156" y="69"/>
                </a:cubicBezTo>
                <a:cubicBezTo>
                  <a:pt x="155" y="70"/>
                  <a:pt x="154" y="71"/>
                  <a:pt x="154" y="73"/>
                </a:cubicBezTo>
                <a:close/>
              </a:path>
            </a:pathLst>
          </a:custGeom>
          <a:solidFill>
            <a:srgbClr val="D771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3" name="Freeform 148">
            <a:extLst>
              <a:ext uri="{FF2B5EF4-FFF2-40B4-BE49-F238E27FC236}">
                <a16:creationId xmlns:a16="http://schemas.microsoft.com/office/drawing/2014/main" id="{0D373D8B-68FD-9DA3-80D0-1C297BCC7315}"/>
              </a:ext>
            </a:extLst>
          </p:cNvPr>
          <p:cNvSpPr>
            <a:spLocks noEditPoints="1"/>
          </p:cNvSpPr>
          <p:nvPr/>
        </p:nvSpPr>
        <p:spPr bwMode="auto">
          <a:xfrm>
            <a:off x="1660402" y="3341896"/>
            <a:ext cx="836950" cy="1048158"/>
          </a:xfrm>
          <a:custGeom>
            <a:avLst/>
            <a:gdLst>
              <a:gd name="T0" fmla="*/ 57 w 84"/>
              <a:gd name="T1" fmla="*/ 45 h 120"/>
              <a:gd name="T2" fmla="*/ 69 w 84"/>
              <a:gd name="T3" fmla="*/ 25 h 120"/>
              <a:gd name="T4" fmla="*/ 42 w 84"/>
              <a:gd name="T5" fmla="*/ 0 h 120"/>
              <a:gd name="T6" fmla="*/ 16 w 84"/>
              <a:gd name="T7" fmla="*/ 25 h 120"/>
              <a:gd name="T8" fmla="*/ 28 w 84"/>
              <a:gd name="T9" fmla="*/ 45 h 120"/>
              <a:gd name="T10" fmla="*/ 0 w 84"/>
              <a:gd name="T11" fmla="*/ 90 h 120"/>
              <a:gd name="T12" fmla="*/ 1 w 84"/>
              <a:gd name="T13" fmla="*/ 99 h 120"/>
              <a:gd name="T14" fmla="*/ 42 w 84"/>
              <a:gd name="T15" fmla="*/ 120 h 120"/>
              <a:gd name="T16" fmla="*/ 84 w 84"/>
              <a:gd name="T17" fmla="*/ 99 h 120"/>
              <a:gd name="T18" fmla="*/ 84 w 84"/>
              <a:gd name="T19" fmla="*/ 90 h 120"/>
              <a:gd name="T20" fmla="*/ 57 w 84"/>
              <a:gd name="T21" fmla="*/ 45 h 120"/>
              <a:gd name="T22" fmla="*/ 68 w 84"/>
              <a:gd name="T23" fmla="*/ 62 h 120"/>
              <a:gd name="T24" fmla="*/ 42 w 84"/>
              <a:gd name="T25" fmla="*/ 102 h 120"/>
              <a:gd name="T26" fmla="*/ 39 w 84"/>
              <a:gd name="T27" fmla="*/ 104 h 120"/>
              <a:gd name="T28" fmla="*/ 38 w 84"/>
              <a:gd name="T29" fmla="*/ 104 h 120"/>
              <a:gd name="T30" fmla="*/ 35 w 84"/>
              <a:gd name="T31" fmla="*/ 102 h 120"/>
              <a:gd name="T32" fmla="*/ 17 w 84"/>
              <a:gd name="T33" fmla="*/ 78 h 120"/>
              <a:gd name="T34" fmla="*/ 16 w 84"/>
              <a:gd name="T35" fmla="*/ 78 h 120"/>
              <a:gd name="T36" fmla="*/ 27 w 84"/>
              <a:gd name="T37" fmla="*/ 78 h 120"/>
              <a:gd name="T38" fmla="*/ 38 w 84"/>
              <a:gd name="T39" fmla="*/ 92 h 120"/>
              <a:gd name="T40" fmla="*/ 61 w 84"/>
              <a:gd name="T41" fmla="*/ 58 h 120"/>
              <a:gd name="T42" fmla="*/ 67 w 84"/>
              <a:gd name="T43" fmla="*/ 56 h 120"/>
              <a:gd name="T44" fmla="*/ 68 w 84"/>
              <a:gd name="T45" fmla="*/ 6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4" h="120">
                <a:moveTo>
                  <a:pt x="57" y="45"/>
                </a:moveTo>
                <a:cubicBezTo>
                  <a:pt x="64" y="41"/>
                  <a:pt x="69" y="33"/>
                  <a:pt x="69" y="25"/>
                </a:cubicBezTo>
                <a:cubicBezTo>
                  <a:pt x="69" y="11"/>
                  <a:pt x="57" y="0"/>
                  <a:pt x="42" y="0"/>
                </a:cubicBezTo>
                <a:cubicBezTo>
                  <a:pt x="28" y="0"/>
                  <a:pt x="16" y="11"/>
                  <a:pt x="16" y="25"/>
                </a:cubicBezTo>
                <a:cubicBezTo>
                  <a:pt x="16" y="33"/>
                  <a:pt x="21" y="41"/>
                  <a:pt x="28" y="45"/>
                </a:cubicBezTo>
                <a:cubicBezTo>
                  <a:pt x="12" y="52"/>
                  <a:pt x="0" y="69"/>
                  <a:pt x="0" y="90"/>
                </a:cubicBezTo>
                <a:cubicBezTo>
                  <a:pt x="0" y="93"/>
                  <a:pt x="1" y="96"/>
                  <a:pt x="1" y="99"/>
                </a:cubicBezTo>
                <a:cubicBezTo>
                  <a:pt x="11" y="112"/>
                  <a:pt x="26" y="120"/>
                  <a:pt x="42" y="120"/>
                </a:cubicBezTo>
                <a:cubicBezTo>
                  <a:pt x="59" y="120"/>
                  <a:pt x="74" y="112"/>
                  <a:pt x="84" y="99"/>
                </a:cubicBezTo>
                <a:cubicBezTo>
                  <a:pt x="84" y="96"/>
                  <a:pt x="84" y="93"/>
                  <a:pt x="84" y="90"/>
                </a:cubicBezTo>
                <a:cubicBezTo>
                  <a:pt x="84" y="69"/>
                  <a:pt x="73" y="52"/>
                  <a:pt x="57" y="45"/>
                </a:cubicBezTo>
                <a:close/>
                <a:moveTo>
                  <a:pt x="68" y="62"/>
                </a:moveTo>
                <a:cubicBezTo>
                  <a:pt x="42" y="102"/>
                  <a:pt x="42" y="102"/>
                  <a:pt x="42" y="102"/>
                </a:cubicBezTo>
                <a:cubicBezTo>
                  <a:pt x="41" y="103"/>
                  <a:pt x="40" y="104"/>
                  <a:pt x="39" y="104"/>
                </a:cubicBezTo>
                <a:cubicBezTo>
                  <a:pt x="38" y="104"/>
                  <a:pt x="38" y="104"/>
                  <a:pt x="38" y="104"/>
                </a:cubicBezTo>
                <a:cubicBezTo>
                  <a:pt x="37" y="104"/>
                  <a:pt x="36" y="103"/>
                  <a:pt x="35" y="102"/>
                </a:cubicBezTo>
                <a:cubicBezTo>
                  <a:pt x="17" y="78"/>
                  <a:pt x="17" y="78"/>
                  <a:pt x="17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7" y="78"/>
                  <a:pt x="27" y="78"/>
                  <a:pt x="27" y="78"/>
                </a:cubicBezTo>
                <a:cubicBezTo>
                  <a:pt x="38" y="92"/>
                  <a:pt x="38" y="92"/>
                  <a:pt x="38" y="92"/>
                </a:cubicBezTo>
                <a:cubicBezTo>
                  <a:pt x="61" y="58"/>
                  <a:pt x="61" y="58"/>
                  <a:pt x="61" y="58"/>
                </a:cubicBezTo>
                <a:cubicBezTo>
                  <a:pt x="62" y="56"/>
                  <a:pt x="65" y="55"/>
                  <a:pt x="67" y="56"/>
                </a:cubicBezTo>
                <a:cubicBezTo>
                  <a:pt x="69" y="58"/>
                  <a:pt x="69" y="60"/>
                  <a:pt x="68" y="62"/>
                </a:cubicBezTo>
                <a:close/>
              </a:path>
            </a:pathLst>
          </a:custGeom>
          <a:solidFill>
            <a:srgbClr val="D771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947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082BA-D5F1-6F97-B252-089186DD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¿Qué es un programa?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65B2D3-799B-DB38-F002-8A2A5E55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4AB13F-710B-C60D-9749-C9B176D4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5</a:t>
            </a:fld>
            <a:endParaRPr lang="es-PE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6787E71-E9DD-272A-96C5-26F871E9C1B8}"/>
              </a:ext>
            </a:extLst>
          </p:cNvPr>
          <p:cNvGrpSpPr/>
          <p:nvPr/>
        </p:nvGrpSpPr>
        <p:grpSpPr>
          <a:xfrm>
            <a:off x="870090" y="1075957"/>
            <a:ext cx="2108637" cy="766698"/>
            <a:chOff x="2396" y="1043128"/>
            <a:chExt cx="3524312" cy="2553173"/>
          </a:xfrm>
          <a:solidFill>
            <a:srgbClr val="D7712B"/>
          </a:solidFill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6E04B86D-64D1-7DCD-5522-E1C5FB3FD2EA}"/>
                </a:ext>
              </a:extLst>
            </p:cNvPr>
            <p:cNvSpPr/>
            <p:nvPr/>
          </p:nvSpPr>
          <p:spPr>
            <a:xfrm>
              <a:off x="2396" y="1043128"/>
              <a:ext cx="3524312" cy="255317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ángulo: esquinas redondeadas 4">
              <a:extLst>
                <a:ext uri="{FF2B5EF4-FFF2-40B4-BE49-F238E27FC236}">
                  <a16:creationId xmlns:a16="http://schemas.microsoft.com/office/drawing/2014/main" id="{E555B358-9613-05E0-7DA9-E589C4104633}"/>
                </a:ext>
              </a:extLst>
            </p:cNvPr>
            <p:cNvSpPr txBox="1"/>
            <p:nvPr/>
          </p:nvSpPr>
          <p:spPr>
            <a:xfrm>
              <a:off x="77176" y="1117908"/>
              <a:ext cx="3374752" cy="24036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5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Programador</a:t>
              </a:r>
            </a:p>
          </p:txBody>
        </p:sp>
      </p:grpSp>
      <p:sp>
        <p:nvSpPr>
          <p:cNvPr id="8" name="Freeform 148">
            <a:extLst>
              <a:ext uri="{FF2B5EF4-FFF2-40B4-BE49-F238E27FC236}">
                <a16:creationId xmlns:a16="http://schemas.microsoft.com/office/drawing/2014/main" id="{5A4AAAF8-8761-D409-6D0A-1442568A4C14}"/>
              </a:ext>
            </a:extLst>
          </p:cNvPr>
          <p:cNvSpPr>
            <a:spLocks noEditPoints="1"/>
          </p:cNvSpPr>
          <p:nvPr/>
        </p:nvSpPr>
        <p:spPr bwMode="auto">
          <a:xfrm>
            <a:off x="1541564" y="2065172"/>
            <a:ext cx="836950" cy="1048158"/>
          </a:xfrm>
          <a:custGeom>
            <a:avLst/>
            <a:gdLst>
              <a:gd name="T0" fmla="*/ 57 w 84"/>
              <a:gd name="T1" fmla="*/ 45 h 120"/>
              <a:gd name="T2" fmla="*/ 69 w 84"/>
              <a:gd name="T3" fmla="*/ 25 h 120"/>
              <a:gd name="T4" fmla="*/ 42 w 84"/>
              <a:gd name="T5" fmla="*/ 0 h 120"/>
              <a:gd name="T6" fmla="*/ 16 w 84"/>
              <a:gd name="T7" fmla="*/ 25 h 120"/>
              <a:gd name="T8" fmla="*/ 28 w 84"/>
              <a:gd name="T9" fmla="*/ 45 h 120"/>
              <a:gd name="T10" fmla="*/ 0 w 84"/>
              <a:gd name="T11" fmla="*/ 90 h 120"/>
              <a:gd name="T12" fmla="*/ 1 w 84"/>
              <a:gd name="T13" fmla="*/ 99 h 120"/>
              <a:gd name="T14" fmla="*/ 42 w 84"/>
              <a:gd name="T15" fmla="*/ 120 h 120"/>
              <a:gd name="T16" fmla="*/ 84 w 84"/>
              <a:gd name="T17" fmla="*/ 99 h 120"/>
              <a:gd name="T18" fmla="*/ 84 w 84"/>
              <a:gd name="T19" fmla="*/ 90 h 120"/>
              <a:gd name="T20" fmla="*/ 57 w 84"/>
              <a:gd name="T21" fmla="*/ 45 h 120"/>
              <a:gd name="T22" fmla="*/ 68 w 84"/>
              <a:gd name="T23" fmla="*/ 62 h 120"/>
              <a:gd name="T24" fmla="*/ 42 w 84"/>
              <a:gd name="T25" fmla="*/ 102 h 120"/>
              <a:gd name="T26" fmla="*/ 39 w 84"/>
              <a:gd name="T27" fmla="*/ 104 h 120"/>
              <a:gd name="T28" fmla="*/ 38 w 84"/>
              <a:gd name="T29" fmla="*/ 104 h 120"/>
              <a:gd name="T30" fmla="*/ 35 w 84"/>
              <a:gd name="T31" fmla="*/ 102 h 120"/>
              <a:gd name="T32" fmla="*/ 17 w 84"/>
              <a:gd name="T33" fmla="*/ 78 h 120"/>
              <a:gd name="T34" fmla="*/ 16 w 84"/>
              <a:gd name="T35" fmla="*/ 78 h 120"/>
              <a:gd name="T36" fmla="*/ 27 w 84"/>
              <a:gd name="T37" fmla="*/ 78 h 120"/>
              <a:gd name="T38" fmla="*/ 38 w 84"/>
              <a:gd name="T39" fmla="*/ 92 h 120"/>
              <a:gd name="T40" fmla="*/ 61 w 84"/>
              <a:gd name="T41" fmla="*/ 58 h 120"/>
              <a:gd name="T42" fmla="*/ 67 w 84"/>
              <a:gd name="T43" fmla="*/ 56 h 120"/>
              <a:gd name="T44" fmla="*/ 68 w 84"/>
              <a:gd name="T45" fmla="*/ 6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4" h="120">
                <a:moveTo>
                  <a:pt x="57" y="45"/>
                </a:moveTo>
                <a:cubicBezTo>
                  <a:pt x="64" y="41"/>
                  <a:pt x="69" y="33"/>
                  <a:pt x="69" y="25"/>
                </a:cubicBezTo>
                <a:cubicBezTo>
                  <a:pt x="69" y="11"/>
                  <a:pt x="57" y="0"/>
                  <a:pt x="42" y="0"/>
                </a:cubicBezTo>
                <a:cubicBezTo>
                  <a:pt x="28" y="0"/>
                  <a:pt x="16" y="11"/>
                  <a:pt x="16" y="25"/>
                </a:cubicBezTo>
                <a:cubicBezTo>
                  <a:pt x="16" y="33"/>
                  <a:pt x="21" y="41"/>
                  <a:pt x="28" y="45"/>
                </a:cubicBezTo>
                <a:cubicBezTo>
                  <a:pt x="12" y="52"/>
                  <a:pt x="0" y="69"/>
                  <a:pt x="0" y="90"/>
                </a:cubicBezTo>
                <a:cubicBezTo>
                  <a:pt x="0" y="93"/>
                  <a:pt x="1" y="96"/>
                  <a:pt x="1" y="99"/>
                </a:cubicBezTo>
                <a:cubicBezTo>
                  <a:pt x="11" y="112"/>
                  <a:pt x="26" y="120"/>
                  <a:pt x="42" y="120"/>
                </a:cubicBezTo>
                <a:cubicBezTo>
                  <a:pt x="59" y="120"/>
                  <a:pt x="74" y="112"/>
                  <a:pt x="84" y="99"/>
                </a:cubicBezTo>
                <a:cubicBezTo>
                  <a:pt x="84" y="96"/>
                  <a:pt x="84" y="93"/>
                  <a:pt x="84" y="90"/>
                </a:cubicBezTo>
                <a:cubicBezTo>
                  <a:pt x="84" y="69"/>
                  <a:pt x="73" y="52"/>
                  <a:pt x="57" y="45"/>
                </a:cubicBezTo>
                <a:close/>
                <a:moveTo>
                  <a:pt x="68" y="62"/>
                </a:moveTo>
                <a:cubicBezTo>
                  <a:pt x="42" y="102"/>
                  <a:pt x="42" y="102"/>
                  <a:pt x="42" y="102"/>
                </a:cubicBezTo>
                <a:cubicBezTo>
                  <a:pt x="41" y="103"/>
                  <a:pt x="40" y="104"/>
                  <a:pt x="39" y="104"/>
                </a:cubicBezTo>
                <a:cubicBezTo>
                  <a:pt x="38" y="104"/>
                  <a:pt x="38" y="104"/>
                  <a:pt x="38" y="104"/>
                </a:cubicBezTo>
                <a:cubicBezTo>
                  <a:pt x="37" y="104"/>
                  <a:pt x="36" y="103"/>
                  <a:pt x="35" y="102"/>
                </a:cubicBezTo>
                <a:cubicBezTo>
                  <a:pt x="17" y="78"/>
                  <a:pt x="17" y="78"/>
                  <a:pt x="17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7" y="78"/>
                  <a:pt x="27" y="78"/>
                  <a:pt x="27" y="78"/>
                </a:cubicBezTo>
                <a:cubicBezTo>
                  <a:pt x="38" y="92"/>
                  <a:pt x="38" y="92"/>
                  <a:pt x="38" y="92"/>
                </a:cubicBezTo>
                <a:cubicBezTo>
                  <a:pt x="61" y="58"/>
                  <a:pt x="61" y="58"/>
                  <a:pt x="61" y="58"/>
                </a:cubicBezTo>
                <a:cubicBezTo>
                  <a:pt x="62" y="56"/>
                  <a:pt x="65" y="55"/>
                  <a:pt x="67" y="56"/>
                </a:cubicBezTo>
                <a:cubicBezTo>
                  <a:pt x="69" y="58"/>
                  <a:pt x="69" y="60"/>
                  <a:pt x="68" y="62"/>
                </a:cubicBezTo>
                <a:close/>
              </a:path>
            </a:pathLst>
          </a:custGeom>
          <a:solidFill>
            <a:srgbClr val="D771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59FD956-EA49-E7A4-1A32-5EF4A60ACA82}"/>
              </a:ext>
            </a:extLst>
          </p:cNvPr>
          <p:cNvGrpSpPr/>
          <p:nvPr/>
        </p:nvGrpSpPr>
        <p:grpSpPr>
          <a:xfrm>
            <a:off x="2978727" y="2237063"/>
            <a:ext cx="835817" cy="874029"/>
            <a:chOff x="3704848" y="1892273"/>
            <a:chExt cx="835817" cy="874029"/>
          </a:xfrm>
        </p:grpSpPr>
        <p:sp>
          <p:nvSpPr>
            <p:cNvPr id="10" name="Flecha: a la derecha 9">
              <a:extLst>
                <a:ext uri="{FF2B5EF4-FFF2-40B4-BE49-F238E27FC236}">
                  <a16:creationId xmlns:a16="http://schemas.microsoft.com/office/drawing/2014/main" id="{8143EE93-A9DE-173B-8648-875C45A9BDCE}"/>
                </a:ext>
              </a:extLst>
            </p:cNvPr>
            <p:cNvSpPr/>
            <p:nvPr/>
          </p:nvSpPr>
          <p:spPr>
            <a:xfrm rot="28282">
              <a:off x="3704848" y="1892273"/>
              <a:ext cx="835817" cy="8740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lecha: a la derecha 4">
              <a:extLst>
                <a:ext uri="{FF2B5EF4-FFF2-40B4-BE49-F238E27FC236}">
                  <a16:creationId xmlns:a16="http://schemas.microsoft.com/office/drawing/2014/main" id="{F601E967-F61C-8807-42A6-764621E312C8}"/>
                </a:ext>
              </a:extLst>
            </p:cNvPr>
            <p:cNvSpPr txBox="1"/>
            <p:nvPr/>
          </p:nvSpPr>
          <p:spPr>
            <a:xfrm rot="28282">
              <a:off x="3704852" y="2066048"/>
              <a:ext cx="585072" cy="5244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2000" kern="120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9C4B69B-1AE4-ACDB-20CB-B3622430D9ED}"/>
              </a:ext>
            </a:extLst>
          </p:cNvPr>
          <p:cNvGrpSpPr/>
          <p:nvPr/>
        </p:nvGrpSpPr>
        <p:grpSpPr>
          <a:xfrm>
            <a:off x="4082243" y="2031388"/>
            <a:ext cx="2060443" cy="1048158"/>
            <a:chOff x="4761419" y="1087312"/>
            <a:chExt cx="5284671" cy="2557593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BAEE1A99-C068-E5EC-A7C2-370DB133531D}"/>
                </a:ext>
              </a:extLst>
            </p:cNvPr>
            <p:cNvSpPr/>
            <p:nvPr/>
          </p:nvSpPr>
          <p:spPr>
            <a:xfrm>
              <a:off x="4761419" y="1087312"/>
              <a:ext cx="5284671" cy="25575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81415"/>
                <a:satOff val="10166"/>
                <a:lumOff val="27081"/>
                <a:alphaOff val="0"/>
              </a:schemeClr>
            </a:fillRef>
            <a:effectRef idx="0">
              <a:schemeClr val="accent2">
                <a:shade val="80000"/>
                <a:hueOff val="-481415"/>
                <a:satOff val="10166"/>
                <a:lumOff val="270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ángulo: esquinas redondeadas 4">
              <a:extLst>
                <a:ext uri="{FF2B5EF4-FFF2-40B4-BE49-F238E27FC236}">
                  <a16:creationId xmlns:a16="http://schemas.microsoft.com/office/drawing/2014/main" id="{AE7C9DB7-0E92-87AB-D3BF-1DDE9AAE9E73}"/>
                </a:ext>
              </a:extLst>
            </p:cNvPr>
            <p:cNvSpPr txBox="1"/>
            <p:nvPr/>
          </p:nvSpPr>
          <p:spPr>
            <a:xfrm>
              <a:off x="4836328" y="1162221"/>
              <a:ext cx="5134853" cy="2407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PE" sz="2500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Código</a:t>
              </a:r>
              <a:endParaRPr lang="es-ES" sz="25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D095BBC-6454-D31D-4AAF-618103F93DA1}"/>
              </a:ext>
            </a:extLst>
          </p:cNvPr>
          <p:cNvGrpSpPr/>
          <p:nvPr/>
        </p:nvGrpSpPr>
        <p:grpSpPr>
          <a:xfrm>
            <a:off x="6227313" y="2229286"/>
            <a:ext cx="5549052" cy="683715"/>
            <a:chOff x="610504" y="4168472"/>
            <a:chExt cx="8990677" cy="833607"/>
          </a:xfrm>
          <a:solidFill>
            <a:srgbClr val="A5A5A5"/>
          </a:solidFill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6BFA2288-2BEA-D57F-873C-96D860AD3B26}"/>
                </a:ext>
              </a:extLst>
            </p:cNvPr>
            <p:cNvSpPr/>
            <p:nvPr/>
          </p:nvSpPr>
          <p:spPr>
            <a:xfrm>
              <a:off x="610504" y="4168472"/>
              <a:ext cx="8990677" cy="83360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84465831-8004-A272-5886-773D98D76E38}"/>
                </a:ext>
              </a:extLst>
            </p:cNvPr>
            <p:cNvSpPr txBox="1"/>
            <p:nvPr/>
          </p:nvSpPr>
          <p:spPr>
            <a:xfrm>
              <a:off x="610504" y="4168472"/>
              <a:ext cx="8990677" cy="83360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63500" rIns="63500" bIns="6350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Datos, información, CPU, memoria…</a:t>
              </a:r>
              <a:endParaRPr lang="es-ES" sz="25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FA328EA-E3D8-E0A5-F14A-EB13145AD397}"/>
              </a:ext>
            </a:extLst>
          </p:cNvPr>
          <p:cNvGrpSpPr/>
          <p:nvPr/>
        </p:nvGrpSpPr>
        <p:grpSpPr>
          <a:xfrm>
            <a:off x="914832" y="4205832"/>
            <a:ext cx="2371874" cy="889454"/>
            <a:chOff x="1088431" y="1667215"/>
            <a:chExt cx="8512750" cy="833607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4874156F-933A-950C-5CBD-5FD0970EFA88}"/>
                </a:ext>
              </a:extLst>
            </p:cNvPr>
            <p:cNvSpPr/>
            <p:nvPr/>
          </p:nvSpPr>
          <p:spPr>
            <a:xfrm>
              <a:off x="1088431" y="1667215"/>
              <a:ext cx="8512750" cy="8336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85121"/>
                <a:satOff val="-27976"/>
                <a:lumOff val="2876"/>
                <a:alphaOff val="0"/>
              </a:schemeClr>
            </a:fillRef>
            <a:effectRef idx="0">
              <a:schemeClr val="accent2">
                <a:hueOff val="-485121"/>
                <a:satOff val="-27976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552161B0-C70E-B5EA-0152-F5A32BC3CCA6}"/>
                </a:ext>
              </a:extLst>
            </p:cNvPr>
            <p:cNvSpPr txBox="1"/>
            <p:nvPr/>
          </p:nvSpPr>
          <p:spPr>
            <a:xfrm>
              <a:off x="1088431" y="1667215"/>
              <a:ext cx="8512750" cy="8336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63500" rIns="63500" bIns="63500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PE" sz="25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Programa</a:t>
              </a:r>
              <a:endParaRPr lang="es-ES" sz="25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038BCB0F-4810-D940-A239-517AE748AAC9}"/>
              </a:ext>
            </a:extLst>
          </p:cNvPr>
          <p:cNvGrpSpPr/>
          <p:nvPr/>
        </p:nvGrpSpPr>
        <p:grpSpPr>
          <a:xfrm>
            <a:off x="3452787" y="4328440"/>
            <a:ext cx="6938122" cy="683715"/>
            <a:chOff x="610504" y="4168472"/>
            <a:chExt cx="8990677" cy="833607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E3CAC078-AB36-C78E-2961-E5D4D614E219}"/>
                </a:ext>
              </a:extLst>
            </p:cNvPr>
            <p:cNvSpPr/>
            <p:nvPr/>
          </p:nvSpPr>
          <p:spPr>
            <a:xfrm>
              <a:off x="610504" y="4168472"/>
              <a:ext cx="8990677" cy="8336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9B35932D-9584-631A-EF12-954912F942A0}"/>
                </a:ext>
              </a:extLst>
            </p:cNvPr>
            <p:cNvSpPr txBox="1"/>
            <p:nvPr/>
          </p:nvSpPr>
          <p:spPr>
            <a:xfrm>
              <a:off x="610504" y="4168472"/>
              <a:ext cx="8990677" cy="8336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63500" rIns="63500" bIns="6350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Es una secuencia de instrucciones almacenadas que se ejecutan paso a paso</a:t>
              </a:r>
              <a:endParaRPr lang="es-ES" sz="25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60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21D87-30DD-25F1-E90C-D6887886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Dentro de una computadora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EA0605-4324-5562-E746-D02AF1D1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2CD599-0D5B-0355-5ED7-D40177FD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6</a:t>
            </a:fld>
            <a:endParaRPr lang="es-PE" dirty="0"/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1A22F1F5-72DC-6BF7-AF21-AE9B833D7D8B}"/>
              </a:ext>
            </a:extLst>
          </p:cNvPr>
          <p:cNvSpPr/>
          <p:nvPr/>
        </p:nvSpPr>
        <p:spPr>
          <a:xfrm>
            <a:off x="7439891" y="921536"/>
            <a:ext cx="2604655" cy="986531"/>
          </a:xfrm>
          <a:prstGeom prst="cloud">
            <a:avLst/>
          </a:prstGeom>
          <a:solidFill>
            <a:srgbClr val="D7712B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PE" sz="1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¿Ahora qué sigue?</a:t>
            </a:r>
            <a:endParaRPr lang="es-E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Nube 12">
            <a:extLst>
              <a:ext uri="{FF2B5EF4-FFF2-40B4-BE49-F238E27FC236}">
                <a16:creationId xmlns:a16="http://schemas.microsoft.com/office/drawing/2014/main" id="{0AB5999D-6FC4-5503-5FA8-C745EF7B4167}"/>
              </a:ext>
            </a:extLst>
          </p:cNvPr>
          <p:cNvSpPr/>
          <p:nvPr/>
        </p:nvSpPr>
        <p:spPr>
          <a:xfrm>
            <a:off x="1332638" y="4038532"/>
            <a:ext cx="2604655" cy="986531"/>
          </a:xfrm>
          <a:prstGeom prst="cloud">
            <a:avLst/>
          </a:prstGeom>
          <a:ln>
            <a:solidFill>
              <a:srgbClr val="D7712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PE" sz="1800" kern="1200" dirty="0">
                <a:ln w="0"/>
                <a:solidFill>
                  <a:srgbClr val="D7712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Teclados, pantalla, etc.</a:t>
            </a:r>
            <a:endParaRPr lang="es-ES" sz="1800" kern="1200" dirty="0">
              <a:ln w="0"/>
              <a:solidFill>
                <a:srgbClr val="D7712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E493A25-E0AC-01B0-08F3-365BAB632BAB}"/>
              </a:ext>
            </a:extLst>
          </p:cNvPr>
          <p:cNvSpPr/>
          <p:nvPr/>
        </p:nvSpPr>
        <p:spPr>
          <a:xfrm>
            <a:off x="4422995" y="1218138"/>
            <a:ext cx="2725949" cy="4198987"/>
          </a:xfrm>
          <a:prstGeom prst="round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>
              <a:solidFill>
                <a:srgbClr val="D7712B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81A2EB3-3F6B-ACD6-08BA-A276626ABF97}"/>
              </a:ext>
            </a:extLst>
          </p:cNvPr>
          <p:cNvSpPr/>
          <p:nvPr/>
        </p:nvSpPr>
        <p:spPr>
          <a:xfrm>
            <a:off x="4907904" y="1743603"/>
            <a:ext cx="1728423" cy="1344951"/>
          </a:xfrm>
          <a:prstGeom prst="roundRect">
            <a:avLst/>
          </a:prstGeom>
          <a:solidFill>
            <a:schemeClr val="bg2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D7712B"/>
                </a:solidFill>
              </a:rPr>
              <a:t>Unidad Central de Procesamiento (CPU)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27BEC2F-14A5-714B-FBD9-915941EC28A9}"/>
              </a:ext>
            </a:extLst>
          </p:cNvPr>
          <p:cNvSpPr/>
          <p:nvPr/>
        </p:nvSpPr>
        <p:spPr>
          <a:xfrm>
            <a:off x="4976655" y="3680112"/>
            <a:ext cx="1728423" cy="1344951"/>
          </a:xfrm>
          <a:prstGeom prst="roundRect">
            <a:avLst/>
          </a:prstGeom>
          <a:solidFill>
            <a:schemeClr val="bg2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D7712B"/>
                </a:solidFill>
              </a:rPr>
              <a:t>Memoria principal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62D6164-852F-12C8-1C3C-6A695A32BE0D}"/>
              </a:ext>
            </a:extLst>
          </p:cNvPr>
          <p:cNvSpPr/>
          <p:nvPr/>
        </p:nvSpPr>
        <p:spPr>
          <a:xfrm>
            <a:off x="1770755" y="2335161"/>
            <a:ext cx="1728423" cy="1344951"/>
          </a:xfrm>
          <a:prstGeom prst="roundRect">
            <a:avLst/>
          </a:prstGeom>
          <a:solidFill>
            <a:schemeClr val="bg2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D7712B"/>
                </a:solidFill>
              </a:rPr>
              <a:t>Entrada / Salida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851A941-C8AC-555E-8817-C0DB91740C67}"/>
              </a:ext>
            </a:extLst>
          </p:cNvPr>
          <p:cNvSpPr/>
          <p:nvPr/>
        </p:nvSpPr>
        <p:spPr>
          <a:xfrm>
            <a:off x="8253775" y="2403518"/>
            <a:ext cx="1728423" cy="1344951"/>
          </a:xfrm>
          <a:prstGeom prst="roundRect">
            <a:avLst/>
          </a:prstGeom>
          <a:solidFill>
            <a:schemeClr val="bg2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D7712B"/>
                </a:solidFill>
              </a:rPr>
              <a:t>Memoria secundaria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4CF3EAE-F0BA-765C-B45B-18C55EA03A43}"/>
              </a:ext>
            </a:extLst>
          </p:cNvPr>
          <p:cNvCxnSpPr/>
          <p:nvPr/>
        </p:nvCxnSpPr>
        <p:spPr>
          <a:xfrm flipH="1">
            <a:off x="6722850" y="1526960"/>
            <a:ext cx="703186" cy="367165"/>
          </a:xfrm>
          <a:prstGeom prst="straightConnector1">
            <a:avLst/>
          </a:prstGeom>
          <a:ln>
            <a:solidFill>
              <a:srgbClr val="D7712B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Grupo 20">
            <a:extLst>
              <a:ext uri="{FF2B5EF4-FFF2-40B4-BE49-F238E27FC236}">
                <a16:creationId xmlns:a16="http://schemas.microsoft.com/office/drawing/2014/main" id="{EFB29772-5BFB-66C8-B33D-590D96039237}"/>
              </a:ext>
            </a:extLst>
          </p:cNvPr>
          <p:cNvGrpSpPr/>
          <p:nvPr/>
        </p:nvGrpSpPr>
        <p:grpSpPr>
          <a:xfrm>
            <a:off x="7243696" y="2538487"/>
            <a:ext cx="994924" cy="360000"/>
            <a:chOff x="3704848" y="1892273"/>
            <a:chExt cx="835817" cy="874029"/>
          </a:xfrm>
        </p:grpSpPr>
        <p:sp>
          <p:nvSpPr>
            <p:cNvPr id="22" name="Flecha: a la derecha 21">
              <a:extLst>
                <a:ext uri="{FF2B5EF4-FFF2-40B4-BE49-F238E27FC236}">
                  <a16:creationId xmlns:a16="http://schemas.microsoft.com/office/drawing/2014/main" id="{45406711-C25B-E733-1BB4-B124C0C0A47F}"/>
                </a:ext>
              </a:extLst>
            </p:cNvPr>
            <p:cNvSpPr/>
            <p:nvPr/>
          </p:nvSpPr>
          <p:spPr>
            <a:xfrm rot="28282">
              <a:off x="3704848" y="1892273"/>
              <a:ext cx="835817" cy="8740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lecha: a la derecha 4">
              <a:extLst>
                <a:ext uri="{FF2B5EF4-FFF2-40B4-BE49-F238E27FC236}">
                  <a16:creationId xmlns:a16="http://schemas.microsoft.com/office/drawing/2014/main" id="{77CF3E91-F4DB-B154-F816-89E3E60B2B81}"/>
                </a:ext>
              </a:extLst>
            </p:cNvPr>
            <p:cNvSpPr txBox="1"/>
            <p:nvPr/>
          </p:nvSpPr>
          <p:spPr>
            <a:xfrm rot="28282">
              <a:off x="3704852" y="2066048"/>
              <a:ext cx="585072" cy="5244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2000" kern="120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157B543-C36E-1723-B805-6BD8EB3EA3F7}"/>
              </a:ext>
            </a:extLst>
          </p:cNvPr>
          <p:cNvGrpSpPr/>
          <p:nvPr/>
        </p:nvGrpSpPr>
        <p:grpSpPr>
          <a:xfrm rot="10800000">
            <a:off x="7203897" y="3149392"/>
            <a:ext cx="994924" cy="360000"/>
            <a:chOff x="3704848" y="1892273"/>
            <a:chExt cx="835817" cy="874029"/>
          </a:xfrm>
        </p:grpSpPr>
        <p:sp>
          <p:nvSpPr>
            <p:cNvPr id="25" name="Flecha: a la derecha 24">
              <a:extLst>
                <a:ext uri="{FF2B5EF4-FFF2-40B4-BE49-F238E27FC236}">
                  <a16:creationId xmlns:a16="http://schemas.microsoft.com/office/drawing/2014/main" id="{3DC4F25A-EE18-9220-95C8-CA58056CB13A}"/>
                </a:ext>
              </a:extLst>
            </p:cNvPr>
            <p:cNvSpPr/>
            <p:nvPr/>
          </p:nvSpPr>
          <p:spPr>
            <a:xfrm rot="28282">
              <a:off x="3704848" y="1892273"/>
              <a:ext cx="835817" cy="8740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lecha: a la derecha 4">
              <a:extLst>
                <a:ext uri="{FF2B5EF4-FFF2-40B4-BE49-F238E27FC236}">
                  <a16:creationId xmlns:a16="http://schemas.microsoft.com/office/drawing/2014/main" id="{B32BF84A-7384-2C5A-5A3A-BDF936BF96C0}"/>
                </a:ext>
              </a:extLst>
            </p:cNvPr>
            <p:cNvSpPr txBox="1"/>
            <p:nvPr/>
          </p:nvSpPr>
          <p:spPr>
            <a:xfrm rot="28282">
              <a:off x="3704852" y="2066048"/>
              <a:ext cx="585072" cy="5244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2000" kern="1200"/>
            </a:p>
          </p:txBody>
        </p:sp>
      </p:grpSp>
      <p:sp>
        <p:nvSpPr>
          <p:cNvPr id="27" name="Flecha: a la izquierda y derecha 26">
            <a:extLst>
              <a:ext uri="{FF2B5EF4-FFF2-40B4-BE49-F238E27FC236}">
                <a16:creationId xmlns:a16="http://schemas.microsoft.com/office/drawing/2014/main" id="{E217DCCF-298B-4149-D913-46091545B722}"/>
              </a:ext>
            </a:extLst>
          </p:cNvPr>
          <p:cNvSpPr/>
          <p:nvPr/>
        </p:nvSpPr>
        <p:spPr>
          <a:xfrm>
            <a:off x="3538650" y="2747381"/>
            <a:ext cx="856637" cy="397924"/>
          </a:xfrm>
          <a:prstGeom prst="leftRightArrow">
            <a:avLst/>
          </a:prstGeom>
          <a:solidFill>
            <a:srgbClr val="D7712B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4C2918B-C25E-D69C-00CF-0B61157EA1E7}"/>
              </a:ext>
            </a:extLst>
          </p:cNvPr>
          <p:cNvSpPr txBox="1"/>
          <p:nvPr/>
        </p:nvSpPr>
        <p:spPr>
          <a:xfrm>
            <a:off x="4540463" y="1306254"/>
            <a:ext cx="151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D7712B"/>
                </a:solidFill>
              </a:rPr>
              <a:t>Software</a:t>
            </a:r>
          </a:p>
        </p:txBody>
      </p:sp>
      <p:sp>
        <p:nvSpPr>
          <p:cNvPr id="29" name="Nube 28">
            <a:extLst>
              <a:ext uri="{FF2B5EF4-FFF2-40B4-BE49-F238E27FC236}">
                <a16:creationId xmlns:a16="http://schemas.microsoft.com/office/drawing/2014/main" id="{3AF21505-F970-1445-06A7-5C91EEF4BC8B}"/>
              </a:ext>
            </a:extLst>
          </p:cNvPr>
          <p:cNvSpPr/>
          <p:nvPr/>
        </p:nvSpPr>
        <p:spPr>
          <a:xfrm>
            <a:off x="7850592" y="4155020"/>
            <a:ext cx="2604655" cy="986531"/>
          </a:xfrm>
          <a:prstGeom prst="cloud">
            <a:avLst/>
          </a:prstGeom>
          <a:ln>
            <a:solidFill>
              <a:srgbClr val="D7712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PE" sz="1800" kern="1200" dirty="0">
                <a:ln w="0"/>
                <a:solidFill>
                  <a:srgbClr val="D7712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Script</a:t>
            </a:r>
            <a:endParaRPr lang="es-ES" sz="1800" kern="1200" dirty="0">
              <a:ln w="0"/>
              <a:solidFill>
                <a:srgbClr val="D7712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Nube 30">
            <a:extLst>
              <a:ext uri="{FF2B5EF4-FFF2-40B4-BE49-F238E27FC236}">
                <a16:creationId xmlns:a16="http://schemas.microsoft.com/office/drawing/2014/main" id="{3D1FA7D4-6967-CA24-30EA-D7EAB2D4A4FC}"/>
              </a:ext>
            </a:extLst>
          </p:cNvPr>
          <p:cNvSpPr/>
          <p:nvPr/>
        </p:nvSpPr>
        <p:spPr>
          <a:xfrm>
            <a:off x="5697613" y="5098147"/>
            <a:ext cx="1728423" cy="1040872"/>
          </a:xfrm>
          <a:prstGeom prst="cloud">
            <a:avLst/>
          </a:prstGeom>
          <a:ln>
            <a:solidFill>
              <a:srgbClr val="D7712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PE" sz="1000" kern="1200" dirty="0">
                <a:ln w="0"/>
                <a:solidFill>
                  <a:srgbClr val="D7712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0 1 0 1 1 1 0 0 0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PE" sz="1000" dirty="0">
                <a:ln w="0"/>
                <a:solidFill>
                  <a:srgbClr val="D7712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1 0 0 0 1 1 1 1 1</a:t>
            </a:r>
          </a:p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000" kern="1200" dirty="0">
                <a:ln w="0"/>
                <a:solidFill>
                  <a:srgbClr val="D7712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0 1 0 1 1 1 0 0 0</a:t>
            </a:r>
            <a:endParaRPr lang="es-ES" sz="1000" kern="1200" dirty="0">
              <a:ln w="0"/>
              <a:solidFill>
                <a:srgbClr val="D7712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B8E94D00-8B18-4671-80DF-CBF440BD2BEB}"/>
              </a:ext>
            </a:extLst>
          </p:cNvPr>
          <p:cNvCxnSpPr/>
          <p:nvPr/>
        </p:nvCxnSpPr>
        <p:spPr>
          <a:xfrm rot="10800000" flipV="1">
            <a:off x="7242232" y="4918363"/>
            <a:ext cx="608360" cy="223187"/>
          </a:xfrm>
          <a:prstGeom prst="curvedConnector3">
            <a:avLst/>
          </a:prstGeom>
          <a:ln>
            <a:solidFill>
              <a:srgbClr val="D7712B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5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1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7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27CD651A-3497-8295-2281-837ADA543C33}"/>
              </a:ext>
            </a:extLst>
          </p:cNvPr>
          <p:cNvSpPr/>
          <p:nvPr/>
        </p:nvSpPr>
        <p:spPr>
          <a:xfrm>
            <a:off x="1574368" y="1288252"/>
            <a:ext cx="3440978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¿Dónde se almacena mi código?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DF58224C-C68E-192F-FA6D-DF79EFB294EF}"/>
              </a:ext>
            </a:extLst>
          </p:cNvPr>
          <p:cNvSpPr/>
          <p:nvPr/>
        </p:nvSpPr>
        <p:spPr>
          <a:xfrm>
            <a:off x="1574368" y="3002917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CPU</a:t>
            </a:r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727C3722-4B27-E28C-51C9-8CA9C6926469}"/>
              </a:ext>
            </a:extLst>
          </p:cNvPr>
          <p:cNvSpPr/>
          <p:nvPr/>
        </p:nvSpPr>
        <p:spPr>
          <a:xfrm>
            <a:off x="1574368" y="2441769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Memoria principal</a:t>
            </a: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49CA62E1-C78F-AC09-169B-4BE7D3051A71}"/>
              </a:ext>
            </a:extLst>
          </p:cNvPr>
          <p:cNvSpPr/>
          <p:nvPr/>
        </p:nvSpPr>
        <p:spPr>
          <a:xfrm>
            <a:off x="1574368" y="3564065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Memoria secundaria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https://www.menti.com/t948o7d46j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3089609-6D92-DD9B-F7FC-5C30FCA9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492" y="1955187"/>
            <a:ext cx="253923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2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958EE-0022-79AE-5581-72AF75FB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Python 3.10.2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BD6F40-A2ED-77A6-E10B-2DE3ECB7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4E1731-D985-5F40-CC6C-FD10020A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8</a:t>
            </a:fld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9CD84E-1EC3-0FB0-6D53-79BD58DA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327204"/>
            <a:ext cx="3399496" cy="1004882"/>
          </a:xfrm>
          <a:prstGeom prst="rect">
            <a:avLst/>
          </a:prstGeom>
        </p:spPr>
      </p:pic>
      <p:sp>
        <p:nvSpPr>
          <p:cNvPr id="6" name="Rectángulo 8">
            <a:extLst>
              <a:ext uri="{FF2B5EF4-FFF2-40B4-BE49-F238E27FC236}">
                <a16:creationId xmlns:a16="http://schemas.microsoft.com/office/drawing/2014/main" id="{7FAB2392-B8B9-EEB9-10BA-F046D3CBF780}"/>
              </a:ext>
            </a:extLst>
          </p:cNvPr>
          <p:cNvSpPr/>
          <p:nvPr/>
        </p:nvSpPr>
        <p:spPr>
          <a:xfrm>
            <a:off x="1186440" y="1606906"/>
            <a:ext cx="5347174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Diseñada por Guido Van Rossum en 1989, Países Bajos.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594B41-E491-144F-5536-9634FC8F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409" y="3321489"/>
            <a:ext cx="3537284" cy="1974983"/>
          </a:xfrm>
          <a:prstGeom prst="rect">
            <a:avLst/>
          </a:prstGeom>
        </p:spPr>
      </p:pic>
      <p:sp>
        <p:nvSpPr>
          <p:cNvPr id="8" name="Rectangle 27">
            <a:extLst>
              <a:ext uri="{FF2B5EF4-FFF2-40B4-BE49-F238E27FC236}">
                <a16:creationId xmlns:a16="http://schemas.microsoft.com/office/drawing/2014/main" id="{6AA05B80-D92A-9129-2CA3-F355C251FC00}"/>
              </a:ext>
            </a:extLst>
          </p:cNvPr>
          <p:cNvSpPr/>
          <p:nvPr/>
        </p:nvSpPr>
        <p:spPr>
          <a:xfrm>
            <a:off x="7659989" y="2667671"/>
            <a:ext cx="3537284" cy="369332"/>
          </a:xfrm>
          <a:prstGeom prst="rect">
            <a:avLst/>
          </a:prstGeom>
          <a:solidFill>
            <a:srgbClr val="A5A5A5"/>
          </a:solidFill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Lenguaje de programación tabulado</a:t>
            </a:r>
            <a:endParaRPr lang="en-PE" i="1" dirty="0">
              <a:solidFill>
                <a:schemeClr val="bg1"/>
              </a:solidFill>
            </a:endParaRPr>
          </a:p>
        </p:txBody>
      </p:sp>
      <p:pic>
        <p:nvPicPr>
          <p:cNvPr id="9" name="Picture 2" descr="Ver las imágenes de origen">
            <a:extLst>
              <a:ext uri="{FF2B5EF4-FFF2-40B4-BE49-F238E27FC236}">
                <a16:creationId xmlns:a16="http://schemas.microsoft.com/office/drawing/2014/main" id="{90B3F9CC-534D-7F39-CC85-744003C43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170" y="4237753"/>
            <a:ext cx="2779765" cy="160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7">
            <a:extLst>
              <a:ext uri="{FF2B5EF4-FFF2-40B4-BE49-F238E27FC236}">
                <a16:creationId xmlns:a16="http://schemas.microsoft.com/office/drawing/2014/main" id="{E08BA420-C288-D620-82A5-1E9256EA58EE}"/>
              </a:ext>
            </a:extLst>
          </p:cNvPr>
          <p:cNvSpPr/>
          <p:nvPr/>
        </p:nvSpPr>
        <p:spPr>
          <a:xfrm>
            <a:off x="1430117" y="3800915"/>
            <a:ext cx="3294283" cy="369332"/>
          </a:xfrm>
          <a:prstGeom prst="rect">
            <a:avLst/>
          </a:prstGeom>
          <a:solidFill>
            <a:srgbClr val="A5A5A5"/>
          </a:solidFill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Aplicaciones</a:t>
            </a:r>
            <a:endParaRPr lang="en-P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1109A38-2A89-65CC-0217-4790948A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Julio del 2022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17EB68F-BC21-BBE3-8821-C44C0C8B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9</a:t>
            </a:fld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E2B96C-7A98-307D-EEC5-3175A2073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sz="8000" dirty="0"/>
              <a:t>Instalación</a:t>
            </a:r>
          </a:p>
        </p:txBody>
      </p:sp>
    </p:spTree>
    <p:extLst>
      <p:ext uri="{BB962C8B-B14F-4D97-AF65-F5344CB8AC3E}">
        <p14:creationId xmlns:p14="http://schemas.microsoft.com/office/powerpoint/2010/main" val="702390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1070</Words>
  <Application>Microsoft Office PowerPoint</Application>
  <PresentationFormat>Panorámica</PresentationFormat>
  <Paragraphs>302</Paragraphs>
  <Slides>33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Segoe UI Black</vt:lpstr>
      <vt:lpstr>Tema de Office</vt:lpstr>
      <vt:lpstr>Presentación de PowerPoint</vt:lpstr>
      <vt:lpstr>Índice</vt:lpstr>
      <vt:lpstr>Presentación de PowerPoint</vt:lpstr>
      <vt:lpstr>¿Por qué programamos?</vt:lpstr>
      <vt:lpstr>¿Qué es un programa?</vt:lpstr>
      <vt:lpstr>Dentro de una computadora</vt:lpstr>
      <vt:lpstr>Pregunta N° 1</vt:lpstr>
      <vt:lpstr>Python 3.10.2</vt:lpstr>
      <vt:lpstr>Presentación de PowerPoint</vt:lpstr>
      <vt:lpstr>Usemos Anaconda</vt:lpstr>
      <vt:lpstr>Portal de Anaconda</vt:lpstr>
      <vt:lpstr>Verificar instalación</vt:lpstr>
      <vt:lpstr>Jupiter Notebook</vt:lpstr>
      <vt:lpstr>Jupiter lab</vt:lpstr>
      <vt:lpstr>Colab</vt:lpstr>
      <vt:lpstr>Presentación de PowerPoint</vt:lpstr>
      <vt:lpstr>Palabras reservadas</vt:lpstr>
      <vt:lpstr>Líneas de comandos</vt:lpstr>
      <vt:lpstr>Secuencia</vt:lpstr>
      <vt:lpstr>Pregunta N° 2</vt:lpstr>
      <vt:lpstr>Presentación de PowerPoint</vt:lpstr>
      <vt:lpstr>Variables</vt:lpstr>
      <vt:lpstr>Sistema nemotécnico</vt:lpstr>
      <vt:lpstr>Pregunta N° 3</vt:lpstr>
      <vt:lpstr>Declaración de asignaciones</vt:lpstr>
      <vt:lpstr>Expresiones numéricas</vt:lpstr>
      <vt:lpstr>Calcular</vt:lpstr>
      <vt:lpstr>Pregunta N° 4</vt:lpstr>
      <vt:lpstr>Tipo de variable</vt:lpstr>
      <vt:lpstr>Input</vt:lpstr>
      <vt:lpstr>Pregunta N° 5</vt:lpstr>
      <vt:lpstr>Enlace Github</vt:lpstr>
      <vt:lpstr>Presentación de PowerPoint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ISODEC</dc:creator>
  <cp:lastModifiedBy>Franco Omar Fabián Espinoza</cp:lastModifiedBy>
  <cp:revision>124</cp:revision>
  <dcterms:created xsi:type="dcterms:W3CDTF">2020-08-19T01:42:50Z</dcterms:created>
  <dcterms:modified xsi:type="dcterms:W3CDTF">2022-07-23T14:28:54Z</dcterms:modified>
</cp:coreProperties>
</file>