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05" r:id="rId3"/>
    <p:sldId id="307" r:id="rId4"/>
    <p:sldId id="340" r:id="rId5"/>
    <p:sldId id="372" r:id="rId6"/>
    <p:sldId id="381" r:id="rId7"/>
    <p:sldId id="382" r:id="rId8"/>
    <p:sldId id="383" r:id="rId9"/>
    <p:sldId id="342" r:id="rId10"/>
    <p:sldId id="384" r:id="rId11"/>
    <p:sldId id="373" r:id="rId12"/>
    <p:sldId id="374" r:id="rId13"/>
    <p:sldId id="375" r:id="rId14"/>
    <p:sldId id="378" r:id="rId15"/>
    <p:sldId id="376" r:id="rId16"/>
    <p:sldId id="377" r:id="rId17"/>
    <p:sldId id="339" r:id="rId18"/>
    <p:sldId id="332" r:id="rId19"/>
    <p:sldId id="284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12B"/>
    <a:srgbClr val="843C0C"/>
    <a:srgbClr val="F3B29A"/>
    <a:srgbClr val="2E75B6"/>
    <a:srgbClr val="A5A5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D3A56-3B8E-4903-85E3-FE7EE9EA1AB3}" type="datetimeFigureOut">
              <a:rPr lang="es-PE" smtClean="0"/>
              <a:t>13/08/2022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0D0BA-9B7A-48DC-8696-0C437A4B70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663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18619-439B-483E-B38C-CE65838B2F0C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50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273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782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399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ìtulo Isod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16" y="1010835"/>
            <a:ext cx="8176969" cy="1966130"/>
          </a:xfrm>
          <a:prstGeom prst="rect">
            <a:avLst/>
          </a:prstGeom>
          <a:ln>
            <a:noFill/>
          </a:ln>
        </p:spPr>
      </p:pic>
      <p:cxnSp>
        <p:nvCxnSpPr>
          <p:cNvPr id="8" name="Conector recto 7"/>
          <p:cNvCxnSpPr/>
          <p:nvPr userDrawn="1"/>
        </p:nvCxnSpPr>
        <p:spPr>
          <a:xfrm flipV="1">
            <a:off x="838200" y="6350000"/>
            <a:ext cx="10512000" cy="0"/>
          </a:xfrm>
          <a:prstGeom prst="line">
            <a:avLst/>
          </a:prstGeom>
          <a:ln>
            <a:solidFill>
              <a:srgbClr val="FFCC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76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erpo Isod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00" y="301625"/>
            <a:ext cx="9254700" cy="523875"/>
          </a:xfrm>
          <a:solidFill>
            <a:srgbClr val="FFFFFF"/>
          </a:solidFill>
        </p:spPr>
        <p:txBody>
          <a:bodyPr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38200" y="6381750"/>
            <a:ext cx="7772400" cy="360000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81750"/>
            <a:ext cx="2743200" cy="360000"/>
          </a:xfrm>
        </p:spPr>
        <p:txBody>
          <a:bodyPr/>
          <a:lstStyle/>
          <a:p>
            <a:fld id="{3CE8B06D-1C54-45AF-95B4-2D125529B008}" type="slidenum">
              <a:rPr lang="es-PE" smtClean="0"/>
              <a:t>‹Nº›</a:t>
            </a:fld>
            <a:endParaRPr lang="es-PE" dirty="0"/>
          </a:p>
        </p:txBody>
      </p:sp>
      <p:cxnSp>
        <p:nvCxnSpPr>
          <p:cNvPr id="7" name="Conector recto 6"/>
          <p:cNvCxnSpPr/>
          <p:nvPr userDrawn="1"/>
        </p:nvCxnSpPr>
        <p:spPr>
          <a:xfrm flipV="1">
            <a:off x="838200" y="6350000"/>
            <a:ext cx="10512000" cy="0"/>
          </a:xfrm>
          <a:prstGeom prst="line">
            <a:avLst/>
          </a:prstGeom>
          <a:ln>
            <a:solidFill>
              <a:srgbClr val="FFCC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05682"/>
            <a:ext cx="1966130" cy="670618"/>
          </a:xfrm>
          <a:prstGeom prst="rect">
            <a:avLst/>
          </a:prstGeom>
        </p:spPr>
      </p:pic>
      <p:sp>
        <p:nvSpPr>
          <p:cNvPr id="9" name="14 Rectángulo"/>
          <p:cNvSpPr/>
          <p:nvPr userDrawn="1"/>
        </p:nvSpPr>
        <p:spPr>
          <a:xfrm>
            <a:off x="2080430" y="230794"/>
            <a:ext cx="9288000" cy="43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PE" dirty="0"/>
          </a:p>
        </p:txBody>
      </p:sp>
      <p:sp>
        <p:nvSpPr>
          <p:cNvPr id="10" name="14 Rectángulo"/>
          <p:cNvSpPr/>
          <p:nvPr userDrawn="1"/>
        </p:nvSpPr>
        <p:spPr>
          <a:xfrm>
            <a:off x="2093130" y="864849"/>
            <a:ext cx="9288000" cy="43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7800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38200" y="6381750"/>
            <a:ext cx="7772400" cy="360000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81750"/>
            <a:ext cx="2743200" cy="360000"/>
          </a:xfrm>
        </p:spPr>
        <p:txBody>
          <a:bodyPr/>
          <a:lstStyle/>
          <a:p>
            <a:fld id="{3CE8B06D-1C54-45AF-95B4-2D125529B008}" type="slidenum">
              <a:rPr lang="es-PE" smtClean="0"/>
              <a:t>‹Nº›</a:t>
            </a:fld>
            <a:endParaRPr lang="es-PE" dirty="0"/>
          </a:p>
        </p:txBody>
      </p:sp>
      <p:cxnSp>
        <p:nvCxnSpPr>
          <p:cNvPr id="9" name="Conector recto 8"/>
          <p:cNvCxnSpPr/>
          <p:nvPr userDrawn="1"/>
        </p:nvCxnSpPr>
        <p:spPr>
          <a:xfrm flipV="1">
            <a:off x="838200" y="6350000"/>
            <a:ext cx="10512000" cy="0"/>
          </a:xfrm>
          <a:prstGeom prst="line">
            <a:avLst/>
          </a:prstGeom>
          <a:ln>
            <a:solidFill>
              <a:srgbClr val="FFCC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171" y="4038501"/>
            <a:ext cx="2972058" cy="2286198"/>
          </a:xfrm>
          <a:prstGeom prst="rect">
            <a:avLst/>
          </a:prstGeom>
        </p:spPr>
      </p:pic>
      <p:sp>
        <p:nvSpPr>
          <p:cNvPr id="13" name="Marcador de texto 12"/>
          <p:cNvSpPr>
            <a:spLocks noGrp="1"/>
          </p:cNvSpPr>
          <p:nvPr>
            <p:ph type="body" sz="quarter" idx="13"/>
          </p:nvPr>
        </p:nvSpPr>
        <p:spPr>
          <a:xfrm>
            <a:off x="838200" y="2714328"/>
            <a:ext cx="8394700" cy="943272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30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3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30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3000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917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SO_Cuer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B0DC15A7-FABB-472C-B4BA-E618E39AF9AD}"/>
              </a:ext>
            </a:extLst>
          </p:cNvPr>
          <p:cNvSpPr/>
          <p:nvPr userDrawn="1"/>
        </p:nvSpPr>
        <p:spPr>
          <a:xfrm>
            <a:off x="0" y="0"/>
            <a:ext cx="7962900" cy="762000"/>
          </a:xfrm>
          <a:custGeom>
            <a:avLst/>
            <a:gdLst>
              <a:gd name="connsiteX0" fmla="*/ 0 w 6667500"/>
              <a:gd name="connsiteY0" fmla="*/ 0 h 717452"/>
              <a:gd name="connsiteX1" fmla="*/ 6096000 w 6667500"/>
              <a:gd name="connsiteY1" fmla="*/ 0 h 717452"/>
              <a:gd name="connsiteX2" fmla="*/ 6667500 w 6667500"/>
              <a:gd name="connsiteY2" fmla="*/ 0 h 717452"/>
              <a:gd name="connsiteX3" fmla="*/ 6096000 w 6667500"/>
              <a:gd name="connsiteY3" fmla="*/ 717452 h 717452"/>
              <a:gd name="connsiteX4" fmla="*/ 0 w 6667500"/>
              <a:gd name="connsiteY4" fmla="*/ 717452 h 71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00" h="717452">
                <a:moveTo>
                  <a:pt x="0" y="0"/>
                </a:moveTo>
                <a:lnTo>
                  <a:pt x="6096000" y="0"/>
                </a:lnTo>
                <a:lnTo>
                  <a:pt x="6667500" y="0"/>
                </a:lnTo>
                <a:lnTo>
                  <a:pt x="6096000" y="717452"/>
                </a:lnTo>
                <a:lnTo>
                  <a:pt x="0" y="717452"/>
                </a:lnTo>
                <a:close/>
              </a:path>
            </a:pathLst>
          </a:custGeom>
          <a:gradFill>
            <a:gsLst>
              <a:gs pos="98000">
                <a:srgbClr val="D26D44"/>
              </a:gs>
              <a:gs pos="54000">
                <a:srgbClr val="BC3733"/>
              </a:gs>
              <a:gs pos="0">
                <a:srgbClr val="81151F"/>
              </a:gs>
              <a:gs pos="27000">
                <a:srgbClr val="A5002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pic>
        <p:nvPicPr>
          <p:cNvPr id="6" name="Picture 2" descr="isodec">
            <a:extLst>
              <a:ext uri="{FF2B5EF4-FFF2-40B4-BE49-F238E27FC236}">
                <a16:creationId xmlns:a16="http://schemas.microsoft.com/office/drawing/2014/main" id="{5102E2A4-5F43-474F-A526-E04D90F49F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9243" y="59016"/>
            <a:ext cx="777874" cy="77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B6EA0B50-4572-4357-951D-1A15C9F506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136" y="103392"/>
            <a:ext cx="7093811" cy="5552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s-ES" dirty="0"/>
              <a:t>Haga clic para modificar los estilos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4B3ED503-4C82-47C3-B177-FD7EA326BC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3518" y="6547434"/>
            <a:ext cx="2625725" cy="28257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22841675-9DB3-4B57-9A40-6E46B8B16E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9136" y="865392"/>
            <a:ext cx="7093811" cy="5552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BE3C3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s-ES" dirty="0"/>
              <a:t>Haga clic para modificar los estilos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F5BBA0A-3446-4BEC-BB31-BABA8E3A568A}"/>
              </a:ext>
            </a:extLst>
          </p:cNvPr>
          <p:cNvCxnSpPr/>
          <p:nvPr userDrawn="1"/>
        </p:nvCxnSpPr>
        <p:spPr>
          <a:xfrm flipH="1">
            <a:off x="7372350" y="0"/>
            <a:ext cx="704850" cy="771525"/>
          </a:xfrm>
          <a:prstGeom prst="line">
            <a:avLst/>
          </a:prstGeom>
          <a:ln>
            <a:solidFill>
              <a:srgbClr val="AB39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14">
            <a:extLst>
              <a:ext uri="{FF2B5EF4-FFF2-40B4-BE49-F238E27FC236}">
                <a16:creationId xmlns:a16="http://schemas.microsoft.com/office/drawing/2014/main" id="{07382E31-9B81-46EF-9552-F3B4AD9A78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486" y="6528383"/>
            <a:ext cx="2625725" cy="2825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dirty="0"/>
              <a:t>Haga clic para modificar</a:t>
            </a:r>
          </a:p>
        </p:txBody>
      </p:sp>
    </p:spTree>
    <p:extLst>
      <p:ext uri="{BB962C8B-B14F-4D97-AF65-F5344CB8AC3E}">
        <p14:creationId xmlns:p14="http://schemas.microsoft.com/office/powerpoint/2010/main" val="112019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551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247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361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91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385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46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26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092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Python para todos - Agosto del 2022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F20F-8333-4965-AFAD-52596E16A5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690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36776" y="3356811"/>
            <a:ext cx="9691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Curso: </a:t>
            </a:r>
            <a:r>
              <a:rPr lang="es-P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para todos</a:t>
            </a:r>
          </a:p>
          <a:p>
            <a:pPr algn="ctr"/>
            <a:r>
              <a:rPr lang="es-P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Instructor:</a:t>
            </a:r>
            <a:r>
              <a:rPr lang="es-P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Franco Fabián</a:t>
            </a:r>
          </a:p>
          <a:p>
            <a:pPr algn="ctr"/>
            <a:endParaRPr lang="es-PE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PE" sz="3600" b="1" dirty="0">
                <a:solidFill>
                  <a:srgbClr val="843C0C"/>
                </a:solidFill>
              </a:rPr>
              <a:t>Nivel Intermedio</a:t>
            </a:r>
            <a:endParaRPr lang="es-PE" sz="2800" b="1" dirty="0">
              <a:solidFill>
                <a:srgbClr val="843C0C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986086" y="6389776"/>
            <a:ext cx="27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accent2">
                    <a:lumMod val="50000"/>
                  </a:schemeClr>
                </a:solidFill>
              </a:rPr>
              <a:t>Agosto del 2022</a:t>
            </a:r>
          </a:p>
        </p:txBody>
      </p:sp>
    </p:spTree>
    <p:extLst>
      <p:ext uri="{BB962C8B-B14F-4D97-AF65-F5344CB8AC3E}">
        <p14:creationId xmlns:p14="http://schemas.microsoft.com/office/powerpoint/2010/main" val="189461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5D2B8-3BD8-470B-8958-F04F07FA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Librería Pandas</a:t>
            </a:r>
            <a:endParaRPr lang="es-PE" b="1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7ECC06-148D-F9A7-EE8A-2BC08D4B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1D9B80-E300-D612-611F-969D8587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10</a:t>
            </a:fld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26C6A9-6468-53EC-8DBD-0B5DCF565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24" y="1333675"/>
            <a:ext cx="9802611" cy="45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7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8B1F-846B-095E-E850-18AA7657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Pregunta </a:t>
            </a:r>
            <a:r>
              <a:rPr lang="es-PE" b="1" dirty="0" err="1"/>
              <a:t>N°</a:t>
            </a:r>
            <a:r>
              <a:rPr lang="es-PE" b="1" dirty="0"/>
              <a:t> 1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1DAE7F-5017-E697-3F1D-ED4EF4BC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E3D3-5E73-3711-4CD5-AD4C1BE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11</a:t>
            </a:fld>
            <a:endParaRPr lang="es-PE" dirty="0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27CD651A-3497-8295-2281-837ADA543C33}"/>
              </a:ext>
            </a:extLst>
          </p:cNvPr>
          <p:cNvSpPr/>
          <p:nvPr/>
        </p:nvSpPr>
        <p:spPr>
          <a:xfrm>
            <a:off x="1408114" y="1041574"/>
            <a:ext cx="4430552" cy="923330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Luego de definir la ruta de trabajo ¿qué línea debo elegir para que el siguiente código funcione?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727C3722-4B27-E28C-51C9-8CA9C6926469}"/>
              </a:ext>
            </a:extLst>
          </p:cNvPr>
          <p:cNvSpPr/>
          <p:nvPr/>
        </p:nvSpPr>
        <p:spPr>
          <a:xfrm>
            <a:off x="1408114" y="2852958"/>
            <a:ext cx="4430551" cy="3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s-PE" dirty="0"/>
              <a:t>a) </a:t>
            </a:r>
            <a:r>
              <a:rPr lang="es-ES" dirty="0"/>
              <a:t>b=</a:t>
            </a:r>
            <a:r>
              <a:rPr lang="es-ES" dirty="0" err="1"/>
              <a:t>pandas.read_excel</a:t>
            </a:r>
            <a:r>
              <a:rPr lang="es-ES" dirty="0"/>
              <a:t>(ruta+'\base.xlsx')</a:t>
            </a:r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B7737C-D192-1E42-49E3-C6424556FD99}"/>
              </a:ext>
            </a:extLst>
          </p:cNvPr>
          <p:cNvSpPr txBox="1"/>
          <p:nvPr/>
        </p:nvSpPr>
        <p:spPr>
          <a:xfrm>
            <a:off x="2952268" y="5698149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/>
              <a:t>https://www.menti.com/28qs3opjur</a:t>
            </a:r>
          </a:p>
        </p:txBody>
      </p:sp>
      <p:sp>
        <p:nvSpPr>
          <p:cNvPr id="12" name="Rectángulo 8">
            <a:extLst>
              <a:ext uri="{FF2B5EF4-FFF2-40B4-BE49-F238E27FC236}">
                <a16:creationId xmlns:a16="http://schemas.microsoft.com/office/drawing/2014/main" id="{9FBBECFC-2EE5-6DE9-4308-492FD7099136}"/>
              </a:ext>
            </a:extLst>
          </p:cNvPr>
          <p:cNvSpPr/>
          <p:nvPr/>
        </p:nvSpPr>
        <p:spPr>
          <a:xfrm>
            <a:off x="1408114" y="2096533"/>
            <a:ext cx="4428000" cy="468000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import pandas as </a:t>
            </a:r>
            <a:r>
              <a:rPr lang="en-US" dirty="0" err="1">
                <a:solidFill>
                  <a:schemeClr val="bg1"/>
                </a:solidFill>
              </a:rPr>
              <a:t>ppp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" name="Rectángulo 8">
            <a:extLst>
              <a:ext uri="{FF2B5EF4-FFF2-40B4-BE49-F238E27FC236}">
                <a16:creationId xmlns:a16="http://schemas.microsoft.com/office/drawing/2014/main" id="{29EFC3DC-15A5-FFE6-64AA-46CF9F93B303}"/>
              </a:ext>
            </a:extLst>
          </p:cNvPr>
          <p:cNvSpPr/>
          <p:nvPr/>
        </p:nvSpPr>
        <p:spPr>
          <a:xfrm>
            <a:off x="1408114" y="3615407"/>
            <a:ext cx="4430551" cy="3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s-PE" dirty="0"/>
              <a:t>b) </a:t>
            </a:r>
            <a:r>
              <a:rPr lang="es-ES" dirty="0"/>
              <a:t>b=</a:t>
            </a:r>
            <a:r>
              <a:rPr lang="es-ES" dirty="0" err="1"/>
              <a:t>pd.read_excel</a:t>
            </a:r>
            <a:r>
              <a:rPr lang="es-ES" dirty="0"/>
              <a:t>(ruta+'\base.xlsx')</a:t>
            </a:r>
          </a:p>
          <a:p>
            <a:endParaRPr lang="es-MX" dirty="0"/>
          </a:p>
        </p:txBody>
      </p:sp>
      <p:sp>
        <p:nvSpPr>
          <p:cNvPr id="15" name="Rectángulo 8">
            <a:extLst>
              <a:ext uri="{FF2B5EF4-FFF2-40B4-BE49-F238E27FC236}">
                <a16:creationId xmlns:a16="http://schemas.microsoft.com/office/drawing/2014/main" id="{CC60B6D6-FDCD-9CA4-B93F-B8FEE5AE83A8}"/>
              </a:ext>
            </a:extLst>
          </p:cNvPr>
          <p:cNvSpPr/>
          <p:nvPr/>
        </p:nvSpPr>
        <p:spPr>
          <a:xfrm>
            <a:off x="1408113" y="4333813"/>
            <a:ext cx="4430551" cy="3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s-PE" dirty="0"/>
              <a:t>c) </a:t>
            </a:r>
            <a:r>
              <a:rPr lang="es-ES" dirty="0"/>
              <a:t>b=</a:t>
            </a:r>
            <a:r>
              <a:rPr lang="es-ES" dirty="0" err="1"/>
              <a:t>ppp.read_excel</a:t>
            </a:r>
            <a:r>
              <a:rPr lang="es-ES" dirty="0"/>
              <a:t>(ruta+'\base.xlsx')</a:t>
            </a:r>
          </a:p>
          <a:p>
            <a:endParaRPr lang="es-MX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E1D981D-D39D-5C46-F1E3-35E14FB88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324" y="2366777"/>
            <a:ext cx="252656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6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8B1F-846B-095E-E850-18AA7657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Pregunta </a:t>
            </a:r>
            <a:r>
              <a:rPr lang="es-PE" b="1" dirty="0" err="1"/>
              <a:t>N°</a:t>
            </a:r>
            <a:r>
              <a:rPr lang="es-PE" b="1" dirty="0"/>
              <a:t> 2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1DAE7F-5017-E697-3F1D-ED4EF4BC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E3D3-5E73-3711-4CD5-AD4C1BE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12</a:t>
            </a:fld>
            <a:endParaRPr lang="es-PE" dirty="0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27CD651A-3497-8295-2281-837ADA543C33}"/>
              </a:ext>
            </a:extLst>
          </p:cNvPr>
          <p:cNvSpPr/>
          <p:nvPr/>
        </p:nvSpPr>
        <p:spPr>
          <a:xfrm>
            <a:off x="1574368" y="983447"/>
            <a:ext cx="3440978" cy="646331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¿Qué se obtiene de la siguiente expresión?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DF58224C-C68E-192F-FA6D-DF79EFB294EF}"/>
              </a:ext>
            </a:extLst>
          </p:cNvPr>
          <p:cNvSpPr/>
          <p:nvPr/>
        </p:nvSpPr>
        <p:spPr>
          <a:xfrm>
            <a:off x="1574368" y="3501676"/>
            <a:ext cx="4032000" cy="3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b) 4</a:t>
            </a:r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727C3722-4B27-E28C-51C9-8CA9C6926469}"/>
              </a:ext>
            </a:extLst>
          </p:cNvPr>
          <p:cNvSpPr/>
          <p:nvPr/>
        </p:nvSpPr>
        <p:spPr>
          <a:xfrm>
            <a:off x="1574368" y="2982093"/>
            <a:ext cx="4032000" cy="3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a) 5</a:t>
            </a:r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49CA62E1-C78F-AC09-169B-4BE7D3051A71}"/>
              </a:ext>
            </a:extLst>
          </p:cNvPr>
          <p:cNvSpPr/>
          <p:nvPr/>
        </p:nvSpPr>
        <p:spPr>
          <a:xfrm>
            <a:off x="1574368" y="4035114"/>
            <a:ext cx="4032000" cy="3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c) 6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B7737C-D192-1E42-49E3-C6424556FD99}"/>
              </a:ext>
            </a:extLst>
          </p:cNvPr>
          <p:cNvSpPr txBox="1"/>
          <p:nvPr/>
        </p:nvSpPr>
        <p:spPr>
          <a:xfrm>
            <a:off x="2952268" y="5698149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/>
              <a:t>https://www.menti.com/rcz7ovd83k</a:t>
            </a:r>
          </a:p>
        </p:txBody>
      </p:sp>
      <p:sp>
        <p:nvSpPr>
          <p:cNvPr id="12" name="Rectángulo 8">
            <a:extLst>
              <a:ext uri="{FF2B5EF4-FFF2-40B4-BE49-F238E27FC236}">
                <a16:creationId xmlns:a16="http://schemas.microsoft.com/office/drawing/2014/main" id="{9FBBECFC-2EE5-6DE9-4308-492FD7099136}"/>
              </a:ext>
            </a:extLst>
          </p:cNvPr>
          <p:cNvSpPr/>
          <p:nvPr/>
        </p:nvSpPr>
        <p:spPr>
          <a:xfrm>
            <a:off x="1574368" y="2030615"/>
            <a:ext cx="3224642" cy="369332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round(2.6)+</a:t>
            </a:r>
            <a:r>
              <a:rPr lang="en-US" sz="1800" dirty="0" err="1">
                <a:solidFill>
                  <a:schemeClr val="bg1"/>
                </a:solidFill>
              </a:rPr>
              <a:t>math.ceil</a:t>
            </a:r>
            <a:r>
              <a:rPr lang="en-US" sz="1800" dirty="0">
                <a:solidFill>
                  <a:schemeClr val="bg1"/>
                </a:solidFill>
              </a:rPr>
              <a:t>(2.2)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0C5BF5-B0EB-BFDD-4083-2D8C25A9F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202831"/>
            <a:ext cx="252652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0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8B1F-846B-095E-E850-18AA7657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Pregunta </a:t>
            </a:r>
            <a:r>
              <a:rPr lang="es-PE" b="1" dirty="0" err="1"/>
              <a:t>N°</a:t>
            </a:r>
            <a:r>
              <a:rPr lang="es-PE" b="1" dirty="0"/>
              <a:t> 3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1DAE7F-5017-E697-3F1D-ED4EF4BC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E3D3-5E73-3711-4CD5-AD4C1BE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13</a:t>
            </a:fld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B7737C-D192-1E42-49E3-C6424556FD99}"/>
              </a:ext>
            </a:extLst>
          </p:cNvPr>
          <p:cNvSpPr txBox="1"/>
          <p:nvPr/>
        </p:nvSpPr>
        <p:spPr>
          <a:xfrm>
            <a:off x="2952268" y="5698149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/>
              <a:t>https://www.menti.com/w5yxyznrdz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DF71C5E-AC2C-9942-DFF4-95AC8B950944}"/>
              </a:ext>
            </a:extLst>
          </p:cNvPr>
          <p:cNvSpPr/>
          <p:nvPr/>
        </p:nvSpPr>
        <p:spPr>
          <a:xfrm>
            <a:off x="1408114" y="1041574"/>
            <a:ext cx="4430552" cy="369332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¿Cuál es la correcta?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Rectángulo 8">
            <a:extLst>
              <a:ext uri="{FF2B5EF4-FFF2-40B4-BE49-F238E27FC236}">
                <a16:creationId xmlns:a16="http://schemas.microsoft.com/office/drawing/2014/main" id="{D4712D40-BF08-3DEC-F057-E11DF5C183CD}"/>
              </a:ext>
            </a:extLst>
          </p:cNvPr>
          <p:cNvSpPr/>
          <p:nvPr/>
        </p:nvSpPr>
        <p:spPr>
          <a:xfrm>
            <a:off x="1408114" y="3656524"/>
            <a:ext cx="5269777" cy="3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s-PE" dirty="0"/>
              <a:t>a) </a:t>
            </a:r>
            <a:r>
              <a:rPr lang="es-ES" dirty="0"/>
              <a:t>b=</a:t>
            </a:r>
            <a:r>
              <a:rPr lang="es-ES" dirty="0" err="1"/>
              <a:t>pandas.read_excel</a:t>
            </a:r>
            <a:r>
              <a:rPr lang="es-ES" dirty="0"/>
              <a:t>(ruta+'\base.xlsx’, </a:t>
            </a:r>
            <a:r>
              <a:rPr lang="es-ES" dirty="0" err="1"/>
              <a:t>header</a:t>
            </a:r>
            <a:r>
              <a:rPr lang="es-ES" dirty="0"/>
              <a:t>=6)</a:t>
            </a:r>
          </a:p>
          <a:p>
            <a:endParaRPr lang="es-MX" dirty="0"/>
          </a:p>
        </p:txBody>
      </p:sp>
      <p:sp>
        <p:nvSpPr>
          <p:cNvPr id="15" name="Rectángulo 8">
            <a:extLst>
              <a:ext uri="{FF2B5EF4-FFF2-40B4-BE49-F238E27FC236}">
                <a16:creationId xmlns:a16="http://schemas.microsoft.com/office/drawing/2014/main" id="{3BC1A72D-AF5D-FAA6-674F-BFBB240A3F4E}"/>
              </a:ext>
            </a:extLst>
          </p:cNvPr>
          <p:cNvSpPr/>
          <p:nvPr/>
        </p:nvSpPr>
        <p:spPr>
          <a:xfrm>
            <a:off x="1408114" y="4418973"/>
            <a:ext cx="5269777" cy="3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s-PE" dirty="0"/>
              <a:t>b) </a:t>
            </a:r>
            <a:r>
              <a:rPr lang="es-ES" dirty="0"/>
              <a:t>b=</a:t>
            </a:r>
            <a:r>
              <a:rPr lang="es-ES" dirty="0" err="1"/>
              <a:t>pd.read_excel</a:t>
            </a:r>
            <a:r>
              <a:rPr lang="es-ES" dirty="0"/>
              <a:t>(ruta+'\base.xlsx', </a:t>
            </a:r>
            <a:r>
              <a:rPr lang="es-ES" dirty="0" err="1"/>
              <a:t>header</a:t>
            </a:r>
            <a:r>
              <a:rPr lang="es-ES" dirty="0"/>
              <a:t>=5)</a:t>
            </a:r>
          </a:p>
          <a:p>
            <a:endParaRPr lang="es-MX" dirty="0"/>
          </a:p>
        </p:txBody>
      </p:sp>
      <p:sp>
        <p:nvSpPr>
          <p:cNvPr id="16" name="Rectángulo 8">
            <a:extLst>
              <a:ext uri="{FF2B5EF4-FFF2-40B4-BE49-F238E27FC236}">
                <a16:creationId xmlns:a16="http://schemas.microsoft.com/office/drawing/2014/main" id="{EFEC6CEC-3E8F-2E93-FEFB-EEDF716C48E0}"/>
              </a:ext>
            </a:extLst>
          </p:cNvPr>
          <p:cNvSpPr/>
          <p:nvPr/>
        </p:nvSpPr>
        <p:spPr>
          <a:xfrm>
            <a:off x="1408113" y="5137379"/>
            <a:ext cx="5269777" cy="3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s-PE" dirty="0"/>
              <a:t>c) </a:t>
            </a:r>
            <a:r>
              <a:rPr lang="es-ES" dirty="0"/>
              <a:t>b=</a:t>
            </a:r>
            <a:r>
              <a:rPr lang="es-ES" dirty="0" err="1"/>
              <a:t>ppp.read_excel</a:t>
            </a:r>
            <a:r>
              <a:rPr lang="es-ES" dirty="0"/>
              <a:t>(ruta+'\base.xlsx', </a:t>
            </a:r>
            <a:r>
              <a:rPr lang="es-ES" dirty="0" err="1"/>
              <a:t>header</a:t>
            </a:r>
            <a:r>
              <a:rPr lang="es-ES" dirty="0"/>
              <a:t>=A)</a:t>
            </a:r>
          </a:p>
          <a:p>
            <a:endParaRPr lang="es-MX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4017C62-B9EC-3424-D04F-7ED6A9491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926" y="1513825"/>
            <a:ext cx="3750280" cy="186716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186FA8D-230E-7446-8883-092DA0921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257" y="2169000"/>
            <a:ext cx="250694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93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8B1F-846B-095E-E850-18AA7657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Pregunta </a:t>
            </a:r>
            <a:r>
              <a:rPr lang="es-PE" b="1" dirty="0" err="1"/>
              <a:t>N°</a:t>
            </a:r>
            <a:r>
              <a:rPr lang="es-PE" b="1" dirty="0"/>
              <a:t> 4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1DAE7F-5017-E697-3F1D-ED4EF4BC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E3D3-5E73-3711-4CD5-AD4C1BE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14</a:t>
            </a:fld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B7737C-D192-1E42-49E3-C6424556FD99}"/>
              </a:ext>
            </a:extLst>
          </p:cNvPr>
          <p:cNvSpPr txBox="1"/>
          <p:nvPr/>
        </p:nvSpPr>
        <p:spPr>
          <a:xfrm>
            <a:off x="2952268" y="5698149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/>
              <a:t>https://www.menti.com/aon8otpkj6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8ECCDC-E7D8-2E1B-214C-6AB5EC8B49A3}"/>
              </a:ext>
            </a:extLst>
          </p:cNvPr>
          <p:cNvSpPr/>
          <p:nvPr/>
        </p:nvSpPr>
        <p:spPr>
          <a:xfrm>
            <a:off x="1408114" y="1041574"/>
            <a:ext cx="4430552" cy="369332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¿Cuál es la correcta?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Rectángulo 8">
            <a:extLst>
              <a:ext uri="{FF2B5EF4-FFF2-40B4-BE49-F238E27FC236}">
                <a16:creationId xmlns:a16="http://schemas.microsoft.com/office/drawing/2014/main" id="{705B466C-7867-A39F-424E-6B30224AB8C3}"/>
              </a:ext>
            </a:extLst>
          </p:cNvPr>
          <p:cNvSpPr/>
          <p:nvPr/>
        </p:nvSpPr>
        <p:spPr>
          <a:xfrm>
            <a:off x="1408114" y="3656524"/>
            <a:ext cx="5269777" cy="3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s-PE" dirty="0"/>
              <a:t>a) </a:t>
            </a:r>
            <a:r>
              <a:rPr lang="es-ES" dirty="0"/>
              <a:t>b=</a:t>
            </a:r>
            <a:r>
              <a:rPr lang="es-ES" dirty="0" err="1"/>
              <a:t>pandas.read_excel</a:t>
            </a:r>
            <a:r>
              <a:rPr lang="es-ES" dirty="0"/>
              <a:t>(ruta+'\base.xlsx’, </a:t>
            </a:r>
            <a:r>
              <a:rPr lang="es-ES" dirty="0" err="1"/>
              <a:t>nrows</a:t>
            </a:r>
            <a:r>
              <a:rPr lang="es-ES" dirty="0"/>
              <a:t>=6)</a:t>
            </a:r>
          </a:p>
          <a:p>
            <a:endParaRPr lang="es-MX" dirty="0"/>
          </a:p>
        </p:txBody>
      </p:sp>
      <p:sp>
        <p:nvSpPr>
          <p:cNvPr id="14" name="Rectángulo 8">
            <a:extLst>
              <a:ext uri="{FF2B5EF4-FFF2-40B4-BE49-F238E27FC236}">
                <a16:creationId xmlns:a16="http://schemas.microsoft.com/office/drawing/2014/main" id="{5648CA9F-D2C5-8057-9C21-23E725D6E365}"/>
              </a:ext>
            </a:extLst>
          </p:cNvPr>
          <p:cNvSpPr/>
          <p:nvPr/>
        </p:nvSpPr>
        <p:spPr>
          <a:xfrm>
            <a:off x="1408114" y="4418973"/>
            <a:ext cx="5269777" cy="3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s-PE" dirty="0"/>
              <a:t>b) </a:t>
            </a:r>
            <a:r>
              <a:rPr lang="es-ES" dirty="0"/>
              <a:t>b=</a:t>
            </a:r>
            <a:r>
              <a:rPr lang="es-ES" dirty="0" err="1"/>
              <a:t>pd.read_excel</a:t>
            </a:r>
            <a:r>
              <a:rPr lang="es-ES" dirty="0"/>
              <a:t>(ruta+'\base.xlsx', </a:t>
            </a:r>
            <a:r>
              <a:rPr lang="es-ES" dirty="0" err="1"/>
              <a:t>nrows</a:t>
            </a:r>
            <a:r>
              <a:rPr lang="es-ES" dirty="0"/>
              <a:t>=4)</a:t>
            </a:r>
          </a:p>
          <a:p>
            <a:endParaRPr lang="es-MX" dirty="0"/>
          </a:p>
        </p:txBody>
      </p:sp>
      <p:sp>
        <p:nvSpPr>
          <p:cNvPr id="15" name="Rectángulo 8">
            <a:extLst>
              <a:ext uri="{FF2B5EF4-FFF2-40B4-BE49-F238E27FC236}">
                <a16:creationId xmlns:a16="http://schemas.microsoft.com/office/drawing/2014/main" id="{B2BE6DDC-AD3F-8A61-3356-B9C10188BAFD}"/>
              </a:ext>
            </a:extLst>
          </p:cNvPr>
          <p:cNvSpPr/>
          <p:nvPr/>
        </p:nvSpPr>
        <p:spPr>
          <a:xfrm>
            <a:off x="1408113" y="5137379"/>
            <a:ext cx="5269777" cy="3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s-PE" dirty="0"/>
              <a:t>c) </a:t>
            </a:r>
            <a:r>
              <a:rPr lang="es-ES" dirty="0"/>
              <a:t>b=</a:t>
            </a:r>
            <a:r>
              <a:rPr lang="es-ES" dirty="0" err="1"/>
              <a:t>ppp.read_excel</a:t>
            </a:r>
            <a:r>
              <a:rPr lang="es-ES" dirty="0"/>
              <a:t>(ruta+'\base.xlsx', </a:t>
            </a:r>
            <a:r>
              <a:rPr lang="es-ES" dirty="0" err="1"/>
              <a:t>nrows</a:t>
            </a:r>
            <a:r>
              <a:rPr lang="es-ES" dirty="0"/>
              <a:t>=3)</a:t>
            </a:r>
          </a:p>
          <a:p>
            <a:endParaRPr lang="es-MX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96EF111B-FF4E-D8F2-EE33-3AF7C2B55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05" y="1680825"/>
            <a:ext cx="4839375" cy="172426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1DA5ADF-BE47-5493-EED4-3364D1D9C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246" y="2396524"/>
            <a:ext cx="249395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3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8B1F-846B-095E-E850-18AA7657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Pregunta </a:t>
            </a:r>
            <a:r>
              <a:rPr lang="es-PE" b="1" dirty="0" err="1"/>
              <a:t>N°</a:t>
            </a:r>
            <a:r>
              <a:rPr lang="es-PE" b="1" dirty="0"/>
              <a:t> 5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1DAE7F-5017-E697-3F1D-ED4EF4BC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E3D3-5E73-3711-4CD5-AD4C1BE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15</a:t>
            </a:fld>
            <a:endParaRPr lang="es-PE" dirty="0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27CD651A-3497-8295-2281-837ADA543C33}"/>
              </a:ext>
            </a:extLst>
          </p:cNvPr>
          <p:cNvSpPr/>
          <p:nvPr/>
        </p:nvSpPr>
        <p:spPr>
          <a:xfrm>
            <a:off x="1574368" y="1288252"/>
            <a:ext cx="3440978" cy="646331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¿Cómo se puede generar una variable?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B7737C-D192-1E42-49E3-C6424556FD99}"/>
              </a:ext>
            </a:extLst>
          </p:cNvPr>
          <p:cNvSpPr txBox="1"/>
          <p:nvPr/>
        </p:nvSpPr>
        <p:spPr>
          <a:xfrm>
            <a:off x="2952268" y="5698149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/>
              <a:t>https://www.menti.com/gnebqs7gou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258F18D-16DA-B66C-166B-8ED083DD8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562"/>
          <a:stretch/>
        </p:blipFill>
        <p:spPr>
          <a:xfrm>
            <a:off x="1574368" y="2128996"/>
            <a:ext cx="1362075" cy="13260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E4482E2-BAB2-80BD-CAAD-12F8AAC5E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684"/>
          <a:stretch/>
        </p:blipFill>
        <p:spPr>
          <a:xfrm>
            <a:off x="3879318" y="2126398"/>
            <a:ext cx="2247900" cy="1321955"/>
          </a:xfrm>
          <a:prstGeom prst="rect">
            <a:avLst/>
          </a:prstGeom>
        </p:spPr>
      </p:pic>
      <p:sp>
        <p:nvSpPr>
          <p:cNvPr id="14" name="Flecha derecha 14">
            <a:extLst>
              <a:ext uri="{FF2B5EF4-FFF2-40B4-BE49-F238E27FC236}">
                <a16:creationId xmlns:a16="http://schemas.microsoft.com/office/drawing/2014/main" id="{8DD792A6-86A1-FA80-4712-E7DC931ACEE8}"/>
              </a:ext>
            </a:extLst>
          </p:cNvPr>
          <p:cNvSpPr/>
          <p:nvPr/>
        </p:nvSpPr>
        <p:spPr>
          <a:xfrm>
            <a:off x="3035640" y="2726753"/>
            <a:ext cx="744480" cy="18958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8">
            <a:extLst>
              <a:ext uri="{FF2B5EF4-FFF2-40B4-BE49-F238E27FC236}">
                <a16:creationId xmlns:a16="http://schemas.microsoft.com/office/drawing/2014/main" id="{875E2A73-49A0-21FA-5859-A9397F267F33}"/>
              </a:ext>
            </a:extLst>
          </p:cNvPr>
          <p:cNvSpPr/>
          <p:nvPr/>
        </p:nvSpPr>
        <p:spPr>
          <a:xfrm>
            <a:off x="1594569" y="3885168"/>
            <a:ext cx="4032000" cy="3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a) </a:t>
            </a:r>
            <a:r>
              <a:rPr lang="es-PE" dirty="0" err="1"/>
              <a:t>df</a:t>
            </a:r>
            <a:r>
              <a:rPr lang="es-PE" dirty="0"/>
              <a:t>[‘</a:t>
            </a:r>
            <a:r>
              <a:rPr lang="es-PE" dirty="0" err="1"/>
              <a:t>var</a:t>
            </a:r>
            <a:r>
              <a:rPr lang="es-PE" dirty="0"/>
              <a:t> ']=</a:t>
            </a:r>
            <a:r>
              <a:rPr lang="es-PE" dirty="0" err="1"/>
              <a:t>df</a:t>
            </a:r>
            <a:r>
              <a:rPr lang="es-PE" dirty="0"/>
              <a:t>[‘</a:t>
            </a:r>
            <a:r>
              <a:rPr lang="es-PE" dirty="0" err="1"/>
              <a:t>nueva_variable</a:t>
            </a:r>
            <a:r>
              <a:rPr lang="es-PE" dirty="0"/>
              <a:t>']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F618239-D6C6-8120-D2E7-8A241AB432EF}"/>
              </a:ext>
            </a:extLst>
          </p:cNvPr>
          <p:cNvSpPr/>
          <p:nvPr/>
        </p:nvSpPr>
        <p:spPr>
          <a:xfrm>
            <a:off x="1594569" y="5096221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c) </a:t>
            </a:r>
            <a:r>
              <a:rPr lang="es-PE" dirty="0" err="1"/>
              <a:t>df</a:t>
            </a:r>
            <a:r>
              <a:rPr lang="es-PE" dirty="0"/>
              <a:t>[</a:t>
            </a:r>
            <a:r>
              <a:rPr lang="es-PE" dirty="0" err="1"/>
              <a:t>nueva_variable</a:t>
            </a:r>
            <a:r>
              <a:rPr lang="es-PE" dirty="0"/>
              <a:t>]= </a:t>
            </a:r>
            <a:r>
              <a:rPr lang="es-PE" dirty="0" err="1"/>
              <a:t>df</a:t>
            </a:r>
            <a:r>
              <a:rPr lang="es-PE" dirty="0"/>
              <a:t>[</a:t>
            </a:r>
            <a:r>
              <a:rPr lang="es-PE" dirty="0" err="1"/>
              <a:t>var</a:t>
            </a:r>
            <a:r>
              <a:rPr lang="es-PE" dirty="0"/>
              <a:t> ]</a:t>
            </a:r>
          </a:p>
        </p:txBody>
      </p:sp>
      <p:sp>
        <p:nvSpPr>
          <p:cNvPr id="20" name="Rectángulo 8">
            <a:extLst>
              <a:ext uri="{FF2B5EF4-FFF2-40B4-BE49-F238E27FC236}">
                <a16:creationId xmlns:a16="http://schemas.microsoft.com/office/drawing/2014/main" id="{A95D620A-A29E-2249-2362-880CE2C29655}"/>
              </a:ext>
            </a:extLst>
          </p:cNvPr>
          <p:cNvSpPr/>
          <p:nvPr/>
        </p:nvSpPr>
        <p:spPr>
          <a:xfrm>
            <a:off x="1645410" y="4494516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b) </a:t>
            </a:r>
            <a:r>
              <a:rPr lang="es-PE" dirty="0" err="1"/>
              <a:t>df</a:t>
            </a:r>
            <a:r>
              <a:rPr lang="es-PE" dirty="0"/>
              <a:t>[‘</a:t>
            </a:r>
            <a:r>
              <a:rPr lang="es-PE" dirty="0" err="1"/>
              <a:t>nueva_variable</a:t>
            </a:r>
            <a:r>
              <a:rPr lang="es-PE" dirty="0"/>
              <a:t>']= </a:t>
            </a:r>
            <a:r>
              <a:rPr lang="es-PE" dirty="0" err="1"/>
              <a:t>df</a:t>
            </a:r>
            <a:r>
              <a:rPr lang="es-PE" dirty="0"/>
              <a:t>[‘</a:t>
            </a:r>
            <a:r>
              <a:rPr lang="es-PE" dirty="0" err="1"/>
              <a:t>var</a:t>
            </a:r>
            <a:r>
              <a:rPr lang="es-PE" dirty="0"/>
              <a:t>']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70C47F0-D3DC-8D85-D7BF-44C7B5EE8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728" y="2169000"/>
            <a:ext cx="251347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26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8B1F-846B-095E-E850-18AA7657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Pregunta </a:t>
            </a:r>
            <a:r>
              <a:rPr lang="es-PE" b="1" dirty="0" err="1"/>
              <a:t>N°</a:t>
            </a:r>
            <a:r>
              <a:rPr lang="es-PE" b="1" dirty="0"/>
              <a:t> 6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1DAE7F-5017-E697-3F1D-ED4EF4BC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E3D3-5E73-3711-4CD5-AD4C1BE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16</a:t>
            </a:fld>
            <a:endParaRPr lang="es-PE" dirty="0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27CD651A-3497-8295-2281-837ADA543C33}"/>
              </a:ext>
            </a:extLst>
          </p:cNvPr>
          <p:cNvSpPr/>
          <p:nvPr/>
        </p:nvSpPr>
        <p:spPr>
          <a:xfrm>
            <a:off x="1574368" y="1288252"/>
            <a:ext cx="3440978" cy="369332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¿Cuál es la variable de iteración?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DF58224C-C68E-192F-FA6D-DF79EFB294EF}"/>
              </a:ext>
            </a:extLst>
          </p:cNvPr>
          <p:cNvSpPr/>
          <p:nvPr/>
        </p:nvSpPr>
        <p:spPr>
          <a:xfrm>
            <a:off x="1574368" y="4083570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b) x</a:t>
            </a:r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727C3722-4B27-E28C-51C9-8CA9C6926469}"/>
              </a:ext>
            </a:extLst>
          </p:cNvPr>
          <p:cNvSpPr/>
          <p:nvPr/>
        </p:nvSpPr>
        <p:spPr>
          <a:xfrm>
            <a:off x="1574368" y="3522422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a) </a:t>
            </a:r>
            <a:r>
              <a:rPr lang="es-PE" dirty="0" err="1"/>
              <a:t>columns</a:t>
            </a:r>
            <a:endParaRPr lang="es-PE" dirty="0"/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49CA62E1-C78F-AC09-169B-4BE7D3051A71}"/>
              </a:ext>
            </a:extLst>
          </p:cNvPr>
          <p:cNvSpPr/>
          <p:nvPr/>
        </p:nvSpPr>
        <p:spPr>
          <a:xfrm>
            <a:off x="1574368" y="4644718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c) </a:t>
            </a:r>
            <a:r>
              <a:rPr lang="es-PE" dirty="0" err="1"/>
              <a:t>name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B7737C-D192-1E42-49E3-C6424556FD99}"/>
              </a:ext>
            </a:extLst>
          </p:cNvPr>
          <p:cNvSpPr txBox="1"/>
          <p:nvPr/>
        </p:nvSpPr>
        <p:spPr>
          <a:xfrm>
            <a:off x="2952268" y="5698149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/>
              <a:t>https://www.menti.com/hsn4o4yh68</a:t>
            </a:r>
          </a:p>
        </p:txBody>
      </p:sp>
      <p:sp>
        <p:nvSpPr>
          <p:cNvPr id="12" name="Rectángulo 8">
            <a:extLst>
              <a:ext uri="{FF2B5EF4-FFF2-40B4-BE49-F238E27FC236}">
                <a16:creationId xmlns:a16="http://schemas.microsoft.com/office/drawing/2014/main" id="{9FBBECFC-2EE5-6DE9-4308-492FD7099136}"/>
              </a:ext>
            </a:extLst>
          </p:cNvPr>
          <p:cNvSpPr/>
          <p:nvPr/>
        </p:nvSpPr>
        <p:spPr>
          <a:xfrm>
            <a:off x="838200" y="2249893"/>
            <a:ext cx="6283036" cy="369332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x.startswith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('name') for x in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base.columns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54B3759-A56B-2F9B-C272-6F9889A44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711" y="2344004"/>
            <a:ext cx="251348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77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8B1F-846B-095E-E850-18AA7657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Pregunta </a:t>
            </a:r>
            <a:r>
              <a:rPr lang="es-PE" b="1" dirty="0" err="1"/>
              <a:t>N°</a:t>
            </a:r>
            <a:r>
              <a:rPr lang="es-PE" b="1" dirty="0"/>
              <a:t> 7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1DAE7F-5017-E697-3F1D-ED4EF4BC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E3D3-5E73-3711-4CD5-AD4C1BE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17</a:t>
            </a:fld>
            <a:endParaRPr lang="es-PE" dirty="0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27CD651A-3497-8295-2281-837ADA543C33}"/>
              </a:ext>
            </a:extLst>
          </p:cNvPr>
          <p:cNvSpPr/>
          <p:nvPr/>
        </p:nvSpPr>
        <p:spPr>
          <a:xfrm>
            <a:off x="1574367" y="1179253"/>
            <a:ext cx="4216833" cy="646331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¿Qué parte se debe modificar para que el código funcione?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DF58224C-C68E-192F-FA6D-DF79EFB294EF}"/>
              </a:ext>
            </a:extLst>
          </p:cNvPr>
          <p:cNvSpPr/>
          <p:nvPr/>
        </p:nvSpPr>
        <p:spPr>
          <a:xfrm>
            <a:off x="1574368" y="4097433"/>
            <a:ext cx="4032000" cy="3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b) B</a:t>
            </a:r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727C3722-4B27-E28C-51C9-8CA9C6926469}"/>
              </a:ext>
            </a:extLst>
          </p:cNvPr>
          <p:cNvSpPr/>
          <p:nvPr/>
        </p:nvSpPr>
        <p:spPr>
          <a:xfrm>
            <a:off x="1574368" y="3567720"/>
            <a:ext cx="4032000" cy="3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a) A</a:t>
            </a:r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49CA62E1-C78F-AC09-169B-4BE7D3051A71}"/>
              </a:ext>
            </a:extLst>
          </p:cNvPr>
          <p:cNvSpPr/>
          <p:nvPr/>
        </p:nvSpPr>
        <p:spPr>
          <a:xfrm>
            <a:off x="1574368" y="5074221"/>
            <a:ext cx="4032000" cy="3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c) A y C  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B7737C-D192-1E42-49E3-C6424556FD99}"/>
              </a:ext>
            </a:extLst>
          </p:cNvPr>
          <p:cNvSpPr txBox="1"/>
          <p:nvPr/>
        </p:nvSpPr>
        <p:spPr>
          <a:xfrm>
            <a:off x="2952268" y="5698149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/>
              <a:t>https://www.menti.com/ow3pwbx891</a:t>
            </a:r>
          </a:p>
        </p:txBody>
      </p:sp>
      <p:sp>
        <p:nvSpPr>
          <p:cNvPr id="12" name="Rectángulo 8">
            <a:extLst>
              <a:ext uri="{FF2B5EF4-FFF2-40B4-BE49-F238E27FC236}">
                <a16:creationId xmlns:a16="http://schemas.microsoft.com/office/drawing/2014/main" id="{7BCB257D-0082-1C93-71C6-837FA454C926}"/>
              </a:ext>
            </a:extLst>
          </p:cNvPr>
          <p:cNvSpPr/>
          <p:nvPr/>
        </p:nvSpPr>
        <p:spPr>
          <a:xfrm>
            <a:off x="1574366" y="2011166"/>
            <a:ext cx="4216833" cy="369332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l-PL" dirty="0">
                <a:solidFill>
                  <a:schemeClr val="bg1"/>
                </a:solidFill>
              </a:rPr>
              <a:t>b1[var_2] = b1['var_1’]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pl-PL" dirty="0">
                <a:solidFill>
                  <a:schemeClr val="bg1"/>
                </a:solidFill>
              </a:rPr>
              <a:t>*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pl-PL" dirty="0">
                <a:solidFill>
                  <a:schemeClr val="bg1"/>
                </a:solidFill>
              </a:rPr>
              <a:t>'3000'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33AAA05A-70D1-8221-58DD-C97BACA6DC40}"/>
              </a:ext>
            </a:extLst>
          </p:cNvPr>
          <p:cNvSpPr/>
          <p:nvPr/>
        </p:nvSpPr>
        <p:spPr>
          <a:xfrm rot="16200000">
            <a:off x="4135209" y="2269324"/>
            <a:ext cx="369333" cy="61508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56779805-96A3-3984-3AD8-D679F39FE5DC}"/>
              </a:ext>
            </a:extLst>
          </p:cNvPr>
          <p:cNvSpPr/>
          <p:nvPr/>
        </p:nvSpPr>
        <p:spPr>
          <a:xfrm rot="16200000">
            <a:off x="1965532" y="2177834"/>
            <a:ext cx="369333" cy="79806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A00B8269-A25D-8145-1546-F830163C4814}"/>
              </a:ext>
            </a:extLst>
          </p:cNvPr>
          <p:cNvSpPr/>
          <p:nvPr/>
        </p:nvSpPr>
        <p:spPr>
          <a:xfrm rot="16200000">
            <a:off x="3143174" y="2108560"/>
            <a:ext cx="369333" cy="936617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BB15667-104D-8EB7-0E1D-DACD54EFE192}"/>
              </a:ext>
            </a:extLst>
          </p:cNvPr>
          <p:cNvSpPr txBox="1"/>
          <p:nvPr/>
        </p:nvSpPr>
        <p:spPr>
          <a:xfrm>
            <a:off x="1990154" y="2801757"/>
            <a:ext cx="50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</a:t>
            </a:r>
            <a:endParaRPr lang="es-PE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F5988A-9659-AA50-7BF2-36A1ED6E856B}"/>
              </a:ext>
            </a:extLst>
          </p:cNvPr>
          <p:cNvSpPr txBox="1"/>
          <p:nvPr/>
        </p:nvSpPr>
        <p:spPr>
          <a:xfrm>
            <a:off x="3152518" y="2801757"/>
            <a:ext cx="50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</a:t>
            </a:r>
            <a:endParaRPr lang="es-PE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13F5C07-AA62-7F40-09BE-E8397D4EF6EA}"/>
              </a:ext>
            </a:extLst>
          </p:cNvPr>
          <p:cNvSpPr txBox="1"/>
          <p:nvPr/>
        </p:nvSpPr>
        <p:spPr>
          <a:xfrm>
            <a:off x="4148005" y="2801757"/>
            <a:ext cx="50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</a:t>
            </a:r>
            <a:endParaRPr lang="es-PE" dirty="0"/>
          </a:p>
        </p:txBody>
      </p:sp>
      <p:sp>
        <p:nvSpPr>
          <p:cNvPr id="18" name="Rectángulo 8">
            <a:extLst>
              <a:ext uri="{FF2B5EF4-FFF2-40B4-BE49-F238E27FC236}">
                <a16:creationId xmlns:a16="http://schemas.microsoft.com/office/drawing/2014/main" id="{09992B66-A103-5A20-1B25-5981F4BD71FC}"/>
              </a:ext>
            </a:extLst>
          </p:cNvPr>
          <p:cNvSpPr/>
          <p:nvPr/>
        </p:nvSpPr>
        <p:spPr>
          <a:xfrm>
            <a:off x="1574366" y="4595869"/>
            <a:ext cx="4032000" cy="3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b) C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1BF5D79-9DD4-21CE-80B9-347BA43A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655" y="2169000"/>
            <a:ext cx="252654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69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60138-AC15-8B1F-EC1F-515F5E40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Enlace </a:t>
            </a:r>
            <a:r>
              <a:rPr lang="es-PE" b="1" dirty="0" err="1"/>
              <a:t>Github</a:t>
            </a:r>
            <a:endParaRPr lang="es-PE" b="1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16AAA2-99A2-F27E-6A1B-84B27939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BF93AF-95D3-BAA2-77B4-2673DD1C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18</a:t>
            </a:fld>
            <a:endParaRPr lang="es-PE" dirty="0"/>
          </a:p>
        </p:txBody>
      </p:sp>
      <p:pic>
        <p:nvPicPr>
          <p:cNvPr id="5" name="Picture 4" descr="Resultado de imagen de github logo}">
            <a:extLst>
              <a:ext uri="{FF2B5EF4-FFF2-40B4-BE49-F238E27FC236}">
                <a16:creationId xmlns:a16="http://schemas.microsoft.com/office/drawing/2014/main" id="{6EAB8B72-CDB6-56A5-4013-F5AC2F659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4610"/>
            <a:ext cx="1741826" cy="97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E2BD09C-9F28-EC1C-2792-304F1FB063F3}"/>
              </a:ext>
            </a:extLst>
          </p:cNvPr>
          <p:cNvSpPr/>
          <p:nvPr/>
        </p:nvSpPr>
        <p:spPr>
          <a:xfrm>
            <a:off x="3188601" y="1368505"/>
            <a:ext cx="55895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s-PE" dirty="0"/>
              <a:t>https://github.com/ISODEC2022/Python_para_todos.git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440FD0-791D-267A-3F08-E6D239E3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48" y="2254642"/>
            <a:ext cx="10733652" cy="400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46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B18442A-0406-8DFA-FD85-4C39510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DD498F-DD22-347D-4B76-C65FE618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19</a:t>
            </a:fld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AD86582-1D63-795C-4D75-455C09F5A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97" b="1601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6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C3DFC-3E45-6B82-0373-A8481DAD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Índice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763EBA-2A7F-81E4-146B-F1E0EB34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3B8CFA-C339-0E1D-C1C3-CC5C940A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2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A4480A-9030-5D99-391A-4F8CB7BF6086}"/>
              </a:ext>
            </a:extLst>
          </p:cNvPr>
          <p:cNvSpPr txBox="1"/>
          <p:nvPr/>
        </p:nvSpPr>
        <p:spPr>
          <a:xfrm>
            <a:off x="2014778" y="1354950"/>
            <a:ext cx="70322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s-PE" sz="4000" dirty="0"/>
              <a:t>Introducción</a:t>
            </a:r>
          </a:p>
          <a:p>
            <a:pPr marL="514350" indent="-514350">
              <a:buFontTx/>
              <a:buAutoNum type="arabicPeriod"/>
            </a:pPr>
            <a:r>
              <a:rPr lang="es-PE" sz="4000" dirty="0"/>
              <a:t>Librería Pandas</a:t>
            </a:r>
          </a:p>
        </p:txBody>
      </p:sp>
    </p:spTree>
    <p:extLst>
      <p:ext uri="{BB962C8B-B14F-4D97-AF65-F5344CB8AC3E}">
        <p14:creationId xmlns:p14="http://schemas.microsoft.com/office/powerpoint/2010/main" val="409470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1109A38-2A89-65CC-0217-4790948A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17EB68F-BC21-BBE3-8821-C44C0C8B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3</a:t>
            </a:fld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E2B96C-7A98-307D-EEC5-3175A2073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sz="8000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5830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A4071-6CC4-CDCF-CD52-B73059EA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Puntos revisados</a:t>
            </a:r>
            <a:endParaRPr lang="es-PE" b="1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9A51D5-882E-8985-6370-C3C4EF76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665E49-7EA0-DFEA-5FE1-43A0B87E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4</a:t>
            </a:fld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351E33-08E3-6849-0872-C0391F87C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8" y="934586"/>
            <a:ext cx="5516002" cy="24044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E1F6EDC-5F2B-9C04-9827-59F2E5C43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490" y="3142522"/>
            <a:ext cx="6506483" cy="3019846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F0CBAAE-C628-8A7B-BB68-727C1958B1AA}"/>
              </a:ext>
            </a:extLst>
          </p:cNvPr>
          <p:cNvSpPr/>
          <p:nvPr/>
        </p:nvSpPr>
        <p:spPr>
          <a:xfrm>
            <a:off x="7481623" y="1893165"/>
            <a:ext cx="2092037" cy="678873"/>
          </a:xfrm>
          <a:prstGeom prst="roundRect">
            <a:avLst/>
          </a:prstGeom>
          <a:solidFill>
            <a:srgbClr val="843C0C"/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Python 3.10.2</a:t>
            </a:r>
            <a:endParaRPr lang="es-PE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0481CBA-537A-BC64-B8DA-4560F02E6846}"/>
              </a:ext>
            </a:extLst>
          </p:cNvPr>
          <p:cNvSpPr/>
          <p:nvPr/>
        </p:nvSpPr>
        <p:spPr>
          <a:xfrm>
            <a:off x="831272" y="4202817"/>
            <a:ext cx="2092037" cy="678873"/>
          </a:xfrm>
          <a:prstGeom prst="roundRect">
            <a:avLst/>
          </a:prstGeom>
          <a:solidFill>
            <a:srgbClr val="843C0C"/>
          </a:solidFill>
          <a:ln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Secuencia</a:t>
            </a:r>
            <a:endParaRPr lang="es-PE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B4D90B5-0FC6-032C-ED46-6D9F8EDD0C40}"/>
              </a:ext>
            </a:extLst>
          </p:cNvPr>
          <p:cNvGrpSpPr/>
          <p:nvPr/>
        </p:nvGrpSpPr>
        <p:grpSpPr>
          <a:xfrm>
            <a:off x="6083402" y="1874191"/>
            <a:ext cx="835817" cy="678874"/>
            <a:chOff x="3704848" y="1892273"/>
            <a:chExt cx="835817" cy="874029"/>
          </a:xfrm>
          <a:solidFill>
            <a:srgbClr val="F3B29A"/>
          </a:solidFill>
        </p:grpSpPr>
        <p:sp>
          <p:nvSpPr>
            <p:cNvPr id="14" name="Flecha: a la derecha 13">
              <a:extLst>
                <a:ext uri="{FF2B5EF4-FFF2-40B4-BE49-F238E27FC236}">
                  <a16:creationId xmlns:a16="http://schemas.microsoft.com/office/drawing/2014/main" id="{BCE7573D-75DE-C420-A9DB-77533B85C724}"/>
                </a:ext>
              </a:extLst>
            </p:cNvPr>
            <p:cNvSpPr/>
            <p:nvPr/>
          </p:nvSpPr>
          <p:spPr>
            <a:xfrm rot="28282">
              <a:off x="3704848" y="1892273"/>
              <a:ext cx="835817" cy="874029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lecha: a la derecha 4">
              <a:extLst>
                <a:ext uri="{FF2B5EF4-FFF2-40B4-BE49-F238E27FC236}">
                  <a16:creationId xmlns:a16="http://schemas.microsoft.com/office/drawing/2014/main" id="{EFB8DADF-97AA-25C1-BF79-851B0344E6E6}"/>
                </a:ext>
              </a:extLst>
            </p:cNvPr>
            <p:cNvSpPr txBox="1"/>
            <p:nvPr/>
          </p:nvSpPr>
          <p:spPr>
            <a:xfrm rot="28282">
              <a:off x="3704852" y="2066048"/>
              <a:ext cx="585072" cy="5244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2000" kern="120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49F6167-3FAA-8DE8-D8AE-F9B212BAC6E7}"/>
              </a:ext>
            </a:extLst>
          </p:cNvPr>
          <p:cNvGrpSpPr/>
          <p:nvPr/>
        </p:nvGrpSpPr>
        <p:grpSpPr>
          <a:xfrm rot="10800000">
            <a:off x="3477490" y="4181780"/>
            <a:ext cx="835817" cy="678874"/>
            <a:chOff x="3704848" y="1892273"/>
            <a:chExt cx="835817" cy="874029"/>
          </a:xfrm>
          <a:solidFill>
            <a:srgbClr val="F3B29A"/>
          </a:solidFill>
        </p:grpSpPr>
        <p:sp>
          <p:nvSpPr>
            <p:cNvPr id="17" name="Flecha: a la derecha 16">
              <a:extLst>
                <a:ext uri="{FF2B5EF4-FFF2-40B4-BE49-F238E27FC236}">
                  <a16:creationId xmlns:a16="http://schemas.microsoft.com/office/drawing/2014/main" id="{B3D7DDEB-9011-06B2-4A2A-59AA7052C164}"/>
                </a:ext>
              </a:extLst>
            </p:cNvPr>
            <p:cNvSpPr/>
            <p:nvPr/>
          </p:nvSpPr>
          <p:spPr>
            <a:xfrm rot="28282">
              <a:off x="3704848" y="1892273"/>
              <a:ext cx="835817" cy="874029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lecha: a la derecha 4">
              <a:extLst>
                <a:ext uri="{FF2B5EF4-FFF2-40B4-BE49-F238E27FC236}">
                  <a16:creationId xmlns:a16="http://schemas.microsoft.com/office/drawing/2014/main" id="{A2B82D8B-7D92-263D-0DC7-5A3D656399B1}"/>
                </a:ext>
              </a:extLst>
            </p:cNvPr>
            <p:cNvSpPr txBox="1"/>
            <p:nvPr/>
          </p:nvSpPr>
          <p:spPr>
            <a:xfrm rot="28282">
              <a:off x="3704852" y="2066048"/>
              <a:ext cx="585072" cy="5244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2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71936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5B0C1-39E6-6C50-0B77-9947B8F1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Palabras reservadas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774C81-F533-646C-AA0B-94FDEDE8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895F95-EAD4-65CA-C8C4-8C11B7E1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5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C0A1E9-64A4-7A66-7751-4DD520288A92}"/>
              </a:ext>
            </a:extLst>
          </p:cNvPr>
          <p:cNvSpPr txBox="1"/>
          <p:nvPr/>
        </p:nvSpPr>
        <p:spPr>
          <a:xfrm>
            <a:off x="2150452" y="1618466"/>
            <a:ext cx="7891095" cy="3970318"/>
          </a:xfrm>
          <a:prstGeom prst="rect">
            <a:avLst/>
          </a:prstGeom>
          <a:noFill/>
        </p:spPr>
        <p:txBody>
          <a:bodyPr wrap="square" numCol="4" rtlCol="0">
            <a:spAutoFit/>
          </a:bodyPr>
          <a:lstStyle/>
          <a:p>
            <a:r>
              <a:rPr lang="es-PE" sz="2800" dirty="0">
                <a:solidFill>
                  <a:srgbClr val="D7712B"/>
                </a:solidFill>
              </a:rPr>
              <a:t>False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None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>
                <a:solidFill>
                  <a:srgbClr val="D7712B"/>
                </a:solidFill>
              </a:rPr>
              <a:t>True</a:t>
            </a:r>
          </a:p>
          <a:p>
            <a:r>
              <a:rPr lang="es-PE" sz="2800" dirty="0">
                <a:solidFill>
                  <a:srgbClr val="D7712B"/>
                </a:solidFill>
              </a:rPr>
              <a:t>and</a:t>
            </a:r>
          </a:p>
          <a:p>
            <a:r>
              <a:rPr lang="es-PE" sz="2800" dirty="0">
                <a:solidFill>
                  <a:srgbClr val="D7712B"/>
                </a:solidFill>
              </a:rPr>
              <a:t>as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assert</a:t>
            </a:r>
            <a:r>
              <a:rPr lang="es-PE" sz="2800" dirty="0">
                <a:solidFill>
                  <a:srgbClr val="D7712B"/>
                </a:solidFill>
              </a:rPr>
              <a:t> </a:t>
            </a:r>
          </a:p>
          <a:p>
            <a:r>
              <a:rPr lang="es-PE" sz="2800" dirty="0">
                <a:solidFill>
                  <a:srgbClr val="D7712B"/>
                </a:solidFill>
              </a:rPr>
              <a:t>break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class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if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def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>
                <a:solidFill>
                  <a:srgbClr val="D7712B"/>
                </a:solidFill>
              </a:rPr>
              <a:t>del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elif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else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except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return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for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from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>
                <a:solidFill>
                  <a:srgbClr val="D7712B"/>
                </a:solidFill>
              </a:rPr>
              <a:t>global</a:t>
            </a:r>
          </a:p>
          <a:p>
            <a:r>
              <a:rPr lang="es-PE" sz="2800" dirty="0">
                <a:solidFill>
                  <a:srgbClr val="D7712B"/>
                </a:solidFill>
              </a:rPr>
              <a:t>try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import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>
                <a:solidFill>
                  <a:srgbClr val="D7712B"/>
                </a:solidFill>
              </a:rPr>
              <a:t>in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is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>
                <a:solidFill>
                  <a:srgbClr val="D7712B"/>
                </a:solidFill>
              </a:rPr>
              <a:t>lambda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while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not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or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pass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raise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finally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>
                <a:solidFill>
                  <a:srgbClr val="D7712B"/>
                </a:solidFill>
              </a:rPr>
              <a:t>continue</a:t>
            </a:r>
          </a:p>
          <a:p>
            <a:r>
              <a:rPr lang="es-PE" sz="2800" dirty="0" err="1">
                <a:solidFill>
                  <a:srgbClr val="D7712B"/>
                </a:solidFill>
              </a:rPr>
              <a:t>nonlocal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with</a:t>
            </a:r>
            <a:endParaRPr lang="es-PE" sz="2800" dirty="0">
              <a:solidFill>
                <a:srgbClr val="D7712B"/>
              </a:solidFill>
            </a:endParaRPr>
          </a:p>
          <a:p>
            <a:r>
              <a:rPr lang="es-PE" sz="2800" dirty="0" err="1">
                <a:solidFill>
                  <a:srgbClr val="D7712B"/>
                </a:solidFill>
              </a:rPr>
              <a:t>yield</a:t>
            </a:r>
            <a:endParaRPr lang="es-PE" sz="2800" dirty="0">
              <a:solidFill>
                <a:srgbClr val="D771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1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474F3-0E01-A0A3-E96C-D99C7C29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Condicionales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7DADA2-29C2-C648-0B8A-CB25F5B2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13D373-E693-1381-C8FE-E16D8A40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6</a:t>
            </a:fld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33A268-92F5-B313-C004-7FCA2AFFACC4}"/>
              </a:ext>
            </a:extLst>
          </p:cNvPr>
          <p:cNvSpPr txBox="1"/>
          <p:nvPr/>
        </p:nvSpPr>
        <p:spPr>
          <a:xfrm>
            <a:off x="4515128" y="1298805"/>
            <a:ext cx="46556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/>
              <a:t>Programa</a:t>
            </a:r>
          </a:p>
          <a:p>
            <a:r>
              <a:rPr lang="es-PE" sz="4000" dirty="0">
                <a:solidFill>
                  <a:srgbClr val="D7712B"/>
                </a:solidFill>
              </a:rPr>
              <a:t>x  =   4</a:t>
            </a:r>
          </a:p>
          <a:p>
            <a:r>
              <a:rPr lang="es-PE" sz="4000" dirty="0" err="1">
                <a:solidFill>
                  <a:srgbClr val="7030A0"/>
                </a:solidFill>
              </a:rPr>
              <a:t>if</a:t>
            </a:r>
            <a:r>
              <a:rPr lang="es-PE" sz="4000" dirty="0">
                <a:solidFill>
                  <a:srgbClr val="843C0C"/>
                </a:solidFill>
              </a:rPr>
              <a:t> </a:t>
            </a:r>
            <a:r>
              <a:rPr lang="es-PE" sz="4000" dirty="0">
                <a:solidFill>
                  <a:srgbClr val="D7712B"/>
                </a:solidFill>
              </a:rPr>
              <a:t>x &lt; 6:</a:t>
            </a:r>
          </a:p>
          <a:p>
            <a:r>
              <a:rPr lang="es-PE" sz="4000" dirty="0">
                <a:solidFill>
                  <a:srgbClr val="843C0C"/>
                </a:solidFill>
              </a:rPr>
              <a:t>	</a:t>
            </a:r>
            <a:r>
              <a:rPr lang="es-PE" sz="4000" dirty="0">
                <a:solidFill>
                  <a:srgbClr val="7030A0"/>
                </a:solidFill>
              </a:rPr>
              <a:t>print(</a:t>
            </a:r>
            <a:r>
              <a:rPr lang="es-PE" sz="4000" dirty="0">
                <a:solidFill>
                  <a:srgbClr val="D7712B"/>
                </a:solidFill>
              </a:rPr>
              <a:t>‘Pequeño’</a:t>
            </a:r>
            <a:r>
              <a:rPr lang="es-PE" sz="4000" dirty="0">
                <a:solidFill>
                  <a:srgbClr val="7030A0"/>
                </a:solidFill>
              </a:rPr>
              <a:t>)</a:t>
            </a:r>
          </a:p>
          <a:p>
            <a:r>
              <a:rPr lang="es-PE" sz="4000" dirty="0" err="1">
                <a:solidFill>
                  <a:srgbClr val="7030A0"/>
                </a:solidFill>
              </a:rPr>
              <a:t>if</a:t>
            </a:r>
            <a:r>
              <a:rPr lang="es-PE" sz="4000" dirty="0">
                <a:solidFill>
                  <a:srgbClr val="843C0C"/>
                </a:solidFill>
              </a:rPr>
              <a:t> </a:t>
            </a:r>
            <a:r>
              <a:rPr lang="es-PE" sz="4000" dirty="0">
                <a:solidFill>
                  <a:srgbClr val="D7712B"/>
                </a:solidFill>
              </a:rPr>
              <a:t>x &gt; 10:</a:t>
            </a:r>
          </a:p>
          <a:p>
            <a:r>
              <a:rPr lang="es-PE" sz="4000" dirty="0">
                <a:solidFill>
                  <a:srgbClr val="843C0C"/>
                </a:solidFill>
              </a:rPr>
              <a:t>	</a:t>
            </a:r>
            <a:r>
              <a:rPr lang="es-PE" sz="4000" dirty="0">
                <a:solidFill>
                  <a:srgbClr val="7030A0"/>
                </a:solidFill>
              </a:rPr>
              <a:t>print(</a:t>
            </a:r>
            <a:r>
              <a:rPr lang="es-PE" sz="4000" dirty="0">
                <a:solidFill>
                  <a:srgbClr val="D7712B"/>
                </a:solidFill>
              </a:rPr>
              <a:t>‘Grande</a:t>
            </a:r>
            <a:r>
              <a:rPr lang="es-PE" sz="4000" dirty="0">
                <a:solidFill>
                  <a:srgbClr val="843C0C"/>
                </a:solidFill>
              </a:rPr>
              <a:t>’</a:t>
            </a:r>
            <a:r>
              <a:rPr lang="es-PE" sz="4000" dirty="0">
                <a:solidFill>
                  <a:srgbClr val="7030A0"/>
                </a:solidFill>
              </a:rPr>
              <a:t>)</a:t>
            </a:r>
          </a:p>
          <a:p>
            <a:r>
              <a:rPr lang="es-PE" sz="4000" dirty="0">
                <a:solidFill>
                  <a:srgbClr val="7030A0"/>
                </a:solidFill>
              </a:rPr>
              <a:t>print(</a:t>
            </a:r>
            <a:r>
              <a:rPr lang="es-PE" sz="4000" dirty="0">
                <a:solidFill>
                  <a:srgbClr val="D7712B"/>
                </a:solidFill>
              </a:rPr>
              <a:t>‘Fin’</a:t>
            </a:r>
            <a:r>
              <a:rPr lang="es-PE" sz="40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6161C04-3A9C-51AF-4576-C4F3E357F2A3}"/>
              </a:ext>
            </a:extLst>
          </p:cNvPr>
          <p:cNvSpPr txBox="1"/>
          <p:nvPr/>
        </p:nvSpPr>
        <p:spPr>
          <a:xfrm>
            <a:off x="9353531" y="2367468"/>
            <a:ext cx="2168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/>
              <a:t>Output:</a:t>
            </a:r>
          </a:p>
          <a:p>
            <a:r>
              <a:rPr lang="es-PE" sz="4000" dirty="0">
                <a:solidFill>
                  <a:srgbClr val="7030A0"/>
                </a:solidFill>
              </a:rPr>
              <a:t>Pequeño</a:t>
            </a:r>
          </a:p>
          <a:p>
            <a:r>
              <a:rPr lang="es-PE" sz="4000" dirty="0">
                <a:solidFill>
                  <a:srgbClr val="7030A0"/>
                </a:solidFill>
              </a:rPr>
              <a:t>Fin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97019AA-40C0-BF1D-DB6B-C42578DF60FA}"/>
              </a:ext>
            </a:extLst>
          </p:cNvPr>
          <p:cNvSpPr/>
          <p:nvPr/>
        </p:nvSpPr>
        <p:spPr>
          <a:xfrm>
            <a:off x="718850" y="1295092"/>
            <a:ext cx="1551856" cy="523875"/>
          </a:xfrm>
          <a:prstGeom prst="rect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x = 4</a:t>
            </a:r>
          </a:p>
        </p:txBody>
      </p:sp>
      <p:sp>
        <p:nvSpPr>
          <p:cNvPr id="22" name="Diagrama de flujo: decisión 21">
            <a:extLst>
              <a:ext uri="{FF2B5EF4-FFF2-40B4-BE49-F238E27FC236}">
                <a16:creationId xmlns:a16="http://schemas.microsoft.com/office/drawing/2014/main" id="{31750CEF-A3A9-5650-2D38-96E4C802AE15}"/>
              </a:ext>
            </a:extLst>
          </p:cNvPr>
          <p:cNvSpPr/>
          <p:nvPr/>
        </p:nvSpPr>
        <p:spPr>
          <a:xfrm>
            <a:off x="834044" y="2113959"/>
            <a:ext cx="1321468" cy="774087"/>
          </a:xfrm>
          <a:prstGeom prst="flowChartDecision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x &lt; 6</a:t>
            </a:r>
          </a:p>
        </p:txBody>
      </p:sp>
      <p:sp>
        <p:nvSpPr>
          <p:cNvPr id="23" name="Diagrama de flujo: decisión 22">
            <a:extLst>
              <a:ext uri="{FF2B5EF4-FFF2-40B4-BE49-F238E27FC236}">
                <a16:creationId xmlns:a16="http://schemas.microsoft.com/office/drawing/2014/main" id="{6E7774FF-F58B-88CC-BE3D-DD75DB9BCCE3}"/>
              </a:ext>
            </a:extLst>
          </p:cNvPr>
          <p:cNvSpPr/>
          <p:nvPr/>
        </p:nvSpPr>
        <p:spPr>
          <a:xfrm>
            <a:off x="718850" y="3869983"/>
            <a:ext cx="1551855" cy="812722"/>
          </a:xfrm>
          <a:prstGeom prst="flowChartDecision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x &gt; 10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CE5635B-7022-BD19-FBF9-DAE57A9280CA}"/>
              </a:ext>
            </a:extLst>
          </p:cNvPr>
          <p:cNvSpPr/>
          <p:nvPr/>
        </p:nvSpPr>
        <p:spPr>
          <a:xfrm>
            <a:off x="2320956" y="2785445"/>
            <a:ext cx="1738423" cy="523875"/>
          </a:xfrm>
          <a:prstGeom prst="rect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(‘Pequeño)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5724789-BA75-0AAA-F544-9AD7F5B1A768}"/>
              </a:ext>
            </a:extLst>
          </p:cNvPr>
          <p:cNvSpPr/>
          <p:nvPr/>
        </p:nvSpPr>
        <p:spPr>
          <a:xfrm>
            <a:off x="2245274" y="4551723"/>
            <a:ext cx="1814101" cy="523875"/>
          </a:xfrm>
          <a:prstGeom prst="rect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(‘Grande’)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E773961-B80B-8643-DAD5-8491CC74D782}"/>
              </a:ext>
            </a:extLst>
          </p:cNvPr>
          <p:cNvSpPr/>
          <p:nvPr/>
        </p:nvSpPr>
        <p:spPr>
          <a:xfrm>
            <a:off x="718849" y="5569112"/>
            <a:ext cx="1551856" cy="523875"/>
          </a:xfrm>
          <a:prstGeom prst="rect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(‘Fin’)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0C7C6E5-6629-74DF-6412-920F6DD21FD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1494778" y="1818967"/>
            <a:ext cx="0" cy="294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58A8320-B58B-4F14-1D6E-F5A151BE22B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494778" y="2888046"/>
            <a:ext cx="0" cy="981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2A3DFE9-5AE0-E073-547B-44EED8EB9E4E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1494777" y="4682705"/>
            <a:ext cx="1" cy="886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C1144B3B-46E3-C2D0-9D6D-E1F382705393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>
            <a:off x="2155512" y="2501003"/>
            <a:ext cx="1034656" cy="2844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7791C7EC-4204-D572-56CD-92C286C88127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>
            <a:off x="2270705" y="4276344"/>
            <a:ext cx="881620" cy="2753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FAD60FF1-EC71-2DD8-6591-E7992A5896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27278" y="5075599"/>
            <a:ext cx="1544480" cy="204752"/>
          </a:xfrm>
          <a:prstGeom prst="bentConnector3">
            <a:avLst>
              <a:gd name="adj1" fmla="val 335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3FFDB3A3-EF89-507D-48B4-949D288CEB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94779" y="3325957"/>
            <a:ext cx="1627233" cy="136746"/>
          </a:xfrm>
          <a:prstGeom prst="bentConnector3">
            <a:avLst>
              <a:gd name="adj1" fmla="val 61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08226907-3E02-FCEF-B0F0-BE5794FDE83D}"/>
              </a:ext>
            </a:extLst>
          </p:cNvPr>
          <p:cNvSpPr txBox="1"/>
          <p:nvPr/>
        </p:nvSpPr>
        <p:spPr>
          <a:xfrm>
            <a:off x="2969964" y="2131652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Sí</a:t>
            </a:r>
            <a:endParaRPr lang="es-PE" sz="2000" dirty="0">
              <a:solidFill>
                <a:srgbClr val="7030A0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90F87377-3E9F-68A0-4CC1-11172E39B919}"/>
              </a:ext>
            </a:extLst>
          </p:cNvPr>
          <p:cNvSpPr txBox="1"/>
          <p:nvPr/>
        </p:nvSpPr>
        <p:spPr>
          <a:xfrm>
            <a:off x="2889759" y="3862852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Sí</a:t>
            </a:r>
            <a:endParaRPr lang="es-PE" sz="2000" dirty="0">
              <a:solidFill>
                <a:srgbClr val="7030A0"/>
              </a:solidFill>
            </a:endParaRP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3FEE6BBC-1A52-B446-D6BD-29695584A1A1}"/>
              </a:ext>
            </a:extLst>
          </p:cNvPr>
          <p:cNvSpPr txBox="1"/>
          <p:nvPr/>
        </p:nvSpPr>
        <p:spPr>
          <a:xfrm>
            <a:off x="1000023" y="2863457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No</a:t>
            </a:r>
            <a:endParaRPr lang="es-PE" sz="2000" dirty="0">
              <a:solidFill>
                <a:srgbClr val="7030A0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7D11B475-CA6F-2A05-23A2-41C94B8D7006}"/>
              </a:ext>
            </a:extLst>
          </p:cNvPr>
          <p:cNvSpPr txBox="1"/>
          <p:nvPr/>
        </p:nvSpPr>
        <p:spPr>
          <a:xfrm>
            <a:off x="1015521" y="4709911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No</a:t>
            </a:r>
            <a:endParaRPr lang="es-PE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4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4C5A3-9089-9F22-96D6-F4EF4C9A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Estructura de una función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718DD5-0D74-393F-2933-F8B100B1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5E3FE4-4B9E-E1EA-1869-660200CD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7</a:t>
            </a:fld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BD54C82-4F8E-E049-3804-D08C9A230CD8}"/>
              </a:ext>
            </a:extLst>
          </p:cNvPr>
          <p:cNvSpPr/>
          <p:nvPr/>
        </p:nvSpPr>
        <p:spPr>
          <a:xfrm>
            <a:off x="836638" y="1346751"/>
            <a:ext cx="1551856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</a:rPr>
              <a:t>def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0928919-7C9E-0DE1-5882-C250280B891A}"/>
              </a:ext>
            </a:extLst>
          </p:cNvPr>
          <p:cNvSpPr/>
          <p:nvPr/>
        </p:nvSpPr>
        <p:spPr>
          <a:xfrm>
            <a:off x="2836101" y="2352734"/>
            <a:ext cx="1971987" cy="78225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(‘Hola’)</a:t>
            </a:r>
          </a:p>
          <a:p>
            <a:pPr algn="ctr"/>
            <a:r>
              <a:rPr lang="es-PE" dirty="0">
                <a:solidFill>
                  <a:schemeClr val="tx1"/>
                </a:solidFill>
              </a:rPr>
              <a:t>print (‘</a:t>
            </a:r>
            <a:r>
              <a:rPr lang="es-PE" dirty="0" err="1">
                <a:solidFill>
                  <a:schemeClr val="tx1"/>
                </a:solidFill>
              </a:rPr>
              <a:t>Fun</a:t>
            </a:r>
            <a:r>
              <a:rPr lang="es-PE" dirty="0">
                <a:solidFill>
                  <a:schemeClr val="tx1"/>
                </a:solidFill>
              </a:rPr>
              <a:t>’)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06B7142-3FB7-02DA-2808-AD86235D3E00}"/>
              </a:ext>
            </a:extLst>
          </p:cNvPr>
          <p:cNvSpPr/>
          <p:nvPr/>
        </p:nvSpPr>
        <p:spPr>
          <a:xfrm>
            <a:off x="626573" y="4392263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(‘Intermedio’)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A35EE0B-7F8D-A4BA-212E-B7C599F3BCA1}"/>
              </a:ext>
            </a:extLst>
          </p:cNvPr>
          <p:cNvSpPr/>
          <p:nvPr/>
        </p:nvSpPr>
        <p:spPr>
          <a:xfrm>
            <a:off x="626573" y="5208435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algo(‘Fin’)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0E7180E-EA7F-27C5-B91E-5B42CBD207A3}"/>
              </a:ext>
            </a:extLst>
          </p:cNvPr>
          <p:cNvSpPr txBox="1"/>
          <p:nvPr/>
        </p:nvSpPr>
        <p:spPr>
          <a:xfrm>
            <a:off x="5324453" y="1810662"/>
            <a:ext cx="30766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Programa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def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algo():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print</a:t>
            </a:r>
            <a:r>
              <a:rPr lang="es-PE" sz="3000" dirty="0">
                <a:solidFill>
                  <a:srgbClr val="7030A0"/>
                </a:solidFill>
              </a:rPr>
              <a:t>(‘Hola’)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print</a:t>
            </a:r>
            <a:r>
              <a:rPr lang="es-PE" sz="3000" dirty="0">
                <a:solidFill>
                  <a:srgbClr val="7030A0"/>
                </a:solidFill>
              </a:rPr>
              <a:t>(‘</a:t>
            </a:r>
            <a:r>
              <a:rPr lang="es-PE" sz="3000" dirty="0" err="1">
                <a:solidFill>
                  <a:srgbClr val="7030A0"/>
                </a:solidFill>
              </a:rPr>
              <a:t>Fun</a:t>
            </a:r>
            <a:r>
              <a:rPr lang="es-PE" sz="3000" dirty="0">
                <a:solidFill>
                  <a:srgbClr val="7030A0"/>
                </a:solidFill>
              </a:rPr>
              <a:t>’)</a:t>
            </a:r>
          </a:p>
          <a:p>
            <a:r>
              <a:rPr lang="es-PE" sz="3000" dirty="0">
                <a:solidFill>
                  <a:srgbClr val="7030A0"/>
                </a:solidFill>
              </a:rPr>
              <a:t>algo()</a:t>
            </a:r>
          </a:p>
          <a:p>
            <a:r>
              <a:rPr lang="es-PE" sz="3000" dirty="0">
                <a:solidFill>
                  <a:srgbClr val="D7712B"/>
                </a:solidFill>
              </a:rPr>
              <a:t>print(‘Intermedio’)</a:t>
            </a:r>
          </a:p>
          <a:p>
            <a:r>
              <a:rPr lang="es-PE" sz="3000" dirty="0">
                <a:solidFill>
                  <a:srgbClr val="7030A0"/>
                </a:solidFill>
              </a:rPr>
              <a:t>algo()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F99D043-F1F1-E95A-5E73-46C6EC530E80}"/>
              </a:ext>
            </a:extLst>
          </p:cNvPr>
          <p:cNvSpPr/>
          <p:nvPr/>
        </p:nvSpPr>
        <p:spPr>
          <a:xfrm>
            <a:off x="626573" y="3548387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algo()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21D6155-8909-C28E-3672-02B6408FA78B}"/>
              </a:ext>
            </a:extLst>
          </p:cNvPr>
          <p:cNvSpPr txBox="1"/>
          <p:nvPr/>
        </p:nvSpPr>
        <p:spPr>
          <a:xfrm>
            <a:off x="3257663" y="2016105"/>
            <a:ext cx="11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algo():</a:t>
            </a:r>
            <a:endParaRPr lang="es-PE" dirty="0">
              <a:solidFill>
                <a:srgbClr val="7030A0"/>
              </a:solidFill>
            </a:endParaRP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1A826B4D-3A1C-4491-93A3-96D6B43DD7F8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rot="16200000" flipH="1">
            <a:off x="773686" y="2709505"/>
            <a:ext cx="1677761" cy="1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F167132-2C36-3BFA-78B1-B8741F11F4AC}"/>
              </a:ext>
            </a:extLst>
          </p:cNvPr>
          <p:cNvCxnSpPr>
            <a:stCxn id="27" idx="2"/>
            <a:endCxn id="10" idx="0"/>
          </p:cNvCxnSpPr>
          <p:nvPr/>
        </p:nvCxnSpPr>
        <p:spPr>
          <a:xfrm>
            <a:off x="1612567" y="4072262"/>
            <a:ext cx="0" cy="3200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EB17649-58A4-93B2-1ADC-BF5D2ADFE90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612567" y="4916138"/>
            <a:ext cx="0" cy="2922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59DC9BB-31B3-E032-6FEB-74C267ADA51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388494" y="1608689"/>
            <a:ext cx="440827" cy="74404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BDA4CCC-37BD-E66E-1701-E4CD4E18AD5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598560" y="2743861"/>
            <a:ext cx="237541" cy="79517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154DEDE2-5866-B535-BB38-72BD8DA76DD0}"/>
              </a:ext>
            </a:extLst>
          </p:cNvPr>
          <p:cNvCxnSpPr>
            <a:stCxn id="8" idx="2"/>
            <a:endCxn id="27" idx="3"/>
          </p:cNvCxnSpPr>
          <p:nvPr/>
        </p:nvCxnSpPr>
        <p:spPr>
          <a:xfrm flipH="1">
            <a:off x="2598560" y="3134988"/>
            <a:ext cx="1223535" cy="6753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C57FAAC-CD1B-12C1-46A8-EDD64A49E832}"/>
              </a:ext>
            </a:extLst>
          </p:cNvPr>
          <p:cNvSpPr txBox="1"/>
          <p:nvPr/>
        </p:nvSpPr>
        <p:spPr>
          <a:xfrm>
            <a:off x="9345839" y="2107870"/>
            <a:ext cx="1943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Output</a:t>
            </a:r>
          </a:p>
          <a:p>
            <a:r>
              <a:rPr lang="es-PE" sz="3000" dirty="0">
                <a:solidFill>
                  <a:srgbClr val="7030A0"/>
                </a:solidFill>
              </a:rPr>
              <a:t>Hola</a:t>
            </a:r>
          </a:p>
          <a:p>
            <a:r>
              <a:rPr lang="es-PE" sz="3000" dirty="0" err="1">
                <a:solidFill>
                  <a:srgbClr val="7030A0"/>
                </a:solidFill>
              </a:rPr>
              <a:t>Fun</a:t>
            </a:r>
            <a:endParaRPr lang="es-PE" sz="3000" dirty="0">
              <a:solidFill>
                <a:srgbClr val="7030A0"/>
              </a:solidFill>
            </a:endParaRPr>
          </a:p>
          <a:p>
            <a:r>
              <a:rPr lang="es-PE" sz="3000" dirty="0">
                <a:solidFill>
                  <a:srgbClr val="D7712B"/>
                </a:solidFill>
              </a:rPr>
              <a:t>Intermedio</a:t>
            </a:r>
          </a:p>
          <a:p>
            <a:r>
              <a:rPr lang="es-PE" sz="3000" dirty="0">
                <a:solidFill>
                  <a:srgbClr val="7030A0"/>
                </a:solidFill>
              </a:rPr>
              <a:t>Hola</a:t>
            </a:r>
          </a:p>
          <a:p>
            <a:r>
              <a:rPr lang="es-PE" sz="3000" dirty="0" err="1">
                <a:solidFill>
                  <a:srgbClr val="7030A0"/>
                </a:solidFill>
              </a:rPr>
              <a:t>Fun</a:t>
            </a:r>
            <a:endParaRPr lang="es-PE" sz="3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8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4C5A3-9089-9F22-96D6-F4EF4C9A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Bucles e iteraciones: </a:t>
            </a:r>
            <a:r>
              <a:rPr lang="es-PE" b="1" dirty="0" err="1"/>
              <a:t>while</a:t>
            </a:r>
            <a:endParaRPr lang="es-PE" b="1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718DD5-0D74-393F-2933-F8B100B1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5E3FE4-4B9E-E1EA-1869-660200CD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8</a:t>
            </a:fld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BD54C82-4F8E-E049-3804-D08C9A230CD8}"/>
              </a:ext>
            </a:extLst>
          </p:cNvPr>
          <p:cNvSpPr/>
          <p:nvPr/>
        </p:nvSpPr>
        <p:spPr>
          <a:xfrm>
            <a:off x="836637" y="1346751"/>
            <a:ext cx="1551856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 = 5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06B7142-3FB7-02DA-2808-AD86235D3E00}"/>
              </a:ext>
            </a:extLst>
          </p:cNvPr>
          <p:cNvSpPr/>
          <p:nvPr/>
        </p:nvSpPr>
        <p:spPr>
          <a:xfrm>
            <a:off x="2407758" y="3821596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 = n - 1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A35EE0B-7F8D-A4BA-212E-B7C599F3BCA1}"/>
              </a:ext>
            </a:extLst>
          </p:cNvPr>
          <p:cNvSpPr/>
          <p:nvPr/>
        </p:nvSpPr>
        <p:spPr>
          <a:xfrm>
            <a:off x="626572" y="5156652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print(‘Fin’)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0E7180E-EA7F-27C5-B91E-5B42CBD207A3}"/>
              </a:ext>
            </a:extLst>
          </p:cNvPr>
          <p:cNvSpPr txBox="1"/>
          <p:nvPr/>
        </p:nvSpPr>
        <p:spPr>
          <a:xfrm>
            <a:off x="5324453" y="1810662"/>
            <a:ext cx="30766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Programa</a:t>
            </a:r>
          </a:p>
          <a:p>
            <a:r>
              <a:rPr lang="es-PE" sz="3000" dirty="0">
                <a:solidFill>
                  <a:srgbClr val="7030A0"/>
                </a:solidFill>
              </a:rPr>
              <a:t>n</a:t>
            </a:r>
            <a:r>
              <a:rPr lang="es-PE" sz="3000" dirty="0">
                <a:solidFill>
                  <a:srgbClr val="D7712B"/>
                </a:solidFill>
              </a:rPr>
              <a:t> = </a:t>
            </a:r>
            <a:r>
              <a:rPr lang="es-PE" sz="3000" dirty="0"/>
              <a:t>5</a:t>
            </a:r>
            <a:r>
              <a:rPr lang="es-PE" sz="3000" dirty="0">
                <a:solidFill>
                  <a:srgbClr val="D7712B"/>
                </a:solidFill>
              </a:rPr>
              <a:t>: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while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n</a:t>
            </a:r>
            <a:r>
              <a:rPr lang="es-PE" sz="3000" dirty="0">
                <a:solidFill>
                  <a:srgbClr val="D7712B"/>
                </a:solidFill>
              </a:rPr>
              <a:t>&gt;</a:t>
            </a:r>
            <a:r>
              <a:rPr lang="es-PE" sz="3000" dirty="0"/>
              <a:t>0</a:t>
            </a:r>
            <a:r>
              <a:rPr lang="es-PE" sz="3000" dirty="0">
                <a:solidFill>
                  <a:srgbClr val="D7712B"/>
                </a:solidFill>
              </a:rPr>
              <a:t>: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print(</a:t>
            </a:r>
            <a:r>
              <a:rPr lang="es-PE" sz="3000" dirty="0">
                <a:solidFill>
                  <a:srgbClr val="7030A0"/>
                </a:solidFill>
              </a:rPr>
              <a:t>n</a:t>
            </a:r>
            <a:r>
              <a:rPr lang="es-PE" sz="3000" dirty="0">
                <a:solidFill>
                  <a:srgbClr val="D7712B"/>
                </a:solidFill>
              </a:rPr>
              <a:t>)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</a:t>
            </a:r>
            <a:r>
              <a:rPr lang="es-PE" sz="3000" dirty="0">
                <a:solidFill>
                  <a:srgbClr val="7030A0"/>
                </a:solidFill>
              </a:rPr>
              <a:t>n</a:t>
            </a:r>
            <a:r>
              <a:rPr lang="es-PE" sz="3000" dirty="0">
                <a:solidFill>
                  <a:srgbClr val="D7712B"/>
                </a:solidFill>
              </a:rPr>
              <a:t> = </a:t>
            </a:r>
            <a:r>
              <a:rPr lang="es-PE" sz="3000" dirty="0">
                <a:solidFill>
                  <a:srgbClr val="7030A0"/>
                </a:solidFill>
              </a:rPr>
              <a:t>n</a:t>
            </a:r>
            <a:r>
              <a:rPr lang="es-PE" sz="3000" dirty="0">
                <a:solidFill>
                  <a:srgbClr val="D7712B"/>
                </a:solidFill>
              </a:rPr>
              <a:t> – 1</a:t>
            </a:r>
          </a:p>
          <a:p>
            <a:r>
              <a:rPr lang="es-PE" sz="3000" dirty="0">
                <a:solidFill>
                  <a:srgbClr val="D7712B"/>
                </a:solidFill>
              </a:rPr>
              <a:t>print(</a:t>
            </a:r>
            <a:r>
              <a:rPr lang="es-PE" sz="3000" dirty="0"/>
              <a:t>‘Fin’</a:t>
            </a:r>
            <a:r>
              <a:rPr lang="es-PE" sz="3000" dirty="0">
                <a:solidFill>
                  <a:srgbClr val="D7712B"/>
                </a:solidFill>
              </a:rPr>
              <a:t>)</a:t>
            </a:r>
          </a:p>
          <a:p>
            <a:r>
              <a:rPr lang="es-PE" sz="3000" dirty="0">
                <a:solidFill>
                  <a:srgbClr val="D7712B"/>
                </a:solidFill>
              </a:rPr>
              <a:t>print(</a:t>
            </a:r>
            <a:r>
              <a:rPr lang="es-PE" sz="3000" dirty="0">
                <a:solidFill>
                  <a:srgbClr val="7030A0"/>
                </a:solidFill>
              </a:rPr>
              <a:t>n</a:t>
            </a:r>
            <a:r>
              <a:rPr lang="es-PE" sz="3000" dirty="0">
                <a:solidFill>
                  <a:srgbClr val="D7712B"/>
                </a:solidFill>
              </a:rPr>
              <a:t>)</a:t>
            </a:r>
            <a:endParaRPr lang="es-PE" sz="3000" dirty="0">
              <a:solidFill>
                <a:srgbClr val="7030A0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F99D043-F1F1-E95A-5E73-46C6EC530E80}"/>
              </a:ext>
            </a:extLst>
          </p:cNvPr>
          <p:cNvSpPr/>
          <p:nvPr/>
        </p:nvSpPr>
        <p:spPr>
          <a:xfrm>
            <a:off x="2407758" y="2928475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print(n)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C57FAAC-CD1B-12C1-46A8-EDD64A49E832}"/>
              </a:ext>
            </a:extLst>
          </p:cNvPr>
          <p:cNvSpPr txBox="1"/>
          <p:nvPr/>
        </p:nvSpPr>
        <p:spPr>
          <a:xfrm>
            <a:off x="9317859" y="1810662"/>
            <a:ext cx="1943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Output</a:t>
            </a:r>
          </a:p>
          <a:p>
            <a:r>
              <a:rPr lang="es-PE" sz="3000" dirty="0">
                <a:solidFill>
                  <a:srgbClr val="D7712B"/>
                </a:solidFill>
              </a:rPr>
              <a:t>5</a:t>
            </a:r>
          </a:p>
          <a:p>
            <a:r>
              <a:rPr lang="es-PE" sz="3000" dirty="0">
                <a:solidFill>
                  <a:srgbClr val="D7712B"/>
                </a:solidFill>
              </a:rPr>
              <a:t>4</a:t>
            </a:r>
          </a:p>
          <a:p>
            <a:r>
              <a:rPr lang="es-PE" sz="3000" dirty="0">
                <a:solidFill>
                  <a:srgbClr val="D7712B"/>
                </a:solidFill>
              </a:rPr>
              <a:t>3</a:t>
            </a:r>
          </a:p>
          <a:p>
            <a:r>
              <a:rPr lang="es-PE" sz="3000" dirty="0">
                <a:solidFill>
                  <a:srgbClr val="D7712B"/>
                </a:solidFill>
              </a:rPr>
              <a:t>2</a:t>
            </a:r>
          </a:p>
          <a:p>
            <a:r>
              <a:rPr lang="es-PE" sz="3000" dirty="0">
                <a:solidFill>
                  <a:srgbClr val="D7712B"/>
                </a:solidFill>
              </a:rPr>
              <a:t>1</a:t>
            </a:r>
          </a:p>
          <a:p>
            <a:r>
              <a:rPr lang="es-PE" sz="3000" dirty="0">
                <a:solidFill>
                  <a:srgbClr val="D7712B"/>
                </a:solidFill>
              </a:rPr>
              <a:t>Fin</a:t>
            </a:r>
          </a:p>
          <a:p>
            <a:r>
              <a:rPr lang="es-PE" sz="3000" dirty="0">
                <a:solidFill>
                  <a:srgbClr val="D7712B"/>
                </a:solidFill>
              </a:rPr>
              <a:t>0</a:t>
            </a:r>
          </a:p>
        </p:txBody>
      </p:sp>
      <p:sp>
        <p:nvSpPr>
          <p:cNvPr id="20" name="Diagrama de flujo: decisión 19">
            <a:extLst>
              <a:ext uri="{FF2B5EF4-FFF2-40B4-BE49-F238E27FC236}">
                <a16:creationId xmlns:a16="http://schemas.microsoft.com/office/drawing/2014/main" id="{C56AD860-B0D1-D4B7-34F3-1AC4777EBACD}"/>
              </a:ext>
            </a:extLst>
          </p:cNvPr>
          <p:cNvSpPr/>
          <p:nvPr/>
        </p:nvSpPr>
        <p:spPr>
          <a:xfrm>
            <a:off x="951831" y="2154388"/>
            <a:ext cx="1321468" cy="774087"/>
          </a:xfrm>
          <a:prstGeom prst="flowChartDecision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7030A0"/>
                </a:solidFill>
              </a:rPr>
              <a:t>n &gt; 0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A92CF18-B097-8319-1A6B-AF16B8F5B78C}"/>
              </a:ext>
            </a:extLst>
          </p:cNvPr>
          <p:cNvCxnSpPr>
            <a:stCxn id="7" idx="2"/>
            <a:endCxn id="20" idx="0"/>
          </p:cNvCxnSpPr>
          <p:nvPr/>
        </p:nvCxnSpPr>
        <p:spPr>
          <a:xfrm>
            <a:off x="1612565" y="1870626"/>
            <a:ext cx="0" cy="2837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7C7360E6-A971-95F3-CC8E-A5E454930508}"/>
              </a:ext>
            </a:extLst>
          </p:cNvPr>
          <p:cNvCxnSpPr>
            <a:stCxn id="20" idx="3"/>
            <a:endCxn id="27" idx="0"/>
          </p:cNvCxnSpPr>
          <p:nvPr/>
        </p:nvCxnSpPr>
        <p:spPr>
          <a:xfrm>
            <a:off x="2273299" y="2541432"/>
            <a:ext cx="1120453" cy="387043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F83DEFD-B1B4-AD62-38AF-36F9637D926B}"/>
              </a:ext>
            </a:extLst>
          </p:cNvPr>
          <p:cNvCxnSpPr>
            <a:stCxn id="27" idx="2"/>
            <a:endCxn id="10" idx="0"/>
          </p:cNvCxnSpPr>
          <p:nvPr/>
        </p:nvCxnSpPr>
        <p:spPr>
          <a:xfrm>
            <a:off x="3393752" y="3452350"/>
            <a:ext cx="0" cy="3692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029530A7-EF60-05A9-CC99-A43C41851204}"/>
              </a:ext>
            </a:extLst>
          </p:cNvPr>
          <p:cNvCxnSpPr>
            <a:cxnSpLocks/>
            <a:stCxn id="10" idx="2"/>
            <a:endCxn id="20" idx="2"/>
          </p:cNvCxnSpPr>
          <p:nvPr/>
        </p:nvCxnSpPr>
        <p:spPr>
          <a:xfrm rot="5400000" flipH="1">
            <a:off x="1794661" y="2746380"/>
            <a:ext cx="1416996" cy="1781187"/>
          </a:xfrm>
          <a:prstGeom prst="bentConnector3">
            <a:avLst>
              <a:gd name="adj1" fmla="val -161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F0E14E2-E723-917A-9C33-9D6F0FA7C1DD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618" y="2541431"/>
            <a:ext cx="43921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F0271C1-BCF6-3ABE-DCEF-A2946314C142}"/>
              </a:ext>
            </a:extLst>
          </p:cNvPr>
          <p:cNvCxnSpPr/>
          <p:nvPr/>
        </p:nvCxnSpPr>
        <p:spPr>
          <a:xfrm>
            <a:off x="528116" y="2571849"/>
            <a:ext cx="0" cy="23452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B9487BF7-E99B-3DFF-BF5A-8D968BBA9659}"/>
              </a:ext>
            </a:extLst>
          </p:cNvPr>
          <p:cNvCxnSpPr>
            <a:endCxn id="11" idx="0"/>
          </p:cNvCxnSpPr>
          <p:nvPr/>
        </p:nvCxnSpPr>
        <p:spPr>
          <a:xfrm>
            <a:off x="528116" y="4917050"/>
            <a:ext cx="1084450" cy="23960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97C361A-8483-CC2F-B921-FDCD2008CEEC}"/>
              </a:ext>
            </a:extLst>
          </p:cNvPr>
          <p:cNvSpPr txBox="1"/>
          <p:nvPr/>
        </p:nvSpPr>
        <p:spPr>
          <a:xfrm>
            <a:off x="415420" y="2132192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No</a:t>
            </a:r>
            <a:endParaRPr lang="es-PE" sz="2000" dirty="0">
              <a:solidFill>
                <a:srgbClr val="7030A0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B094800-3AB6-8C96-5CD9-8D6EA8ABD292}"/>
              </a:ext>
            </a:extLst>
          </p:cNvPr>
          <p:cNvSpPr txBox="1"/>
          <p:nvPr/>
        </p:nvSpPr>
        <p:spPr>
          <a:xfrm>
            <a:off x="3043579" y="2117295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Sí</a:t>
            </a:r>
            <a:endParaRPr lang="es-PE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3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1109A38-2A89-65CC-0217-4790948A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Python para todos - Agosto del 2022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17EB68F-BC21-BBE3-8821-C44C0C8B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06D-1C54-45AF-95B4-2D125529B008}" type="slidenum">
              <a:rPr lang="es-PE" smtClean="0"/>
              <a:t>9</a:t>
            </a:fld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E2B96C-7A98-307D-EEC5-3175A2073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sz="8000" dirty="0"/>
              <a:t>Librería Pandas</a:t>
            </a:r>
          </a:p>
        </p:txBody>
      </p:sp>
    </p:spTree>
    <p:extLst>
      <p:ext uri="{BB962C8B-B14F-4D97-AF65-F5344CB8AC3E}">
        <p14:creationId xmlns:p14="http://schemas.microsoft.com/office/powerpoint/2010/main" val="488410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4538</TotalTime>
  <Words>841</Words>
  <Application>Microsoft Office PowerPoint</Application>
  <PresentationFormat>Panorámica</PresentationFormat>
  <Paragraphs>203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Segoe UI Black</vt:lpstr>
      <vt:lpstr>Tema de Office</vt:lpstr>
      <vt:lpstr>Presentación de PowerPoint</vt:lpstr>
      <vt:lpstr>Índice</vt:lpstr>
      <vt:lpstr>Presentación de PowerPoint</vt:lpstr>
      <vt:lpstr>Puntos revisados</vt:lpstr>
      <vt:lpstr>Palabras reservadas</vt:lpstr>
      <vt:lpstr>Condicionales</vt:lpstr>
      <vt:lpstr>Estructura de una función</vt:lpstr>
      <vt:lpstr>Bucles e iteraciones: while</vt:lpstr>
      <vt:lpstr>Presentación de PowerPoint</vt:lpstr>
      <vt:lpstr>Librería Pandas</vt:lpstr>
      <vt:lpstr>Pregunta N° 1</vt:lpstr>
      <vt:lpstr>Pregunta N° 2</vt:lpstr>
      <vt:lpstr>Pregunta N° 3</vt:lpstr>
      <vt:lpstr>Pregunta N° 4</vt:lpstr>
      <vt:lpstr>Pregunta N° 5</vt:lpstr>
      <vt:lpstr>Pregunta N° 6</vt:lpstr>
      <vt:lpstr>Pregunta N° 7</vt:lpstr>
      <vt:lpstr>Enlace Github</vt:lpstr>
      <vt:lpstr>Presentación de PowerPoint</vt:lpstr>
    </vt:vector>
  </TitlesOfParts>
  <Company>Luffi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ISODEC</dc:creator>
  <cp:lastModifiedBy>Franco Omar Fabián Espinoza</cp:lastModifiedBy>
  <cp:revision>136</cp:revision>
  <dcterms:created xsi:type="dcterms:W3CDTF">2020-08-19T01:42:50Z</dcterms:created>
  <dcterms:modified xsi:type="dcterms:W3CDTF">2022-08-13T12:30:58Z</dcterms:modified>
</cp:coreProperties>
</file>