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305" r:id="rId3"/>
    <p:sldId id="307" r:id="rId4"/>
    <p:sldId id="340" r:id="rId5"/>
    <p:sldId id="372" r:id="rId6"/>
    <p:sldId id="342" r:id="rId7"/>
    <p:sldId id="341" r:id="rId8"/>
    <p:sldId id="343" r:id="rId9"/>
    <p:sldId id="373" r:id="rId10"/>
    <p:sldId id="344" r:id="rId11"/>
    <p:sldId id="346" r:id="rId12"/>
    <p:sldId id="348" r:id="rId13"/>
    <p:sldId id="349" r:id="rId14"/>
    <p:sldId id="350" r:id="rId15"/>
    <p:sldId id="351" r:id="rId16"/>
    <p:sldId id="374" r:id="rId17"/>
    <p:sldId id="353" r:id="rId18"/>
    <p:sldId id="352" r:id="rId19"/>
    <p:sldId id="355" r:id="rId20"/>
    <p:sldId id="356" r:id="rId21"/>
    <p:sldId id="375" r:id="rId22"/>
    <p:sldId id="357" r:id="rId23"/>
    <p:sldId id="378" r:id="rId24"/>
    <p:sldId id="358" r:id="rId25"/>
    <p:sldId id="359" r:id="rId26"/>
    <p:sldId id="360" r:id="rId27"/>
    <p:sldId id="376" r:id="rId28"/>
    <p:sldId id="362" r:id="rId29"/>
    <p:sldId id="363" r:id="rId30"/>
    <p:sldId id="364" r:id="rId31"/>
    <p:sldId id="365" r:id="rId32"/>
    <p:sldId id="366" r:id="rId33"/>
    <p:sldId id="377" r:id="rId34"/>
    <p:sldId id="367" r:id="rId35"/>
    <p:sldId id="368" r:id="rId36"/>
    <p:sldId id="369" r:id="rId37"/>
    <p:sldId id="370" r:id="rId38"/>
    <p:sldId id="371" r:id="rId39"/>
    <p:sldId id="339" r:id="rId40"/>
    <p:sldId id="332" r:id="rId41"/>
    <p:sldId id="284" r:id="rId4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12B"/>
    <a:srgbClr val="843C0C"/>
    <a:srgbClr val="F3B29A"/>
    <a:srgbClr val="2E75B6"/>
    <a:srgbClr val="A5A5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D3A56-3B8E-4903-85E3-FE7EE9EA1AB3}" type="datetimeFigureOut">
              <a:rPr lang="es-PE" smtClean="0"/>
              <a:t>5/08/2022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0D0BA-9B7A-48DC-8696-0C437A4B70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63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18619-439B-483E-B38C-CE65838B2F0C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50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7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8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99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ìtulo Iso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16" y="1010835"/>
            <a:ext cx="8176969" cy="1966130"/>
          </a:xfrm>
          <a:prstGeom prst="rect">
            <a:avLst/>
          </a:prstGeom>
          <a:ln>
            <a:noFill/>
          </a:ln>
        </p:spPr>
      </p:pic>
      <p:cxnSp>
        <p:nvCxnSpPr>
          <p:cNvPr id="8" name="Conector recto 7"/>
          <p:cNvCxnSpPr/>
          <p:nvPr userDrawn="1"/>
        </p:nvCxnSpPr>
        <p:spPr>
          <a:xfrm flipV="1">
            <a:off x="838200" y="6350000"/>
            <a:ext cx="10512000" cy="0"/>
          </a:xfrm>
          <a:prstGeom prst="line">
            <a:avLst/>
          </a:prstGeom>
          <a:ln>
            <a:solidFill>
              <a:srgbClr val="FFCC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7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erpo Iso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0" y="301625"/>
            <a:ext cx="9254700" cy="523875"/>
          </a:xfrm>
          <a:solidFill>
            <a:srgbClr val="FFFFFF"/>
          </a:solidFill>
        </p:spPr>
        <p:txBody>
          <a:bodyPr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8200" y="6381750"/>
            <a:ext cx="7772400" cy="360000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81750"/>
            <a:ext cx="2743200" cy="360000"/>
          </a:xfrm>
        </p:spPr>
        <p:txBody>
          <a:bodyPr/>
          <a:lstStyle/>
          <a:p>
            <a:fld id="{3CE8B06D-1C54-45AF-95B4-2D125529B008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7" name="Conector recto 6"/>
          <p:cNvCxnSpPr/>
          <p:nvPr userDrawn="1"/>
        </p:nvCxnSpPr>
        <p:spPr>
          <a:xfrm flipV="1">
            <a:off x="838200" y="6350000"/>
            <a:ext cx="10512000" cy="0"/>
          </a:xfrm>
          <a:prstGeom prst="line">
            <a:avLst/>
          </a:prstGeom>
          <a:ln>
            <a:solidFill>
              <a:srgbClr val="FFCC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05682"/>
            <a:ext cx="1966130" cy="670618"/>
          </a:xfrm>
          <a:prstGeom prst="rect">
            <a:avLst/>
          </a:prstGeom>
        </p:spPr>
      </p:pic>
      <p:sp>
        <p:nvSpPr>
          <p:cNvPr id="9" name="14 Rectángulo"/>
          <p:cNvSpPr/>
          <p:nvPr userDrawn="1"/>
        </p:nvSpPr>
        <p:spPr>
          <a:xfrm>
            <a:off x="2080430" y="230794"/>
            <a:ext cx="9288000" cy="43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PE" dirty="0"/>
          </a:p>
        </p:txBody>
      </p:sp>
      <p:sp>
        <p:nvSpPr>
          <p:cNvPr id="10" name="14 Rectángulo"/>
          <p:cNvSpPr/>
          <p:nvPr userDrawn="1"/>
        </p:nvSpPr>
        <p:spPr>
          <a:xfrm>
            <a:off x="2093130" y="864849"/>
            <a:ext cx="9288000" cy="4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80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8200" y="6381750"/>
            <a:ext cx="7772400" cy="360000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81750"/>
            <a:ext cx="2743200" cy="360000"/>
          </a:xfrm>
        </p:spPr>
        <p:txBody>
          <a:bodyPr/>
          <a:lstStyle/>
          <a:p>
            <a:fld id="{3CE8B06D-1C54-45AF-95B4-2D125529B008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838200" y="6350000"/>
            <a:ext cx="10512000" cy="0"/>
          </a:xfrm>
          <a:prstGeom prst="line">
            <a:avLst/>
          </a:prstGeom>
          <a:ln>
            <a:solidFill>
              <a:srgbClr val="FFCC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71" y="4038501"/>
            <a:ext cx="2972058" cy="2286198"/>
          </a:xfrm>
          <a:prstGeom prst="rect">
            <a:avLst/>
          </a:prstGeom>
        </p:spPr>
      </p:pic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>
          <a:xfrm>
            <a:off x="838200" y="2714328"/>
            <a:ext cx="8394700" cy="943272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30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3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30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30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91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O_Cuer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B0DC15A7-FABB-472C-B4BA-E618E39AF9AD}"/>
              </a:ext>
            </a:extLst>
          </p:cNvPr>
          <p:cNvSpPr/>
          <p:nvPr userDrawn="1"/>
        </p:nvSpPr>
        <p:spPr>
          <a:xfrm>
            <a:off x="0" y="0"/>
            <a:ext cx="7962900" cy="762000"/>
          </a:xfrm>
          <a:custGeom>
            <a:avLst/>
            <a:gdLst>
              <a:gd name="connsiteX0" fmla="*/ 0 w 6667500"/>
              <a:gd name="connsiteY0" fmla="*/ 0 h 717452"/>
              <a:gd name="connsiteX1" fmla="*/ 6096000 w 6667500"/>
              <a:gd name="connsiteY1" fmla="*/ 0 h 717452"/>
              <a:gd name="connsiteX2" fmla="*/ 6667500 w 6667500"/>
              <a:gd name="connsiteY2" fmla="*/ 0 h 717452"/>
              <a:gd name="connsiteX3" fmla="*/ 6096000 w 6667500"/>
              <a:gd name="connsiteY3" fmla="*/ 717452 h 717452"/>
              <a:gd name="connsiteX4" fmla="*/ 0 w 6667500"/>
              <a:gd name="connsiteY4" fmla="*/ 717452 h 71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0" h="717452">
                <a:moveTo>
                  <a:pt x="0" y="0"/>
                </a:moveTo>
                <a:lnTo>
                  <a:pt x="6096000" y="0"/>
                </a:lnTo>
                <a:lnTo>
                  <a:pt x="6667500" y="0"/>
                </a:lnTo>
                <a:lnTo>
                  <a:pt x="6096000" y="717452"/>
                </a:lnTo>
                <a:lnTo>
                  <a:pt x="0" y="717452"/>
                </a:lnTo>
                <a:close/>
              </a:path>
            </a:pathLst>
          </a:custGeom>
          <a:gradFill>
            <a:gsLst>
              <a:gs pos="98000">
                <a:srgbClr val="D26D44"/>
              </a:gs>
              <a:gs pos="54000">
                <a:srgbClr val="BC3733"/>
              </a:gs>
              <a:gs pos="0">
                <a:srgbClr val="81151F"/>
              </a:gs>
              <a:gs pos="27000">
                <a:srgbClr val="A5002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pic>
        <p:nvPicPr>
          <p:cNvPr id="6" name="Picture 2" descr="isodec">
            <a:extLst>
              <a:ext uri="{FF2B5EF4-FFF2-40B4-BE49-F238E27FC236}">
                <a16:creationId xmlns:a16="http://schemas.microsoft.com/office/drawing/2014/main" id="{5102E2A4-5F43-474F-A526-E04D90F49F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243" y="59016"/>
            <a:ext cx="777874" cy="7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6EA0B50-4572-4357-951D-1A15C9F50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136" y="103392"/>
            <a:ext cx="7093811" cy="555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s-ES" dirty="0"/>
              <a:t>Haga clic para modificar los estilos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4B3ED503-4C82-47C3-B177-FD7EA326BC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3518" y="6547434"/>
            <a:ext cx="2625725" cy="2825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22841675-9DB3-4B57-9A40-6E46B8B16E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136" y="865392"/>
            <a:ext cx="7093811" cy="555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BE3C3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s-ES" dirty="0"/>
              <a:t>Haga clic para modificar los estilos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F5BBA0A-3446-4BEC-BB31-BABA8E3A568A}"/>
              </a:ext>
            </a:extLst>
          </p:cNvPr>
          <p:cNvCxnSpPr/>
          <p:nvPr userDrawn="1"/>
        </p:nvCxnSpPr>
        <p:spPr>
          <a:xfrm flipH="1">
            <a:off x="7372350" y="0"/>
            <a:ext cx="704850" cy="771525"/>
          </a:xfrm>
          <a:prstGeom prst="line">
            <a:avLst/>
          </a:prstGeom>
          <a:ln>
            <a:solidFill>
              <a:srgbClr val="AB3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07382E31-9B81-46EF-9552-F3B4AD9A78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86" y="6528383"/>
            <a:ext cx="2625725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112019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55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24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36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91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38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4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6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092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9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36776" y="3356811"/>
            <a:ext cx="9691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Curso: </a:t>
            </a:r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para todos</a:t>
            </a:r>
          </a:p>
          <a:p>
            <a:pPr algn="ctr"/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Instructor:</a:t>
            </a:r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Franco Fabián</a:t>
            </a:r>
          </a:p>
          <a:p>
            <a:pPr algn="ctr"/>
            <a:endParaRPr lang="es-PE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PE" sz="3600" b="1" dirty="0">
                <a:solidFill>
                  <a:srgbClr val="843C0C"/>
                </a:solidFill>
              </a:rPr>
              <a:t>Nivel Básico</a:t>
            </a:r>
            <a:endParaRPr lang="es-PE" sz="2800" b="1" dirty="0">
              <a:solidFill>
                <a:srgbClr val="843C0C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986086" y="6389776"/>
            <a:ext cx="27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accent2">
                    <a:lumMod val="50000"/>
                  </a:schemeClr>
                </a:solidFill>
              </a:rPr>
              <a:t>Agosto del 2022</a:t>
            </a:r>
          </a:p>
        </p:txBody>
      </p:sp>
    </p:spTree>
    <p:extLst>
      <p:ext uri="{BB962C8B-B14F-4D97-AF65-F5344CB8AC3E}">
        <p14:creationId xmlns:p14="http://schemas.microsoft.com/office/powerpoint/2010/main" val="189461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CCFFD-DD16-7D79-2E6B-F8987F49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Algunas comparaciones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2BA0C6-AFB9-909D-6B8C-63D82087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02E612-A90D-6511-FF21-4445478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10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CE3B7D-57D0-3FF4-3888-9C3970C7603B}"/>
              </a:ext>
            </a:extLst>
          </p:cNvPr>
          <p:cNvSpPr txBox="1"/>
          <p:nvPr/>
        </p:nvSpPr>
        <p:spPr>
          <a:xfrm>
            <a:off x="838200" y="825500"/>
            <a:ext cx="66377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x  =   4</a:t>
            </a:r>
          </a:p>
          <a:p>
            <a:r>
              <a:rPr lang="es-PE" sz="3000" dirty="0" err="1">
                <a:solidFill>
                  <a:srgbClr val="2E75B6"/>
                </a:solidFill>
              </a:rPr>
              <a:t>if</a:t>
            </a:r>
            <a:r>
              <a:rPr lang="es-PE" sz="3000" dirty="0">
                <a:solidFill>
                  <a:srgbClr val="2E75B6"/>
                </a:solidFill>
              </a:rPr>
              <a:t> x == 4:</a:t>
            </a:r>
          </a:p>
          <a:p>
            <a:r>
              <a:rPr lang="es-PE" sz="3000" dirty="0">
                <a:solidFill>
                  <a:srgbClr val="2E75B6"/>
                </a:solidFill>
              </a:rPr>
              <a:t>	print(‘Es igual a 4’)</a:t>
            </a:r>
          </a:p>
          <a:p>
            <a:r>
              <a:rPr lang="es-PE" sz="3000" dirty="0" err="1">
                <a:solidFill>
                  <a:srgbClr val="7030A0"/>
                </a:solidFill>
              </a:rPr>
              <a:t>if</a:t>
            </a:r>
            <a:r>
              <a:rPr lang="es-PE" sz="3000" dirty="0">
                <a:solidFill>
                  <a:srgbClr val="7030A0"/>
                </a:solidFill>
              </a:rPr>
              <a:t> x &gt; 3:</a:t>
            </a:r>
          </a:p>
          <a:p>
            <a:r>
              <a:rPr lang="es-PE" sz="3000" dirty="0">
                <a:solidFill>
                  <a:srgbClr val="7030A0"/>
                </a:solidFill>
              </a:rPr>
              <a:t>	print(‘Es mayor a 3’)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if</a:t>
            </a:r>
            <a:r>
              <a:rPr lang="es-PE" sz="3000" dirty="0">
                <a:solidFill>
                  <a:srgbClr val="D7712B"/>
                </a:solidFill>
              </a:rPr>
              <a:t> x &gt;= 4: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print(‘Es mayor o igual a  4’)</a:t>
            </a:r>
          </a:p>
          <a:p>
            <a:r>
              <a:rPr lang="es-PE" sz="3000" dirty="0" err="1">
                <a:solidFill>
                  <a:srgbClr val="00B050"/>
                </a:solidFill>
              </a:rPr>
              <a:t>if</a:t>
            </a:r>
            <a:r>
              <a:rPr lang="es-PE" sz="3000" dirty="0">
                <a:solidFill>
                  <a:srgbClr val="00B050"/>
                </a:solidFill>
              </a:rPr>
              <a:t> x &lt; 5: print(‘Es menor a 5’)</a:t>
            </a:r>
          </a:p>
          <a:p>
            <a:r>
              <a:rPr lang="es-PE" sz="3000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es-PE" sz="3000" dirty="0">
                <a:solidFill>
                  <a:schemeClr val="accent3">
                    <a:lumMod val="75000"/>
                  </a:schemeClr>
                </a:solidFill>
              </a:rPr>
              <a:t> x &lt;= 4:</a:t>
            </a:r>
          </a:p>
          <a:p>
            <a:r>
              <a:rPr lang="es-PE" sz="3000" dirty="0">
                <a:solidFill>
                  <a:schemeClr val="accent3">
                    <a:lumMod val="75000"/>
                  </a:schemeClr>
                </a:solidFill>
              </a:rPr>
              <a:t>	print(‘Es menor o igual a 4’)</a:t>
            </a:r>
          </a:p>
          <a:p>
            <a:r>
              <a:rPr lang="es-PE" sz="3000" dirty="0" err="1">
                <a:solidFill>
                  <a:srgbClr val="843C0C"/>
                </a:solidFill>
              </a:rPr>
              <a:t>if</a:t>
            </a:r>
            <a:r>
              <a:rPr lang="es-PE" sz="3000" dirty="0">
                <a:solidFill>
                  <a:srgbClr val="843C0C"/>
                </a:solidFill>
              </a:rPr>
              <a:t> x != 5:</a:t>
            </a:r>
          </a:p>
          <a:p>
            <a:r>
              <a:rPr lang="es-PE" sz="3000" dirty="0">
                <a:solidFill>
                  <a:srgbClr val="843C0C"/>
                </a:solidFill>
              </a:rPr>
              <a:t>	print(‘Es diferente a 5’)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92F498-0DEF-3F22-69BE-79713F0B4067}"/>
              </a:ext>
            </a:extLst>
          </p:cNvPr>
          <p:cNvSpPr txBox="1"/>
          <p:nvPr/>
        </p:nvSpPr>
        <p:spPr>
          <a:xfrm>
            <a:off x="7475982" y="1476153"/>
            <a:ext cx="43696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/>
              <a:t>Output:</a:t>
            </a:r>
          </a:p>
          <a:p>
            <a:r>
              <a:rPr lang="es-PE" sz="4000" dirty="0">
                <a:solidFill>
                  <a:srgbClr val="2E75B6"/>
                </a:solidFill>
              </a:rPr>
              <a:t>Es igual a 4</a:t>
            </a:r>
          </a:p>
          <a:p>
            <a:r>
              <a:rPr lang="es-PE" sz="4000" dirty="0">
                <a:solidFill>
                  <a:srgbClr val="7030A0"/>
                </a:solidFill>
              </a:rPr>
              <a:t>Es mayor a 3</a:t>
            </a:r>
          </a:p>
          <a:p>
            <a:r>
              <a:rPr lang="es-PE" sz="4000" dirty="0">
                <a:solidFill>
                  <a:srgbClr val="D7712B"/>
                </a:solidFill>
              </a:rPr>
              <a:t>Es mayor o igual a 4</a:t>
            </a:r>
          </a:p>
          <a:p>
            <a:r>
              <a:rPr lang="es-PE" sz="4000" dirty="0">
                <a:solidFill>
                  <a:srgbClr val="00B050"/>
                </a:solidFill>
              </a:rPr>
              <a:t>Es menor a 5</a:t>
            </a:r>
          </a:p>
          <a:p>
            <a:r>
              <a:rPr lang="es-PE" sz="4000" dirty="0">
                <a:solidFill>
                  <a:schemeClr val="accent3">
                    <a:lumMod val="75000"/>
                  </a:schemeClr>
                </a:solidFill>
              </a:rPr>
              <a:t>Es menor o igual a 4</a:t>
            </a:r>
          </a:p>
          <a:p>
            <a:r>
              <a:rPr lang="es-PE" sz="4000" dirty="0">
                <a:solidFill>
                  <a:srgbClr val="843C0C"/>
                </a:solidFill>
              </a:rPr>
              <a:t>Es diferente a 5</a:t>
            </a:r>
          </a:p>
          <a:p>
            <a:endParaRPr lang="es-PE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474F3-0E01-A0A3-E96C-D99C7C29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Decisiones en una sola dirección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7DADA2-29C2-C648-0B8A-CB25F5B2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13D373-E693-1381-C8FE-E16D8A40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11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33A268-92F5-B313-C004-7FCA2AFFACC4}"/>
              </a:ext>
            </a:extLst>
          </p:cNvPr>
          <p:cNvSpPr txBox="1"/>
          <p:nvPr/>
        </p:nvSpPr>
        <p:spPr>
          <a:xfrm>
            <a:off x="4514690" y="993483"/>
            <a:ext cx="465566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/>
              <a:t>x = 4</a:t>
            </a:r>
          </a:p>
          <a:p>
            <a:r>
              <a:rPr lang="es-PE" sz="2500" dirty="0">
                <a:solidFill>
                  <a:srgbClr val="D7712B"/>
                </a:solidFill>
              </a:rPr>
              <a:t>print (‘Antes de 4’)</a:t>
            </a:r>
          </a:p>
          <a:p>
            <a:r>
              <a:rPr lang="es-PE" sz="2500" dirty="0" err="1">
                <a:solidFill>
                  <a:srgbClr val="7030A0"/>
                </a:solidFill>
              </a:rPr>
              <a:t>if</a:t>
            </a:r>
            <a:r>
              <a:rPr lang="es-PE" sz="2500" dirty="0">
                <a:solidFill>
                  <a:srgbClr val="7030A0"/>
                </a:solidFill>
              </a:rPr>
              <a:t> x == 4:</a:t>
            </a:r>
          </a:p>
          <a:p>
            <a:r>
              <a:rPr lang="es-PE" sz="2500" dirty="0">
                <a:solidFill>
                  <a:srgbClr val="7030A0"/>
                </a:solidFill>
              </a:rPr>
              <a:t>	print(‘Es 4’)</a:t>
            </a:r>
          </a:p>
          <a:p>
            <a:r>
              <a:rPr lang="es-PE" sz="2500" dirty="0">
                <a:solidFill>
                  <a:srgbClr val="7030A0"/>
                </a:solidFill>
              </a:rPr>
              <a:t>	print(‘Todavía 4’)</a:t>
            </a:r>
          </a:p>
          <a:p>
            <a:r>
              <a:rPr lang="es-PE" sz="2500" dirty="0">
                <a:solidFill>
                  <a:srgbClr val="7030A0"/>
                </a:solidFill>
              </a:rPr>
              <a:t>	print(‘Y sigue’)</a:t>
            </a:r>
          </a:p>
          <a:p>
            <a:r>
              <a:rPr lang="es-PE" sz="2500" dirty="0">
                <a:solidFill>
                  <a:srgbClr val="D7712B"/>
                </a:solidFill>
              </a:rPr>
              <a:t>print (‘Después de 4’)</a:t>
            </a:r>
          </a:p>
          <a:p>
            <a:r>
              <a:rPr lang="es-PE" sz="2500" dirty="0">
                <a:solidFill>
                  <a:srgbClr val="D7712B"/>
                </a:solidFill>
              </a:rPr>
              <a:t>print (‘Antes de 5’)</a:t>
            </a:r>
          </a:p>
          <a:p>
            <a:r>
              <a:rPr lang="es-PE" sz="2500" dirty="0" err="1">
                <a:solidFill>
                  <a:srgbClr val="00B0F0"/>
                </a:solidFill>
              </a:rPr>
              <a:t>if</a:t>
            </a:r>
            <a:r>
              <a:rPr lang="es-PE" sz="2500" dirty="0">
                <a:solidFill>
                  <a:srgbClr val="00B0F0"/>
                </a:solidFill>
              </a:rPr>
              <a:t> x == 5:</a:t>
            </a:r>
          </a:p>
          <a:p>
            <a:r>
              <a:rPr lang="es-PE" sz="2500" dirty="0">
                <a:solidFill>
                  <a:srgbClr val="00B0F0"/>
                </a:solidFill>
              </a:rPr>
              <a:t>	print(‘Es 4’)</a:t>
            </a:r>
          </a:p>
          <a:p>
            <a:r>
              <a:rPr lang="es-PE" sz="2500" dirty="0">
                <a:solidFill>
                  <a:srgbClr val="00B0F0"/>
                </a:solidFill>
              </a:rPr>
              <a:t>	print(‘Todavía 4’)</a:t>
            </a:r>
          </a:p>
          <a:p>
            <a:r>
              <a:rPr lang="es-PE" sz="2500" dirty="0">
                <a:solidFill>
                  <a:srgbClr val="00B0F0"/>
                </a:solidFill>
              </a:rPr>
              <a:t>	print(‘Y sigue’)</a:t>
            </a:r>
          </a:p>
          <a:p>
            <a:r>
              <a:rPr lang="es-PE" sz="2500" dirty="0">
                <a:solidFill>
                  <a:srgbClr val="D7712B"/>
                </a:solidFill>
              </a:rPr>
              <a:t>print (‘Después de 5’)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161C04-3A9C-51AF-4576-C4F3E357F2A3}"/>
              </a:ext>
            </a:extLst>
          </p:cNvPr>
          <p:cNvSpPr txBox="1"/>
          <p:nvPr/>
        </p:nvSpPr>
        <p:spPr>
          <a:xfrm>
            <a:off x="8988132" y="1416494"/>
            <a:ext cx="274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Output: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Antes de 4</a:t>
            </a:r>
          </a:p>
          <a:p>
            <a:r>
              <a:rPr lang="es-PE" sz="3000" dirty="0">
                <a:solidFill>
                  <a:srgbClr val="7030A0"/>
                </a:solidFill>
              </a:rPr>
              <a:t>Es 4</a:t>
            </a:r>
          </a:p>
          <a:p>
            <a:r>
              <a:rPr lang="es-PE" sz="3000" dirty="0">
                <a:solidFill>
                  <a:srgbClr val="7030A0"/>
                </a:solidFill>
              </a:rPr>
              <a:t>Todavía 4</a:t>
            </a:r>
          </a:p>
          <a:p>
            <a:r>
              <a:rPr lang="es-PE" sz="3000" dirty="0">
                <a:solidFill>
                  <a:srgbClr val="7030A0"/>
                </a:solidFill>
              </a:rPr>
              <a:t>Y sigue</a:t>
            </a:r>
          </a:p>
          <a:p>
            <a:r>
              <a:rPr lang="es-PE" sz="3000" dirty="0">
                <a:solidFill>
                  <a:srgbClr val="D7712B"/>
                </a:solidFill>
              </a:rPr>
              <a:t>Después de 4</a:t>
            </a:r>
          </a:p>
          <a:p>
            <a:r>
              <a:rPr lang="es-PE" sz="3000" dirty="0">
                <a:solidFill>
                  <a:srgbClr val="D7712B"/>
                </a:solidFill>
              </a:rPr>
              <a:t>Antes de 5</a:t>
            </a:r>
          </a:p>
          <a:p>
            <a:r>
              <a:rPr lang="es-PE" sz="3000" dirty="0">
                <a:solidFill>
                  <a:srgbClr val="D7712B"/>
                </a:solidFill>
              </a:rPr>
              <a:t>Después de 5</a:t>
            </a:r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31750CEF-A3A9-5650-2D38-96E4C802AE15}"/>
              </a:ext>
            </a:extLst>
          </p:cNvPr>
          <p:cNvSpPr/>
          <p:nvPr/>
        </p:nvSpPr>
        <p:spPr>
          <a:xfrm>
            <a:off x="670177" y="2113959"/>
            <a:ext cx="1485335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== 4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CE5635B-7022-BD19-FBF9-DAE57A9280CA}"/>
              </a:ext>
            </a:extLst>
          </p:cNvPr>
          <p:cNvSpPr/>
          <p:nvPr/>
        </p:nvSpPr>
        <p:spPr>
          <a:xfrm>
            <a:off x="2095502" y="2785445"/>
            <a:ext cx="1963878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(‘Es 4’)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0C7C6E5-6629-74DF-6412-920F6DD21FD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412845" y="1814945"/>
            <a:ext cx="0" cy="299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58A8320-B58B-4F14-1D6E-F5A151BE22B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412845" y="2888046"/>
            <a:ext cx="0" cy="2473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C1144B3B-46E3-C2D0-9D6D-E1F382705393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2155512" y="2501003"/>
            <a:ext cx="921929" cy="2844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8226907-3E02-FCEF-B0F0-BE5794FDE83D}"/>
              </a:ext>
            </a:extLst>
          </p:cNvPr>
          <p:cNvSpPr txBox="1"/>
          <p:nvPr/>
        </p:nvSpPr>
        <p:spPr>
          <a:xfrm>
            <a:off x="2969964" y="213165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FEE6BBC-1A52-B446-D6BD-29695584A1A1}"/>
              </a:ext>
            </a:extLst>
          </p:cNvPr>
          <p:cNvSpPr txBox="1"/>
          <p:nvPr/>
        </p:nvSpPr>
        <p:spPr>
          <a:xfrm>
            <a:off x="1000023" y="2863457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D9E0B09-AA35-0CD1-D210-D11F35885A70}"/>
              </a:ext>
            </a:extLst>
          </p:cNvPr>
          <p:cNvSpPr/>
          <p:nvPr/>
        </p:nvSpPr>
        <p:spPr>
          <a:xfrm>
            <a:off x="2095502" y="3575976"/>
            <a:ext cx="1963878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(‘Todavía 4’)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2CADA7A-BB03-ADDE-8764-EEC488BD951D}"/>
              </a:ext>
            </a:extLst>
          </p:cNvPr>
          <p:cNvSpPr/>
          <p:nvPr/>
        </p:nvSpPr>
        <p:spPr>
          <a:xfrm>
            <a:off x="2095501" y="4345378"/>
            <a:ext cx="1963878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(‘Y sigue’)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F99B8D7-D343-D905-E81A-BB8D54906DF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077441" y="3309320"/>
            <a:ext cx="0" cy="266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2A5DBDB-97F7-66BF-86FB-9E56F8C92200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077441" y="4099851"/>
            <a:ext cx="0" cy="245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C637A8B-BAAD-66B8-1B6A-CAC85D0696EC}"/>
              </a:ext>
            </a:extLst>
          </p:cNvPr>
          <p:cNvCxnSpPr>
            <a:cxnSpLocks/>
          </p:cNvCxnSpPr>
          <p:nvPr/>
        </p:nvCxnSpPr>
        <p:spPr>
          <a:xfrm>
            <a:off x="3077441" y="4869253"/>
            <a:ext cx="0" cy="245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2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474F3-0E01-A0A3-E96C-D99C7C29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Condicionales anidadas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7DADA2-29C2-C648-0B8A-CB25F5B2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13D373-E693-1381-C8FE-E16D8A40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12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33A268-92F5-B313-C004-7FCA2AFFACC4}"/>
              </a:ext>
            </a:extLst>
          </p:cNvPr>
          <p:cNvSpPr txBox="1"/>
          <p:nvPr/>
        </p:nvSpPr>
        <p:spPr>
          <a:xfrm>
            <a:off x="6007088" y="2262799"/>
            <a:ext cx="5762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x  =   16</a:t>
            </a:r>
          </a:p>
          <a:p>
            <a:r>
              <a:rPr lang="es-PE" sz="3000" dirty="0" err="1">
                <a:solidFill>
                  <a:srgbClr val="7030A0"/>
                </a:solidFill>
              </a:rPr>
              <a:t>if</a:t>
            </a:r>
            <a:r>
              <a:rPr lang="es-PE" sz="3000" dirty="0">
                <a:solidFill>
                  <a:srgbClr val="7030A0"/>
                </a:solidFill>
              </a:rPr>
              <a:t> x &gt; 1:</a:t>
            </a:r>
          </a:p>
          <a:p>
            <a:r>
              <a:rPr lang="es-PE" sz="3000" dirty="0">
                <a:solidFill>
                  <a:srgbClr val="7030A0"/>
                </a:solidFill>
              </a:rPr>
              <a:t>	print(‘Mayor a 1’)</a:t>
            </a:r>
          </a:p>
          <a:p>
            <a:r>
              <a:rPr lang="es-PE" sz="3000" dirty="0">
                <a:solidFill>
                  <a:srgbClr val="7030A0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if</a:t>
            </a:r>
            <a:r>
              <a:rPr lang="es-PE" sz="3000" dirty="0">
                <a:solidFill>
                  <a:srgbClr val="D7712B"/>
                </a:solidFill>
              </a:rPr>
              <a:t> x &lt; 50: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	print(‘Menor que 50’)</a:t>
            </a:r>
          </a:p>
          <a:p>
            <a:r>
              <a:rPr lang="es-PE" sz="3000" dirty="0">
                <a:solidFill>
                  <a:srgbClr val="843C0C"/>
                </a:solidFill>
              </a:rPr>
              <a:t>print(‘Fin’)</a:t>
            </a:r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31750CEF-A3A9-5650-2D38-96E4C802AE15}"/>
              </a:ext>
            </a:extLst>
          </p:cNvPr>
          <p:cNvSpPr/>
          <p:nvPr/>
        </p:nvSpPr>
        <p:spPr>
          <a:xfrm>
            <a:off x="247387" y="2036176"/>
            <a:ext cx="1321468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&lt; 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CE5635B-7022-BD19-FBF9-DAE57A9280CA}"/>
              </a:ext>
            </a:extLst>
          </p:cNvPr>
          <p:cNvSpPr/>
          <p:nvPr/>
        </p:nvSpPr>
        <p:spPr>
          <a:xfrm>
            <a:off x="1565484" y="2732503"/>
            <a:ext cx="1738423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(‘Pequeño)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5724789-BA75-0AAA-F544-9AD7F5B1A768}"/>
              </a:ext>
            </a:extLst>
          </p:cNvPr>
          <p:cNvSpPr/>
          <p:nvPr/>
        </p:nvSpPr>
        <p:spPr>
          <a:xfrm>
            <a:off x="3147853" y="4235549"/>
            <a:ext cx="1814101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(‘Grande’)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E773961-B80B-8643-DAD5-8491CC74D782}"/>
              </a:ext>
            </a:extLst>
          </p:cNvPr>
          <p:cNvSpPr/>
          <p:nvPr/>
        </p:nvSpPr>
        <p:spPr>
          <a:xfrm>
            <a:off x="132193" y="5663401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(‘Fin’)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0C7C6E5-6629-74DF-6412-920F6DD21FD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08121" y="1741184"/>
            <a:ext cx="0" cy="2949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58A8320-B58B-4F14-1D6E-F5A151BE22B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908121" y="2810263"/>
            <a:ext cx="0" cy="28531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C1144B3B-46E3-C2D0-9D6D-E1F382705393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1568855" y="2423220"/>
            <a:ext cx="865841" cy="30928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7791C7EC-4204-D572-56CD-92C286C88127}"/>
              </a:ext>
            </a:extLst>
          </p:cNvPr>
          <p:cNvCxnSpPr>
            <a:cxnSpLocks/>
          </p:cNvCxnSpPr>
          <p:nvPr/>
        </p:nvCxnSpPr>
        <p:spPr>
          <a:xfrm>
            <a:off x="3200692" y="3960170"/>
            <a:ext cx="881620" cy="2753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8226907-3E02-FCEF-B0F0-BE5794FDE83D}"/>
              </a:ext>
            </a:extLst>
          </p:cNvPr>
          <p:cNvSpPr txBox="1"/>
          <p:nvPr/>
        </p:nvSpPr>
        <p:spPr>
          <a:xfrm>
            <a:off x="2231725" y="2062744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0F87377-3E9F-68A0-4CC1-11172E39B919}"/>
              </a:ext>
            </a:extLst>
          </p:cNvPr>
          <p:cNvSpPr txBox="1"/>
          <p:nvPr/>
        </p:nvSpPr>
        <p:spPr>
          <a:xfrm>
            <a:off x="3808136" y="3625589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FEE6BBC-1A52-B446-D6BD-29695584A1A1}"/>
              </a:ext>
            </a:extLst>
          </p:cNvPr>
          <p:cNvSpPr txBox="1"/>
          <p:nvPr/>
        </p:nvSpPr>
        <p:spPr>
          <a:xfrm>
            <a:off x="333984" y="2794385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27" name="Diagrama de flujo: decisión 26">
            <a:extLst>
              <a:ext uri="{FF2B5EF4-FFF2-40B4-BE49-F238E27FC236}">
                <a16:creationId xmlns:a16="http://schemas.microsoft.com/office/drawing/2014/main" id="{ABC5E757-80EA-F1A7-AFC8-2A9745153C36}"/>
              </a:ext>
            </a:extLst>
          </p:cNvPr>
          <p:cNvSpPr/>
          <p:nvPr/>
        </p:nvSpPr>
        <p:spPr>
          <a:xfrm>
            <a:off x="1658767" y="3562774"/>
            <a:ext cx="1551855" cy="812722"/>
          </a:xfrm>
          <a:prstGeom prst="flowChartDecision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&gt; 10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3E65479-36DA-E42B-20C4-D2D8A2221BA2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flipH="1">
            <a:off x="2434695" y="3256378"/>
            <a:ext cx="1" cy="3063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1AEA52A-6E26-8264-F9AA-3DC4344B94B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434694" y="4375496"/>
            <a:ext cx="1" cy="879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3FBFF79-F4CD-583C-6DEF-5F693467E11C}"/>
              </a:ext>
            </a:extLst>
          </p:cNvPr>
          <p:cNvCxnSpPr>
            <a:cxnSpLocks/>
          </p:cNvCxnSpPr>
          <p:nvPr/>
        </p:nvCxnSpPr>
        <p:spPr>
          <a:xfrm>
            <a:off x="4082312" y="4747038"/>
            <a:ext cx="0" cy="515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61E72C3-B40A-6267-3866-1C790FB2EBC1}"/>
              </a:ext>
            </a:extLst>
          </p:cNvPr>
          <p:cNvCxnSpPr>
            <a:cxnSpLocks/>
          </p:cNvCxnSpPr>
          <p:nvPr/>
        </p:nvCxnSpPr>
        <p:spPr>
          <a:xfrm flipH="1">
            <a:off x="908121" y="5262632"/>
            <a:ext cx="317419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D02237F-76FB-BF59-1F35-FE2BC9FF9684}"/>
              </a:ext>
            </a:extLst>
          </p:cNvPr>
          <p:cNvSpPr txBox="1"/>
          <p:nvPr/>
        </p:nvSpPr>
        <p:spPr>
          <a:xfrm>
            <a:off x="1870805" y="4375495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1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45173-0F27-6048-C48D-F6CC05C8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Decisiones en dos direcciones</a:t>
            </a:r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174351-BE9E-ECDF-3AC6-89FE8DC5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151902-D0DF-03AF-F6AB-F93B847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13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439900-3C02-4DF4-EA89-33F8A5CF14E6}"/>
              </a:ext>
            </a:extLst>
          </p:cNvPr>
          <p:cNvSpPr txBox="1"/>
          <p:nvPr/>
        </p:nvSpPr>
        <p:spPr>
          <a:xfrm>
            <a:off x="6429987" y="2237745"/>
            <a:ext cx="5762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x  =   6</a:t>
            </a:r>
          </a:p>
          <a:p>
            <a:r>
              <a:rPr lang="es-PE" sz="3000" dirty="0" err="1">
                <a:solidFill>
                  <a:srgbClr val="7030A0"/>
                </a:solidFill>
              </a:rPr>
              <a:t>if</a:t>
            </a:r>
            <a:r>
              <a:rPr lang="es-PE" sz="3000" dirty="0">
                <a:solidFill>
                  <a:srgbClr val="7030A0"/>
                </a:solidFill>
              </a:rPr>
              <a:t> x &gt; 4:</a:t>
            </a:r>
          </a:p>
          <a:p>
            <a:r>
              <a:rPr lang="es-PE" sz="3000" dirty="0">
                <a:solidFill>
                  <a:srgbClr val="7030A0"/>
                </a:solidFill>
              </a:rPr>
              <a:t>	print(‘Es mayor’)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else</a:t>
            </a:r>
            <a:r>
              <a:rPr lang="es-PE" sz="3000" dirty="0">
                <a:solidFill>
                  <a:srgbClr val="D7712B"/>
                </a:solidFill>
              </a:rPr>
              <a:t>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print(‘No es mayor’)</a:t>
            </a:r>
          </a:p>
          <a:p>
            <a:r>
              <a:rPr lang="es-PE" sz="3000" dirty="0">
                <a:solidFill>
                  <a:srgbClr val="843C0C"/>
                </a:solidFill>
              </a:rPr>
              <a:t>print(‘Fin’)</a:t>
            </a:r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C941DA8C-D35B-1557-058F-74503DDFA3FB}"/>
              </a:ext>
            </a:extLst>
          </p:cNvPr>
          <p:cNvSpPr/>
          <p:nvPr/>
        </p:nvSpPr>
        <p:spPr>
          <a:xfrm>
            <a:off x="2070397" y="2503095"/>
            <a:ext cx="1321468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&gt; 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83CBBCD-E4F9-C434-E9D0-BE14A427C85F}"/>
              </a:ext>
            </a:extLst>
          </p:cNvPr>
          <p:cNvSpPr/>
          <p:nvPr/>
        </p:nvSpPr>
        <p:spPr>
          <a:xfrm>
            <a:off x="1955203" y="4395442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(‘Fin’)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680D6E4-B797-72D9-AFB2-97D77D4BBB23}"/>
              </a:ext>
            </a:extLst>
          </p:cNvPr>
          <p:cNvCxnSpPr>
            <a:cxnSpLocks/>
          </p:cNvCxnSpPr>
          <p:nvPr/>
        </p:nvCxnSpPr>
        <p:spPr>
          <a:xfrm>
            <a:off x="2731131" y="2208103"/>
            <a:ext cx="0" cy="294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1262EA6D-DAC1-3CEE-259C-41841739097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91865" y="2890139"/>
            <a:ext cx="912809" cy="332342"/>
          </a:xfrm>
          <a:prstGeom prst="bentConnector3">
            <a:avLst>
              <a:gd name="adj1" fmla="val 10008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20F5AD-E5A7-AE12-4097-05548FDEE0FC}"/>
              </a:ext>
            </a:extLst>
          </p:cNvPr>
          <p:cNvSpPr txBox="1"/>
          <p:nvPr/>
        </p:nvSpPr>
        <p:spPr>
          <a:xfrm>
            <a:off x="1487677" y="2503095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B08142E-807F-4E4B-ABB9-CB4DDF95BC11}"/>
              </a:ext>
            </a:extLst>
          </p:cNvPr>
          <p:cNvSpPr/>
          <p:nvPr/>
        </p:nvSpPr>
        <p:spPr>
          <a:xfrm>
            <a:off x="1955203" y="1664107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= 6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01A6AD-6B5B-B52A-0925-ACE2EEA61520}"/>
              </a:ext>
            </a:extLst>
          </p:cNvPr>
          <p:cNvSpPr/>
          <p:nvPr/>
        </p:nvSpPr>
        <p:spPr>
          <a:xfrm>
            <a:off x="263236" y="3222481"/>
            <a:ext cx="2246212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(‘No es mayor’)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1585F3-1139-E7F2-A129-D716C512491F}"/>
              </a:ext>
            </a:extLst>
          </p:cNvPr>
          <p:cNvSpPr/>
          <p:nvPr/>
        </p:nvSpPr>
        <p:spPr>
          <a:xfrm>
            <a:off x="3589390" y="3222481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(‘Es mayor’)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84A4231-5579-BB59-E8E4-E0BCF03EA3A1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386342" y="2890139"/>
            <a:ext cx="677396" cy="332342"/>
          </a:xfrm>
          <a:prstGeom prst="bentConnector2">
            <a:avLst/>
          </a:prstGeom>
          <a:ln>
            <a:solidFill>
              <a:srgbClr val="D7712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4F0CF982-D61F-8762-D9D3-1B2EBEE2346E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1876715" y="3255983"/>
            <a:ext cx="363888" cy="1344634"/>
          </a:xfrm>
          <a:prstGeom prst="bentConnector2">
            <a:avLst/>
          </a:prstGeom>
          <a:ln>
            <a:solidFill>
              <a:srgbClr val="D7712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8D5B8602-2D9A-2747-046B-847B9EC62D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30976" y="3746354"/>
            <a:ext cx="1591759" cy="363889"/>
          </a:xfrm>
          <a:prstGeom prst="bentConnector3">
            <a:avLst>
              <a:gd name="adj1" fmla="val 3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BA4F584-D3C0-A6BC-E519-256C72ABE483}"/>
              </a:ext>
            </a:extLst>
          </p:cNvPr>
          <p:cNvCxnSpPr>
            <a:cxnSpLocks/>
          </p:cNvCxnSpPr>
          <p:nvPr/>
        </p:nvCxnSpPr>
        <p:spPr>
          <a:xfrm>
            <a:off x="2731131" y="4100450"/>
            <a:ext cx="0" cy="294992"/>
          </a:xfrm>
          <a:prstGeom prst="straightConnector1">
            <a:avLst/>
          </a:prstGeom>
          <a:ln>
            <a:solidFill>
              <a:srgbClr val="843C0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3517FDC-3BBD-FBA9-E431-61364A2CAA0B}"/>
              </a:ext>
            </a:extLst>
          </p:cNvPr>
          <p:cNvSpPr txBox="1"/>
          <p:nvPr/>
        </p:nvSpPr>
        <p:spPr>
          <a:xfrm>
            <a:off x="3613392" y="2503095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7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4C5A3-9089-9F22-96D6-F4EF4C9A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Decisiones en múltiples direcciones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718DD5-0D74-393F-2933-F8B100B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E3FE4-4B9E-E1EA-1869-660200CD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14</a:t>
            </a:fld>
            <a:endParaRPr lang="es-PE" dirty="0"/>
          </a:p>
        </p:txBody>
      </p:sp>
      <p:sp>
        <p:nvSpPr>
          <p:cNvPr id="5" name="Diagrama de flujo: decisión 4">
            <a:extLst>
              <a:ext uri="{FF2B5EF4-FFF2-40B4-BE49-F238E27FC236}">
                <a16:creationId xmlns:a16="http://schemas.microsoft.com/office/drawing/2014/main" id="{156B0FC0-0B39-1F11-6136-B08DA3042FE3}"/>
              </a:ext>
            </a:extLst>
          </p:cNvPr>
          <p:cNvSpPr/>
          <p:nvPr/>
        </p:nvSpPr>
        <p:spPr>
          <a:xfrm>
            <a:off x="953393" y="2154388"/>
            <a:ext cx="1321468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&lt; 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D54C82-4F8E-E049-3804-D08C9A230CD8}"/>
              </a:ext>
            </a:extLst>
          </p:cNvPr>
          <p:cNvSpPr/>
          <p:nvPr/>
        </p:nvSpPr>
        <p:spPr>
          <a:xfrm>
            <a:off x="838199" y="1346751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= 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928919-7C9E-0DE1-5882-C250280B891A}"/>
              </a:ext>
            </a:extLst>
          </p:cNvPr>
          <p:cNvSpPr/>
          <p:nvPr/>
        </p:nvSpPr>
        <p:spPr>
          <a:xfrm>
            <a:off x="2752412" y="2280391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(‘Pequeño’)</a:t>
            </a:r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8D92FE3E-8BE4-0C5E-A48D-68A245EFDBD2}"/>
              </a:ext>
            </a:extLst>
          </p:cNvPr>
          <p:cNvSpPr/>
          <p:nvPr/>
        </p:nvSpPr>
        <p:spPr>
          <a:xfrm>
            <a:off x="953393" y="3212237"/>
            <a:ext cx="1321468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x &lt; 10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6B7142-3FB7-02DA-2808-AD86235D3E00}"/>
              </a:ext>
            </a:extLst>
          </p:cNvPr>
          <p:cNvSpPr/>
          <p:nvPr/>
        </p:nvSpPr>
        <p:spPr>
          <a:xfrm>
            <a:off x="628134" y="4270086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(‘Grande’)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35EE0B-7F8D-A4BA-212E-B7C599F3BCA1}"/>
              </a:ext>
            </a:extLst>
          </p:cNvPr>
          <p:cNvSpPr/>
          <p:nvPr/>
        </p:nvSpPr>
        <p:spPr>
          <a:xfrm>
            <a:off x="630851" y="5208435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(‘Fin’)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4D09019-4F6F-D2AA-4322-BD122495B0DF}"/>
              </a:ext>
            </a:extLst>
          </p:cNvPr>
          <p:cNvSpPr/>
          <p:nvPr/>
        </p:nvSpPr>
        <p:spPr>
          <a:xfrm>
            <a:off x="2752413" y="3341687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(‘Mediano’)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D91F17-3347-A4C3-F42F-B59A28F0849A}"/>
              </a:ext>
            </a:extLst>
          </p:cNvPr>
          <p:cNvSpPr txBox="1"/>
          <p:nvPr/>
        </p:nvSpPr>
        <p:spPr>
          <a:xfrm>
            <a:off x="1182325" y="2870301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3688C7D-B954-0F1F-670C-294F9DCDDCA2}"/>
              </a:ext>
            </a:extLst>
          </p:cNvPr>
          <p:cNvCxnSpPr>
            <a:cxnSpLocks/>
          </p:cNvCxnSpPr>
          <p:nvPr/>
        </p:nvCxnSpPr>
        <p:spPr>
          <a:xfrm>
            <a:off x="1614127" y="1870626"/>
            <a:ext cx="0" cy="283762"/>
          </a:xfrm>
          <a:prstGeom prst="straightConnector1">
            <a:avLst/>
          </a:prstGeom>
          <a:ln>
            <a:solidFill>
              <a:srgbClr val="D77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871F2D0-0928-A7D2-6336-53A4D0148EB6}"/>
              </a:ext>
            </a:extLst>
          </p:cNvPr>
          <p:cNvCxnSpPr>
            <a:cxnSpLocks/>
          </p:cNvCxnSpPr>
          <p:nvPr/>
        </p:nvCxnSpPr>
        <p:spPr>
          <a:xfrm>
            <a:off x="1614127" y="2928475"/>
            <a:ext cx="0" cy="283762"/>
          </a:xfrm>
          <a:prstGeom prst="straightConnector1">
            <a:avLst/>
          </a:prstGeom>
          <a:ln>
            <a:solidFill>
              <a:srgbClr val="D77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BF9D2D1-CA2A-BDF3-0394-F4460BD587BC}"/>
              </a:ext>
            </a:extLst>
          </p:cNvPr>
          <p:cNvCxnSpPr>
            <a:cxnSpLocks/>
          </p:cNvCxnSpPr>
          <p:nvPr/>
        </p:nvCxnSpPr>
        <p:spPr>
          <a:xfrm>
            <a:off x="1614127" y="3986324"/>
            <a:ext cx="0" cy="2837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F35B6B9-D9BB-77C9-08F1-85E13F9722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608558" y="4793961"/>
            <a:ext cx="5570" cy="4144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EEA9F22-39BC-D811-34C2-B80B0DA34A1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274861" y="2541432"/>
            <a:ext cx="477551" cy="8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22A7B0F-E097-2F77-21F8-81CE7315DAF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274861" y="3599281"/>
            <a:ext cx="477552" cy="4344"/>
          </a:xfrm>
          <a:prstGeom prst="straightConnector1">
            <a:avLst/>
          </a:prstGeom>
          <a:ln>
            <a:solidFill>
              <a:srgbClr val="D77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51D78F2-23C6-29AD-360A-F247AE7F2427}"/>
              </a:ext>
            </a:extLst>
          </p:cNvPr>
          <p:cNvCxnSpPr/>
          <p:nvPr/>
        </p:nvCxnSpPr>
        <p:spPr>
          <a:xfrm>
            <a:off x="4724399" y="2545896"/>
            <a:ext cx="477551" cy="8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270CA0-A64F-26EF-FBB4-0CCB952013A4}"/>
              </a:ext>
            </a:extLst>
          </p:cNvPr>
          <p:cNvCxnSpPr/>
          <p:nvPr/>
        </p:nvCxnSpPr>
        <p:spPr>
          <a:xfrm>
            <a:off x="4724398" y="3599160"/>
            <a:ext cx="477551" cy="897"/>
          </a:xfrm>
          <a:prstGeom prst="straightConnector1">
            <a:avLst/>
          </a:prstGeom>
          <a:ln>
            <a:solidFill>
              <a:srgbClr val="D77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CF6D5BE7-4A55-4EF5-301D-E7669419C200}"/>
              </a:ext>
            </a:extLst>
          </p:cNvPr>
          <p:cNvCxnSpPr/>
          <p:nvPr/>
        </p:nvCxnSpPr>
        <p:spPr>
          <a:xfrm rot="10800000" flipV="1">
            <a:off x="1616845" y="2541430"/>
            <a:ext cx="3585105" cy="2459767"/>
          </a:xfrm>
          <a:prstGeom prst="bentConnector3">
            <a:avLst>
              <a:gd name="adj1" fmla="val 148"/>
            </a:avLst>
          </a:prstGeom>
          <a:ln>
            <a:solidFill>
              <a:srgbClr val="D77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0E7180E-EA7F-27C5-B91E-5B42CBD207A3}"/>
              </a:ext>
            </a:extLst>
          </p:cNvPr>
          <p:cNvSpPr txBox="1"/>
          <p:nvPr/>
        </p:nvSpPr>
        <p:spPr>
          <a:xfrm>
            <a:off x="5859967" y="2012507"/>
            <a:ext cx="57620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x  =   1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if</a:t>
            </a:r>
            <a:r>
              <a:rPr lang="es-PE" sz="3000" dirty="0">
                <a:solidFill>
                  <a:srgbClr val="D7712B"/>
                </a:solidFill>
              </a:rPr>
              <a:t> x &lt; 2: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>
                <a:solidFill>
                  <a:srgbClr val="7030A0"/>
                </a:solidFill>
              </a:rPr>
              <a:t>print(‘</a:t>
            </a:r>
            <a:r>
              <a:rPr lang="es-PE" sz="3000" dirty="0">
                <a:solidFill>
                  <a:srgbClr val="D7712B"/>
                </a:solidFill>
              </a:rPr>
              <a:t>Pequeño’</a:t>
            </a:r>
            <a:r>
              <a:rPr lang="es-PE" sz="3000" dirty="0">
                <a:solidFill>
                  <a:srgbClr val="7030A0"/>
                </a:solidFill>
              </a:rPr>
              <a:t>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elif</a:t>
            </a:r>
            <a:r>
              <a:rPr lang="es-PE" sz="3000" dirty="0">
                <a:solidFill>
                  <a:srgbClr val="D7712B"/>
                </a:solidFill>
              </a:rPr>
              <a:t> x &lt; 10: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print(‘Mediano’)</a:t>
            </a:r>
          </a:p>
          <a:p>
            <a:r>
              <a:rPr lang="es-PE" sz="3000" dirty="0" err="1">
                <a:solidFill>
                  <a:srgbClr val="7030A0"/>
                </a:solidFill>
              </a:rPr>
              <a:t>else</a:t>
            </a:r>
            <a:r>
              <a:rPr lang="es-PE" sz="3000" dirty="0">
                <a:solidFill>
                  <a:srgbClr val="7030A0"/>
                </a:solidFill>
              </a:rPr>
              <a:t>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>
                <a:solidFill>
                  <a:srgbClr val="7030A0"/>
                </a:solidFill>
              </a:rPr>
              <a:t>print(‘</a:t>
            </a:r>
            <a:r>
              <a:rPr lang="es-PE" sz="3000" dirty="0">
                <a:solidFill>
                  <a:srgbClr val="D7712B"/>
                </a:solidFill>
              </a:rPr>
              <a:t>Grande’</a:t>
            </a:r>
            <a:r>
              <a:rPr lang="es-PE" sz="3000" dirty="0">
                <a:solidFill>
                  <a:srgbClr val="7030A0"/>
                </a:solidFill>
              </a:rPr>
              <a:t>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print(‘Fin’)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9EE01AE-C882-0D8E-902F-4471D0FDA342}"/>
              </a:ext>
            </a:extLst>
          </p:cNvPr>
          <p:cNvSpPr txBox="1"/>
          <p:nvPr/>
        </p:nvSpPr>
        <p:spPr>
          <a:xfrm>
            <a:off x="2045930" y="199899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39105E1-6A3A-A7E7-981C-6E7DEA00C5E5}"/>
              </a:ext>
            </a:extLst>
          </p:cNvPr>
          <p:cNvSpPr txBox="1"/>
          <p:nvPr/>
        </p:nvSpPr>
        <p:spPr>
          <a:xfrm>
            <a:off x="2045930" y="309555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4657777-49E2-8188-B7F5-C12CAEF487B5}"/>
              </a:ext>
            </a:extLst>
          </p:cNvPr>
          <p:cNvSpPr txBox="1"/>
          <p:nvPr/>
        </p:nvSpPr>
        <p:spPr>
          <a:xfrm>
            <a:off x="1182325" y="3923134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8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1CD2F-55F2-E2CB-401A-1DF48520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Sin </a:t>
            </a:r>
            <a:r>
              <a:rPr lang="es-PE" b="1" dirty="0" err="1"/>
              <a:t>else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F50027-251F-3C45-3AD2-FBCEF365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A46CFC-A771-CEAF-CBB4-634299DC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15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8A57A1-76CC-6475-B0EA-201A55F19EEE}"/>
              </a:ext>
            </a:extLst>
          </p:cNvPr>
          <p:cNvSpPr txBox="1"/>
          <p:nvPr/>
        </p:nvSpPr>
        <p:spPr>
          <a:xfrm>
            <a:off x="960837" y="1479966"/>
            <a:ext cx="39159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# No </a:t>
            </a:r>
            <a:r>
              <a:rPr lang="es-PE" sz="3000" dirty="0" err="1"/>
              <a:t>else</a:t>
            </a:r>
            <a:endParaRPr lang="es-PE" sz="3000" dirty="0"/>
          </a:p>
          <a:p>
            <a:r>
              <a:rPr lang="es-PE" sz="3000" dirty="0"/>
              <a:t>x  =   4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if</a:t>
            </a:r>
            <a:r>
              <a:rPr lang="es-PE" sz="3000" dirty="0">
                <a:solidFill>
                  <a:srgbClr val="D7712B"/>
                </a:solidFill>
              </a:rPr>
              <a:t> x &lt; 2: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>
                <a:solidFill>
                  <a:srgbClr val="7030A0"/>
                </a:solidFill>
              </a:rPr>
              <a:t>print(‘Pequeño’)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elif</a:t>
            </a:r>
            <a:r>
              <a:rPr lang="es-PE" sz="3000" dirty="0">
                <a:solidFill>
                  <a:srgbClr val="D7712B"/>
                </a:solidFill>
              </a:rPr>
              <a:t> x &lt; 10: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>
                <a:solidFill>
                  <a:srgbClr val="7030A0"/>
                </a:solidFill>
              </a:rPr>
              <a:t>print(‘Mediano’)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print(‘Fin’)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9507A0-DEAB-1205-FF7C-840E5E4DAED3}"/>
              </a:ext>
            </a:extLst>
          </p:cNvPr>
          <p:cNvSpPr txBox="1"/>
          <p:nvPr/>
        </p:nvSpPr>
        <p:spPr>
          <a:xfrm>
            <a:off x="6096000" y="1022904"/>
            <a:ext cx="466898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/>
              <a:t>x  =   15</a:t>
            </a:r>
          </a:p>
          <a:p>
            <a:r>
              <a:rPr lang="es-PE" sz="2500" dirty="0" err="1">
                <a:solidFill>
                  <a:srgbClr val="D7712B"/>
                </a:solidFill>
              </a:rPr>
              <a:t>if</a:t>
            </a:r>
            <a:r>
              <a:rPr lang="es-PE" sz="2500" dirty="0">
                <a:solidFill>
                  <a:srgbClr val="D7712B"/>
                </a:solidFill>
              </a:rPr>
              <a:t> x &lt; 2:</a:t>
            </a:r>
          </a:p>
          <a:p>
            <a:r>
              <a:rPr lang="es-PE" sz="2500" dirty="0">
                <a:solidFill>
                  <a:srgbClr val="D7712B"/>
                </a:solidFill>
              </a:rPr>
              <a:t>	print(‘Pequeño’)</a:t>
            </a:r>
          </a:p>
          <a:p>
            <a:r>
              <a:rPr lang="es-PE" sz="2500" dirty="0" err="1">
                <a:solidFill>
                  <a:srgbClr val="D7712B"/>
                </a:solidFill>
              </a:rPr>
              <a:t>elif</a:t>
            </a:r>
            <a:r>
              <a:rPr lang="es-PE" sz="2500" dirty="0">
                <a:solidFill>
                  <a:srgbClr val="D7712B"/>
                </a:solidFill>
              </a:rPr>
              <a:t> x &lt; 10:</a:t>
            </a:r>
          </a:p>
          <a:p>
            <a:r>
              <a:rPr lang="es-PE" sz="2500" dirty="0">
                <a:solidFill>
                  <a:srgbClr val="D7712B"/>
                </a:solidFill>
              </a:rPr>
              <a:t>	print(‘Mediano’)</a:t>
            </a:r>
          </a:p>
          <a:p>
            <a:r>
              <a:rPr lang="es-PE" sz="2500" dirty="0" err="1">
                <a:solidFill>
                  <a:srgbClr val="D7712B"/>
                </a:solidFill>
              </a:rPr>
              <a:t>elif</a:t>
            </a:r>
            <a:r>
              <a:rPr lang="es-PE" sz="2500" dirty="0">
                <a:solidFill>
                  <a:srgbClr val="D7712B"/>
                </a:solidFill>
              </a:rPr>
              <a:t> x &lt; 20:</a:t>
            </a:r>
          </a:p>
          <a:p>
            <a:r>
              <a:rPr lang="es-PE" sz="2500" dirty="0">
                <a:solidFill>
                  <a:srgbClr val="D7712B"/>
                </a:solidFill>
              </a:rPr>
              <a:t>	print(‘Grande’)</a:t>
            </a:r>
          </a:p>
          <a:p>
            <a:r>
              <a:rPr lang="es-PE" sz="2500" dirty="0" err="1">
                <a:solidFill>
                  <a:srgbClr val="D7712B"/>
                </a:solidFill>
              </a:rPr>
              <a:t>elif</a:t>
            </a:r>
            <a:r>
              <a:rPr lang="es-PE" sz="2500" dirty="0">
                <a:solidFill>
                  <a:srgbClr val="D7712B"/>
                </a:solidFill>
              </a:rPr>
              <a:t> x &lt; 40:</a:t>
            </a:r>
          </a:p>
          <a:p>
            <a:r>
              <a:rPr lang="es-PE" sz="2500" dirty="0">
                <a:solidFill>
                  <a:srgbClr val="D7712B"/>
                </a:solidFill>
              </a:rPr>
              <a:t>	print(‘Muy grande’)</a:t>
            </a:r>
          </a:p>
          <a:p>
            <a:r>
              <a:rPr lang="es-PE" sz="2500" dirty="0" err="1">
                <a:solidFill>
                  <a:srgbClr val="D7712B"/>
                </a:solidFill>
              </a:rPr>
              <a:t>elif</a:t>
            </a:r>
            <a:r>
              <a:rPr lang="es-PE" sz="2500" dirty="0">
                <a:solidFill>
                  <a:srgbClr val="D7712B"/>
                </a:solidFill>
              </a:rPr>
              <a:t> x &lt; 100:</a:t>
            </a:r>
          </a:p>
          <a:p>
            <a:r>
              <a:rPr lang="es-PE" sz="2500" dirty="0">
                <a:solidFill>
                  <a:srgbClr val="D7712B"/>
                </a:solidFill>
              </a:rPr>
              <a:t>	print(‘Enorme’)</a:t>
            </a:r>
          </a:p>
          <a:p>
            <a:r>
              <a:rPr lang="es-PE" sz="2500" dirty="0" err="1">
                <a:solidFill>
                  <a:srgbClr val="D7712B"/>
                </a:solidFill>
              </a:rPr>
              <a:t>else</a:t>
            </a:r>
            <a:r>
              <a:rPr lang="es-PE" sz="2500" dirty="0">
                <a:solidFill>
                  <a:srgbClr val="D7712B"/>
                </a:solidFill>
              </a:rPr>
              <a:t>:</a:t>
            </a:r>
          </a:p>
          <a:p>
            <a:r>
              <a:rPr lang="es-PE" sz="2500" dirty="0">
                <a:solidFill>
                  <a:srgbClr val="D7712B"/>
                </a:solidFill>
              </a:rPr>
              <a:t>	print(‘Enormísimo’)</a:t>
            </a:r>
          </a:p>
        </p:txBody>
      </p:sp>
    </p:spTree>
    <p:extLst>
      <p:ext uri="{BB962C8B-B14F-4D97-AF65-F5344CB8AC3E}">
        <p14:creationId xmlns:p14="http://schemas.microsoft.com/office/powerpoint/2010/main" val="49553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16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983447"/>
            <a:ext cx="3440978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¿Qué se obtiene de la siguiente expresión?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4651605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Mediano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4132022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Pequeño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5185043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Grande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https://www.menti.com/op8p19twwe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9FBBECFC-2EE5-6DE9-4308-492FD7099136}"/>
              </a:ext>
            </a:extLst>
          </p:cNvPr>
          <p:cNvSpPr/>
          <p:nvPr/>
        </p:nvSpPr>
        <p:spPr>
          <a:xfrm>
            <a:off x="2005219" y="1771951"/>
            <a:ext cx="3224642" cy="2031325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sz="1800" dirty="0">
                <a:solidFill>
                  <a:schemeClr val="bg1"/>
                </a:solidFill>
              </a:rPr>
              <a:t>x  =   7</a:t>
            </a:r>
          </a:p>
          <a:p>
            <a:r>
              <a:rPr lang="es-PE" sz="1800" dirty="0" err="1">
                <a:solidFill>
                  <a:schemeClr val="bg1"/>
                </a:solidFill>
              </a:rPr>
              <a:t>if</a:t>
            </a:r>
            <a:r>
              <a:rPr lang="es-PE" sz="1800" dirty="0">
                <a:solidFill>
                  <a:schemeClr val="bg1"/>
                </a:solidFill>
              </a:rPr>
              <a:t> x &lt; 2:</a:t>
            </a:r>
          </a:p>
          <a:p>
            <a:r>
              <a:rPr lang="es-PE" sz="1800" dirty="0">
                <a:solidFill>
                  <a:schemeClr val="bg1"/>
                </a:solidFill>
              </a:rPr>
              <a:t>	print(‘Pequeño’)</a:t>
            </a:r>
          </a:p>
          <a:p>
            <a:r>
              <a:rPr lang="es-PE" sz="1800" dirty="0" err="1">
                <a:solidFill>
                  <a:schemeClr val="bg1"/>
                </a:solidFill>
              </a:rPr>
              <a:t>elif</a:t>
            </a:r>
            <a:r>
              <a:rPr lang="es-PE" sz="1800" dirty="0">
                <a:solidFill>
                  <a:schemeClr val="bg1"/>
                </a:solidFill>
              </a:rPr>
              <a:t> x &lt; 8:</a:t>
            </a:r>
          </a:p>
          <a:p>
            <a:r>
              <a:rPr lang="es-PE" sz="1800" dirty="0">
                <a:solidFill>
                  <a:schemeClr val="bg1"/>
                </a:solidFill>
              </a:rPr>
              <a:t>	print(‘Mediano’)</a:t>
            </a:r>
          </a:p>
          <a:p>
            <a:r>
              <a:rPr lang="es-PE" sz="1800" dirty="0" err="1">
                <a:solidFill>
                  <a:schemeClr val="bg1"/>
                </a:solidFill>
              </a:rPr>
              <a:t>elif</a:t>
            </a:r>
            <a:r>
              <a:rPr lang="es-PE" sz="1800" dirty="0">
                <a:solidFill>
                  <a:schemeClr val="bg1"/>
                </a:solidFill>
              </a:rPr>
              <a:t> x &lt; 10:</a:t>
            </a:r>
          </a:p>
          <a:p>
            <a:r>
              <a:rPr lang="es-PE" sz="1800" dirty="0">
                <a:solidFill>
                  <a:schemeClr val="bg1"/>
                </a:solidFill>
              </a:rPr>
              <a:t>	print(‘Grande’)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D951CBB-3F37-4C28-7CD8-AD9611CD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09" y="2316271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1109A38-2A89-65CC-0217-4790948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7EB68F-BC21-BBE3-8821-C44C0C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17</a:t>
            </a:fld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B96C-7A98-307D-EEC5-3175A2073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07892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7B7C2-482F-66B8-7C05-CBDBB57C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una función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684799-3045-FF9E-DD9F-D1AC1A18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A286D-836A-B41E-C457-E86EC2CC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18</a:t>
            </a:fld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A4C042-5F8A-595A-57F4-B96C64FCE853}"/>
              </a:ext>
            </a:extLst>
          </p:cNvPr>
          <p:cNvSpPr/>
          <p:nvPr/>
        </p:nvSpPr>
        <p:spPr>
          <a:xfrm>
            <a:off x="1286031" y="1176478"/>
            <a:ext cx="961993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MX" dirty="0"/>
              <a:t>Una función es una secuencia de sentencias que realizan una operación y que reciben un nombre. Cuando se define una función, se especifica el nombre y la secuencia de sentencias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8CF81D-8AEC-EE32-B679-194A82D9C0C1}"/>
              </a:ext>
            </a:extLst>
          </p:cNvPr>
          <p:cNvSpPr/>
          <p:nvPr/>
        </p:nvSpPr>
        <p:spPr>
          <a:xfrm>
            <a:off x="2477194" y="2403296"/>
            <a:ext cx="7237609" cy="24006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dirty="0" err="1">
                <a:ln w="0"/>
                <a:solidFill>
                  <a:srgbClr val="956AAD"/>
                </a:solidFill>
              </a:rPr>
              <a:t>def</a:t>
            </a:r>
            <a:r>
              <a:rPr lang="es-ES" sz="3000" dirty="0">
                <a:ln w="0"/>
              </a:rPr>
              <a:t> </a:t>
            </a:r>
            <a:r>
              <a:rPr lang="es-ES" sz="3000" dirty="0">
                <a:ln w="0"/>
                <a:solidFill>
                  <a:srgbClr val="4ACFE0"/>
                </a:solidFill>
              </a:rPr>
              <a:t>nombre</a:t>
            </a:r>
            <a:r>
              <a:rPr lang="es-ES" sz="3000" dirty="0">
                <a:ln w="0"/>
              </a:rPr>
              <a:t> (parámetro1,parámetro2,…):</a:t>
            </a:r>
          </a:p>
          <a:p>
            <a:r>
              <a:rPr lang="es-ES" sz="3000" dirty="0">
                <a:ln w="0"/>
              </a:rPr>
              <a:t>	sentencia1</a:t>
            </a:r>
          </a:p>
          <a:p>
            <a:r>
              <a:rPr lang="es-ES" sz="3000" dirty="0">
                <a:ln w="0"/>
              </a:rPr>
              <a:t>	sentencia2</a:t>
            </a:r>
          </a:p>
          <a:p>
            <a:r>
              <a:rPr lang="es-ES" sz="3000" dirty="0">
                <a:ln w="0"/>
              </a:rPr>
              <a:t>	…</a:t>
            </a:r>
          </a:p>
          <a:p>
            <a:r>
              <a:rPr lang="es-ES" sz="3000" dirty="0">
                <a:ln w="0"/>
              </a:rPr>
              <a:t>	</a:t>
            </a:r>
            <a:r>
              <a:rPr lang="es-ES" sz="3000" dirty="0" err="1">
                <a:ln w="0"/>
                <a:solidFill>
                  <a:srgbClr val="9371CE"/>
                </a:solidFill>
              </a:rPr>
              <a:t>return</a:t>
            </a:r>
            <a:r>
              <a:rPr lang="es-ES" sz="3000" dirty="0">
                <a:ln w="0"/>
              </a:rPr>
              <a:t> valor</a:t>
            </a:r>
          </a:p>
        </p:txBody>
      </p:sp>
    </p:spTree>
    <p:extLst>
      <p:ext uri="{BB962C8B-B14F-4D97-AF65-F5344CB8AC3E}">
        <p14:creationId xmlns:p14="http://schemas.microsoft.com/office/powerpoint/2010/main" val="138538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4C5A3-9089-9F22-96D6-F4EF4C9A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Estructura de una función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718DD5-0D74-393F-2933-F8B100B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E3FE4-4B9E-E1EA-1869-660200CD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19</a:t>
            </a:fld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D54C82-4F8E-E049-3804-D08C9A230CD8}"/>
              </a:ext>
            </a:extLst>
          </p:cNvPr>
          <p:cNvSpPr/>
          <p:nvPr/>
        </p:nvSpPr>
        <p:spPr>
          <a:xfrm>
            <a:off x="836638" y="1346751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def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928919-7C9E-0DE1-5882-C250280B891A}"/>
              </a:ext>
            </a:extLst>
          </p:cNvPr>
          <p:cNvSpPr/>
          <p:nvPr/>
        </p:nvSpPr>
        <p:spPr>
          <a:xfrm>
            <a:off x="2836101" y="2352734"/>
            <a:ext cx="1971987" cy="78225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(‘Hola’)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print (‘</a:t>
            </a:r>
            <a:r>
              <a:rPr lang="es-PE" dirty="0" err="1">
                <a:solidFill>
                  <a:schemeClr val="tx1"/>
                </a:solidFill>
              </a:rPr>
              <a:t>Fun</a:t>
            </a:r>
            <a:r>
              <a:rPr lang="es-PE" dirty="0">
                <a:solidFill>
                  <a:schemeClr val="tx1"/>
                </a:solidFill>
              </a:rPr>
              <a:t>’)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6B7142-3FB7-02DA-2808-AD86235D3E00}"/>
              </a:ext>
            </a:extLst>
          </p:cNvPr>
          <p:cNvSpPr/>
          <p:nvPr/>
        </p:nvSpPr>
        <p:spPr>
          <a:xfrm>
            <a:off x="626573" y="4392263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(‘Intermedio’)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35EE0B-7F8D-A4BA-212E-B7C599F3BCA1}"/>
              </a:ext>
            </a:extLst>
          </p:cNvPr>
          <p:cNvSpPr/>
          <p:nvPr/>
        </p:nvSpPr>
        <p:spPr>
          <a:xfrm>
            <a:off x="626573" y="5208435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algo(‘Fin’)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0E7180E-EA7F-27C5-B91E-5B42CBD207A3}"/>
              </a:ext>
            </a:extLst>
          </p:cNvPr>
          <p:cNvSpPr txBox="1"/>
          <p:nvPr/>
        </p:nvSpPr>
        <p:spPr>
          <a:xfrm>
            <a:off x="5324453" y="1810662"/>
            <a:ext cx="30766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Programa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def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algo():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</a:t>
            </a:r>
            <a:r>
              <a:rPr lang="es-PE" sz="3000" dirty="0">
                <a:solidFill>
                  <a:srgbClr val="7030A0"/>
                </a:solidFill>
              </a:rPr>
              <a:t>(‘Hola’)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</a:t>
            </a:r>
            <a:r>
              <a:rPr lang="es-PE" sz="3000" dirty="0">
                <a:solidFill>
                  <a:srgbClr val="7030A0"/>
                </a:solidFill>
              </a:rPr>
              <a:t>(‘</a:t>
            </a:r>
            <a:r>
              <a:rPr lang="es-PE" sz="3000" dirty="0" err="1">
                <a:solidFill>
                  <a:srgbClr val="7030A0"/>
                </a:solidFill>
              </a:rPr>
              <a:t>Fun</a:t>
            </a:r>
            <a:r>
              <a:rPr lang="es-PE" sz="3000" dirty="0">
                <a:solidFill>
                  <a:srgbClr val="7030A0"/>
                </a:solidFill>
              </a:rPr>
              <a:t>’)</a:t>
            </a:r>
          </a:p>
          <a:p>
            <a:r>
              <a:rPr lang="es-PE" sz="3000" dirty="0">
                <a:solidFill>
                  <a:srgbClr val="7030A0"/>
                </a:solidFill>
              </a:rPr>
              <a:t>algo()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print(‘Intermedio’)</a:t>
            </a:r>
          </a:p>
          <a:p>
            <a:r>
              <a:rPr lang="es-PE" sz="3000" dirty="0">
                <a:solidFill>
                  <a:srgbClr val="7030A0"/>
                </a:solidFill>
              </a:rPr>
              <a:t>algo()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99D043-F1F1-E95A-5E73-46C6EC530E80}"/>
              </a:ext>
            </a:extLst>
          </p:cNvPr>
          <p:cNvSpPr/>
          <p:nvPr/>
        </p:nvSpPr>
        <p:spPr>
          <a:xfrm>
            <a:off x="626573" y="3548387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algo()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21D6155-8909-C28E-3672-02B6408FA78B}"/>
              </a:ext>
            </a:extLst>
          </p:cNvPr>
          <p:cNvSpPr txBox="1"/>
          <p:nvPr/>
        </p:nvSpPr>
        <p:spPr>
          <a:xfrm>
            <a:off x="3257663" y="2016105"/>
            <a:ext cx="11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algo():</a:t>
            </a:r>
            <a:endParaRPr lang="es-PE" dirty="0">
              <a:solidFill>
                <a:srgbClr val="7030A0"/>
              </a:solidFill>
            </a:endParaRP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1A826B4D-3A1C-4491-93A3-96D6B43DD7F8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rot="16200000" flipH="1">
            <a:off x="773686" y="2709505"/>
            <a:ext cx="1677761" cy="1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F167132-2C36-3BFA-78B1-B8741F11F4AC}"/>
              </a:ext>
            </a:extLst>
          </p:cNvPr>
          <p:cNvCxnSpPr>
            <a:stCxn id="27" idx="2"/>
            <a:endCxn id="10" idx="0"/>
          </p:cNvCxnSpPr>
          <p:nvPr/>
        </p:nvCxnSpPr>
        <p:spPr>
          <a:xfrm>
            <a:off x="1612567" y="4072262"/>
            <a:ext cx="0" cy="3200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EB17649-58A4-93B2-1ADC-BF5D2ADFE90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612567" y="4916138"/>
            <a:ext cx="0" cy="2922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59DC9BB-31B3-E032-6FEB-74C267ADA5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88494" y="1608689"/>
            <a:ext cx="440827" cy="7440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BDA4CCC-37BD-E66E-1701-E4CD4E18AD5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598560" y="2743861"/>
            <a:ext cx="237541" cy="7951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54DEDE2-5866-B535-BB38-72BD8DA76DD0}"/>
              </a:ext>
            </a:extLst>
          </p:cNvPr>
          <p:cNvCxnSpPr>
            <a:stCxn id="8" idx="2"/>
            <a:endCxn id="27" idx="3"/>
          </p:cNvCxnSpPr>
          <p:nvPr/>
        </p:nvCxnSpPr>
        <p:spPr>
          <a:xfrm flipH="1">
            <a:off x="2598560" y="3134988"/>
            <a:ext cx="1223535" cy="6753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C57FAAC-CD1B-12C1-46A8-EDD64A49E832}"/>
              </a:ext>
            </a:extLst>
          </p:cNvPr>
          <p:cNvSpPr txBox="1"/>
          <p:nvPr/>
        </p:nvSpPr>
        <p:spPr>
          <a:xfrm>
            <a:off x="9345839" y="2107870"/>
            <a:ext cx="1943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Output</a:t>
            </a:r>
          </a:p>
          <a:p>
            <a:r>
              <a:rPr lang="es-PE" sz="3000" dirty="0">
                <a:solidFill>
                  <a:srgbClr val="7030A0"/>
                </a:solidFill>
              </a:rPr>
              <a:t>Hola</a:t>
            </a:r>
          </a:p>
          <a:p>
            <a:r>
              <a:rPr lang="es-PE" sz="3000" dirty="0" err="1">
                <a:solidFill>
                  <a:srgbClr val="7030A0"/>
                </a:solidFill>
              </a:rPr>
              <a:t>Fun</a:t>
            </a:r>
            <a:endParaRPr lang="es-PE" sz="3000" dirty="0">
              <a:solidFill>
                <a:srgbClr val="7030A0"/>
              </a:solidFill>
            </a:endParaRPr>
          </a:p>
          <a:p>
            <a:r>
              <a:rPr lang="es-PE" sz="3000" dirty="0">
                <a:solidFill>
                  <a:srgbClr val="D7712B"/>
                </a:solidFill>
              </a:rPr>
              <a:t>Intermedio</a:t>
            </a:r>
          </a:p>
          <a:p>
            <a:r>
              <a:rPr lang="es-PE" sz="3000" dirty="0">
                <a:solidFill>
                  <a:srgbClr val="7030A0"/>
                </a:solidFill>
              </a:rPr>
              <a:t>Hola</a:t>
            </a:r>
          </a:p>
          <a:p>
            <a:r>
              <a:rPr lang="es-PE" sz="3000" dirty="0" err="1">
                <a:solidFill>
                  <a:srgbClr val="7030A0"/>
                </a:solidFill>
              </a:rPr>
              <a:t>Fun</a:t>
            </a:r>
            <a:endParaRPr lang="es-PE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4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C3DFC-3E45-6B82-0373-A8481DAD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Índice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763EBA-2A7F-81E4-146B-F1E0EB34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3B8CFA-C339-0E1D-C1C3-CC5C940A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A4480A-9030-5D99-391A-4F8CB7BF6086}"/>
              </a:ext>
            </a:extLst>
          </p:cNvPr>
          <p:cNvSpPr txBox="1"/>
          <p:nvPr/>
        </p:nvSpPr>
        <p:spPr>
          <a:xfrm>
            <a:off x="2014778" y="1354950"/>
            <a:ext cx="703223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PE" sz="4000" dirty="0"/>
              <a:t>Introducción</a:t>
            </a:r>
          </a:p>
          <a:p>
            <a:pPr marL="514350" indent="-514350">
              <a:buAutoNum type="arabicPeriod"/>
            </a:pPr>
            <a:r>
              <a:rPr lang="es-PE" sz="4000" dirty="0"/>
              <a:t>Condicionales</a:t>
            </a:r>
          </a:p>
          <a:p>
            <a:pPr marL="514350" indent="-514350">
              <a:buAutoNum type="arabicPeriod"/>
            </a:pPr>
            <a:r>
              <a:rPr lang="es-PE" sz="4000" dirty="0"/>
              <a:t>Funciones</a:t>
            </a:r>
          </a:p>
          <a:p>
            <a:pPr marL="514350" indent="-514350">
              <a:buAutoNum type="arabicPeriod"/>
            </a:pPr>
            <a:r>
              <a:rPr lang="es-PE" sz="4000" dirty="0"/>
              <a:t>Bucles e iteraciones</a:t>
            </a:r>
          </a:p>
          <a:p>
            <a:pPr marL="514350" indent="-514350">
              <a:buAutoNum type="arabicPeriod"/>
            </a:pPr>
            <a:r>
              <a:rPr lang="es-PE" sz="4000" dirty="0"/>
              <a:t>Librería Pandas</a:t>
            </a:r>
          </a:p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409470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E0378-8A81-0697-9F69-714DDF67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Parámetros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C2FBC6-969D-8C47-62F8-24827AEC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825C6B-FE2C-61CC-C049-D46E866C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20</a:t>
            </a:fld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E61825-F3E7-7843-8186-38DE3477E653}"/>
              </a:ext>
            </a:extLst>
          </p:cNvPr>
          <p:cNvSpPr/>
          <p:nvPr/>
        </p:nvSpPr>
        <p:spPr>
          <a:xfrm>
            <a:off x="1286031" y="1176478"/>
            <a:ext cx="961993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MX" dirty="0"/>
              <a:t>Un parámetro es una variable que usamos en la definición de una función. Es un “identificador” que permite que el código de la función tenga acceso a los argumentos de una invocación de función determinada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A467C1-53D5-698D-AF01-A53FE6FC0EA9}"/>
              </a:ext>
            </a:extLst>
          </p:cNvPr>
          <p:cNvSpPr txBox="1"/>
          <p:nvPr/>
        </p:nvSpPr>
        <p:spPr>
          <a:xfrm>
            <a:off x="1554619" y="2258743"/>
            <a:ext cx="51682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>
                <a:solidFill>
                  <a:srgbClr val="D7712B"/>
                </a:solidFill>
              </a:rPr>
              <a:t>def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7030A0"/>
                </a:solidFill>
              </a:rPr>
              <a:t>lugar</a:t>
            </a:r>
            <a:r>
              <a:rPr lang="es-PE" sz="3000" dirty="0"/>
              <a:t>):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if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lugar</a:t>
            </a:r>
            <a:r>
              <a:rPr lang="es-PE" sz="3000" dirty="0">
                <a:solidFill>
                  <a:srgbClr val="D7712B"/>
                </a:solidFill>
              </a:rPr>
              <a:t> == 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	print</a:t>
            </a:r>
            <a:r>
              <a:rPr lang="es-PE" sz="3000" dirty="0"/>
              <a:t>(‘Primer’)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if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lugar</a:t>
            </a:r>
            <a:r>
              <a:rPr lang="es-PE" sz="3000" dirty="0">
                <a:solidFill>
                  <a:srgbClr val="D7712B"/>
                </a:solidFill>
              </a:rPr>
              <a:t> == 2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	print</a:t>
            </a:r>
            <a:r>
              <a:rPr lang="es-PE" sz="3000" dirty="0"/>
              <a:t>(‘Segundo’)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else</a:t>
            </a:r>
            <a:r>
              <a:rPr lang="es-PE" sz="3000" dirty="0">
                <a:solidFill>
                  <a:srgbClr val="D7712B"/>
                </a:solidFill>
              </a:rPr>
              <a:t>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	print</a:t>
            </a:r>
            <a:r>
              <a:rPr lang="es-PE" sz="3000" dirty="0"/>
              <a:t>(‘Tercer’)</a:t>
            </a:r>
          </a:p>
          <a:p>
            <a:endParaRPr lang="es-PE" sz="3000" dirty="0">
              <a:solidFill>
                <a:srgbClr val="7030A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BA9246-B899-A251-F1EE-C731DAD3DC34}"/>
              </a:ext>
            </a:extLst>
          </p:cNvPr>
          <p:cNvSpPr txBox="1"/>
          <p:nvPr/>
        </p:nvSpPr>
        <p:spPr>
          <a:xfrm>
            <a:off x="7661441" y="2578785"/>
            <a:ext cx="2975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&gt;&gt;&gt; 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D7712B"/>
                </a:solidFill>
              </a:rPr>
              <a:t>1</a:t>
            </a:r>
            <a:r>
              <a:rPr lang="es-PE" sz="3000" dirty="0"/>
              <a:t>)</a:t>
            </a:r>
          </a:p>
          <a:p>
            <a:r>
              <a:rPr lang="es-PE" sz="3000" dirty="0"/>
              <a:t>Primer</a:t>
            </a:r>
          </a:p>
          <a:p>
            <a:r>
              <a:rPr lang="es-PE" sz="3000" dirty="0"/>
              <a:t>&gt;&gt;&gt; 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D7712B"/>
                </a:solidFill>
              </a:rPr>
              <a:t>2</a:t>
            </a:r>
            <a:r>
              <a:rPr lang="es-PE" sz="3000" dirty="0"/>
              <a:t>)</a:t>
            </a:r>
          </a:p>
          <a:p>
            <a:r>
              <a:rPr lang="es-PE" sz="3000" dirty="0"/>
              <a:t>Segundo</a:t>
            </a:r>
          </a:p>
          <a:p>
            <a:r>
              <a:rPr lang="es-PE" sz="3000" dirty="0"/>
              <a:t>&gt;&gt;&gt; 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D7712B"/>
                </a:solidFill>
              </a:rPr>
              <a:t>3</a:t>
            </a:r>
            <a:r>
              <a:rPr lang="es-PE" sz="3000" dirty="0"/>
              <a:t>)</a:t>
            </a:r>
          </a:p>
          <a:p>
            <a:r>
              <a:rPr lang="es-PE" sz="3000" dirty="0"/>
              <a:t>Tercer</a:t>
            </a:r>
          </a:p>
          <a:p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68435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3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21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288252"/>
            <a:ext cx="3440978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¿Qué se obtiene de la siguiente expresión?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4083570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Sábado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3522422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algo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4644718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Hola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https://www.menti.com/a7nzip7whh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9FBBECFC-2EE5-6DE9-4308-492FD7099136}"/>
              </a:ext>
            </a:extLst>
          </p:cNvPr>
          <p:cNvSpPr/>
          <p:nvPr/>
        </p:nvSpPr>
        <p:spPr>
          <a:xfrm>
            <a:off x="1970812" y="2061495"/>
            <a:ext cx="2850569" cy="923330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def</a:t>
            </a:r>
            <a:r>
              <a:rPr lang="es-ES" dirty="0">
                <a:solidFill>
                  <a:schemeClr val="bg1"/>
                </a:solidFill>
              </a:rPr>
              <a:t> algo():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    print('Hola')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print('Sábado')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ABB0984-7C40-EE8D-0270-7E51F0AF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1" y="216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93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552A0-59C7-A393-1B1F-538C1154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Instrucción de </a:t>
            </a:r>
            <a:r>
              <a:rPr lang="es-PE" b="1" dirty="0" err="1"/>
              <a:t>return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8C205A-1C8E-915A-672D-98EDCB6F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2EC86-FDB1-E559-3887-EAFE828F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22</a:t>
            </a:fld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4650DB-64D9-E5F7-9F10-B1A24E4C08A3}"/>
              </a:ext>
            </a:extLst>
          </p:cNvPr>
          <p:cNvSpPr/>
          <p:nvPr/>
        </p:nvSpPr>
        <p:spPr>
          <a:xfrm>
            <a:off x="1286031" y="1176478"/>
            <a:ext cx="961993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MX" dirty="0"/>
              <a:t>Una función fructífera es aquella que produce un valor (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). La instrucción </a:t>
            </a:r>
            <a:r>
              <a:rPr lang="es-MX" dirty="0" err="1"/>
              <a:t>return</a:t>
            </a:r>
            <a:r>
              <a:rPr lang="es-MX" dirty="0"/>
              <a:t> finaliza la ejecución de la función y devuelve el resultado de la función. 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63D315-969A-D11B-E058-42D42365E454}"/>
              </a:ext>
            </a:extLst>
          </p:cNvPr>
          <p:cNvSpPr txBox="1"/>
          <p:nvPr/>
        </p:nvSpPr>
        <p:spPr>
          <a:xfrm>
            <a:off x="1554619" y="2258743"/>
            <a:ext cx="51682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>
                <a:solidFill>
                  <a:srgbClr val="D7712B"/>
                </a:solidFill>
              </a:rPr>
              <a:t>def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7030A0"/>
                </a:solidFill>
              </a:rPr>
              <a:t>lugar</a:t>
            </a:r>
            <a:r>
              <a:rPr lang="es-PE" sz="3000" dirty="0"/>
              <a:t>):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if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lugar</a:t>
            </a:r>
            <a:r>
              <a:rPr lang="es-PE" sz="3000" dirty="0">
                <a:solidFill>
                  <a:srgbClr val="D7712B"/>
                </a:solidFill>
              </a:rPr>
              <a:t> == 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	</a:t>
            </a:r>
            <a:r>
              <a:rPr lang="es-PE" sz="3000" dirty="0" err="1">
                <a:solidFill>
                  <a:srgbClr val="D7712B"/>
                </a:solidFill>
              </a:rPr>
              <a:t>return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/>
              <a:t>‘Primer’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if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lugar</a:t>
            </a:r>
            <a:r>
              <a:rPr lang="es-PE" sz="3000" dirty="0">
                <a:solidFill>
                  <a:srgbClr val="D7712B"/>
                </a:solidFill>
              </a:rPr>
              <a:t> == 2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	</a:t>
            </a:r>
            <a:r>
              <a:rPr lang="es-PE" sz="3000" dirty="0" err="1">
                <a:solidFill>
                  <a:srgbClr val="D7712B"/>
                </a:solidFill>
              </a:rPr>
              <a:t>return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/>
              <a:t>‘Segundo’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else</a:t>
            </a:r>
            <a:r>
              <a:rPr lang="es-PE" sz="3000" dirty="0">
                <a:solidFill>
                  <a:srgbClr val="D7712B"/>
                </a:solidFill>
              </a:rPr>
              <a:t>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	</a:t>
            </a:r>
            <a:r>
              <a:rPr lang="es-PE" sz="3000" dirty="0" err="1">
                <a:solidFill>
                  <a:srgbClr val="D7712B"/>
                </a:solidFill>
              </a:rPr>
              <a:t>return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/>
              <a:t>‘Tercer’</a:t>
            </a:r>
          </a:p>
          <a:p>
            <a:endParaRPr lang="es-PE" sz="3000" dirty="0">
              <a:solidFill>
                <a:srgbClr val="7030A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221CE6-DFC2-EA38-9357-D772B854A36F}"/>
              </a:ext>
            </a:extLst>
          </p:cNvPr>
          <p:cNvSpPr txBox="1"/>
          <p:nvPr/>
        </p:nvSpPr>
        <p:spPr>
          <a:xfrm>
            <a:off x="6722850" y="2489575"/>
            <a:ext cx="51682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&gt;&gt;&gt; </a:t>
            </a:r>
            <a:r>
              <a:rPr lang="es-PE" sz="3000" dirty="0">
                <a:solidFill>
                  <a:srgbClr val="D7712B"/>
                </a:solidFill>
              </a:rPr>
              <a:t>print</a:t>
            </a:r>
            <a:r>
              <a:rPr lang="es-PE" sz="3000" dirty="0"/>
              <a:t>(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7030A0"/>
                </a:solidFill>
              </a:rPr>
              <a:t>1</a:t>
            </a:r>
            <a:r>
              <a:rPr lang="es-PE" sz="3000" dirty="0"/>
              <a:t>),’puesto’)</a:t>
            </a:r>
          </a:p>
          <a:p>
            <a:r>
              <a:rPr lang="es-PE" sz="3000" dirty="0"/>
              <a:t>Primer puesto</a:t>
            </a:r>
          </a:p>
          <a:p>
            <a:r>
              <a:rPr lang="es-PE" sz="3000" dirty="0"/>
              <a:t>&gt;&gt;&gt; </a:t>
            </a:r>
            <a:r>
              <a:rPr lang="es-PE" sz="3000" dirty="0">
                <a:solidFill>
                  <a:srgbClr val="D7712B"/>
                </a:solidFill>
              </a:rPr>
              <a:t>print</a:t>
            </a:r>
            <a:r>
              <a:rPr lang="es-PE" sz="3000" dirty="0"/>
              <a:t>(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7030A0"/>
                </a:solidFill>
              </a:rPr>
              <a:t>2</a:t>
            </a:r>
            <a:r>
              <a:rPr lang="es-PE" sz="3000" dirty="0"/>
              <a:t>),’puesto’)</a:t>
            </a:r>
          </a:p>
          <a:p>
            <a:r>
              <a:rPr lang="es-PE" sz="3000" dirty="0"/>
              <a:t>Segundo puesto</a:t>
            </a:r>
          </a:p>
          <a:p>
            <a:r>
              <a:rPr lang="es-PE" sz="3000" dirty="0"/>
              <a:t>&gt;&gt;&gt; </a:t>
            </a:r>
            <a:r>
              <a:rPr lang="es-PE" sz="3000" dirty="0">
                <a:solidFill>
                  <a:srgbClr val="D7712B"/>
                </a:solidFill>
              </a:rPr>
              <a:t>print</a:t>
            </a:r>
            <a:r>
              <a:rPr lang="es-PE" sz="3000" dirty="0"/>
              <a:t>(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7030A0"/>
                </a:solidFill>
              </a:rPr>
              <a:t>3</a:t>
            </a:r>
            <a:r>
              <a:rPr lang="es-PE" sz="3000" dirty="0"/>
              <a:t>),’puesto’)</a:t>
            </a:r>
          </a:p>
          <a:p>
            <a:r>
              <a:rPr lang="es-PE" sz="3000" dirty="0"/>
              <a:t>Tercer puesto</a:t>
            </a:r>
          </a:p>
          <a:p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202556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4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23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218977"/>
            <a:ext cx="3440978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¿Qué línea no se va ejecutar nunca?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4083570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3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3522422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2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4644718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https://www.menti.com/waq5gztvc1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9FBBECFC-2EE5-6DE9-4308-492FD7099136}"/>
              </a:ext>
            </a:extLst>
          </p:cNvPr>
          <p:cNvSpPr/>
          <p:nvPr/>
        </p:nvSpPr>
        <p:spPr>
          <a:xfrm>
            <a:off x="2165083" y="1920399"/>
            <a:ext cx="2850569" cy="1477328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 def algo():</a:t>
            </a:r>
          </a:p>
          <a:p>
            <a:pPr algn="just"/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     print('Hola’)</a:t>
            </a:r>
          </a:p>
          <a:p>
            <a:pPr algn="just"/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     return</a:t>
            </a:r>
          </a:p>
          <a:p>
            <a:pPr algn="just"/>
            <a:r>
              <a:rPr lang="en-US" dirty="0"/>
              <a:t>4</a:t>
            </a:r>
            <a:r>
              <a:rPr lang="en-US" dirty="0">
                <a:solidFill>
                  <a:schemeClr val="bg1"/>
                </a:solidFill>
              </a:rPr>
              <a:t>     print('Mundo’)</a:t>
            </a:r>
          </a:p>
          <a:p>
            <a:pPr algn="just"/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 algo()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C27A791-6852-F416-074A-456C3A78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508" y="2124718"/>
            <a:ext cx="250701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3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1109A38-2A89-65CC-0217-4790948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7EB68F-BC21-BBE3-8821-C44C0C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24</a:t>
            </a:fld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B96C-7A98-307D-EEC5-3175A2073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Bucles e iteraciones</a:t>
            </a:r>
          </a:p>
        </p:txBody>
      </p:sp>
    </p:spTree>
    <p:extLst>
      <p:ext uri="{BB962C8B-B14F-4D97-AF65-F5344CB8AC3E}">
        <p14:creationId xmlns:p14="http://schemas.microsoft.com/office/powerpoint/2010/main" val="177110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4C5A3-9089-9F22-96D6-F4EF4C9A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While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718DD5-0D74-393F-2933-F8B100B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E3FE4-4B9E-E1EA-1869-660200CD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25</a:t>
            </a:fld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D54C82-4F8E-E049-3804-D08C9A230CD8}"/>
              </a:ext>
            </a:extLst>
          </p:cNvPr>
          <p:cNvSpPr/>
          <p:nvPr/>
        </p:nvSpPr>
        <p:spPr>
          <a:xfrm>
            <a:off x="836637" y="1346751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 = 5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6B7142-3FB7-02DA-2808-AD86235D3E00}"/>
              </a:ext>
            </a:extLst>
          </p:cNvPr>
          <p:cNvSpPr/>
          <p:nvPr/>
        </p:nvSpPr>
        <p:spPr>
          <a:xfrm>
            <a:off x="2407758" y="3821596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 = n - 1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35EE0B-7F8D-A4BA-212E-B7C599F3BCA1}"/>
              </a:ext>
            </a:extLst>
          </p:cNvPr>
          <p:cNvSpPr/>
          <p:nvPr/>
        </p:nvSpPr>
        <p:spPr>
          <a:xfrm>
            <a:off x="626572" y="5156652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print(‘Fin’)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0E7180E-EA7F-27C5-B91E-5B42CBD207A3}"/>
              </a:ext>
            </a:extLst>
          </p:cNvPr>
          <p:cNvSpPr txBox="1"/>
          <p:nvPr/>
        </p:nvSpPr>
        <p:spPr>
          <a:xfrm>
            <a:off x="5324453" y="1810662"/>
            <a:ext cx="30766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Programa</a:t>
            </a:r>
          </a:p>
          <a:p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 = </a:t>
            </a:r>
            <a:r>
              <a:rPr lang="es-PE" sz="3000" dirty="0"/>
              <a:t>5</a:t>
            </a:r>
            <a:r>
              <a:rPr lang="es-PE" sz="3000" dirty="0">
                <a:solidFill>
                  <a:srgbClr val="D7712B"/>
                </a:solidFill>
              </a:rPr>
              <a:t>: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while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&gt;</a:t>
            </a:r>
            <a:r>
              <a:rPr lang="es-PE" sz="3000" dirty="0"/>
              <a:t>0</a:t>
            </a:r>
            <a:r>
              <a:rPr lang="es-PE" sz="3000" dirty="0">
                <a:solidFill>
                  <a:srgbClr val="D7712B"/>
                </a:solidFill>
              </a:rPr>
              <a:t>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print(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 = 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 – 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/>
              <a:t>‘Fin’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  <a:endParaRPr lang="es-PE" sz="3000" dirty="0">
              <a:solidFill>
                <a:srgbClr val="7030A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99D043-F1F1-E95A-5E73-46C6EC530E80}"/>
              </a:ext>
            </a:extLst>
          </p:cNvPr>
          <p:cNvSpPr/>
          <p:nvPr/>
        </p:nvSpPr>
        <p:spPr>
          <a:xfrm>
            <a:off x="2407758" y="2928475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print(n)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C57FAAC-CD1B-12C1-46A8-EDD64A49E832}"/>
              </a:ext>
            </a:extLst>
          </p:cNvPr>
          <p:cNvSpPr txBox="1"/>
          <p:nvPr/>
        </p:nvSpPr>
        <p:spPr>
          <a:xfrm>
            <a:off x="9317859" y="1810662"/>
            <a:ext cx="1943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Output</a:t>
            </a:r>
          </a:p>
          <a:p>
            <a:r>
              <a:rPr lang="es-PE" sz="3000" dirty="0">
                <a:solidFill>
                  <a:srgbClr val="D7712B"/>
                </a:solidFill>
              </a:rPr>
              <a:t>5</a:t>
            </a:r>
          </a:p>
          <a:p>
            <a:r>
              <a:rPr lang="es-PE" sz="3000" dirty="0">
                <a:solidFill>
                  <a:srgbClr val="D7712B"/>
                </a:solidFill>
              </a:rPr>
              <a:t>4</a:t>
            </a:r>
          </a:p>
          <a:p>
            <a:r>
              <a:rPr lang="es-PE" sz="3000" dirty="0">
                <a:solidFill>
                  <a:srgbClr val="D7712B"/>
                </a:solidFill>
              </a:rPr>
              <a:t>3</a:t>
            </a:r>
          </a:p>
          <a:p>
            <a:r>
              <a:rPr lang="es-PE" sz="3000" dirty="0">
                <a:solidFill>
                  <a:srgbClr val="D7712B"/>
                </a:solidFill>
              </a:rPr>
              <a:t>2</a:t>
            </a:r>
          </a:p>
          <a:p>
            <a:r>
              <a:rPr lang="es-PE" sz="3000" dirty="0">
                <a:solidFill>
                  <a:srgbClr val="D7712B"/>
                </a:solidFill>
              </a:rPr>
              <a:t>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Fin</a:t>
            </a:r>
          </a:p>
          <a:p>
            <a:r>
              <a:rPr lang="es-PE" sz="3000" dirty="0">
                <a:solidFill>
                  <a:srgbClr val="D7712B"/>
                </a:solidFill>
              </a:rPr>
              <a:t>0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C56AD860-B0D1-D4B7-34F3-1AC4777EBACD}"/>
              </a:ext>
            </a:extLst>
          </p:cNvPr>
          <p:cNvSpPr/>
          <p:nvPr/>
        </p:nvSpPr>
        <p:spPr>
          <a:xfrm>
            <a:off x="951831" y="2154388"/>
            <a:ext cx="1321468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7030A0"/>
                </a:solidFill>
              </a:rPr>
              <a:t>n &gt; 0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A92CF18-B097-8319-1A6B-AF16B8F5B78C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1612565" y="1870626"/>
            <a:ext cx="0" cy="2837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7C7360E6-A971-95F3-CC8E-A5E454930508}"/>
              </a:ext>
            </a:extLst>
          </p:cNvPr>
          <p:cNvCxnSpPr>
            <a:stCxn id="20" idx="3"/>
            <a:endCxn id="27" idx="0"/>
          </p:cNvCxnSpPr>
          <p:nvPr/>
        </p:nvCxnSpPr>
        <p:spPr>
          <a:xfrm>
            <a:off x="2273299" y="2541432"/>
            <a:ext cx="1120453" cy="38704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F83DEFD-B1B4-AD62-38AF-36F9637D926B}"/>
              </a:ext>
            </a:extLst>
          </p:cNvPr>
          <p:cNvCxnSpPr>
            <a:stCxn id="27" idx="2"/>
            <a:endCxn id="10" idx="0"/>
          </p:cNvCxnSpPr>
          <p:nvPr/>
        </p:nvCxnSpPr>
        <p:spPr>
          <a:xfrm>
            <a:off x="3393752" y="3452350"/>
            <a:ext cx="0" cy="3692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029530A7-EF60-05A9-CC99-A43C41851204}"/>
              </a:ext>
            </a:extLst>
          </p:cNvPr>
          <p:cNvCxnSpPr>
            <a:cxnSpLocks/>
            <a:stCxn id="10" idx="2"/>
            <a:endCxn id="20" idx="2"/>
          </p:cNvCxnSpPr>
          <p:nvPr/>
        </p:nvCxnSpPr>
        <p:spPr>
          <a:xfrm rot="5400000" flipH="1">
            <a:off x="1794661" y="2746380"/>
            <a:ext cx="1416996" cy="1781187"/>
          </a:xfrm>
          <a:prstGeom prst="bentConnector3">
            <a:avLst>
              <a:gd name="adj1" fmla="val -161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F0E14E2-E723-917A-9C33-9D6F0FA7C1DD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618" y="2541431"/>
            <a:ext cx="43921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F0271C1-BCF6-3ABE-DCEF-A2946314C142}"/>
              </a:ext>
            </a:extLst>
          </p:cNvPr>
          <p:cNvCxnSpPr/>
          <p:nvPr/>
        </p:nvCxnSpPr>
        <p:spPr>
          <a:xfrm>
            <a:off x="528116" y="2571849"/>
            <a:ext cx="0" cy="23452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B9487BF7-E99B-3DFF-BF5A-8D968BBA9659}"/>
              </a:ext>
            </a:extLst>
          </p:cNvPr>
          <p:cNvCxnSpPr>
            <a:endCxn id="11" idx="0"/>
          </p:cNvCxnSpPr>
          <p:nvPr/>
        </p:nvCxnSpPr>
        <p:spPr>
          <a:xfrm>
            <a:off x="528116" y="4917050"/>
            <a:ext cx="1084450" cy="23960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97C361A-8483-CC2F-B921-FDCD2008CEEC}"/>
              </a:ext>
            </a:extLst>
          </p:cNvPr>
          <p:cNvSpPr txBox="1"/>
          <p:nvPr/>
        </p:nvSpPr>
        <p:spPr>
          <a:xfrm>
            <a:off x="415420" y="213219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094800-3AB6-8C96-5CD9-8D6EA8ABD292}"/>
              </a:ext>
            </a:extLst>
          </p:cNvPr>
          <p:cNvSpPr txBox="1"/>
          <p:nvPr/>
        </p:nvSpPr>
        <p:spPr>
          <a:xfrm>
            <a:off x="3043579" y="2117295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50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4C5A3-9089-9F22-96D6-F4EF4C9A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Bucle infinito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718DD5-0D74-393F-2933-F8B100B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E3FE4-4B9E-E1EA-1869-660200CD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26</a:t>
            </a:fld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D54C82-4F8E-E049-3804-D08C9A230CD8}"/>
              </a:ext>
            </a:extLst>
          </p:cNvPr>
          <p:cNvSpPr/>
          <p:nvPr/>
        </p:nvSpPr>
        <p:spPr>
          <a:xfrm>
            <a:off x="836637" y="1346751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 = 5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6B7142-3FB7-02DA-2808-AD86235D3E00}"/>
              </a:ext>
            </a:extLst>
          </p:cNvPr>
          <p:cNvSpPr/>
          <p:nvPr/>
        </p:nvSpPr>
        <p:spPr>
          <a:xfrm>
            <a:off x="2407758" y="3821596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print(‘Acaba’)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35EE0B-7F8D-A4BA-212E-B7C599F3BCA1}"/>
              </a:ext>
            </a:extLst>
          </p:cNvPr>
          <p:cNvSpPr/>
          <p:nvPr/>
        </p:nvSpPr>
        <p:spPr>
          <a:xfrm>
            <a:off x="626572" y="5156652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print(‘Fin’)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0E7180E-EA7F-27C5-B91E-5B42CBD207A3}"/>
              </a:ext>
            </a:extLst>
          </p:cNvPr>
          <p:cNvSpPr txBox="1"/>
          <p:nvPr/>
        </p:nvSpPr>
        <p:spPr>
          <a:xfrm>
            <a:off x="5150025" y="1847942"/>
            <a:ext cx="3332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Programa</a:t>
            </a:r>
          </a:p>
          <a:p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 = </a:t>
            </a:r>
            <a:r>
              <a:rPr lang="es-PE" sz="3000" dirty="0"/>
              <a:t>5</a:t>
            </a:r>
            <a:r>
              <a:rPr lang="es-PE" sz="3000" dirty="0">
                <a:solidFill>
                  <a:srgbClr val="D7712B"/>
                </a:solidFill>
              </a:rPr>
              <a:t>: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while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&gt;</a:t>
            </a:r>
            <a:r>
              <a:rPr lang="es-PE" sz="3000" dirty="0"/>
              <a:t>0</a:t>
            </a:r>
            <a:r>
              <a:rPr lang="es-PE" sz="3000" dirty="0">
                <a:solidFill>
                  <a:srgbClr val="D7712B"/>
                </a:solidFill>
              </a:rPr>
              <a:t>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print(</a:t>
            </a:r>
            <a:r>
              <a:rPr lang="es-PE" sz="3000" dirty="0">
                <a:solidFill>
                  <a:srgbClr val="7030A0"/>
                </a:solidFill>
              </a:rPr>
              <a:t>‘Nunca’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print(</a:t>
            </a:r>
            <a:r>
              <a:rPr lang="es-PE" sz="3000" dirty="0">
                <a:solidFill>
                  <a:srgbClr val="7030A0"/>
                </a:solidFill>
              </a:rPr>
              <a:t>‘Acaba’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/>
              <a:t>‘Fin’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99D043-F1F1-E95A-5E73-46C6EC530E80}"/>
              </a:ext>
            </a:extLst>
          </p:cNvPr>
          <p:cNvSpPr/>
          <p:nvPr/>
        </p:nvSpPr>
        <p:spPr>
          <a:xfrm>
            <a:off x="2407758" y="2928475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print(‘Nunca’)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C56AD860-B0D1-D4B7-34F3-1AC4777EBACD}"/>
              </a:ext>
            </a:extLst>
          </p:cNvPr>
          <p:cNvSpPr/>
          <p:nvPr/>
        </p:nvSpPr>
        <p:spPr>
          <a:xfrm>
            <a:off x="951831" y="2154388"/>
            <a:ext cx="1321468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7030A0"/>
                </a:solidFill>
              </a:rPr>
              <a:t>n &gt; 0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A92CF18-B097-8319-1A6B-AF16B8F5B78C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1612565" y="1870626"/>
            <a:ext cx="0" cy="2837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7C7360E6-A971-95F3-CC8E-A5E454930508}"/>
              </a:ext>
            </a:extLst>
          </p:cNvPr>
          <p:cNvCxnSpPr>
            <a:stCxn id="20" idx="3"/>
            <a:endCxn id="27" idx="0"/>
          </p:cNvCxnSpPr>
          <p:nvPr/>
        </p:nvCxnSpPr>
        <p:spPr>
          <a:xfrm>
            <a:off x="2273299" y="2541432"/>
            <a:ext cx="1120453" cy="38704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F83DEFD-B1B4-AD62-38AF-36F9637D926B}"/>
              </a:ext>
            </a:extLst>
          </p:cNvPr>
          <p:cNvCxnSpPr>
            <a:stCxn id="27" idx="2"/>
            <a:endCxn id="10" idx="0"/>
          </p:cNvCxnSpPr>
          <p:nvPr/>
        </p:nvCxnSpPr>
        <p:spPr>
          <a:xfrm>
            <a:off x="3393752" y="3452350"/>
            <a:ext cx="0" cy="3692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029530A7-EF60-05A9-CC99-A43C41851204}"/>
              </a:ext>
            </a:extLst>
          </p:cNvPr>
          <p:cNvCxnSpPr>
            <a:cxnSpLocks/>
            <a:stCxn id="10" idx="2"/>
            <a:endCxn id="20" idx="2"/>
          </p:cNvCxnSpPr>
          <p:nvPr/>
        </p:nvCxnSpPr>
        <p:spPr>
          <a:xfrm rot="5400000" flipH="1">
            <a:off x="1794661" y="2746380"/>
            <a:ext cx="1416996" cy="1781187"/>
          </a:xfrm>
          <a:prstGeom prst="bentConnector3">
            <a:avLst>
              <a:gd name="adj1" fmla="val -161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F0E14E2-E723-917A-9C33-9D6F0FA7C1DD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618" y="2541431"/>
            <a:ext cx="43921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F0271C1-BCF6-3ABE-DCEF-A2946314C142}"/>
              </a:ext>
            </a:extLst>
          </p:cNvPr>
          <p:cNvCxnSpPr/>
          <p:nvPr/>
        </p:nvCxnSpPr>
        <p:spPr>
          <a:xfrm>
            <a:off x="528116" y="2571849"/>
            <a:ext cx="0" cy="23452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B9487BF7-E99B-3DFF-BF5A-8D968BBA9659}"/>
              </a:ext>
            </a:extLst>
          </p:cNvPr>
          <p:cNvCxnSpPr>
            <a:endCxn id="11" idx="0"/>
          </p:cNvCxnSpPr>
          <p:nvPr/>
        </p:nvCxnSpPr>
        <p:spPr>
          <a:xfrm>
            <a:off x="528116" y="4917050"/>
            <a:ext cx="1084450" cy="23960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97C361A-8483-CC2F-B921-FDCD2008CEEC}"/>
              </a:ext>
            </a:extLst>
          </p:cNvPr>
          <p:cNvSpPr txBox="1"/>
          <p:nvPr/>
        </p:nvSpPr>
        <p:spPr>
          <a:xfrm>
            <a:off x="415420" y="213219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094800-3AB6-8C96-5CD9-8D6EA8ABD292}"/>
              </a:ext>
            </a:extLst>
          </p:cNvPr>
          <p:cNvSpPr txBox="1"/>
          <p:nvPr/>
        </p:nvSpPr>
        <p:spPr>
          <a:xfrm>
            <a:off x="3043579" y="2117295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94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5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27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288252"/>
            <a:ext cx="3440978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¿Qué tiene de malo este bucle?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4083570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Es infinito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3522422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Nada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4644718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print debe estar tabulado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https://www.menti.com/5t5ih2izg8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9FBBECFC-2EE5-6DE9-4308-492FD7099136}"/>
              </a:ext>
            </a:extLst>
          </p:cNvPr>
          <p:cNvSpPr/>
          <p:nvPr/>
        </p:nvSpPr>
        <p:spPr>
          <a:xfrm>
            <a:off x="1970813" y="2061495"/>
            <a:ext cx="2410688" cy="1200329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n = 5</a:t>
            </a:r>
          </a:p>
          <a:p>
            <a:pPr algn="just"/>
            <a:r>
              <a:rPr lang="pt-BR" dirty="0" err="1">
                <a:solidFill>
                  <a:schemeClr val="bg1"/>
                </a:solidFill>
              </a:rPr>
              <a:t>while</a:t>
            </a:r>
            <a:r>
              <a:rPr lang="pt-BR" dirty="0">
                <a:solidFill>
                  <a:schemeClr val="bg1"/>
                </a:solidFill>
              </a:rPr>
              <a:t> n &gt; 0 :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    print(n)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print('</a:t>
            </a:r>
            <a:r>
              <a:rPr lang="pt-BR" dirty="0" err="1">
                <a:solidFill>
                  <a:schemeClr val="bg1"/>
                </a:solidFill>
              </a:rPr>
              <a:t>Hecho</a:t>
            </a:r>
            <a:r>
              <a:rPr lang="pt-BR" dirty="0">
                <a:solidFill>
                  <a:schemeClr val="bg1"/>
                </a:solidFill>
              </a:rPr>
              <a:t>')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6921EED-1395-C88E-A439-A94E9E57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4" y="2343625"/>
            <a:ext cx="255947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2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4C5A3-9089-9F22-96D6-F4EF4C9A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Bucle simple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718DD5-0D74-393F-2933-F8B100B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E3FE4-4B9E-E1EA-1869-660200CD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28</a:t>
            </a:fld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6B7142-3FB7-02DA-2808-AD86235D3E00}"/>
              </a:ext>
            </a:extLst>
          </p:cNvPr>
          <p:cNvSpPr/>
          <p:nvPr/>
        </p:nvSpPr>
        <p:spPr>
          <a:xfrm>
            <a:off x="2712560" y="3170423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print(‘i’)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35EE0B-7F8D-A4BA-212E-B7C599F3BCA1}"/>
              </a:ext>
            </a:extLst>
          </p:cNvPr>
          <p:cNvSpPr/>
          <p:nvPr/>
        </p:nvSpPr>
        <p:spPr>
          <a:xfrm>
            <a:off x="626572" y="5156652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print(‘Fin’)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0E7180E-EA7F-27C5-B91E-5B42CBD207A3}"/>
              </a:ext>
            </a:extLst>
          </p:cNvPr>
          <p:cNvSpPr txBox="1"/>
          <p:nvPr/>
        </p:nvSpPr>
        <p:spPr>
          <a:xfrm>
            <a:off x="5150025" y="1847942"/>
            <a:ext cx="3332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Programa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i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D7712B"/>
                </a:solidFill>
              </a:rPr>
              <a:t>in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843C0C"/>
                </a:solidFill>
              </a:rPr>
              <a:t>[5,4,3,2,1]</a:t>
            </a:r>
            <a:r>
              <a:rPr lang="es-PE" sz="3000" dirty="0"/>
              <a:t>:</a:t>
            </a:r>
          </a:p>
          <a:p>
            <a:r>
              <a:rPr lang="es-PE" sz="3000" dirty="0"/>
              <a:t>	</a:t>
            </a:r>
            <a:r>
              <a:rPr lang="es-PE" sz="3000" dirty="0">
                <a:solidFill>
                  <a:srgbClr val="D7712B"/>
                </a:solidFill>
              </a:rPr>
              <a:t>print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7030A0"/>
                </a:solidFill>
              </a:rPr>
              <a:t>i</a:t>
            </a:r>
            <a:r>
              <a:rPr lang="es-PE" sz="3000" dirty="0"/>
              <a:t>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</a:t>
            </a:r>
            <a:r>
              <a:rPr lang="es-PE" sz="3000" dirty="0"/>
              <a:t>(‘</a:t>
            </a:r>
            <a:r>
              <a:rPr lang="es-PE" sz="3000" dirty="0">
                <a:solidFill>
                  <a:srgbClr val="843C0C"/>
                </a:solidFill>
              </a:rPr>
              <a:t>Fin</a:t>
            </a:r>
            <a:r>
              <a:rPr lang="es-PE" sz="3000" dirty="0"/>
              <a:t>’)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99D043-F1F1-E95A-5E73-46C6EC530E80}"/>
              </a:ext>
            </a:extLst>
          </p:cNvPr>
          <p:cNvSpPr/>
          <p:nvPr/>
        </p:nvSpPr>
        <p:spPr>
          <a:xfrm>
            <a:off x="2712560" y="2277302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i cambia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C56AD860-B0D1-D4B7-34F3-1AC4777EBACD}"/>
              </a:ext>
            </a:extLst>
          </p:cNvPr>
          <p:cNvSpPr/>
          <p:nvPr/>
        </p:nvSpPr>
        <p:spPr>
          <a:xfrm>
            <a:off x="626572" y="2154388"/>
            <a:ext cx="1788659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Realizado?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A92CF18-B097-8319-1A6B-AF16B8F5B78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520901" y="1847942"/>
            <a:ext cx="1" cy="3064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F83DEFD-B1B4-AD62-38AF-36F9637D926B}"/>
              </a:ext>
            </a:extLst>
          </p:cNvPr>
          <p:cNvCxnSpPr>
            <a:stCxn id="27" idx="2"/>
            <a:endCxn id="10" idx="0"/>
          </p:cNvCxnSpPr>
          <p:nvPr/>
        </p:nvCxnSpPr>
        <p:spPr>
          <a:xfrm>
            <a:off x="3698554" y="2801177"/>
            <a:ext cx="0" cy="3692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029530A7-EF60-05A9-CC99-A43C41851204}"/>
              </a:ext>
            </a:extLst>
          </p:cNvPr>
          <p:cNvCxnSpPr>
            <a:cxnSpLocks/>
            <a:stCxn id="10" idx="2"/>
            <a:endCxn id="20" idx="2"/>
          </p:cNvCxnSpPr>
          <p:nvPr/>
        </p:nvCxnSpPr>
        <p:spPr>
          <a:xfrm rot="5400000" flipH="1">
            <a:off x="2226816" y="2222561"/>
            <a:ext cx="765823" cy="2177652"/>
          </a:xfrm>
          <a:prstGeom prst="bentConnector3">
            <a:avLst>
              <a:gd name="adj1" fmla="val -2985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F0E14E2-E723-917A-9C33-9D6F0FA7C1D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48005" y="2541432"/>
            <a:ext cx="27856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F0271C1-BCF6-3ABE-DCEF-A2946314C142}"/>
              </a:ext>
            </a:extLst>
          </p:cNvPr>
          <p:cNvCxnSpPr/>
          <p:nvPr/>
        </p:nvCxnSpPr>
        <p:spPr>
          <a:xfrm>
            <a:off x="348005" y="2571849"/>
            <a:ext cx="0" cy="23452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B9487BF7-E99B-3DFF-BF5A-8D968BBA965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48005" y="4917050"/>
            <a:ext cx="1264561" cy="23960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97C361A-8483-CC2F-B921-FDCD2008CEEC}"/>
              </a:ext>
            </a:extLst>
          </p:cNvPr>
          <p:cNvSpPr txBox="1"/>
          <p:nvPr/>
        </p:nvSpPr>
        <p:spPr>
          <a:xfrm>
            <a:off x="415420" y="213219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094800-3AB6-8C96-5CD9-8D6EA8ABD292}"/>
              </a:ext>
            </a:extLst>
          </p:cNvPr>
          <p:cNvSpPr txBox="1"/>
          <p:nvPr/>
        </p:nvSpPr>
        <p:spPr>
          <a:xfrm>
            <a:off x="2171692" y="2117295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0472800-DA41-1549-2751-DE302106FFE1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2415231" y="2539240"/>
            <a:ext cx="297329" cy="2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1F9018E-F75B-2A15-0B9A-04B419CFA85A}"/>
              </a:ext>
            </a:extLst>
          </p:cNvPr>
          <p:cNvSpPr txBox="1"/>
          <p:nvPr/>
        </p:nvSpPr>
        <p:spPr>
          <a:xfrm>
            <a:off x="9406424" y="1880226"/>
            <a:ext cx="1943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D7712B"/>
                </a:solidFill>
              </a:rPr>
              <a:t>5</a:t>
            </a:r>
          </a:p>
          <a:p>
            <a:r>
              <a:rPr lang="es-PE" sz="3000" dirty="0">
                <a:solidFill>
                  <a:srgbClr val="D7712B"/>
                </a:solidFill>
              </a:rPr>
              <a:t>4</a:t>
            </a:r>
          </a:p>
          <a:p>
            <a:r>
              <a:rPr lang="es-PE" sz="3000" dirty="0">
                <a:solidFill>
                  <a:srgbClr val="D7712B"/>
                </a:solidFill>
              </a:rPr>
              <a:t>3</a:t>
            </a:r>
          </a:p>
          <a:p>
            <a:r>
              <a:rPr lang="es-PE" sz="3000" dirty="0">
                <a:solidFill>
                  <a:srgbClr val="D7712B"/>
                </a:solidFill>
              </a:rPr>
              <a:t>2</a:t>
            </a:r>
          </a:p>
          <a:p>
            <a:r>
              <a:rPr lang="es-PE" sz="3000" dirty="0">
                <a:solidFill>
                  <a:srgbClr val="D7712B"/>
                </a:solidFill>
              </a:rPr>
              <a:t>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716129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B946C-D901-5195-1F75-18389FE2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Hallar el valor más grande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F494A8-2F69-F9D9-4D49-C63977BB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4FDAD8-6678-C1D9-D779-534A7239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29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C0A1B9-9D23-D8DE-04D5-EC1E86B885E0}"/>
              </a:ext>
            </a:extLst>
          </p:cNvPr>
          <p:cNvSpPr txBox="1"/>
          <p:nvPr/>
        </p:nvSpPr>
        <p:spPr>
          <a:xfrm>
            <a:off x="1158122" y="2767280"/>
            <a:ext cx="9875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0" dirty="0">
                <a:solidFill>
                  <a:srgbClr val="D7712B"/>
                </a:solidFill>
              </a:rPr>
              <a:t>[4,10,23,18,30,77,7,5]</a:t>
            </a:r>
          </a:p>
        </p:txBody>
      </p:sp>
    </p:spTree>
    <p:extLst>
      <p:ext uri="{BB962C8B-B14F-4D97-AF65-F5344CB8AC3E}">
        <p14:creationId xmlns:p14="http://schemas.microsoft.com/office/powerpoint/2010/main" val="95250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1109A38-2A89-65CC-0217-4790948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7EB68F-BC21-BBE3-8821-C44C0C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</a:t>
            </a:fld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B96C-7A98-307D-EEC5-3175A2073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5830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9AF41-BA53-37BA-21DA-DCB01D28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Hallar el valor más grande</a:t>
            </a:r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35F402-9294-5DB3-49B4-DB4DE7D4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E2C74F-0C3C-6DE9-F471-86E595A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30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6F5EF2-7599-07A7-D707-325B5F2B6A9F}"/>
              </a:ext>
            </a:extLst>
          </p:cNvPr>
          <p:cNvSpPr txBox="1"/>
          <p:nvPr/>
        </p:nvSpPr>
        <p:spPr>
          <a:xfrm>
            <a:off x="1866498" y="1764814"/>
            <a:ext cx="65570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mayor=-1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>
                <a:solidFill>
                  <a:srgbClr val="843C0C"/>
                </a:solidFill>
              </a:rPr>
              <a:t>‘</a:t>
            </a:r>
            <a:r>
              <a:rPr lang="es-PE" sz="3000" dirty="0" err="1">
                <a:solidFill>
                  <a:srgbClr val="843C0C"/>
                </a:solidFill>
              </a:rPr>
              <a:t>Inicio’,</a:t>
            </a:r>
            <a:r>
              <a:rPr lang="es-PE" sz="3000" dirty="0" err="1"/>
              <a:t>mayor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numero</a:t>
            </a:r>
            <a:r>
              <a:rPr lang="es-PE" sz="3000" dirty="0">
                <a:solidFill>
                  <a:srgbClr val="D7712B"/>
                </a:solidFill>
              </a:rPr>
              <a:t> in </a:t>
            </a:r>
            <a:r>
              <a:rPr lang="es-PE" sz="3200" dirty="0">
                <a:solidFill>
                  <a:srgbClr val="7030A0"/>
                </a:solidFill>
              </a:rPr>
              <a:t>[4,10,23,18,30,77,7,5]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</a:t>
            </a:r>
            <a:r>
              <a:rPr lang="es-PE" sz="3200" dirty="0" err="1">
                <a:solidFill>
                  <a:srgbClr val="D7712B"/>
                </a:solidFill>
              </a:rPr>
              <a:t>if</a:t>
            </a:r>
            <a:r>
              <a:rPr lang="es-PE" sz="3200" dirty="0">
                <a:solidFill>
                  <a:srgbClr val="D7712B"/>
                </a:solidFill>
              </a:rPr>
              <a:t> </a:t>
            </a:r>
            <a:r>
              <a:rPr lang="es-PE" sz="3200" dirty="0">
                <a:solidFill>
                  <a:srgbClr val="7030A0"/>
                </a:solidFill>
              </a:rPr>
              <a:t>numero</a:t>
            </a:r>
            <a:r>
              <a:rPr lang="es-PE" sz="3200" dirty="0">
                <a:solidFill>
                  <a:srgbClr val="D7712B"/>
                </a:solidFill>
              </a:rPr>
              <a:t> &gt; </a:t>
            </a:r>
            <a:r>
              <a:rPr lang="es-PE" sz="3200" dirty="0"/>
              <a:t>mayor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	</a:t>
            </a:r>
            <a:r>
              <a:rPr lang="es-PE" sz="3200" dirty="0"/>
              <a:t>mayor</a:t>
            </a:r>
            <a:r>
              <a:rPr lang="es-PE" sz="3200" dirty="0">
                <a:solidFill>
                  <a:srgbClr val="D7712B"/>
                </a:solidFill>
              </a:rPr>
              <a:t>=</a:t>
            </a:r>
            <a:r>
              <a:rPr lang="es-PE" sz="3200" dirty="0">
                <a:solidFill>
                  <a:srgbClr val="7030A0"/>
                </a:solidFill>
              </a:rPr>
              <a:t>numero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print(</a:t>
            </a:r>
            <a:r>
              <a:rPr lang="es-PE" sz="3200" dirty="0" err="1"/>
              <a:t>mayor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>
                <a:solidFill>
                  <a:srgbClr val="7030A0"/>
                </a:solidFill>
              </a:rPr>
              <a:t>numero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r>
              <a:rPr lang="es-PE" sz="3200" dirty="0">
                <a:solidFill>
                  <a:srgbClr val="D7712B"/>
                </a:solidFill>
              </a:rPr>
              <a:t>print(</a:t>
            </a:r>
            <a:r>
              <a:rPr lang="es-PE" sz="3200" dirty="0">
                <a:solidFill>
                  <a:srgbClr val="843C0C"/>
                </a:solidFill>
              </a:rPr>
              <a:t>‘</a:t>
            </a:r>
            <a:r>
              <a:rPr lang="es-PE" sz="3200" dirty="0" err="1">
                <a:solidFill>
                  <a:srgbClr val="843C0C"/>
                </a:solidFill>
              </a:rPr>
              <a:t>Fin’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/>
              <a:t>mayor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endParaRPr lang="es-PE" sz="3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D9DC29-638C-1130-57CF-CBA70DBC6ED1}"/>
              </a:ext>
            </a:extLst>
          </p:cNvPr>
          <p:cNvSpPr txBox="1"/>
          <p:nvPr/>
        </p:nvSpPr>
        <p:spPr>
          <a:xfrm>
            <a:off x="9010312" y="1249134"/>
            <a:ext cx="1943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843C0C"/>
                </a:solidFill>
              </a:rPr>
              <a:t>Inicio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/>
              <a:t>-1</a:t>
            </a:r>
          </a:p>
          <a:p>
            <a:r>
              <a:rPr lang="es-PE" sz="3000" dirty="0"/>
              <a:t>4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4</a:t>
            </a:r>
          </a:p>
          <a:p>
            <a:r>
              <a:rPr lang="es-PE" sz="3000" dirty="0"/>
              <a:t>10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10</a:t>
            </a:r>
          </a:p>
          <a:p>
            <a:r>
              <a:rPr lang="es-PE" sz="3000" dirty="0"/>
              <a:t>23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23</a:t>
            </a:r>
          </a:p>
          <a:p>
            <a:r>
              <a:rPr lang="es-PE" sz="3000" dirty="0"/>
              <a:t>23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18</a:t>
            </a:r>
          </a:p>
          <a:p>
            <a:r>
              <a:rPr lang="es-PE" sz="3000" dirty="0"/>
              <a:t>30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30</a:t>
            </a:r>
          </a:p>
          <a:p>
            <a:r>
              <a:rPr lang="es-PE" sz="3000" dirty="0"/>
              <a:t>77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77</a:t>
            </a:r>
          </a:p>
          <a:p>
            <a:r>
              <a:rPr lang="es-PE" sz="3000" dirty="0"/>
              <a:t>77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7</a:t>
            </a:r>
          </a:p>
          <a:p>
            <a:r>
              <a:rPr lang="es-PE" sz="3000" dirty="0"/>
              <a:t>77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5</a:t>
            </a:r>
          </a:p>
          <a:p>
            <a:r>
              <a:rPr lang="es-PE" sz="3000" dirty="0">
                <a:solidFill>
                  <a:srgbClr val="843C0C"/>
                </a:solidFill>
              </a:rPr>
              <a:t>Final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56497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E96DD-7036-FBD0-DC47-D3F2E8A2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Contar con un bucle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E574F0-3DEA-D958-F4B2-3AE0FA09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72A5DF-2B0A-C89A-3C16-FF603C1C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31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E691FC-45FD-63A7-A862-BB45E5CCC14F}"/>
              </a:ext>
            </a:extLst>
          </p:cNvPr>
          <p:cNvSpPr txBox="1"/>
          <p:nvPr/>
        </p:nvSpPr>
        <p:spPr>
          <a:xfrm>
            <a:off x="1866498" y="1764814"/>
            <a:ext cx="655706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contar=0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>
                <a:solidFill>
                  <a:srgbClr val="843C0C"/>
                </a:solidFill>
              </a:rPr>
              <a:t>‘</a:t>
            </a:r>
            <a:r>
              <a:rPr lang="es-PE" sz="3000" dirty="0" err="1">
                <a:solidFill>
                  <a:srgbClr val="843C0C"/>
                </a:solidFill>
              </a:rPr>
              <a:t>Inicio’,contar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numero</a:t>
            </a:r>
            <a:r>
              <a:rPr lang="es-PE" sz="3000" dirty="0">
                <a:solidFill>
                  <a:srgbClr val="D7712B"/>
                </a:solidFill>
              </a:rPr>
              <a:t> in </a:t>
            </a:r>
            <a:r>
              <a:rPr lang="es-PE" sz="3200" dirty="0">
                <a:solidFill>
                  <a:srgbClr val="7030A0"/>
                </a:solidFill>
              </a:rPr>
              <a:t>[4,10,23,18,30,77,7,5]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</a:t>
            </a:r>
            <a:r>
              <a:rPr lang="es-PE" sz="3200" dirty="0"/>
              <a:t>contar = contar + 1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print(</a:t>
            </a:r>
            <a:r>
              <a:rPr lang="es-PE" sz="3200" dirty="0" err="1"/>
              <a:t>contar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>
                <a:solidFill>
                  <a:srgbClr val="7030A0"/>
                </a:solidFill>
              </a:rPr>
              <a:t>numero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r>
              <a:rPr lang="es-PE" sz="3200" dirty="0">
                <a:solidFill>
                  <a:srgbClr val="D7712B"/>
                </a:solidFill>
              </a:rPr>
              <a:t>print(</a:t>
            </a:r>
            <a:r>
              <a:rPr lang="es-PE" sz="3200" dirty="0">
                <a:solidFill>
                  <a:srgbClr val="843C0C"/>
                </a:solidFill>
              </a:rPr>
              <a:t>‘</a:t>
            </a:r>
            <a:r>
              <a:rPr lang="es-PE" sz="3200" dirty="0" err="1">
                <a:solidFill>
                  <a:srgbClr val="843C0C"/>
                </a:solidFill>
              </a:rPr>
              <a:t>Fin’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/>
              <a:t>contar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endParaRPr lang="es-PE" sz="3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50BE57-B389-2165-1E39-05228677820F}"/>
              </a:ext>
            </a:extLst>
          </p:cNvPr>
          <p:cNvSpPr txBox="1"/>
          <p:nvPr/>
        </p:nvSpPr>
        <p:spPr>
          <a:xfrm>
            <a:off x="9010312" y="1249134"/>
            <a:ext cx="1943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843C0C"/>
                </a:solidFill>
              </a:rPr>
              <a:t>Inicio </a:t>
            </a:r>
            <a:r>
              <a:rPr lang="es-PE" sz="3000" dirty="0"/>
              <a:t>0</a:t>
            </a:r>
          </a:p>
          <a:p>
            <a:r>
              <a:rPr lang="es-PE" sz="3000" dirty="0"/>
              <a:t>1</a:t>
            </a:r>
            <a:r>
              <a:rPr lang="es-PE" sz="3000" dirty="0">
                <a:solidFill>
                  <a:srgbClr val="843C0C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4</a:t>
            </a:r>
          </a:p>
          <a:p>
            <a:r>
              <a:rPr lang="es-PE" sz="3000" dirty="0"/>
              <a:t>2</a:t>
            </a:r>
            <a:r>
              <a:rPr lang="es-PE" sz="3000" dirty="0">
                <a:solidFill>
                  <a:srgbClr val="843C0C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10</a:t>
            </a:r>
          </a:p>
          <a:p>
            <a:r>
              <a:rPr lang="es-PE" sz="3000" dirty="0"/>
              <a:t>3</a:t>
            </a:r>
            <a:r>
              <a:rPr lang="es-PE" sz="3000" dirty="0">
                <a:solidFill>
                  <a:srgbClr val="843C0C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23</a:t>
            </a:r>
          </a:p>
          <a:p>
            <a:r>
              <a:rPr lang="es-PE" sz="3000" dirty="0"/>
              <a:t>4</a:t>
            </a:r>
            <a:r>
              <a:rPr lang="es-PE" sz="3000" dirty="0">
                <a:solidFill>
                  <a:srgbClr val="843C0C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18</a:t>
            </a:r>
          </a:p>
          <a:p>
            <a:r>
              <a:rPr lang="es-PE" sz="3000" dirty="0"/>
              <a:t>5</a:t>
            </a:r>
            <a:r>
              <a:rPr lang="es-PE" sz="3000" dirty="0">
                <a:solidFill>
                  <a:srgbClr val="843C0C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30</a:t>
            </a:r>
          </a:p>
          <a:p>
            <a:r>
              <a:rPr lang="es-PE" sz="3000" dirty="0"/>
              <a:t>6</a:t>
            </a:r>
            <a:r>
              <a:rPr lang="es-PE" sz="3000" dirty="0">
                <a:solidFill>
                  <a:srgbClr val="843C0C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77</a:t>
            </a:r>
          </a:p>
          <a:p>
            <a:r>
              <a:rPr lang="es-PE" sz="3000" dirty="0"/>
              <a:t>7</a:t>
            </a:r>
            <a:r>
              <a:rPr lang="es-PE" sz="3000" dirty="0">
                <a:solidFill>
                  <a:srgbClr val="843C0C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7</a:t>
            </a:r>
          </a:p>
          <a:p>
            <a:r>
              <a:rPr lang="es-PE" sz="3000" dirty="0"/>
              <a:t>8</a:t>
            </a:r>
            <a:r>
              <a:rPr lang="es-PE" sz="3000" dirty="0">
                <a:solidFill>
                  <a:srgbClr val="843C0C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5</a:t>
            </a:r>
          </a:p>
          <a:p>
            <a:r>
              <a:rPr lang="es-PE" sz="3000" dirty="0">
                <a:solidFill>
                  <a:srgbClr val="843C0C"/>
                </a:solidFill>
              </a:rPr>
              <a:t>Final </a:t>
            </a:r>
            <a:r>
              <a:rPr lang="es-PE" sz="3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10605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6F9C-9E5D-4396-84FD-42FEE0E5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Sumar con un bucle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5F5713-AE3A-0E41-3DAC-30CDEF75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C2215F-453A-37DA-DFD3-29799FAB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32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3428A8-1789-714F-E4E2-3DB4E578D05D}"/>
              </a:ext>
            </a:extLst>
          </p:cNvPr>
          <p:cNvSpPr txBox="1"/>
          <p:nvPr/>
        </p:nvSpPr>
        <p:spPr>
          <a:xfrm>
            <a:off x="1866498" y="1764814"/>
            <a:ext cx="655706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sumar=0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>
                <a:solidFill>
                  <a:srgbClr val="843C0C"/>
                </a:solidFill>
              </a:rPr>
              <a:t>‘</a:t>
            </a:r>
            <a:r>
              <a:rPr lang="es-PE" sz="3000" dirty="0" err="1">
                <a:solidFill>
                  <a:srgbClr val="843C0C"/>
                </a:solidFill>
              </a:rPr>
              <a:t>Inicio’,</a:t>
            </a:r>
            <a:r>
              <a:rPr lang="es-PE" sz="3000" dirty="0" err="1"/>
              <a:t>sumar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numero</a:t>
            </a:r>
            <a:r>
              <a:rPr lang="es-PE" sz="3000" dirty="0">
                <a:solidFill>
                  <a:srgbClr val="D7712B"/>
                </a:solidFill>
              </a:rPr>
              <a:t> in </a:t>
            </a:r>
            <a:r>
              <a:rPr lang="es-PE" sz="3200" dirty="0">
                <a:solidFill>
                  <a:srgbClr val="7030A0"/>
                </a:solidFill>
              </a:rPr>
              <a:t>[4,10,23,18,30,77,7,5]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</a:t>
            </a:r>
            <a:r>
              <a:rPr lang="es-PE" sz="3200" dirty="0"/>
              <a:t>sumar = sumar + </a:t>
            </a:r>
            <a:r>
              <a:rPr lang="es-PE" sz="3200" dirty="0">
                <a:solidFill>
                  <a:srgbClr val="7030A0"/>
                </a:solidFill>
              </a:rPr>
              <a:t>numero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print(</a:t>
            </a:r>
            <a:r>
              <a:rPr lang="es-PE" sz="3200" dirty="0" err="1"/>
              <a:t>sumar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>
                <a:solidFill>
                  <a:srgbClr val="7030A0"/>
                </a:solidFill>
              </a:rPr>
              <a:t>numero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r>
              <a:rPr lang="es-PE" sz="3200" dirty="0">
                <a:solidFill>
                  <a:srgbClr val="D7712B"/>
                </a:solidFill>
              </a:rPr>
              <a:t>print(</a:t>
            </a:r>
            <a:r>
              <a:rPr lang="es-PE" sz="3200" dirty="0">
                <a:solidFill>
                  <a:srgbClr val="843C0C"/>
                </a:solidFill>
              </a:rPr>
              <a:t>‘</a:t>
            </a:r>
            <a:r>
              <a:rPr lang="es-PE" sz="3200" dirty="0" err="1">
                <a:solidFill>
                  <a:srgbClr val="843C0C"/>
                </a:solidFill>
              </a:rPr>
              <a:t>Fin’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/>
              <a:t>sumar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endParaRPr lang="es-PE" sz="3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422B3E-5903-A2B0-D48A-20AE41A0D2E0}"/>
              </a:ext>
            </a:extLst>
          </p:cNvPr>
          <p:cNvSpPr txBox="1"/>
          <p:nvPr/>
        </p:nvSpPr>
        <p:spPr>
          <a:xfrm>
            <a:off x="9010312" y="1249134"/>
            <a:ext cx="1943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843C0C"/>
                </a:solidFill>
              </a:rPr>
              <a:t>Inicio </a:t>
            </a:r>
            <a:r>
              <a:rPr lang="es-PE" sz="3000" dirty="0"/>
              <a:t>0</a:t>
            </a:r>
          </a:p>
          <a:p>
            <a:r>
              <a:rPr lang="es-PE" sz="3000" dirty="0"/>
              <a:t>4 </a:t>
            </a:r>
            <a:r>
              <a:rPr lang="es-PE" sz="3000" dirty="0">
                <a:solidFill>
                  <a:srgbClr val="7030A0"/>
                </a:solidFill>
              </a:rPr>
              <a:t>4</a:t>
            </a:r>
          </a:p>
          <a:p>
            <a:r>
              <a:rPr lang="es-PE" sz="3000" dirty="0"/>
              <a:t>14 </a:t>
            </a:r>
            <a:r>
              <a:rPr lang="es-PE" sz="3000" dirty="0">
                <a:solidFill>
                  <a:srgbClr val="7030A0"/>
                </a:solidFill>
              </a:rPr>
              <a:t>10</a:t>
            </a:r>
          </a:p>
          <a:p>
            <a:r>
              <a:rPr lang="es-PE" sz="3000" dirty="0"/>
              <a:t>37 </a:t>
            </a:r>
            <a:r>
              <a:rPr lang="es-PE" sz="3000" dirty="0">
                <a:solidFill>
                  <a:srgbClr val="7030A0"/>
                </a:solidFill>
              </a:rPr>
              <a:t>23</a:t>
            </a:r>
          </a:p>
          <a:p>
            <a:r>
              <a:rPr lang="es-PE" sz="3000" dirty="0"/>
              <a:t>55 </a:t>
            </a:r>
            <a:r>
              <a:rPr lang="es-PE" sz="3000" dirty="0">
                <a:solidFill>
                  <a:srgbClr val="7030A0"/>
                </a:solidFill>
              </a:rPr>
              <a:t>18</a:t>
            </a:r>
          </a:p>
          <a:p>
            <a:r>
              <a:rPr lang="es-PE" sz="3000" dirty="0"/>
              <a:t>85 </a:t>
            </a:r>
            <a:r>
              <a:rPr lang="es-PE" sz="3000" dirty="0">
                <a:solidFill>
                  <a:srgbClr val="7030A0"/>
                </a:solidFill>
              </a:rPr>
              <a:t>30</a:t>
            </a:r>
          </a:p>
          <a:p>
            <a:r>
              <a:rPr lang="es-PE" sz="3000" dirty="0"/>
              <a:t>162 </a:t>
            </a:r>
            <a:r>
              <a:rPr lang="es-PE" sz="3000" dirty="0">
                <a:solidFill>
                  <a:srgbClr val="7030A0"/>
                </a:solidFill>
              </a:rPr>
              <a:t>77</a:t>
            </a:r>
          </a:p>
          <a:p>
            <a:r>
              <a:rPr lang="es-PE" sz="3000" dirty="0"/>
              <a:t>169 </a:t>
            </a:r>
            <a:r>
              <a:rPr lang="es-PE" sz="3000" dirty="0">
                <a:solidFill>
                  <a:srgbClr val="7030A0"/>
                </a:solidFill>
              </a:rPr>
              <a:t>7</a:t>
            </a:r>
          </a:p>
          <a:p>
            <a:r>
              <a:rPr lang="es-PE" sz="3000" dirty="0"/>
              <a:t>174 </a:t>
            </a:r>
            <a:r>
              <a:rPr lang="es-PE" sz="3000" dirty="0">
                <a:solidFill>
                  <a:srgbClr val="7030A0"/>
                </a:solidFill>
              </a:rPr>
              <a:t>5</a:t>
            </a:r>
          </a:p>
          <a:p>
            <a:r>
              <a:rPr lang="es-PE" sz="3000" dirty="0">
                <a:solidFill>
                  <a:srgbClr val="843C0C"/>
                </a:solidFill>
              </a:rPr>
              <a:t>Final </a:t>
            </a:r>
            <a:r>
              <a:rPr lang="es-PE" sz="3000" dirty="0"/>
              <a:t>174</a:t>
            </a:r>
          </a:p>
        </p:txBody>
      </p:sp>
    </p:spTree>
    <p:extLst>
      <p:ext uri="{BB962C8B-B14F-4D97-AF65-F5344CB8AC3E}">
        <p14:creationId xmlns:p14="http://schemas.microsoft.com/office/powerpoint/2010/main" val="4240920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6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33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288252"/>
            <a:ext cx="3440978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¿Cuál es la variable de iteración?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4083570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</a:t>
            </a:r>
            <a:r>
              <a:rPr lang="es-PE" dirty="0" err="1"/>
              <a:t>for</a:t>
            </a:r>
            <a:endParaRPr lang="es-PE"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3522422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amigos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4644718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amigo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https://www.menti.com/ijf8prpvao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9FBBECFC-2EE5-6DE9-4308-492FD7099136}"/>
              </a:ext>
            </a:extLst>
          </p:cNvPr>
          <p:cNvSpPr/>
          <p:nvPr/>
        </p:nvSpPr>
        <p:spPr>
          <a:xfrm>
            <a:off x="1610596" y="1849400"/>
            <a:ext cx="4319150" cy="1200329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MX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amigos = ['Luis', 'Nora', 'Mou']</a:t>
            </a:r>
          </a:p>
          <a:p>
            <a:r>
              <a:rPr lang="es-MX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amigo in amigos :</a:t>
            </a:r>
          </a:p>
          <a:p>
            <a:r>
              <a:rPr lang="es-MX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s-MX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('Feliz día:',  amigo)</a:t>
            </a:r>
          </a:p>
          <a:p>
            <a:r>
              <a:rPr lang="es-MX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('Fin')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2072281-0B62-2949-820B-297A38F5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25" y="2262422"/>
            <a:ext cx="252656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77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2BB7B-1B7D-E042-054A-AAF57D97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Hallar el promedio con un bucle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0191CB-33F0-E41A-D310-03F3BBCD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44FF7A-ECB5-9A20-9900-248BBDF2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34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8A1ECA-F55D-B143-4122-BA905D868D9B}"/>
              </a:ext>
            </a:extLst>
          </p:cNvPr>
          <p:cNvSpPr txBox="1"/>
          <p:nvPr/>
        </p:nvSpPr>
        <p:spPr>
          <a:xfrm>
            <a:off x="1131574" y="1513857"/>
            <a:ext cx="7185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contar=0</a:t>
            </a:r>
          </a:p>
          <a:p>
            <a:r>
              <a:rPr lang="es-PE" sz="3000" dirty="0">
                <a:solidFill>
                  <a:srgbClr val="00B0F0"/>
                </a:solidFill>
              </a:rPr>
              <a:t>sumar=0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>
                <a:solidFill>
                  <a:srgbClr val="843C0C"/>
                </a:solidFill>
              </a:rPr>
              <a:t>‘Inicio’,</a:t>
            </a:r>
            <a:r>
              <a:rPr lang="es-PE" sz="3000" dirty="0" err="1"/>
              <a:t>contar</a:t>
            </a:r>
            <a:r>
              <a:rPr lang="es-PE" sz="3000" dirty="0" err="1">
                <a:solidFill>
                  <a:srgbClr val="843C0C"/>
                </a:solidFill>
              </a:rPr>
              <a:t>,</a:t>
            </a:r>
            <a:r>
              <a:rPr lang="es-PE" sz="3000" dirty="0" err="1">
                <a:solidFill>
                  <a:srgbClr val="00B0F0"/>
                </a:solidFill>
              </a:rPr>
              <a:t>sumar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numero</a:t>
            </a:r>
            <a:r>
              <a:rPr lang="es-PE" sz="3000" dirty="0">
                <a:solidFill>
                  <a:srgbClr val="D7712B"/>
                </a:solidFill>
              </a:rPr>
              <a:t> in </a:t>
            </a:r>
            <a:r>
              <a:rPr lang="es-PE" sz="3200" dirty="0">
                <a:solidFill>
                  <a:srgbClr val="7030A0"/>
                </a:solidFill>
              </a:rPr>
              <a:t>[4,10,23,18,30,77,7,5]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</a:t>
            </a:r>
            <a:r>
              <a:rPr lang="es-PE" sz="3200" dirty="0"/>
              <a:t>contar=contar+1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</a:t>
            </a:r>
            <a:r>
              <a:rPr lang="es-PE" sz="3200" dirty="0">
                <a:solidFill>
                  <a:srgbClr val="00B0F0"/>
                </a:solidFill>
              </a:rPr>
              <a:t>sumar = sumar </a:t>
            </a:r>
            <a:r>
              <a:rPr lang="es-PE" sz="3200" dirty="0"/>
              <a:t>+ </a:t>
            </a:r>
            <a:r>
              <a:rPr lang="es-PE" sz="3200" dirty="0">
                <a:solidFill>
                  <a:srgbClr val="7030A0"/>
                </a:solidFill>
              </a:rPr>
              <a:t>numero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print(</a:t>
            </a:r>
            <a:r>
              <a:rPr lang="es-PE" sz="3200" dirty="0" err="1">
                <a:solidFill>
                  <a:srgbClr val="00B0F0"/>
                </a:solidFill>
              </a:rPr>
              <a:t>sumar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/>
              <a:t>contar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>
                <a:solidFill>
                  <a:srgbClr val="7030A0"/>
                </a:solidFill>
              </a:rPr>
              <a:t>numero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r>
              <a:rPr lang="es-PE" sz="3200" dirty="0">
                <a:solidFill>
                  <a:srgbClr val="D7712B"/>
                </a:solidFill>
              </a:rPr>
              <a:t>print(</a:t>
            </a:r>
            <a:r>
              <a:rPr lang="es-PE" sz="3200" dirty="0">
                <a:solidFill>
                  <a:srgbClr val="843C0C"/>
                </a:solidFill>
              </a:rPr>
              <a:t>‘Fin’</a:t>
            </a:r>
            <a:r>
              <a:rPr lang="es-PE" sz="3200" dirty="0">
                <a:solidFill>
                  <a:srgbClr val="D7712B"/>
                </a:solidFill>
              </a:rPr>
              <a:t>,</a:t>
            </a:r>
            <a:r>
              <a:rPr lang="es-PE" sz="3200" dirty="0" err="1"/>
              <a:t>contar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>
                <a:solidFill>
                  <a:srgbClr val="00B0F0"/>
                </a:solidFill>
              </a:rPr>
              <a:t>sumar</a:t>
            </a:r>
            <a:r>
              <a:rPr lang="es-PE" sz="3200" dirty="0" err="1"/>
              <a:t>,</a:t>
            </a:r>
            <a:r>
              <a:rPr lang="es-PE" sz="3200" dirty="0" err="1">
                <a:solidFill>
                  <a:srgbClr val="00B050"/>
                </a:solidFill>
              </a:rPr>
              <a:t>sumar</a:t>
            </a:r>
            <a:r>
              <a:rPr lang="es-PE" sz="3200" dirty="0">
                <a:solidFill>
                  <a:srgbClr val="00B050"/>
                </a:solidFill>
              </a:rPr>
              <a:t>/contar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endParaRPr lang="es-PE" sz="3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F9110E-50DD-8F25-83D5-D2C8CBC988D0}"/>
              </a:ext>
            </a:extLst>
          </p:cNvPr>
          <p:cNvSpPr txBox="1"/>
          <p:nvPr/>
        </p:nvSpPr>
        <p:spPr>
          <a:xfrm>
            <a:off x="8610600" y="1359970"/>
            <a:ext cx="30431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843C0C"/>
                </a:solidFill>
              </a:rPr>
              <a:t>Inicio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/>
              <a:t>0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00B0F0"/>
                </a:solidFill>
              </a:rPr>
              <a:t>0</a:t>
            </a:r>
          </a:p>
          <a:p>
            <a:r>
              <a:rPr lang="es-PE" sz="3000" dirty="0"/>
              <a:t>4 </a:t>
            </a:r>
            <a:r>
              <a:rPr lang="es-PE" sz="3000" dirty="0">
                <a:solidFill>
                  <a:srgbClr val="00B0F0"/>
                </a:solidFill>
              </a:rPr>
              <a:t>1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4</a:t>
            </a:r>
          </a:p>
          <a:p>
            <a:r>
              <a:rPr lang="es-PE" sz="3000" dirty="0"/>
              <a:t>14 </a:t>
            </a:r>
            <a:r>
              <a:rPr lang="es-PE" sz="3000" dirty="0">
                <a:solidFill>
                  <a:srgbClr val="00B0F0"/>
                </a:solidFill>
              </a:rPr>
              <a:t>2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10</a:t>
            </a:r>
          </a:p>
          <a:p>
            <a:r>
              <a:rPr lang="es-PE" sz="3000" dirty="0"/>
              <a:t>37 </a:t>
            </a:r>
            <a:r>
              <a:rPr lang="es-PE" sz="3000" dirty="0">
                <a:solidFill>
                  <a:srgbClr val="00B0F0"/>
                </a:solidFill>
              </a:rPr>
              <a:t>3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23</a:t>
            </a:r>
          </a:p>
          <a:p>
            <a:r>
              <a:rPr lang="es-PE" sz="3000" dirty="0"/>
              <a:t>55 </a:t>
            </a:r>
            <a:r>
              <a:rPr lang="es-PE" sz="3000" dirty="0">
                <a:solidFill>
                  <a:srgbClr val="00B0F0"/>
                </a:solidFill>
              </a:rPr>
              <a:t>4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18</a:t>
            </a:r>
          </a:p>
          <a:p>
            <a:r>
              <a:rPr lang="es-PE" sz="3000" dirty="0"/>
              <a:t>85 </a:t>
            </a:r>
            <a:r>
              <a:rPr lang="es-PE" sz="3000" dirty="0">
                <a:solidFill>
                  <a:srgbClr val="00B0F0"/>
                </a:solidFill>
              </a:rPr>
              <a:t>5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30</a:t>
            </a:r>
          </a:p>
          <a:p>
            <a:r>
              <a:rPr lang="es-PE" sz="3000" dirty="0"/>
              <a:t>162 </a:t>
            </a:r>
            <a:r>
              <a:rPr lang="es-PE" sz="3000" dirty="0">
                <a:solidFill>
                  <a:srgbClr val="00B0F0"/>
                </a:solidFill>
              </a:rPr>
              <a:t>6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77</a:t>
            </a:r>
          </a:p>
          <a:p>
            <a:r>
              <a:rPr lang="es-PE" sz="3000" dirty="0"/>
              <a:t>169 </a:t>
            </a:r>
            <a:r>
              <a:rPr lang="es-PE" sz="3000" dirty="0">
                <a:solidFill>
                  <a:srgbClr val="00B0F0"/>
                </a:solidFill>
              </a:rPr>
              <a:t>7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7</a:t>
            </a:r>
          </a:p>
          <a:p>
            <a:r>
              <a:rPr lang="es-PE" sz="3000" dirty="0"/>
              <a:t>174 </a:t>
            </a:r>
            <a:r>
              <a:rPr lang="es-PE" sz="3000" dirty="0">
                <a:solidFill>
                  <a:srgbClr val="00B0F0"/>
                </a:solidFill>
              </a:rPr>
              <a:t>8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5</a:t>
            </a:r>
          </a:p>
          <a:p>
            <a:r>
              <a:rPr lang="es-PE" sz="3000" dirty="0">
                <a:solidFill>
                  <a:srgbClr val="843C0C"/>
                </a:solidFill>
              </a:rPr>
              <a:t>Final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/>
              <a:t>8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00B0F0"/>
                </a:solidFill>
              </a:rPr>
              <a:t>174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00B050"/>
                </a:solidFill>
              </a:rPr>
              <a:t>21.75</a:t>
            </a:r>
          </a:p>
        </p:txBody>
      </p:sp>
    </p:spTree>
    <p:extLst>
      <p:ext uri="{BB962C8B-B14F-4D97-AF65-F5344CB8AC3E}">
        <p14:creationId xmlns:p14="http://schemas.microsoft.com/office/powerpoint/2010/main" val="2686320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DF98-750A-BF7D-AB39-10CF88E3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Filtrar con un bucle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E047E8-8B40-5A2C-F6D2-C18B0A57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CACBFF-1EAC-9A9D-EB29-2C82ECD9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35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7A90BB-2792-DE5C-AF05-9B34BB533827}"/>
              </a:ext>
            </a:extLst>
          </p:cNvPr>
          <p:cNvSpPr txBox="1"/>
          <p:nvPr/>
        </p:nvSpPr>
        <p:spPr>
          <a:xfrm>
            <a:off x="838200" y="1667746"/>
            <a:ext cx="758536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D7712B"/>
                </a:solidFill>
              </a:rPr>
              <a:t>print(‘</a:t>
            </a:r>
            <a:r>
              <a:rPr lang="es-PE" sz="3000" dirty="0">
                <a:solidFill>
                  <a:srgbClr val="843C0C"/>
                </a:solidFill>
              </a:rPr>
              <a:t>Inicio</a:t>
            </a:r>
            <a:r>
              <a:rPr lang="es-PE" sz="3000" dirty="0">
                <a:solidFill>
                  <a:srgbClr val="D7712B"/>
                </a:solidFill>
              </a:rPr>
              <a:t>’)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numero</a:t>
            </a:r>
            <a:r>
              <a:rPr lang="es-PE" sz="3000" dirty="0">
                <a:solidFill>
                  <a:srgbClr val="D7712B"/>
                </a:solidFill>
              </a:rPr>
              <a:t> in </a:t>
            </a:r>
            <a:r>
              <a:rPr lang="es-PE" sz="3200" dirty="0">
                <a:solidFill>
                  <a:srgbClr val="7030A0"/>
                </a:solidFill>
              </a:rPr>
              <a:t>[4,10,23,18,30,77,7,5]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</a:t>
            </a:r>
            <a:r>
              <a:rPr lang="es-PE" sz="3200" dirty="0" err="1">
                <a:solidFill>
                  <a:srgbClr val="D7712B"/>
                </a:solidFill>
              </a:rPr>
              <a:t>if</a:t>
            </a:r>
            <a:r>
              <a:rPr lang="es-PE" sz="3200" dirty="0">
                <a:solidFill>
                  <a:srgbClr val="D7712B"/>
                </a:solidFill>
              </a:rPr>
              <a:t> </a:t>
            </a:r>
            <a:r>
              <a:rPr lang="es-PE" sz="3200" dirty="0">
                <a:solidFill>
                  <a:srgbClr val="7030A0"/>
                </a:solidFill>
              </a:rPr>
              <a:t>numero</a:t>
            </a:r>
            <a:r>
              <a:rPr lang="es-PE" sz="3200" dirty="0">
                <a:solidFill>
                  <a:srgbClr val="D7712B"/>
                </a:solidFill>
              </a:rPr>
              <a:t> &gt; </a:t>
            </a:r>
            <a:r>
              <a:rPr lang="es-PE" sz="3200" dirty="0">
                <a:solidFill>
                  <a:srgbClr val="00B0F0"/>
                </a:solidFill>
              </a:rPr>
              <a:t>20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	</a:t>
            </a:r>
            <a:r>
              <a:rPr lang="es-PE" sz="3200" dirty="0">
                <a:solidFill>
                  <a:srgbClr val="00B0F0"/>
                </a:solidFill>
              </a:rPr>
              <a:t>print(‘Número </a:t>
            </a:r>
            <a:r>
              <a:rPr lang="es-PE" sz="3200" dirty="0" err="1">
                <a:solidFill>
                  <a:srgbClr val="00B0F0"/>
                </a:solidFill>
              </a:rPr>
              <a:t>grande’,numero</a:t>
            </a:r>
            <a:r>
              <a:rPr lang="es-PE" sz="3200" dirty="0">
                <a:solidFill>
                  <a:srgbClr val="00B0F0"/>
                </a:solidFill>
              </a:rPr>
              <a:t>)</a:t>
            </a:r>
          </a:p>
          <a:p>
            <a:r>
              <a:rPr lang="es-PE" sz="3200" dirty="0">
                <a:solidFill>
                  <a:srgbClr val="D7712B"/>
                </a:solidFill>
              </a:rPr>
              <a:t>print(‘</a:t>
            </a:r>
            <a:r>
              <a:rPr lang="es-PE" sz="3200" dirty="0">
                <a:solidFill>
                  <a:srgbClr val="843C0C"/>
                </a:solidFill>
              </a:rPr>
              <a:t>Fin</a:t>
            </a:r>
            <a:r>
              <a:rPr lang="es-PE" sz="3200" dirty="0">
                <a:solidFill>
                  <a:srgbClr val="D7712B"/>
                </a:solidFill>
              </a:rPr>
              <a:t>’)</a:t>
            </a:r>
          </a:p>
          <a:p>
            <a:endParaRPr lang="es-PE" sz="3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3A5BBE-5F48-765B-A4B5-E9D44C00C122}"/>
              </a:ext>
            </a:extLst>
          </p:cNvPr>
          <p:cNvSpPr txBox="1"/>
          <p:nvPr/>
        </p:nvSpPr>
        <p:spPr>
          <a:xfrm>
            <a:off x="8610600" y="2228671"/>
            <a:ext cx="32904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843C0C"/>
                </a:solidFill>
              </a:rPr>
              <a:t>Inicio</a:t>
            </a:r>
          </a:p>
          <a:p>
            <a:r>
              <a:rPr lang="pt-BR" sz="3000" dirty="0">
                <a:solidFill>
                  <a:srgbClr val="00B0F0"/>
                </a:solidFill>
              </a:rPr>
              <a:t>Número grande 23</a:t>
            </a:r>
          </a:p>
          <a:p>
            <a:r>
              <a:rPr lang="pt-BR" sz="3000" dirty="0">
                <a:solidFill>
                  <a:srgbClr val="00B0F0"/>
                </a:solidFill>
              </a:rPr>
              <a:t>Número grande 30</a:t>
            </a:r>
          </a:p>
          <a:p>
            <a:r>
              <a:rPr lang="pt-BR" sz="3000" dirty="0">
                <a:solidFill>
                  <a:srgbClr val="00B0F0"/>
                </a:solidFill>
              </a:rPr>
              <a:t>Número grande 77</a:t>
            </a:r>
          </a:p>
          <a:p>
            <a:r>
              <a:rPr lang="pt-BR" sz="3000" dirty="0">
                <a:solidFill>
                  <a:srgbClr val="843C0C"/>
                </a:solidFill>
              </a:rPr>
              <a:t>Fin</a:t>
            </a:r>
            <a:endParaRPr lang="es-PE" sz="3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72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CA08-8E8F-D2B4-C26F-0575A91D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Búsqueda de un valor usando un </a:t>
            </a:r>
            <a:r>
              <a:rPr lang="es-PE" b="1" dirty="0" err="1"/>
              <a:t>boolean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6500B0-DC0E-706C-7F41-AA2D19E1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33CBD0-C765-02A9-8B52-A97770D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36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D38D00-4923-2D97-2463-EA403EAEE721}"/>
              </a:ext>
            </a:extLst>
          </p:cNvPr>
          <p:cNvSpPr txBox="1"/>
          <p:nvPr/>
        </p:nvSpPr>
        <p:spPr>
          <a:xfrm>
            <a:off x="838200" y="1667746"/>
            <a:ext cx="75853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>
                <a:solidFill>
                  <a:srgbClr val="00B0F0"/>
                </a:solidFill>
              </a:rPr>
              <a:t>busqueda</a:t>
            </a:r>
            <a:r>
              <a:rPr lang="es-PE" sz="3000" dirty="0">
                <a:solidFill>
                  <a:srgbClr val="D7712B"/>
                </a:solidFill>
              </a:rPr>
              <a:t> = False</a:t>
            </a:r>
          </a:p>
          <a:p>
            <a:r>
              <a:rPr lang="es-PE" sz="3200" dirty="0">
                <a:solidFill>
                  <a:srgbClr val="D7712B"/>
                </a:solidFill>
              </a:rPr>
              <a:t>print(‘</a:t>
            </a:r>
            <a:r>
              <a:rPr lang="es-PE" sz="3200" dirty="0">
                <a:solidFill>
                  <a:srgbClr val="843C0C"/>
                </a:solidFill>
              </a:rPr>
              <a:t>Inicio</a:t>
            </a:r>
            <a:r>
              <a:rPr lang="es-PE" sz="3200" dirty="0">
                <a:solidFill>
                  <a:srgbClr val="D7712B"/>
                </a:solidFill>
              </a:rPr>
              <a:t>’,</a:t>
            </a:r>
            <a:r>
              <a:rPr lang="es-PE" sz="3200" dirty="0" err="1">
                <a:solidFill>
                  <a:srgbClr val="00B0F0"/>
                </a:solidFill>
              </a:rPr>
              <a:t>busqueda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numero</a:t>
            </a:r>
            <a:r>
              <a:rPr lang="es-PE" sz="3000" dirty="0">
                <a:solidFill>
                  <a:srgbClr val="D7712B"/>
                </a:solidFill>
              </a:rPr>
              <a:t> in </a:t>
            </a:r>
            <a:r>
              <a:rPr lang="es-PE" sz="3200" dirty="0">
                <a:solidFill>
                  <a:srgbClr val="7030A0"/>
                </a:solidFill>
              </a:rPr>
              <a:t>[4,10,23,18,30,77,7,5]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</a:t>
            </a:r>
            <a:r>
              <a:rPr lang="es-PE" sz="3200" dirty="0" err="1">
                <a:solidFill>
                  <a:srgbClr val="D7712B"/>
                </a:solidFill>
              </a:rPr>
              <a:t>if</a:t>
            </a:r>
            <a:r>
              <a:rPr lang="es-PE" sz="3200" dirty="0">
                <a:solidFill>
                  <a:srgbClr val="D7712B"/>
                </a:solidFill>
              </a:rPr>
              <a:t> </a:t>
            </a:r>
            <a:r>
              <a:rPr lang="es-PE" sz="3200" dirty="0">
                <a:solidFill>
                  <a:srgbClr val="7030A0"/>
                </a:solidFill>
              </a:rPr>
              <a:t>numero == 30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	</a:t>
            </a:r>
            <a:r>
              <a:rPr lang="es-PE" sz="3200" dirty="0" err="1">
                <a:solidFill>
                  <a:srgbClr val="00B0F0"/>
                </a:solidFill>
              </a:rPr>
              <a:t>busqueda</a:t>
            </a:r>
            <a:r>
              <a:rPr lang="es-PE" sz="3200" dirty="0">
                <a:solidFill>
                  <a:srgbClr val="D7712B"/>
                </a:solidFill>
              </a:rPr>
              <a:t>=True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print(</a:t>
            </a:r>
            <a:r>
              <a:rPr lang="es-PE" sz="3200" dirty="0" err="1">
                <a:solidFill>
                  <a:srgbClr val="00B0F0"/>
                </a:solidFill>
              </a:rPr>
              <a:t>busqueda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>
                <a:solidFill>
                  <a:srgbClr val="7030A0"/>
                </a:solidFill>
              </a:rPr>
              <a:t>numero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r>
              <a:rPr lang="es-PE" sz="3200" dirty="0">
                <a:solidFill>
                  <a:srgbClr val="D7712B"/>
                </a:solidFill>
              </a:rPr>
              <a:t>print(‘</a:t>
            </a:r>
            <a:r>
              <a:rPr lang="es-PE" sz="3200" dirty="0">
                <a:solidFill>
                  <a:srgbClr val="843C0C"/>
                </a:solidFill>
              </a:rPr>
              <a:t>Fin</a:t>
            </a:r>
            <a:r>
              <a:rPr lang="es-PE" sz="3200" dirty="0">
                <a:solidFill>
                  <a:srgbClr val="D7712B"/>
                </a:solidFill>
              </a:rPr>
              <a:t>’,</a:t>
            </a:r>
            <a:r>
              <a:rPr lang="es-PE" sz="3200" dirty="0" err="1">
                <a:solidFill>
                  <a:srgbClr val="00B0F0"/>
                </a:solidFill>
              </a:rPr>
              <a:t>busqueda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endParaRPr lang="es-PE" sz="3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1608DA-6A15-EFAC-4D61-1C29B08CDAB0}"/>
              </a:ext>
            </a:extLst>
          </p:cNvPr>
          <p:cNvSpPr txBox="1"/>
          <p:nvPr/>
        </p:nvSpPr>
        <p:spPr>
          <a:xfrm>
            <a:off x="8610600" y="1438962"/>
            <a:ext cx="32904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000" dirty="0">
                <a:solidFill>
                  <a:srgbClr val="843C0C"/>
                </a:solidFill>
              </a:rPr>
              <a:t>Inicio </a:t>
            </a:r>
            <a:r>
              <a:rPr lang="da-DK" sz="3000" dirty="0">
                <a:solidFill>
                  <a:srgbClr val="00B0F0"/>
                </a:solidFill>
              </a:rPr>
              <a:t>False</a:t>
            </a:r>
          </a:p>
          <a:p>
            <a:r>
              <a:rPr lang="da-DK" sz="3000" dirty="0">
                <a:solidFill>
                  <a:srgbClr val="00B0F0"/>
                </a:solidFill>
              </a:rPr>
              <a:t>False </a:t>
            </a:r>
            <a:r>
              <a:rPr lang="da-DK" sz="3000" dirty="0">
                <a:solidFill>
                  <a:srgbClr val="7030A0"/>
                </a:solidFill>
              </a:rPr>
              <a:t>4</a:t>
            </a:r>
          </a:p>
          <a:p>
            <a:r>
              <a:rPr lang="da-DK" sz="3000" dirty="0">
                <a:solidFill>
                  <a:srgbClr val="00B0F0"/>
                </a:solidFill>
              </a:rPr>
              <a:t>False </a:t>
            </a:r>
            <a:r>
              <a:rPr lang="da-DK" sz="3000" dirty="0">
                <a:solidFill>
                  <a:srgbClr val="7030A0"/>
                </a:solidFill>
              </a:rPr>
              <a:t>10</a:t>
            </a:r>
          </a:p>
          <a:p>
            <a:r>
              <a:rPr lang="da-DK" sz="3000" dirty="0">
                <a:solidFill>
                  <a:srgbClr val="00B0F0"/>
                </a:solidFill>
              </a:rPr>
              <a:t>False </a:t>
            </a:r>
            <a:r>
              <a:rPr lang="da-DK" sz="3000" dirty="0">
                <a:solidFill>
                  <a:srgbClr val="7030A0"/>
                </a:solidFill>
              </a:rPr>
              <a:t>23</a:t>
            </a:r>
          </a:p>
          <a:p>
            <a:r>
              <a:rPr lang="da-DK" sz="3000" dirty="0">
                <a:solidFill>
                  <a:srgbClr val="00B0F0"/>
                </a:solidFill>
              </a:rPr>
              <a:t>False </a:t>
            </a:r>
            <a:r>
              <a:rPr lang="da-DK" sz="3000" dirty="0">
                <a:solidFill>
                  <a:srgbClr val="7030A0"/>
                </a:solidFill>
              </a:rPr>
              <a:t>18</a:t>
            </a:r>
          </a:p>
          <a:p>
            <a:r>
              <a:rPr lang="da-DK" sz="3000" dirty="0">
                <a:solidFill>
                  <a:srgbClr val="00B0F0"/>
                </a:solidFill>
              </a:rPr>
              <a:t>True </a:t>
            </a:r>
            <a:r>
              <a:rPr lang="da-DK" sz="3000" dirty="0">
                <a:solidFill>
                  <a:srgbClr val="7030A0"/>
                </a:solidFill>
              </a:rPr>
              <a:t>30</a:t>
            </a:r>
          </a:p>
          <a:p>
            <a:r>
              <a:rPr lang="da-DK" sz="3000" dirty="0">
                <a:solidFill>
                  <a:srgbClr val="00B0F0"/>
                </a:solidFill>
              </a:rPr>
              <a:t>True </a:t>
            </a:r>
            <a:r>
              <a:rPr lang="da-DK" sz="3000" dirty="0">
                <a:solidFill>
                  <a:srgbClr val="7030A0"/>
                </a:solidFill>
              </a:rPr>
              <a:t>77</a:t>
            </a:r>
          </a:p>
          <a:p>
            <a:r>
              <a:rPr lang="da-DK" sz="3000" dirty="0">
                <a:solidFill>
                  <a:srgbClr val="00B0F0"/>
                </a:solidFill>
              </a:rPr>
              <a:t>True </a:t>
            </a:r>
            <a:r>
              <a:rPr lang="da-DK" sz="3000" dirty="0">
                <a:solidFill>
                  <a:srgbClr val="7030A0"/>
                </a:solidFill>
              </a:rPr>
              <a:t>7</a:t>
            </a:r>
          </a:p>
          <a:p>
            <a:r>
              <a:rPr lang="da-DK" sz="3000" dirty="0">
                <a:solidFill>
                  <a:srgbClr val="00B0F0"/>
                </a:solidFill>
              </a:rPr>
              <a:t>True </a:t>
            </a:r>
            <a:r>
              <a:rPr lang="da-DK" sz="3000" dirty="0">
                <a:solidFill>
                  <a:srgbClr val="7030A0"/>
                </a:solidFill>
              </a:rPr>
              <a:t>5</a:t>
            </a:r>
          </a:p>
          <a:p>
            <a:r>
              <a:rPr lang="da-DK" sz="3000" dirty="0">
                <a:solidFill>
                  <a:srgbClr val="843C0C"/>
                </a:solidFill>
              </a:rPr>
              <a:t>Fin </a:t>
            </a:r>
            <a:r>
              <a:rPr lang="da-DK" sz="3000" dirty="0">
                <a:solidFill>
                  <a:srgbClr val="00B0F0"/>
                </a:solidFill>
              </a:rPr>
              <a:t>True</a:t>
            </a:r>
            <a:endParaRPr lang="es-PE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97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C51A-7AFB-F27B-BA2A-939378DA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Hallar el valor más pequeño</a:t>
            </a:r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A26E00-94A9-7A75-B596-5D1607C5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DCC46A-7988-9458-178F-1A97BC00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37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9518E-B444-724E-441A-FB9F3311FB08}"/>
              </a:ext>
            </a:extLst>
          </p:cNvPr>
          <p:cNvSpPr txBox="1"/>
          <p:nvPr/>
        </p:nvSpPr>
        <p:spPr>
          <a:xfrm>
            <a:off x="1866498" y="1764814"/>
            <a:ext cx="65570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mayor=-1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>
                <a:solidFill>
                  <a:srgbClr val="843C0C"/>
                </a:solidFill>
              </a:rPr>
              <a:t>‘</a:t>
            </a:r>
            <a:r>
              <a:rPr lang="es-PE" sz="3000" dirty="0" err="1">
                <a:solidFill>
                  <a:srgbClr val="843C0C"/>
                </a:solidFill>
              </a:rPr>
              <a:t>Inicio’,</a:t>
            </a:r>
            <a:r>
              <a:rPr lang="es-PE" sz="3000" dirty="0" err="1"/>
              <a:t>mayor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numero</a:t>
            </a:r>
            <a:r>
              <a:rPr lang="es-PE" sz="3000" dirty="0">
                <a:solidFill>
                  <a:srgbClr val="D7712B"/>
                </a:solidFill>
              </a:rPr>
              <a:t> in </a:t>
            </a:r>
            <a:r>
              <a:rPr lang="es-PE" sz="3200" dirty="0">
                <a:solidFill>
                  <a:srgbClr val="7030A0"/>
                </a:solidFill>
              </a:rPr>
              <a:t>[4,10,23,18,30,77,7,5]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</a:t>
            </a:r>
            <a:r>
              <a:rPr lang="es-PE" sz="3200" dirty="0" err="1">
                <a:solidFill>
                  <a:srgbClr val="D7712B"/>
                </a:solidFill>
              </a:rPr>
              <a:t>if</a:t>
            </a:r>
            <a:r>
              <a:rPr lang="es-PE" sz="3200" dirty="0">
                <a:solidFill>
                  <a:srgbClr val="D7712B"/>
                </a:solidFill>
              </a:rPr>
              <a:t> </a:t>
            </a:r>
            <a:r>
              <a:rPr lang="es-PE" sz="3200" dirty="0">
                <a:solidFill>
                  <a:srgbClr val="7030A0"/>
                </a:solidFill>
              </a:rPr>
              <a:t>numero</a:t>
            </a:r>
            <a:r>
              <a:rPr lang="es-PE" sz="3200" dirty="0">
                <a:solidFill>
                  <a:srgbClr val="D7712B"/>
                </a:solidFill>
              </a:rPr>
              <a:t> &gt; </a:t>
            </a:r>
            <a:r>
              <a:rPr lang="es-PE" sz="3200" dirty="0"/>
              <a:t>mayor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	</a:t>
            </a:r>
            <a:r>
              <a:rPr lang="es-PE" sz="3200" dirty="0"/>
              <a:t>mayor</a:t>
            </a:r>
            <a:r>
              <a:rPr lang="es-PE" sz="3200" dirty="0">
                <a:solidFill>
                  <a:srgbClr val="D7712B"/>
                </a:solidFill>
              </a:rPr>
              <a:t>=</a:t>
            </a:r>
            <a:r>
              <a:rPr lang="es-PE" sz="3200" dirty="0">
                <a:solidFill>
                  <a:srgbClr val="7030A0"/>
                </a:solidFill>
              </a:rPr>
              <a:t>numero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print(</a:t>
            </a:r>
            <a:r>
              <a:rPr lang="es-PE" sz="3200" dirty="0" err="1"/>
              <a:t>mayor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>
                <a:solidFill>
                  <a:srgbClr val="7030A0"/>
                </a:solidFill>
              </a:rPr>
              <a:t>numero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r>
              <a:rPr lang="es-PE" sz="3200" dirty="0">
                <a:solidFill>
                  <a:srgbClr val="D7712B"/>
                </a:solidFill>
              </a:rPr>
              <a:t>print(</a:t>
            </a:r>
            <a:r>
              <a:rPr lang="es-PE" sz="3200" dirty="0">
                <a:solidFill>
                  <a:srgbClr val="843C0C"/>
                </a:solidFill>
              </a:rPr>
              <a:t>‘</a:t>
            </a:r>
            <a:r>
              <a:rPr lang="es-PE" sz="3200" dirty="0" err="1">
                <a:solidFill>
                  <a:srgbClr val="843C0C"/>
                </a:solidFill>
              </a:rPr>
              <a:t>Fin’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/>
              <a:t>mayor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806474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5F9EA-A6C0-9801-DB1A-5FA58742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Hallar el valor más pequeño</a:t>
            </a:r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BD01E7-ACAF-81FE-F1DE-C1F3C9D1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E634D6-E3DF-1270-7B70-C72B9B7E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38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06C440-95F8-3AF5-3CAB-8EAFB0BDDC70}"/>
              </a:ext>
            </a:extLst>
          </p:cNvPr>
          <p:cNvSpPr txBox="1"/>
          <p:nvPr/>
        </p:nvSpPr>
        <p:spPr>
          <a:xfrm>
            <a:off x="1755662" y="1457325"/>
            <a:ext cx="655706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menor = </a:t>
            </a:r>
            <a:r>
              <a:rPr lang="es-PE" sz="3000" dirty="0" err="1">
                <a:solidFill>
                  <a:srgbClr val="00B0F0"/>
                </a:solidFill>
              </a:rPr>
              <a:t>None</a:t>
            </a:r>
            <a:endParaRPr lang="es-PE" sz="3000" dirty="0">
              <a:solidFill>
                <a:srgbClr val="00B0F0"/>
              </a:solidFill>
            </a:endParaRP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>
                <a:solidFill>
                  <a:srgbClr val="843C0C"/>
                </a:solidFill>
              </a:rPr>
              <a:t>‘Inicio’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numero</a:t>
            </a:r>
            <a:r>
              <a:rPr lang="es-PE" sz="3000" dirty="0">
                <a:solidFill>
                  <a:srgbClr val="D7712B"/>
                </a:solidFill>
              </a:rPr>
              <a:t> in </a:t>
            </a:r>
            <a:r>
              <a:rPr lang="es-PE" sz="3200" dirty="0">
                <a:solidFill>
                  <a:srgbClr val="7030A0"/>
                </a:solidFill>
              </a:rPr>
              <a:t>[4,10,23,18,30,77,7,5]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</a:t>
            </a:r>
            <a:r>
              <a:rPr lang="es-PE" sz="3200" dirty="0" err="1">
                <a:solidFill>
                  <a:srgbClr val="D7712B"/>
                </a:solidFill>
              </a:rPr>
              <a:t>if</a:t>
            </a:r>
            <a:r>
              <a:rPr lang="es-PE" sz="3200" dirty="0">
                <a:solidFill>
                  <a:srgbClr val="D7712B"/>
                </a:solidFill>
              </a:rPr>
              <a:t> </a:t>
            </a:r>
            <a:r>
              <a:rPr lang="es-PE" sz="3200" dirty="0"/>
              <a:t>menor</a:t>
            </a:r>
            <a:r>
              <a:rPr lang="es-PE" sz="3200" dirty="0">
                <a:solidFill>
                  <a:srgbClr val="D7712B"/>
                </a:solidFill>
              </a:rPr>
              <a:t> </a:t>
            </a:r>
            <a:r>
              <a:rPr lang="es-PE" sz="3200" dirty="0" err="1">
                <a:solidFill>
                  <a:srgbClr val="D7712B"/>
                </a:solidFill>
              </a:rPr>
              <a:t>is</a:t>
            </a:r>
            <a:r>
              <a:rPr lang="es-PE" sz="3200" dirty="0">
                <a:solidFill>
                  <a:srgbClr val="D7712B"/>
                </a:solidFill>
              </a:rPr>
              <a:t> </a:t>
            </a:r>
            <a:r>
              <a:rPr lang="es-PE" sz="3200" dirty="0" err="1">
                <a:solidFill>
                  <a:srgbClr val="00B0F0"/>
                </a:solidFill>
              </a:rPr>
              <a:t>None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	</a:t>
            </a:r>
            <a:r>
              <a:rPr lang="es-PE" sz="3200" dirty="0"/>
              <a:t>menor</a:t>
            </a:r>
            <a:r>
              <a:rPr lang="es-PE" sz="3200" dirty="0">
                <a:solidFill>
                  <a:srgbClr val="D7712B"/>
                </a:solidFill>
              </a:rPr>
              <a:t>=</a:t>
            </a:r>
            <a:r>
              <a:rPr lang="es-PE" sz="3200" dirty="0">
                <a:solidFill>
                  <a:srgbClr val="7030A0"/>
                </a:solidFill>
              </a:rPr>
              <a:t>numero</a:t>
            </a:r>
          </a:p>
          <a:p>
            <a:r>
              <a:rPr lang="es-PE" sz="3200" dirty="0">
                <a:solidFill>
                  <a:srgbClr val="7030A0"/>
                </a:solidFill>
              </a:rPr>
              <a:t>	</a:t>
            </a:r>
            <a:r>
              <a:rPr lang="es-PE" sz="3200" dirty="0" err="1">
                <a:solidFill>
                  <a:srgbClr val="D7712B"/>
                </a:solidFill>
              </a:rPr>
              <a:t>elif</a:t>
            </a:r>
            <a:r>
              <a:rPr lang="es-PE" sz="3200" dirty="0">
                <a:solidFill>
                  <a:srgbClr val="7030A0"/>
                </a:solidFill>
              </a:rPr>
              <a:t> numero </a:t>
            </a:r>
            <a:r>
              <a:rPr lang="es-PE" sz="3200" dirty="0">
                <a:solidFill>
                  <a:srgbClr val="D7712B"/>
                </a:solidFill>
              </a:rPr>
              <a:t>&lt;</a:t>
            </a:r>
            <a:r>
              <a:rPr lang="es-PE" sz="3200" dirty="0">
                <a:solidFill>
                  <a:srgbClr val="7030A0"/>
                </a:solidFill>
              </a:rPr>
              <a:t> </a:t>
            </a:r>
            <a:r>
              <a:rPr lang="es-PE" sz="3200" dirty="0"/>
              <a:t>menor</a:t>
            </a:r>
            <a:r>
              <a:rPr lang="es-PE" sz="3200" dirty="0">
                <a:solidFill>
                  <a:srgbClr val="D7712B"/>
                </a:solidFill>
              </a:rPr>
              <a:t>:</a:t>
            </a:r>
          </a:p>
          <a:p>
            <a:r>
              <a:rPr lang="es-PE" sz="3200" dirty="0">
                <a:solidFill>
                  <a:srgbClr val="7030A0"/>
                </a:solidFill>
              </a:rPr>
              <a:t>		</a:t>
            </a:r>
            <a:r>
              <a:rPr lang="es-PE" sz="3200" dirty="0"/>
              <a:t>menor</a:t>
            </a:r>
            <a:r>
              <a:rPr lang="es-PE" sz="3200" dirty="0">
                <a:solidFill>
                  <a:srgbClr val="D7712B"/>
                </a:solidFill>
              </a:rPr>
              <a:t>=</a:t>
            </a:r>
            <a:r>
              <a:rPr lang="es-PE" sz="3200" dirty="0">
                <a:solidFill>
                  <a:srgbClr val="7030A0"/>
                </a:solidFill>
              </a:rPr>
              <a:t>numero</a:t>
            </a:r>
          </a:p>
          <a:p>
            <a:r>
              <a:rPr lang="es-PE" sz="3200" dirty="0">
                <a:solidFill>
                  <a:srgbClr val="D7712B"/>
                </a:solidFill>
              </a:rPr>
              <a:t>	print(</a:t>
            </a:r>
            <a:r>
              <a:rPr lang="es-PE" sz="3200" dirty="0" err="1"/>
              <a:t>menor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>
                <a:solidFill>
                  <a:srgbClr val="7030A0"/>
                </a:solidFill>
              </a:rPr>
              <a:t>numero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r>
              <a:rPr lang="es-PE" sz="3200" dirty="0">
                <a:solidFill>
                  <a:srgbClr val="D7712B"/>
                </a:solidFill>
              </a:rPr>
              <a:t>print(</a:t>
            </a:r>
            <a:r>
              <a:rPr lang="es-PE" sz="3200" dirty="0">
                <a:solidFill>
                  <a:srgbClr val="843C0C"/>
                </a:solidFill>
              </a:rPr>
              <a:t>‘</a:t>
            </a:r>
            <a:r>
              <a:rPr lang="es-PE" sz="3200" dirty="0" err="1">
                <a:solidFill>
                  <a:srgbClr val="843C0C"/>
                </a:solidFill>
              </a:rPr>
              <a:t>Fin’</a:t>
            </a:r>
            <a:r>
              <a:rPr lang="es-PE" sz="3200" dirty="0" err="1">
                <a:solidFill>
                  <a:srgbClr val="D7712B"/>
                </a:solidFill>
              </a:rPr>
              <a:t>,</a:t>
            </a:r>
            <a:r>
              <a:rPr lang="es-PE" sz="3200" dirty="0" err="1"/>
              <a:t>menor</a:t>
            </a:r>
            <a:r>
              <a:rPr lang="es-PE" sz="3200" dirty="0">
                <a:solidFill>
                  <a:srgbClr val="D7712B"/>
                </a:solidFill>
              </a:rPr>
              <a:t>)</a:t>
            </a:r>
          </a:p>
          <a:p>
            <a:endParaRPr lang="es-PE" sz="3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35CDCE-D68B-5105-FF85-1A27BCDCD269}"/>
              </a:ext>
            </a:extLst>
          </p:cNvPr>
          <p:cNvSpPr txBox="1"/>
          <p:nvPr/>
        </p:nvSpPr>
        <p:spPr>
          <a:xfrm>
            <a:off x="8610600" y="1438962"/>
            <a:ext cx="32904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000" dirty="0">
                <a:solidFill>
                  <a:srgbClr val="843C0C"/>
                </a:solidFill>
              </a:rPr>
              <a:t>Inicio</a:t>
            </a:r>
          </a:p>
          <a:p>
            <a:r>
              <a:rPr lang="da-DK" sz="3000" dirty="0"/>
              <a:t>4 </a:t>
            </a:r>
            <a:r>
              <a:rPr lang="da-DK" sz="3000" dirty="0">
                <a:solidFill>
                  <a:srgbClr val="7030A0"/>
                </a:solidFill>
              </a:rPr>
              <a:t>4</a:t>
            </a:r>
          </a:p>
          <a:p>
            <a:r>
              <a:rPr lang="da-DK" sz="3000" dirty="0"/>
              <a:t>4 </a:t>
            </a:r>
            <a:r>
              <a:rPr lang="da-DK" sz="3000" dirty="0">
                <a:solidFill>
                  <a:srgbClr val="7030A0"/>
                </a:solidFill>
              </a:rPr>
              <a:t>10</a:t>
            </a:r>
          </a:p>
          <a:p>
            <a:r>
              <a:rPr lang="da-DK" sz="3000" dirty="0"/>
              <a:t>4 </a:t>
            </a:r>
            <a:r>
              <a:rPr lang="da-DK" sz="3000" dirty="0">
                <a:solidFill>
                  <a:srgbClr val="7030A0"/>
                </a:solidFill>
              </a:rPr>
              <a:t>23</a:t>
            </a:r>
          </a:p>
          <a:p>
            <a:r>
              <a:rPr lang="da-DK" sz="3000" dirty="0"/>
              <a:t>4 </a:t>
            </a:r>
            <a:r>
              <a:rPr lang="da-DK" sz="3000" dirty="0">
                <a:solidFill>
                  <a:srgbClr val="7030A0"/>
                </a:solidFill>
              </a:rPr>
              <a:t>18</a:t>
            </a:r>
          </a:p>
          <a:p>
            <a:r>
              <a:rPr lang="da-DK" sz="3000" dirty="0"/>
              <a:t>4 </a:t>
            </a:r>
            <a:r>
              <a:rPr lang="da-DK" sz="3000" dirty="0">
                <a:solidFill>
                  <a:srgbClr val="7030A0"/>
                </a:solidFill>
              </a:rPr>
              <a:t>30</a:t>
            </a:r>
          </a:p>
          <a:p>
            <a:r>
              <a:rPr lang="da-DK" sz="3000" dirty="0"/>
              <a:t>4 </a:t>
            </a:r>
            <a:r>
              <a:rPr lang="da-DK" sz="3000" dirty="0">
                <a:solidFill>
                  <a:srgbClr val="7030A0"/>
                </a:solidFill>
              </a:rPr>
              <a:t>77</a:t>
            </a:r>
          </a:p>
          <a:p>
            <a:r>
              <a:rPr lang="da-DK" sz="3000" dirty="0"/>
              <a:t>4 </a:t>
            </a:r>
            <a:r>
              <a:rPr lang="da-DK" sz="3000" dirty="0">
                <a:solidFill>
                  <a:srgbClr val="7030A0"/>
                </a:solidFill>
              </a:rPr>
              <a:t>7</a:t>
            </a:r>
          </a:p>
          <a:p>
            <a:r>
              <a:rPr lang="da-DK" sz="3000" dirty="0"/>
              <a:t>4 </a:t>
            </a:r>
            <a:r>
              <a:rPr lang="da-DK" sz="3000" dirty="0">
                <a:solidFill>
                  <a:srgbClr val="7030A0"/>
                </a:solidFill>
              </a:rPr>
              <a:t>5</a:t>
            </a:r>
          </a:p>
          <a:p>
            <a:r>
              <a:rPr lang="da-DK" sz="3000" dirty="0">
                <a:solidFill>
                  <a:srgbClr val="843C0C"/>
                </a:solidFill>
              </a:rPr>
              <a:t>Fin </a:t>
            </a:r>
            <a:r>
              <a:rPr lang="da-DK" sz="3000" dirty="0"/>
              <a:t>4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713963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7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39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7" y="1179253"/>
            <a:ext cx="4881850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Diseñar un programa que calcule el promedio de horas trabajas en un semana. Dar la respuesta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4097433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8.5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3567720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8.8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4658581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8.2 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https://www.menti.com/8xh8mzx1cp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7BCB257D-0082-1C93-71C6-837FA454C926}"/>
              </a:ext>
            </a:extLst>
          </p:cNvPr>
          <p:cNvSpPr/>
          <p:nvPr/>
        </p:nvSpPr>
        <p:spPr>
          <a:xfrm>
            <a:off x="1574367" y="2398030"/>
            <a:ext cx="3357851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Horas trabajadas = [10,8,9,7,10]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6E675D8-0AC2-7FF7-F798-483FCA5B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08" y="2521560"/>
            <a:ext cx="248761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6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A4071-6CC4-CDCF-CD52-B73059EA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Puntos revisados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9A51D5-882E-8985-6370-C3C4EF76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665E49-7EA0-DFEA-5FE1-43A0B87E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4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351E33-08E3-6849-0872-C0391F87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8" y="934586"/>
            <a:ext cx="5516002" cy="24044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E1F6EDC-5F2B-9C04-9827-59F2E5C4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90" y="3142522"/>
            <a:ext cx="6506483" cy="3019846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F0CBAAE-C628-8A7B-BB68-727C1958B1AA}"/>
              </a:ext>
            </a:extLst>
          </p:cNvPr>
          <p:cNvSpPr/>
          <p:nvPr/>
        </p:nvSpPr>
        <p:spPr>
          <a:xfrm>
            <a:off x="7481623" y="1893165"/>
            <a:ext cx="2092037" cy="678873"/>
          </a:xfrm>
          <a:prstGeom prst="roundRect">
            <a:avLst/>
          </a:prstGeom>
          <a:solidFill>
            <a:srgbClr val="843C0C"/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Python 3.10.2</a:t>
            </a:r>
            <a:endParaRPr lang="es-P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0481CBA-537A-BC64-B8DA-4560F02E6846}"/>
              </a:ext>
            </a:extLst>
          </p:cNvPr>
          <p:cNvSpPr/>
          <p:nvPr/>
        </p:nvSpPr>
        <p:spPr>
          <a:xfrm>
            <a:off x="831272" y="4202817"/>
            <a:ext cx="2092037" cy="678873"/>
          </a:xfrm>
          <a:prstGeom prst="roundRect">
            <a:avLst/>
          </a:prstGeom>
          <a:solidFill>
            <a:srgbClr val="843C0C"/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Secuencia</a:t>
            </a:r>
            <a:endParaRPr lang="es-PE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B4D90B5-0FC6-032C-ED46-6D9F8EDD0C40}"/>
              </a:ext>
            </a:extLst>
          </p:cNvPr>
          <p:cNvGrpSpPr/>
          <p:nvPr/>
        </p:nvGrpSpPr>
        <p:grpSpPr>
          <a:xfrm>
            <a:off x="6083402" y="1874191"/>
            <a:ext cx="835817" cy="678874"/>
            <a:chOff x="3704848" y="1892273"/>
            <a:chExt cx="835817" cy="874029"/>
          </a:xfrm>
          <a:solidFill>
            <a:srgbClr val="F3B29A"/>
          </a:solidFill>
        </p:grpSpPr>
        <p:sp>
          <p:nvSpPr>
            <p:cNvPr id="14" name="Flecha: a la derecha 13">
              <a:extLst>
                <a:ext uri="{FF2B5EF4-FFF2-40B4-BE49-F238E27FC236}">
                  <a16:creationId xmlns:a16="http://schemas.microsoft.com/office/drawing/2014/main" id="{BCE7573D-75DE-C420-A9DB-77533B85C724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lecha: a la derecha 4">
              <a:extLst>
                <a:ext uri="{FF2B5EF4-FFF2-40B4-BE49-F238E27FC236}">
                  <a16:creationId xmlns:a16="http://schemas.microsoft.com/office/drawing/2014/main" id="{EFB8DADF-97AA-25C1-BF79-851B0344E6E6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49F6167-3FAA-8DE8-D8AE-F9B212BAC6E7}"/>
              </a:ext>
            </a:extLst>
          </p:cNvPr>
          <p:cNvGrpSpPr/>
          <p:nvPr/>
        </p:nvGrpSpPr>
        <p:grpSpPr>
          <a:xfrm rot="10800000">
            <a:off x="3477490" y="4181780"/>
            <a:ext cx="835817" cy="678874"/>
            <a:chOff x="3704848" y="1892273"/>
            <a:chExt cx="835817" cy="874029"/>
          </a:xfrm>
          <a:solidFill>
            <a:srgbClr val="F3B29A"/>
          </a:solidFill>
        </p:grpSpPr>
        <p:sp>
          <p:nvSpPr>
            <p:cNvPr id="17" name="Flecha: a la derecha 16">
              <a:extLst>
                <a:ext uri="{FF2B5EF4-FFF2-40B4-BE49-F238E27FC236}">
                  <a16:creationId xmlns:a16="http://schemas.microsoft.com/office/drawing/2014/main" id="{B3D7DDEB-9011-06B2-4A2A-59AA7052C164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lecha: a la derecha 4">
              <a:extLst>
                <a:ext uri="{FF2B5EF4-FFF2-40B4-BE49-F238E27FC236}">
                  <a16:creationId xmlns:a16="http://schemas.microsoft.com/office/drawing/2014/main" id="{A2B82D8B-7D92-263D-0DC7-5A3D656399B1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19367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60138-AC15-8B1F-EC1F-515F5E40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Enlace </a:t>
            </a:r>
            <a:r>
              <a:rPr lang="es-PE" b="1" dirty="0" err="1"/>
              <a:t>Github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16AAA2-99A2-F27E-6A1B-84B2793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BF93AF-95D3-BAA2-77B4-2673DD1C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40</a:t>
            </a:fld>
            <a:endParaRPr lang="es-PE" dirty="0"/>
          </a:p>
        </p:txBody>
      </p:sp>
      <p:pic>
        <p:nvPicPr>
          <p:cNvPr id="5" name="Picture 4" descr="Resultado de imagen de github logo}">
            <a:extLst>
              <a:ext uri="{FF2B5EF4-FFF2-40B4-BE49-F238E27FC236}">
                <a16:creationId xmlns:a16="http://schemas.microsoft.com/office/drawing/2014/main" id="{6EAB8B72-CDB6-56A5-4013-F5AC2F65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4610"/>
            <a:ext cx="1741826" cy="97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E2BD09C-9F28-EC1C-2792-304F1FB063F3}"/>
              </a:ext>
            </a:extLst>
          </p:cNvPr>
          <p:cNvSpPr/>
          <p:nvPr/>
        </p:nvSpPr>
        <p:spPr>
          <a:xfrm>
            <a:off x="3188601" y="1368505"/>
            <a:ext cx="55895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https://github.com/ISODEC2022/Python_para_todos.git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440FD0-791D-267A-3F08-E6D239E3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8" y="2254642"/>
            <a:ext cx="10733652" cy="40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6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B18442A-0406-8DFA-FD85-4C39510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D498F-DD22-347D-4B76-C65FE618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41</a:t>
            </a:fld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D86582-1D63-795C-4D75-455C09F5A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97" b="16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6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5B0C1-39E6-6C50-0B77-9947B8F1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Palabras reservadas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774C81-F533-646C-AA0B-94FDEDE8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895F95-EAD4-65CA-C8C4-8C11B7E1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5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C0A1E9-64A4-7A66-7751-4DD520288A92}"/>
              </a:ext>
            </a:extLst>
          </p:cNvPr>
          <p:cNvSpPr txBox="1"/>
          <p:nvPr/>
        </p:nvSpPr>
        <p:spPr>
          <a:xfrm>
            <a:off x="2150452" y="1618466"/>
            <a:ext cx="7891095" cy="3970318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r>
              <a:rPr lang="es-PE" sz="2800" dirty="0">
                <a:solidFill>
                  <a:srgbClr val="D7712B"/>
                </a:solidFill>
              </a:rPr>
              <a:t>False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None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True</a:t>
            </a:r>
          </a:p>
          <a:p>
            <a:r>
              <a:rPr lang="es-PE" sz="2800" dirty="0">
                <a:solidFill>
                  <a:srgbClr val="D7712B"/>
                </a:solidFill>
              </a:rPr>
              <a:t>and</a:t>
            </a:r>
          </a:p>
          <a:p>
            <a:r>
              <a:rPr lang="es-PE" sz="2800" dirty="0">
                <a:solidFill>
                  <a:srgbClr val="D7712B"/>
                </a:solidFill>
              </a:rPr>
              <a:t>as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assert</a:t>
            </a:r>
            <a:r>
              <a:rPr lang="es-PE" sz="2800" dirty="0">
                <a:solidFill>
                  <a:srgbClr val="D7712B"/>
                </a:solidFill>
              </a:rPr>
              <a:t> </a:t>
            </a:r>
          </a:p>
          <a:p>
            <a:r>
              <a:rPr lang="es-PE" sz="2800" dirty="0">
                <a:solidFill>
                  <a:srgbClr val="D7712B"/>
                </a:solidFill>
              </a:rPr>
              <a:t>break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class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if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def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del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elif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else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except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return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for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from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global</a:t>
            </a:r>
          </a:p>
          <a:p>
            <a:r>
              <a:rPr lang="es-PE" sz="2800" dirty="0">
                <a:solidFill>
                  <a:srgbClr val="D7712B"/>
                </a:solidFill>
              </a:rPr>
              <a:t>try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import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in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is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lambda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while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not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or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pass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raise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finally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continue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nonlocal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with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yield</a:t>
            </a:r>
            <a:endParaRPr lang="es-PE" sz="2800" dirty="0">
              <a:solidFill>
                <a:srgbClr val="D771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1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1109A38-2A89-65CC-0217-4790948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7EB68F-BC21-BBE3-8821-C44C0C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6</a:t>
            </a:fld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B96C-7A98-307D-EEC5-3175A2073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Condicionales</a:t>
            </a:r>
          </a:p>
        </p:txBody>
      </p:sp>
    </p:spTree>
    <p:extLst>
      <p:ext uri="{BB962C8B-B14F-4D97-AF65-F5344CB8AC3E}">
        <p14:creationId xmlns:p14="http://schemas.microsoft.com/office/powerpoint/2010/main" val="48841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474F3-0E01-A0A3-E96C-D99C7C29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Condicionales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7DADA2-29C2-C648-0B8A-CB25F5B2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13D373-E693-1381-C8FE-E16D8A40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7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33A268-92F5-B313-C004-7FCA2AFFACC4}"/>
              </a:ext>
            </a:extLst>
          </p:cNvPr>
          <p:cNvSpPr txBox="1"/>
          <p:nvPr/>
        </p:nvSpPr>
        <p:spPr>
          <a:xfrm>
            <a:off x="4515128" y="1298805"/>
            <a:ext cx="46556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/>
              <a:t>Programa</a:t>
            </a:r>
          </a:p>
          <a:p>
            <a:r>
              <a:rPr lang="es-PE" sz="4000" dirty="0">
                <a:solidFill>
                  <a:srgbClr val="D7712B"/>
                </a:solidFill>
              </a:rPr>
              <a:t>x  =   4</a:t>
            </a:r>
          </a:p>
          <a:p>
            <a:r>
              <a:rPr lang="es-PE" sz="4000" dirty="0" err="1">
                <a:solidFill>
                  <a:srgbClr val="7030A0"/>
                </a:solidFill>
              </a:rPr>
              <a:t>if</a:t>
            </a:r>
            <a:r>
              <a:rPr lang="es-PE" sz="4000" dirty="0">
                <a:solidFill>
                  <a:srgbClr val="843C0C"/>
                </a:solidFill>
              </a:rPr>
              <a:t> </a:t>
            </a:r>
            <a:r>
              <a:rPr lang="es-PE" sz="4000" dirty="0">
                <a:solidFill>
                  <a:srgbClr val="D7712B"/>
                </a:solidFill>
              </a:rPr>
              <a:t>x &lt; 6:</a:t>
            </a:r>
          </a:p>
          <a:p>
            <a:r>
              <a:rPr lang="es-PE" sz="4000" dirty="0">
                <a:solidFill>
                  <a:srgbClr val="843C0C"/>
                </a:solidFill>
              </a:rPr>
              <a:t>	</a:t>
            </a:r>
            <a:r>
              <a:rPr lang="es-PE" sz="4000" dirty="0">
                <a:solidFill>
                  <a:srgbClr val="7030A0"/>
                </a:solidFill>
              </a:rPr>
              <a:t>print(</a:t>
            </a:r>
            <a:r>
              <a:rPr lang="es-PE" sz="4000" dirty="0">
                <a:solidFill>
                  <a:srgbClr val="D7712B"/>
                </a:solidFill>
              </a:rPr>
              <a:t>‘Pequeño’</a:t>
            </a:r>
            <a:r>
              <a:rPr lang="es-PE" sz="4000" dirty="0">
                <a:solidFill>
                  <a:srgbClr val="7030A0"/>
                </a:solidFill>
              </a:rPr>
              <a:t>)</a:t>
            </a:r>
          </a:p>
          <a:p>
            <a:r>
              <a:rPr lang="es-PE" sz="4000" dirty="0" err="1">
                <a:solidFill>
                  <a:srgbClr val="7030A0"/>
                </a:solidFill>
              </a:rPr>
              <a:t>if</a:t>
            </a:r>
            <a:r>
              <a:rPr lang="es-PE" sz="4000" dirty="0">
                <a:solidFill>
                  <a:srgbClr val="843C0C"/>
                </a:solidFill>
              </a:rPr>
              <a:t> </a:t>
            </a:r>
            <a:r>
              <a:rPr lang="es-PE" sz="4000" dirty="0">
                <a:solidFill>
                  <a:srgbClr val="D7712B"/>
                </a:solidFill>
              </a:rPr>
              <a:t>x &gt; 10:</a:t>
            </a:r>
          </a:p>
          <a:p>
            <a:r>
              <a:rPr lang="es-PE" sz="4000" dirty="0">
                <a:solidFill>
                  <a:srgbClr val="843C0C"/>
                </a:solidFill>
              </a:rPr>
              <a:t>	</a:t>
            </a:r>
            <a:r>
              <a:rPr lang="es-PE" sz="4000" dirty="0">
                <a:solidFill>
                  <a:srgbClr val="7030A0"/>
                </a:solidFill>
              </a:rPr>
              <a:t>print(</a:t>
            </a:r>
            <a:r>
              <a:rPr lang="es-PE" sz="4000" dirty="0">
                <a:solidFill>
                  <a:srgbClr val="D7712B"/>
                </a:solidFill>
              </a:rPr>
              <a:t>‘Grande</a:t>
            </a:r>
            <a:r>
              <a:rPr lang="es-PE" sz="4000" dirty="0">
                <a:solidFill>
                  <a:srgbClr val="843C0C"/>
                </a:solidFill>
              </a:rPr>
              <a:t>’</a:t>
            </a:r>
            <a:r>
              <a:rPr lang="es-PE" sz="4000" dirty="0">
                <a:solidFill>
                  <a:srgbClr val="7030A0"/>
                </a:solidFill>
              </a:rPr>
              <a:t>)</a:t>
            </a:r>
          </a:p>
          <a:p>
            <a:r>
              <a:rPr lang="es-PE" sz="4000" dirty="0">
                <a:solidFill>
                  <a:srgbClr val="7030A0"/>
                </a:solidFill>
              </a:rPr>
              <a:t>print(</a:t>
            </a:r>
            <a:r>
              <a:rPr lang="es-PE" sz="4000" dirty="0">
                <a:solidFill>
                  <a:srgbClr val="D7712B"/>
                </a:solidFill>
              </a:rPr>
              <a:t>‘Fin’</a:t>
            </a:r>
            <a:r>
              <a:rPr lang="es-PE" sz="40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161C04-3A9C-51AF-4576-C4F3E357F2A3}"/>
              </a:ext>
            </a:extLst>
          </p:cNvPr>
          <p:cNvSpPr txBox="1"/>
          <p:nvPr/>
        </p:nvSpPr>
        <p:spPr>
          <a:xfrm>
            <a:off x="9353531" y="2367468"/>
            <a:ext cx="2168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/>
              <a:t>Output:</a:t>
            </a:r>
          </a:p>
          <a:p>
            <a:r>
              <a:rPr lang="es-PE" sz="4000" dirty="0">
                <a:solidFill>
                  <a:srgbClr val="7030A0"/>
                </a:solidFill>
              </a:rPr>
              <a:t>Pequeño</a:t>
            </a:r>
          </a:p>
          <a:p>
            <a:r>
              <a:rPr lang="es-PE" sz="4000" dirty="0">
                <a:solidFill>
                  <a:srgbClr val="7030A0"/>
                </a:solidFill>
              </a:rPr>
              <a:t>Fin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97019AA-40C0-BF1D-DB6B-C42578DF60FA}"/>
              </a:ext>
            </a:extLst>
          </p:cNvPr>
          <p:cNvSpPr/>
          <p:nvPr/>
        </p:nvSpPr>
        <p:spPr>
          <a:xfrm>
            <a:off x="718850" y="1295092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= 4</a:t>
            </a:r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31750CEF-A3A9-5650-2D38-96E4C802AE15}"/>
              </a:ext>
            </a:extLst>
          </p:cNvPr>
          <p:cNvSpPr/>
          <p:nvPr/>
        </p:nvSpPr>
        <p:spPr>
          <a:xfrm>
            <a:off x="834044" y="2113959"/>
            <a:ext cx="1321468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&lt; 6</a:t>
            </a:r>
          </a:p>
        </p:txBody>
      </p:sp>
      <p:sp>
        <p:nvSpPr>
          <p:cNvPr id="23" name="Diagrama de flujo: decisión 22">
            <a:extLst>
              <a:ext uri="{FF2B5EF4-FFF2-40B4-BE49-F238E27FC236}">
                <a16:creationId xmlns:a16="http://schemas.microsoft.com/office/drawing/2014/main" id="{6E7774FF-F58B-88CC-BE3D-DD75DB9BCCE3}"/>
              </a:ext>
            </a:extLst>
          </p:cNvPr>
          <p:cNvSpPr/>
          <p:nvPr/>
        </p:nvSpPr>
        <p:spPr>
          <a:xfrm>
            <a:off x="718850" y="3869983"/>
            <a:ext cx="1551855" cy="812722"/>
          </a:xfrm>
          <a:prstGeom prst="flowChartDecision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&gt; 10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CE5635B-7022-BD19-FBF9-DAE57A9280CA}"/>
              </a:ext>
            </a:extLst>
          </p:cNvPr>
          <p:cNvSpPr/>
          <p:nvPr/>
        </p:nvSpPr>
        <p:spPr>
          <a:xfrm>
            <a:off x="2320956" y="2785445"/>
            <a:ext cx="1738423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(‘Pequeño)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5724789-BA75-0AAA-F544-9AD7F5B1A768}"/>
              </a:ext>
            </a:extLst>
          </p:cNvPr>
          <p:cNvSpPr/>
          <p:nvPr/>
        </p:nvSpPr>
        <p:spPr>
          <a:xfrm>
            <a:off x="2245274" y="4551723"/>
            <a:ext cx="1814101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(‘Grande’)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E773961-B80B-8643-DAD5-8491CC74D782}"/>
              </a:ext>
            </a:extLst>
          </p:cNvPr>
          <p:cNvSpPr/>
          <p:nvPr/>
        </p:nvSpPr>
        <p:spPr>
          <a:xfrm>
            <a:off x="718849" y="5569112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(‘Fin’)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0C7C6E5-6629-74DF-6412-920F6DD21FD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494778" y="1818967"/>
            <a:ext cx="0" cy="29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58A8320-B58B-4F14-1D6E-F5A151BE22B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494778" y="2888046"/>
            <a:ext cx="0" cy="98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2A3DFE9-5AE0-E073-547B-44EED8EB9E4E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1494777" y="4682705"/>
            <a:ext cx="1" cy="886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C1144B3B-46E3-C2D0-9D6D-E1F382705393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2155512" y="2501003"/>
            <a:ext cx="1034656" cy="2844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7791C7EC-4204-D572-56CD-92C286C88127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2270705" y="4276344"/>
            <a:ext cx="881620" cy="2753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FAD60FF1-EC71-2DD8-6591-E7992A5896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27278" y="5075599"/>
            <a:ext cx="1544480" cy="204752"/>
          </a:xfrm>
          <a:prstGeom prst="bentConnector3">
            <a:avLst>
              <a:gd name="adj1" fmla="val 33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3FFDB3A3-EF89-507D-48B4-949D288CEB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94779" y="3325957"/>
            <a:ext cx="1627233" cy="136746"/>
          </a:xfrm>
          <a:prstGeom prst="bentConnector3">
            <a:avLst>
              <a:gd name="adj1" fmla="val 6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8226907-3E02-FCEF-B0F0-BE5794FDE83D}"/>
              </a:ext>
            </a:extLst>
          </p:cNvPr>
          <p:cNvSpPr txBox="1"/>
          <p:nvPr/>
        </p:nvSpPr>
        <p:spPr>
          <a:xfrm>
            <a:off x="2969964" y="213165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0F87377-3E9F-68A0-4CC1-11172E39B919}"/>
              </a:ext>
            </a:extLst>
          </p:cNvPr>
          <p:cNvSpPr txBox="1"/>
          <p:nvPr/>
        </p:nvSpPr>
        <p:spPr>
          <a:xfrm>
            <a:off x="2889759" y="386285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FEE6BBC-1A52-B446-D6BD-29695584A1A1}"/>
              </a:ext>
            </a:extLst>
          </p:cNvPr>
          <p:cNvSpPr txBox="1"/>
          <p:nvPr/>
        </p:nvSpPr>
        <p:spPr>
          <a:xfrm>
            <a:off x="1000023" y="2863457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7D11B475-CA6F-2A05-23A2-41C94B8D7006}"/>
              </a:ext>
            </a:extLst>
          </p:cNvPr>
          <p:cNvSpPr txBox="1"/>
          <p:nvPr/>
        </p:nvSpPr>
        <p:spPr>
          <a:xfrm>
            <a:off x="1015521" y="4709911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1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9622C-9F0D-3819-979D-B6C2823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Operadores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9F6153-6521-C886-9CAE-1403EF4A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9A0897-BA90-C574-B302-9845016D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8</a:t>
            </a:fld>
            <a:endParaRPr lang="es-PE" dirty="0"/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5B14A0F8-697D-9433-6D10-E754564BF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84198"/>
              </p:ext>
            </p:extLst>
          </p:nvPr>
        </p:nvGraphicFramePr>
        <p:xfrm>
          <a:off x="3095336" y="1614316"/>
          <a:ext cx="6001328" cy="36293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00664">
                  <a:extLst>
                    <a:ext uri="{9D8B030D-6E8A-4147-A177-3AD203B41FA5}">
                      <a16:colId xmlns:a16="http://schemas.microsoft.com/office/drawing/2014/main" val="1544658505"/>
                    </a:ext>
                  </a:extLst>
                </a:gridCol>
                <a:gridCol w="3000664">
                  <a:extLst>
                    <a:ext uri="{9D8B030D-6E8A-4147-A177-3AD203B41FA5}">
                      <a16:colId xmlns:a16="http://schemas.microsoft.com/office/drawing/2014/main" val="2842015528"/>
                    </a:ext>
                  </a:extLst>
                </a:gridCol>
              </a:tblGrid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7475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83807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Menor igual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37349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Igual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83446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Mayor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51478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Mayor igual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9292"/>
                  </a:ext>
                </a:extLst>
              </a:tr>
              <a:tr h="518481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No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77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1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9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408114" y="1041574"/>
            <a:ext cx="3440978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¿Qué se obtiene de la siguiente expresión?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2912924" y="4011216"/>
            <a:ext cx="90763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</a:t>
            </a:r>
            <a:r>
              <a:rPr lang="es-MX" dirty="0"/>
              <a:t>Es 5</a:t>
            </a:r>
          </a:p>
          <a:p>
            <a:pPr algn="just"/>
            <a:r>
              <a:rPr lang="es-MX" dirty="0"/>
              <a:t>Sigue 5</a:t>
            </a:r>
          </a:p>
          <a:p>
            <a:pPr algn="just"/>
            <a:r>
              <a:rPr lang="es-MX" dirty="0"/>
              <a:t>Aún 5</a:t>
            </a:r>
            <a:endParaRPr lang="es-PE"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194351" y="4011216"/>
            <a:ext cx="11055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</a:t>
            </a:r>
            <a:r>
              <a:rPr lang="es-MX" dirty="0"/>
              <a:t>Es 5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4579941" y="4011216"/>
            <a:ext cx="12587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</a:t>
            </a:r>
            <a:r>
              <a:rPr lang="es-MX" dirty="0"/>
              <a:t>Aún 5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https://www.menti.com/5qumh34byn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9FBBECFC-2EE5-6DE9-4308-492FD7099136}"/>
              </a:ext>
            </a:extLst>
          </p:cNvPr>
          <p:cNvSpPr/>
          <p:nvPr/>
        </p:nvSpPr>
        <p:spPr>
          <a:xfrm>
            <a:off x="1910108" y="1768096"/>
            <a:ext cx="3360519" cy="1754326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x=5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if  x == 5 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print(‘Es 5')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print(‘</a:t>
            </a:r>
            <a:r>
              <a:rPr lang="en-US" dirty="0" err="1">
                <a:solidFill>
                  <a:schemeClr val="bg1"/>
                </a:solidFill>
              </a:rPr>
              <a:t>Sigue</a:t>
            </a:r>
            <a:r>
              <a:rPr lang="en-US" dirty="0">
                <a:solidFill>
                  <a:schemeClr val="bg1"/>
                </a:solidFill>
              </a:rPr>
              <a:t> 5’)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print(‘</a:t>
            </a:r>
            <a:r>
              <a:rPr lang="en-US" dirty="0" err="1">
                <a:solidFill>
                  <a:schemeClr val="bg1"/>
                </a:solidFill>
              </a:rPr>
              <a:t>Aún</a:t>
            </a:r>
            <a:r>
              <a:rPr lang="en-US" dirty="0">
                <a:solidFill>
                  <a:schemeClr val="bg1"/>
                </a:solidFill>
              </a:rPr>
              <a:t> 5')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5F98257-1C73-DFB2-155E-CA3BBD76E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42" y="2343625"/>
            <a:ext cx="250707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66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2313</Words>
  <Application>Microsoft Office PowerPoint</Application>
  <PresentationFormat>Panorámica</PresentationFormat>
  <Paragraphs>605</Paragraphs>
  <Slides>41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Segoe UI Black</vt:lpstr>
      <vt:lpstr>Tema de Office</vt:lpstr>
      <vt:lpstr>Presentación de PowerPoint</vt:lpstr>
      <vt:lpstr>Índice</vt:lpstr>
      <vt:lpstr>Presentación de PowerPoint</vt:lpstr>
      <vt:lpstr>Puntos revisados</vt:lpstr>
      <vt:lpstr>Palabras reservadas</vt:lpstr>
      <vt:lpstr>Presentación de PowerPoint</vt:lpstr>
      <vt:lpstr>Condicionales</vt:lpstr>
      <vt:lpstr>Operadores</vt:lpstr>
      <vt:lpstr>Pregunta N° 1</vt:lpstr>
      <vt:lpstr>Algunas comparaciones</vt:lpstr>
      <vt:lpstr>Decisiones en una sola dirección</vt:lpstr>
      <vt:lpstr>Condicionales anidadas</vt:lpstr>
      <vt:lpstr>Decisiones en dos direcciones</vt:lpstr>
      <vt:lpstr>Decisiones en múltiples direcciones</vt:lpstr>
      <vt:lpstr>Sin else</vt:lpstr>
      <vt:lpstr>Pregunta N° 2</vt:lpstr>
      <vt:lpstr>Presentación de PowerPoint</vt:lpstr>
      <vt:lpstr>¿Qué es una función</vt:lpstr>
      <vt:lpstr>Estructura de una función</vt:lpstr>
      <vt:lpstr>Parámetros</vt:lpstr>
      <vt:lpstr>Pregunta N° 3</vt:lpstr>
      <vt:lpstr>Instrucción de return</vt:lpstr>
      <vt:lpstr>Pregunta N° 4</vt:lpstr>
      <vt:lpstr>Presentación de PowerPoint</vt:lpstr>
      <vt:lpstr>While</vt:lpstr>
      <vt:lpstr>Bucle infinito</vt:lpstr>
      <vt:lpstr>Pregunta N° 5</vt:lpstr>
      <vt:lpstr>Bucle simple</vt:lpstr>
      <vt:lpstr>Hallar el valor más grande</vt:lpstr>
      <vt:lpstr>Hallar el valor más grande</vt:lpstr>
      <vt:lpstr>Contar con un bucle</vt:lpstr>
      <vt:lpstr>Sumar con un bucle</vt:lpstr>
      <vt:lpstr>Pregunta N° 6</vt:lpstr>
      <vt:lpstr>Hallar el promedio con un bucle</vt:lpstr>
      <vt:lpstr>Filtrar con un bucle</vt:lpstr>
      <vt:lpstr>Búsqueda de un valor usando un boolean</vt:lpstr>
      <vt:lpstr>Hallar el valor más pequeño</vt:lpstr>
      <vt:lpstr>Hallar el valor más pequeño</vt:lpstr>
      <vt:lpstr>Pregunta N° 7</vt:lpstr>
      <vt:lpstr>Enlace Github</vt:lpstr>
      <vt:lpstr>Presentación de PowerPoint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ISODEC</dc:creator>
  <cp:lastModifiedBy>Franco Omar Fabián Espinoza</cp:lastModifiedBy>
  <cp:revision>133</cp:revision>
  <dcterms:created xsi:type="dcterms:W3CDTF">2020-08-19T01:42:50Z</dcterms:created>
  <dcterms:modified xsi:type="dcterms:W3CDTF">2022-08-06T14:58:20Z</dcterms:modified>
</cp:coreProperties>
</file>