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305" r:id="rId3"/>
    <p:sldId id="307" r:id="rId4"/>
    <p:sldId id="340" r:id="rId5"/>
    <p:sldId id="384" r:id="rId6"/>
    <p:sldId id="415" r:id="rId7"/>
    <p:sldId id="342" r:id="rId8"/>
    <p:sldId id="346"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10" r:id="rId23"/>
    <p:sldId id="412" r:id="rId24"/>
    <p:sldId id="413" r:id="rId25"/>
    <p:sldId id="406" r:id="rId26"/>
    <p:sldId id="395" r:id="rId27"/>
    <p:sldId id="429" r:id="rId28"/>
    <p:sldId id="430" r:id="rId29"/>
    <p:sldId id="431" r:id="rId30"/>
    <p:sldId id="432" r:id="rId31"/>
    <p:sldId id="433" r:id="rId32"/>
    <p:sldId id="434" r:id="rId33"/>
    <p:sldId id="435" r:id="rId34"/>
    <p:sldId id="436" r:id="rId35"/>
    <p:sldId id="437" r:id="rId36"/>
    <p:sldId id="438" r:id="rId37"/>
    <p:sldId id="414" r:id="rId38"/>
    <p:sldId id="377" r:id="rId39"/>
    <p:sldId id="332" r:id="rId40"/>
    <p:sldId id="284" r:id="rId4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12B"/>
    <a:srgbClr val="843C0C"/>
    <a:srgbClr val="2E75B6"/>
    <a:srgbClr val="F3B29A"/>
    <a:srgbClr val="A5A5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18" autoAdjust="0"/>
    <p:restoredTop sz="94660"/>
  </p:normalViewPr>
  <p:slideViewPr>
    <p:cSldViewPr snapToGrid="0">
      <p:cViewPr varScale="1">
        <p:scale>
          <a:sx n="69" d="100"/>
          <a:sy n="69" d="100"/>
        </p:scale>
        <p:origin x="10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D3A56-3B8E-4903-85E3-FE7EE9EA1AB3}" type="datetimeFigureOut">
              <a:rPr lang="es-PE" smtClean="0"/>
              <a:t>27/08/2022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0D0BA-9B7A-48DC-8696-0C437A4B702B}" type="slidenum">
              <a:rPr lang="es-PE" smtClean="0"/>
              <a:t>‹Nº›</a:t>
            </a:fld>
            <a:endParaRPr lang="es-PE"/>
          </a:p>
        </p:txBody>
      </p:sp>
    </p:spTree>
    <p:extLst>
      <p:ext uri="{BB962C8B-B14F-4D97-AF65-F5344CB8AC3E}">
        <p14:creationId xmlns:p14="http://schemas.microsoft.com/office/powerpoint/2010/main" val="1336634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7F718619-439B-483E-B38C-CE65838B2F0C}" type="slidenum">
              <a:rPr lang="es-PE" smtClean="0"/>
              <a:t>1</a:t>
            </a:fld>
            <a:endParaRPr lang="es-PE" dirty="0"/>
          </a:p>
        </p:txBody>
      </p:sp>
    </p:spTree>
    <p:extLst>
      <p:ext uri="{BB962C8B-B14F-4D97-AF65-F5344CB8AC3E}">
        <p14:creationId xmlns:p14="http://schemas.microsoft.com/office/powerpoint/2010/main" val="29950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220273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68782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219399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ìtulo Isodec">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7516" y="1010835"/>
            <a:ext cx="8176969" cy="1966130"/>
          </a:xfrm>
          <a:prstGeom prst="rect">
            <a:avLst/>
          </a:prstGeom>
          <a:ln>
            <a:noFill/>
          </a:ln>
        </p:spPr>
      </p:pic>
      <p:cxnSp>
        <p:nvCxnSpPr>
          <p:cNvPr id="8" name="Conector recto 7"/>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107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erpo Isodec">
    <p:spTree>
      <p:nvGrpSpPr>
        <p:cNvPr id="1" name=""/>
        <p:cNvGrpSpPr/>
        <p:nvPr/>
      </p:nvGrpSpPr>
      <p:grpSpPr>
        <a:xfrm>
          <a:off x="0" y="0"/>
          <a:ext cx="0" cy="0"/>
          <a:chOff x="0" y="0"/>
          <a:chExt cx="0" cy="0"/>
        </a:xfrm>
      </p:grpSpPr>
      <p:sp>
        <p:nvSpPr>
          <p:cNvPr id="2" name="Título 1"/>
          <p:cNvSpPr>
            <a:spLocks noGrp="1"/>
          </p:cNvSpPr>
          <p:nvPr>
            <p:ph type="title"/>
          </p:nvPr>
        </p:nvSpPr>
        <p:spPr>
          <a:xfrm>
            <a:off x="2095500" y="301625"/>
            <a:ext cx="9254700" cy="523875"/>
          </a:xfrm>
          <a:solidFill>
            <a:srgbClr val="FFFFFF"/>
          </a:solidFill>
        </p:spPr>
        <p:txBody>
          <a:bodyPr/>
          <a:lstStyle>
            <a:lvl1pPr algn="l">
              <a:defRPr sz="3000">
                <a:solidFill>
                  <a:schemeClr val="bg1">
                    <a:lumMod val="50000"/>
                  </a:schemeClr>
                </a:solidFill>
              </a:defRPr>
            </a:lvl1pPr>
          </a:lstStyle>
          <a:p>
            <a:r>
              <a:rPr lang="es-ES" dirty="0"/>
              <a:t>Haga clic para modificar el estilo de título del patrón</a:t>
            </a:r>
            <a:endParaRPr lang="es-PE" dirty="0"/>
          </a:p>
        </p:txBody>
      </p:sp>
      <p:sp>
        <p:nvSpPr>
          <p:cNvPr id="5" name="Marcador de pie de página 4"/>
          <p:cNvSpPr>
            <a:spLocks noGrp="1"/>
          </p:cNvSpPr>
          <p:nvPr>
            <p:ph type="ftr" sz="quarter" idx="11"/>
          </p:nvPr>
        </p:nvSpPr>
        <p:spPr>
          <a:xfrm>
            <a:off x="838200" y="6381750"/>
            <a:ext cx="7772400" cy="360000"/>
          </a:xfrm>
        </p:spPr>
        <p:txBody>
          <a:bodyPr/>
          <a:lstStyle>
            <a:lvl1pPr algn="l">
              <a:defRPr sz="1000"/>
            </a:lvl1pPr>
          </a:lstStyle>
          <a:p>
            <a:r>
              <a:rPr lang="es-MX"/>
              <a:t>Python para todos - Agosto del 2022</a:t>
            </a:r>
            <a:endParaRPr lang="es-PE" dirty="0"/>
          </a:p>
        </p:txBody>
      </p:sp>
      <p:sp>
        <p:nvSpPr>
          <p:cNvPr id="6" name="Marcador de número de diapositiva 5"/>
          <p:cNvSpPr>
            <a:spLocks noGrp="1"/>
          </p:cNvSpPr>
          <p:nvPr>
            <p:ph type="sldNum" sz="quarter" idx="12"/>
          </p:nvPr>
        </p:nvSpPr>
        <p:spPr>
          <a:xfrm>
            <a:off x="8610600" y="6381750"/>
            <a:ext cx="2743200" cy="360000"/>
          </a:xfrm>
        </p:spPr>
        <p:txBody>
          <a:bodyPr/>
          <a:lstStyle/>
          <a:p>
            <a:fld id="{3CE8B06D-1C54-45AF-95B4-2D125529B008}" type="slidenum">
              <a:rPr lang="es-PE" smtClean="0"/>
              <a:t>‹Nº›</a:t>
            </a:fld>
            <a:endParaRPr lang="es-PE" dirty="0"/>
          </a:p>
        </p:txBody>
      </p:sp>
      <p:cxnSp>
        <p:nvCxnSpPr>
          <p:cNvPr id="7" name="Conector recto 6"/>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0" y="205682"/>
            <a:ext cx="1966130" cy="670618"/>
          </a:xfrm>
          <a:prstGeom prst="rect">
            <a:avLst/>
          </a:prstGeom>
        </p:spPr>
      </p:pic>
      <p:sp>
        <p:nvSpPr>
          <p:cNvPr id="9" name="14 Rectángulo"/>
          <p:cNvSpPr/>
          <p:nvPr userDrawn="1"/>
        </p:nvSpPr>
        <p:spPr>
          <a:xfrm>
            <a:off x="2080430" y="230794"/>
            <a:ext cx="9288000" cy="43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s-PE" dirty="0"/>
          </a:p>
        </p:txBody>
      </p:sp>
      <p:sp>
        <p:nvSpPr>
          <p:cNvPr id="10" name="14 Rectángulo"/>
          <p:cNvSpPr/>
          <p:nvPr userDrawn="1"/>
        </p:nvSpPr>
        <p:spPr>
          <a:xfrm>
            <a:off x="2093130" y="864849"/>
            <a:ext cx="9288000" cy="432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s-PE" dirty="0"/>
          </a:p>
        </p:txBody>
      </p:sp>
    </p:spTree>
    <p:extLst>
      <p:ext uri="{BB962C8B-B14F-4D97-AF65-F5344CB8AC3E}">
        <p14:creationId xmlns:p14="http://schemas.microsoft.com/office/powerpoint/2010/main" val="37780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sp>
        <p:nvSpPr>
          <p:cNvPr id="7" name="Marcador de pie de página 4"/>
          <p:cNvSpPr>
            <a:spLocks noGrp="1"/>
          </p:cNvSpPr>
          <p:nvPr>
            <p:ph type="ftr" sz="quarter" idx="11"/>
          </p:nvPr>
        </p:nvSpPr>
        <p:spPr>
          <a:xfrm>
            <a:off x="838200" y="6381750"/>
            <a:ext cx="7772400" cy="360000"/>
          </a:xfrm>
        </p:spPr>
        <p:txBody>
          <a:bodyPr/>
          <a:lstStyle>
            <a:lvl1pPr algn="l">
              <a:defRPr sz="1000"/>
            </a:lvl1pPr>
          </a:lstStyle>
          <a:p>
            <a:r>
              <a:rPr lang="es-MX"/>
              <a:t>Python para todos - Agosto del 2022</a:t>
            </a:r>
            <a:endParaRPr lang="es-PE" dirty="0"/>
          </a:p>
        </p:txBody>
      </p:sp>
      <p:sp>
        <p:nvSpPr>
          <p:cNvPr id="8" name="Marcador de número de diapositiva 5"/>
          <p:cNvSpPr>
            <a:spLocks noGrp="1"/>
          </p:cNvSpPr>
          <p:nvPr>
            <p:ph type="sldNum" sz="quarter" idx="12"/>
          </p:nvPr>
        </p:nvSpPr>
        <p:spPr>
          <a:xfrm>
            <a:off x="8610600" y="6381750"/>
            <a:ext cx="2743200" cy="360000"/>
          </a:xfrm>
        </p:spPr>
        <p:txBody>
          <a:bodyPr/>
          <a:lstStyle/>
          <a:p>
            <a:fld id="{3CE8B06D-1C54-45AF-95B4-2D125529B008}" type="slidenum">
              <a:rPr lang="es-PE" smtClean="0"/>
              <a:t>‹Nº›</a:t>
            </a:fld>
            <a:endParaRPr lang="es-PE" dirty="0"/>
          </a:p>
        </p:txBody>
      </p:sp>
      <p:cxnSp>
        <p:nvCxnSpPr>
          <p:cNvPr id="9" name="Conector recto 8"/>
          <p:cNvCxnSpPr/>
          <p:nvPr userDrawn="1"/>
        </p:nvCxnSpPr>
        <p:spPr>
          <a:xfrm flipV="1">
            <a:off x="838200" y="6350000"/>
            <a:ext cx="10512000" cy="0"/>
          </a:xfrm>
          <a:prstGeom prst="line">
            <a:avLst/>
          </a:prstGeom>
          <a:ln>
            <a:solidFill>
              <a:srgbClr val="FFCC99"/>
            </a:solidFill>
          </a:ln>
        </p:spPr>
        <p:style>
          <a:lnRef idx="1">
            <a:schemeClr val="dk1"/>
          </a:lnRef>
          <a:fillRef idx="0">
            <a:schemeClr val="dk1"/>
          </a:fillRef>
          <a:effectRef idx="0">
            <a:schemeClr val="dk1"/>
          </a:effectRef>
          <a:fontRef idx="minor">
            <a:schemeClr val="tx1"/>
          </a:fontRef>
        </p:style>
      </p:cxn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171" y="4038501"/>
            <a:ext cx="2972058" cy="2286198"/>
          </a:xfrm>
          <a:prstGeom prst="rect">
            <a:avLst/>
          </a:prstGeom>
        </p:spPr>
      </p:pic>
      <p:sp>
        <p:nvSpPr>
          <p:cNvPr id="13" name="Marcador de texto 12"/>
          <p:cNvSpPr>
            <a:spLocks noGrp="1"/>
          </p:cNvSpPr>
          <p:nvPr>
            <p:ph type="body" sz="quarter" idx="13"/>
          </p:nvPr>
        </p:nvSpPr>
        <p:spPr>
          <a:xfrm>
            <a:off x="838200" y="2714328"/>
            <a:ext cx="8394700" cy="943272"/>
          </a:xfrm>
        </p:spPr>
        <p:txBody>
          <a:bodyPr>
            <a:noAutofit/>
          </a:bodyPr>
          <a:lstStyle>
            <a:lvl1pPr marL="0" indent="0" algn="ctr">
              <a:buNone/>
              <a:defRPr sz="3000">
                <a:solidFill>
                  <a:schemeClr val="accent2">
                    <a:lumMod val="75000"/>
                  </a:schemeClr>
                </a:solidFill>
              </a:defRPr>
            </a:lvl1pPr>
            <a:lvl2pPr>
              <a:defRPr sz="3000">
                <a:solidFill>
                  <a:schemeClr val="accent2">
                    <a:lumMod val="75000"/>
                  </a:schemeClr>
                </a:solidFill>
              </a:defRPr>
            </a:lvl2pPr>
            <a:lvl3pPr>
              <a:defRPr sz="3000">
                <a:solidFill>
                  <a:schemeClr val="accent2">
                    <a:lumMod val="75000"/>
                  </a:schemeClr>
                </a:solidFill>
              </a:defRPr>
            </a:lvl3pPr>
            <a:lvl4pPr>
              <a:defRPr sz="3000">
                <a:solidFill>
                  <a:schemeClr val="accent2">
                    <a:lumMod val="75000"/>
                  </a:schemeClr>
                </a:solidFill>
              </a:defRPr>
            </a:lvl4pPr>
            <a:lvl5pPr>
              <a:defRPr sz="3000">
                <a:solidFill>
                  <a:schemeClr val="accent2">
                    <a:lumMod val="75000"/>
                  </a:schemeClr>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113917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SO_Cuerpo">
    <p:spTree>
      <p:nvGrpSpPr>
        <p:cNvPr id="1" name=""/>
        <p:cNvGrpSpPr/>
        <p:nvPr/>
      </p:nvGrpSpPr>
      <p:grpSpPr>
        <a:xfrm>
          <a:off x="0" y="0"/>
          <a:ext cx="0" cy="0"/>
          <a:chOff x="0" y="0"/>
          <a:chExt cx="0" cy="0"/>
        </a:xfrm>
      </p:grpSpPr>
      <p:sp>
        <p:nvSpPr>
          <p:cNvPr id="3" name="Forma libre: forma 2">
            <a:extLst>
              <a:ext uri="{FF2B5EF4-FFF2-40B4-BE49-F238E27FC236}">
                <a16:creationId xmlns:a16="http://schemas.microsoft.com/office/drawing/2014/main" id="{B0DC15A7-FABB-472C-B4BA-E618E39AF9AD}"/>
              </a:ext>
            </a:extLst>
          </p:cNvPr>
          <p:cNvSpPr/>
          <p:nvPr userDrawn="1"/>
        </p:nvSpPr>
        <p:spPr>
          <a:xfrm>
            <a:off x="0" y="0"/>
            <a:ext cx="7962900" cy="762000"/>
          </a:xfrm>
          <a:custGeom>
            <a:avLst/>
            <a:gdLst>
              <a:gd name="connsiteX0" fmla="*/ 0 w 6667500"/>
              <a:gd name="connsiteY0" fmla="*/ 0 h 717452"/>
              <a:gd name="connsiteX1" fmla="*/ 6096000 w 6667500"/>
              <a:gd name="connsiteY1" fmla="*/ 0 h 717452"/>
              <a:gd name="connsiteX2" fmla="*/ 6667500 w 6667500"/>
              <a:gd name="connsiteY2" fmla="*/ 0 h 717452"/>
              <a:gd name="connsiteX3" fmla="*/ 6096000 w 6667500"/>
              <a:gd name="connsiteY3" fmla="*/ 717452 h 717452"/>
              <a:gd name="connsiteX4" fmla="*/ 0 w 6667500"/>
              <a:gd name="connsiteY4" fmla="*/ 717452 h 717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0" h="717452">
                <a:moveTo>
                  <a:pt x="0" y="0"/>
                </a:moveTo>
                <a:lnTo>
                  <a:pt x="6096000" y="0"/>
                </a:lnTo>
                <a:lnTo>
                  <a:pt x="6667500" y="0"/>
                </a:lnTo>
                <a:lnTo>
                  <a:pt x="6096000" y="717452"/>
                </a:lnTo>
                <a:lnTo>
                  <a:pt x="0" y="717452"/>
                </a:lnTo>
                <a:close/>
              </a:path>
            </a:pathLst>
          </a:custGeom>
          <a:gradFill>
            <a:gsLst>
              <a:gs pos="98000">
                <a:srgbClr val="D26D44"/>
              </a:gs>
              <a:gs pos="54000">
                <a:srgbClr val="BC3733"/>
              </a:gs>
              <a:gs pos="0">
                <a:srgbClr val="81151F"/>
              </a:gs>
              <a:gs pos="27000">
                <a:srgbClr val="A5002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pic>
        <p:nvPicPr>
          <p:cNvPr id="6" name="Picture 2" descr="isodec">
            <a:extLst>
              <a:ext uri="{FF2B5EF4-FFF2-40B4-BE49-F238E27FC236}">
                <a16:creationId xmlns:a16="http://schemas.microsoft.com/office/drawing/2014/main" id="{5102E2A4-5F43-474F-A526-E04D90F49F2B}"/>
              </a:ext>
            </a:extLst>
          </p:cNvPr>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59243" y="59016"/>
            <a:ext cx="777874" cy="777874"/>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texto 10">
            <a:extLst>
              <a:ext uri="{FF2B5EF4-FFF2-40B4-BE49-F238E27FC236}">
                <a16:creationId xmlns:a16="http://schemas.microsoft.com/office/drawing/2014/main" id="{B6EA0B50-4572-4357-951D-1A15C9F506D4}"/>
              </a:ext>
            </a:extLst>
          </p:cNvPr>
          <p:cNvSpPr>
            <a:spLocks noGrp="1"/>
          </p:cNvSpPr>
          <p:nvPr>
            <p:ph type="body" sz="quarter" idx="10"/>
          </p:nvPr>
        </p:nvSpPr>
        <p:spPr>
          <a:xfrm>
            <a:off x="169136" y="103392"/>
            <a:ext cx="7093811" cy="555216"/>
          </a:xfrm>
          <a:prstGeom prst="rect">
            <a:avLst/>
          </a:prstGeom>
        </p:spPr>
        <p:txBody>
          <a:bodyPr/>
          <a:lstStyle>
            <a:lvl1pPr marL="0" indent="0">
              <a:buNone/>
              <a:defRPr>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s-ES" dirty="0"/>
              <a:t>Haga clic para modificar los estilos</a:t>
            </a:r>
          </a:p>
        </p:txBody>
      </p:sp>
      <p:sp>
        <p:nvSpPr>
          <p:cNvPr id="15" name="Marcador de texto 14">
            <a:extLst>
              <a:ext uri="{FF2B5EF4-FFF2-40B4-BE49-F238E27FC236}">
                <a16:creationId xmlns:a16="http://schemas.microsoft.com/office/drawing/2014/main" id="{4B3ED503-4C82-47C3-B177-FD7EA326BC43}"/>
              </a:ext>
            </a:extLst>
          </p:cNvPr>
          <p:cNvSpPr>
            <a:spLocks noGrp="1"/>
          </p:cNvSpPr>
          <p:nvPr>
            <p:ph type="body" sz="quarter" idx="11"/>
          </p:nvPr>
        </p:nvSpPr>
        <p:spPr>
          <a:xfrm>
            <a:off x="8733518" y="6547434"/>
            <a:ext cx="2625725" cy="282575"/>
          </a:xfrm>
          <a:prstGeom prst="rect">
            <a:avLst/>
          </a:prstGeom>
        </p:spPr>
        <p:txBody>
          <a:bodyPr anchor="ctr"/>
          <a:lstStyle>
            <a:lvl1pPr marL="0" indent="0" algn="r">
              <a:buNone/>
              <a:defRPr sz="1600"/>
            </a:lvl1pPr>
            <a:lvl2pPr>
              <a:defRPr sz="1600"/>
            </a:lvl2pPr>
            <a:lvl3pPr>
              <a:defRPr sz="1400"/>
            </a:lvl3pPr>
            <a:lvl4pPr>
              <a:defRPr sz="1200"/>
            </a:lvl4pPr>
            <a:lvl5pPr>
              <a:defRPr sz="1200"/>
            </a:lvl5pPr>
          </a:lstStyle>
          <a:p>
            <a:pPr lvl="0"/>
            <a:r>
              <a:rPr lang="es-ES" dirty="0"/>
              <a:t>Haga clic para modificar</a:t>
            </a:r>
          </a:p>
        </p:txBody>
      </p:sp>
      <p:sp>
        <p:nvSpPr>
          <p:cNvPr id="19" name="Marcador de texto 10">
            <a:extLst>
              <a:ext uri="{FF2B5EF4-FFF2-40B4-BE49-F238E27FC236}">
                <a16:creationId xmlns:a16="http://schemas.microsoft.com/office/drawing/2014/main" id="{22841675-9DB3-4B57-9A40-6E46B8B16E64}"/>
              </a:ext>
            </a:extLst>
          </p:cNvPr>
          <p:cNvSpPr>
            <a:spLocks noGrp="1"/>
          </p:cNvSpPr>
          <p:nvPr>
            <p:ph type="body" sz="quarter" idx="13"/>
          </p:nvPr>
        </p:nvSpPr>
        <p:spPr>
          <a:xfrm>
            <a:off x="169136" y="865392"/>
            <a:ext cx="7093811" cy="555216"/>
          </a:xfrm>
          <a:prstGeom prst="rect">
            <a:avLst/>
          </a:prstGeom>
        </p:spPr>
        <p:txBody>
          <a:bodyPr/>
          <a:lstStyle>
            <a:lvl1pPr marL="0" indent="0">
              <a:buNone/>
              <a:defRPr sz="2400">
                <a:solidFill>
                  <a:srgbClr val="BE3C35"/>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s-ES" dirty="0"/>
              <a:t>Haga clic para modificar los estilos</a:t>
            </a:r>
          </a:p>
        </p:txBody>
      </p:sp>
      <p:cxnSp>
        <p:nvCxnSpPr>
          <p:cNvPr id="20" name="Conector recto 19">
            <a:extLst>
              <a:ext uri="{FF2B5EF4-FFF2-40B4-BE49-F238E27FC236}">
                <a16:creationId xmlns:a16="http://schemas.microsoft.com/office/drawing/2014/main" id="{2F5BBA0A-3446-4BEC-BB31-BABA8E3A568A}"/>
              </a:ext>
            </a:extLst>
          </p:cNvPr>
          <p:cNvCxnSpPr/>
          <p:nvPr userDrawn="1"/>
        </p:nvCxnSpPr>
        <p:spPr>
          <a:xfrm flipH="1">
            <a:off x="7372350" y="0"/>
            <a:ext cx="704850" cy="771525"/>
          </a:xfrm>
          <a:prstGeom prst="line">
            <a:avLst/>
          </a:prstGeom>
          <a:ln>
            <a:solidFill>
              <a:srgbClr val="AB3938"/>
            </a:solidFill>
          </a:ln>
        </p:spPr>
        <p:style>
          <a:lnRef idx="1">
            <a:schemeClr val="accent1"/>
          </a:lnRef>
          <a:fillRef idx="0">
            <a:schemeClr val="accent1"/>
          </a:fillRef>
          <a:effectRef idx="0">
            <a:schemeClr val="accent1"/>
          </a:effectRef>
          <a:fontRef idx="minor">
            <a:schemeClr val="tx1"/>
          </a:fontRef>
        </p:style>
      </p:cxnSp>
      <p:sp>
        <p:nvSpPr>
          <p:cNvPr id="8" name="Marcador de texto 14">
            <a:extLst>
              <a:ext uri="{FF2B5EF4-FFF2-40B4-BE49-F238E27FC236}">
                <a16:creationId xmlns:a16="http://schemas.microsoft.com/office/drawing/2014/main" id="{07382E31-9B81-46EF-9552-F3B4AD9A7841}"/>
              </a:ext>
            </a:extLst>
          </p:cNvPr>
          <p:cNvSpPr>
            <a:spLocks noGrp="1"/>
          </p:cNvSpPr>
          <p:nvPr>
            <p:ph type="body" sz="quarter" idx="14"/>
          </p:nvPr>
        </p:nvSpPr>
        <p:spPr>
          <a:xfrm>
            <a:off x="48486" y="6528383"/>
            <a:ext cx="2625725" cy="282575"/>
          </a:xfrm>
          <a:prstGeom prst="rect">
            <a:avLst/>
          </a:prstGeom>
        </p:spPr>
        <p:txBody>
          <a:bodyPr anchor="ctr"/>
          <a:lstStyle>
            <a:lvl1pPr marL="0" indent="0" algn="l">
              <a:buNone/>
              <a:defRPr sz="1200"/>
            </a:lvl1pPr>
            <a:lvl2pPr>
              <a:defRPr sz="1600"/>
            </a:lvl2pPr>
            <a:lvl3pPr>
              <a:defRPr sz="1400"/>
            </a:lvl3pPr>
            <a:lvl4pPr>
              <a:defRPr sz="1200"/>
            </a:lvl4pPr>
            <a:lvl5pPr>
              <a:defRPr sz="1200"/>
            </a:lvl5pPr>
          </a:lstStyle>
          <a:p>
            <a:pPr lvl="0"/>
            <a:r>
              <a:rPr lang="es-ES" dirty="0"/>
              <a:t>Haga clic para modificar</a:t>
            </a:r>
          </a:p>
        </p:txBody>
      </p:sp>
    </p:spTree>
    <p:extLst>
      <p:ext uri="{BB962C8B-B14F-4D97-AF65-F5344CB8AC3E}">
        <p14:creationId xmlns:p14="http://schemas.microsoft.com/office/powerpoint/2010/main" val="112019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408551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endParaRPr lang="es-PE"/>
          </a:p>
        </p:txBody>
      </p:sp>
      <p:sp>
        <p:nvSpPr>
          <p:cNvPr id="5" name="Marcador de pie de página 4"/>
          <p:cNvSpPr>
            <a:spLocks noGrp="1"/>
          </p:cNvSpPr>
          <p:nvPr>
            <p:ph type="ftr" sz="quarter" idx="11"/>
          </p:nvPr>
        </p:nvSpPr>
        <p:spPr/>
        <p:txBody>
          <a:bodyPr/>
          <a:lstStyle/>
          <a:p>
            <a:r>
              <a:rPr lang="es-MX"/>
              <a:t>Python para todos - Agosto del 2022</a:t>
            </a:r>
            <a:endParaRPr lang="es-PE"/>
          </a:p>
        </p:txBody>
      </p:sp>
      <p:sp>
        <p:nvSpPr>
          <p:cNvPr id="6" name="Marcador de número de diapositiva 5"/>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90247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392361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endParaRPr lang="es-PE"/>
          </a:p>
        </p:txBody>
      </p:sp>
      <p:sp>
        <p:nvSpPr>
          <p:cNvPr id="8" name="Marcador de pie de página 7"/>
          <p:cNvSpPr>
            <a:spLocks noGrp="1"/>
          </p:cNvSpPr>
          <p:nvPr>
            <p:ph type="ftr" sz="quarter" idx="11"/>
          </p:nvPr>
        </p:nvSpPr>
        <p:spPr/>
        <p:txBody>
          <a:bodyPr/>
          <a:lstStyle/>
          <a:p>
            <a:r>
              <a:rPr lang="es-MX"/>
              <a:t>Python para todos - Agosto del 2022</a:t>
            </a:r>
            <a:endParaRPr lang="es-PE"/>
          </a:p>
        </p:txBody>
      </p:sp>
      <p:sp>
        <p:nvSpPr>
          <p:cNvPr id="9" name="Marcador de número de diapositiva 8"/>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32891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endParaRPr lang="es-PE"/>
          </a:p>
        </p:txBody>
      </p:sp>
      <p:sp>
        <p:nvSpPr>
          <p:cNvPr id="4" name="Marcador de pie de página 3"/>
          <p:cNvSpPr>
            <a:spLocks noGrp="1"/>
          </p:cNvSpPr>
          <p:nvPr>
            <p:ph type="ftr" sz="quarter" idx="11"/>
          </p:nvPr>
        </p:nvSpPr>
        <p:spPr/>
        <p:txBody>
          <a:bodyPr/>
          <a:lstStyle/>
          <a:p>
            <a:r>
              <a:rPr lang="es-MX"/>
              <a:t>Python para todos - Agosto del 2022</a:t>
            </a:r>
            <a:endParaRPr lang="es-PE"/>
          </a:p>
        </p:txBody>
      </p:sp>
      <p:sp>
        <p:nvSpPr>
          <p:cNvPr id="5" name="Marcador de número de diapositiva 4"/>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53385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endParaRPr lang="es-PE"/>
          </a:p>
        </p:txBody>
      </p:sp>
      <p:sp>
        <p:nvSpPr>
          <p:cNvPr id="3" name="Marcador de pie de página 2"/>
          <p:cNvSpPr>
            <a:spLocks noGrp="1"/>
          </p:cNvSpPr>
          <p:nvPr>
            <p:ph type="ftr" sz="quarter" idx="11"/>
          </p:nvPr>
        </p:nvSpPr>
        <p:spPr/>
        <p:txBody>
          <a:bodyPr/>
          <a:lstStyle/>
          <a:p>
            <a:r>
              <a:rPr lang="es-MX"/>
              <a:t>Python para todos - Agosto del 2022</a:t>
            </a:r>
            <a:endParaRPr lang="es-PE"/>
          </a:p>
        </p:txBody>
      </p:sp>
      <p:sp>
        <p:nvSpPr>
          <p:cNvPr id="4" name="Marcador de número de diapositiva 3"/>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41046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742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endParaRPr lang="es-PE"/>
          </a:p>
        </p:txBody>
      </p:sp>
      <p:sp>
        <p:nvSpPr>
          <p:cNvPr id="6" name="Marcador de pie de página 5"/>
          <p:cNvSpPr>
            <a:spLocks noGrp="1"/>
          </p:cNvSpPr>
          <p:nvPr>
            <p:ph type="ftr" sz="quarter" idx="11"/>
          </p:nvPr>
        </p:nvSpPr>
        <p:spPr/>
        <p:txBody>
          <a:bodyPr/>
          <a:lstStyle/>
          <a:p>
            <a:r>
              <a:rPr lang="es-MX"/>
              <a:t>Python para todos - Agosto del 2022</a:t>
            </a:r>
            <a:endParaRPr lang="es-PE"/>
          </a:p>
        </p:txBody>
      </p:sp>
      <p:sp>
        <p:nvSpPr>
          <p:cNvPr id="7" name="Marcador de número de diapositiva 6"/>
          <p:cNvSpPr>
            <a:spLocks noGrp="1"/>
          </p:cNvSpPr>
          <p:nvPr>
            <p:ph type="sldNum" sz="quarter" idx="12"/>
          </p:nvPr>
        </p:nvSpPr>
        <p:spPr/>
        <p:txBody>
          <a:bodyPr/>
          <a:lstStyle/>
          <a:p>
            <a:fld id="{8CE1F20F-8333-4965-AFAD-52596E16A510}" type="slidenum">
              <a:rPr lang="es-PE" smtClean="0"/>
              <a:t>‹Nº›</a:t>
            </a:fld>
            <a:endParaRPr lang="es-PE"/>
          </a:p>
        </p:txBody>
      </p:sp>
    </p:spTree>
    <p:extLst>
      <p:ext uri="{BB962C8B-B14F-4D97-AF65-F5344CB8AC3E}">
        <p14:creationId xmlns:p14="http://schemas.microsoft.com/office/powerpoint/2010/main" val="169092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Python para todos - Agosto del 2022</a:t>
            </a:r>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1F20F-8333-4965-AFAD-52596E16A510}" type="slidenum">
              <a:rPr lang="es-PE" smtClean="0"/>
              <a:t>‹Nº›</a:t>
            </a:fld>
            <a:endParaRPr lang="es-PE"/>
          </a:p>
        </p:txBody>
      </p:sp>
    </p:spTree>
    <p:extLst>
      <p:ext uri="{BB962C8B-B14F-4D97-AF65-F5344CB8AC3E}">
        <p14:creationId xmlns:p14="http://schemas.microsoft.com/office/powerpoint/2010/main" val="96690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36776" y="3356811"/>
            <a:ext cx="9691623" cy="1938992"/>
          </a:xfrm>
          <a:prstGeom prst="rect">
            <a:avLst/>
          </a:prstGeom>
          <a:noFill/>
        </p:spPr>
        <p:txBody>
          <a:bodyPr wrap="square" rtlCol="0">
            <a:spAutoFit/>
          </a:bodyPr>
          <a:lstStyle/>
          <a:p>
            <a:pPr algn="ctr"/>
            <a:r>
              <a:rPr lang="es-PE" sz="2800" b="1" dirty="0">
                <a:effectLst>
                  <a:outerShdw blurRad="38100" dist="38100" dir="2700000" algn="tl">
                    <a:srgbClr val="000000">
                      <a:alpha val="43137"/>
                    </a:srgbClr>
                  </a:outerShdw>
                </a:effectLst>
              </a:rPr>
              <a:t>Curso: </a:t>
            </a:r>
            <a:r>
              <a:rPr lang="es-PE" sz="2800" dirty="0">
                <a:effectLst>
                  <a:outerShdw blurRad="38100" dist="38100" dir="2700000" algn="tl">
                    <a:srgbClr val="000000">
                      <a:alpha val="43137"/>
                    </a:srgbClr>
                  </a:outerShdw>
                </a:effectLst>
              </a:rPr>
              <a:t>Python para todos</a:t>
            </a:r>
          </a:p>
          <a:p>
            <a:pPr algn="ctr"/>
            <a:r>
              <a:rPr lang="es-PE" sz="2800" b="1" dirty="0">
                <a:effectLst>
                  <a:outerShdw blurRad="38100" dist="38100" dir="2700000" algn="tl">
                    <a:srgbClr val="000000">
                      <a:alpha val="43137"/>
                    </a:srgbClr>
                  </a:outerShdw>
                </a:effectLst>
              </a:rPr>
              <a:t>Instructor:</a:t>
            </a:r>
            <a:r>
              <a:rPr lang="es-PE" sz="2800" dirty="0">
                <a:effectLst>
                  <a:outerShdw blurRad="38100" dist="38100" dir="2700000" algn="tl">
                    <a:srgbClr val="000000">
                      <a:alpha val="43137"/>
                    </a:srgbClr>
                  </a:outerShdw>
                </a:effectLst>
              </a:rPr>
              <a:t> Franco Fabián</a:t>
            </a:r>
          </a:p>
          <a:p>
            <a:pPr algn="ctr"/>
            <a:endParaRPr lang="es-PE" sz="2800" b="1" dirty="0">
              <a:solidFill>
                <a:schemeClr val="accent2">
                  <a:lumMod val="60000"/>
                  <a:lumOff val="40000"/>
                </a:schemeClr>
              </a:solidFill>
            </a:endParaRPr>
          </a:p>
          <a:p>
            <a:pPr algn="ctr"/>
            <a:r>
              <a:rPr lang="es-PE" sz="3600" b="1" dirty="0">
                <a:solidFill>
                  <a:srgbClr val="843C0C"/>
                </a:solidFill>
              </a:rPr>
              <a:t>Nivel Intermedio</a:t>
            </a:r>
            <a:endParaRPr lang="es-PE" sz="2800" b="1" dirty="0">
              <a:solidFill>
                <a:srgbClr val="843C0C"/>
              </a:solidFill>
            </a:endParaRPr>
          </a:p>
        </p:txBody>
      </p:sp>
      <p:sp>
        <p:nvSpPr>
          <p:cNvPr id="6" name="CuadroTexto 5"/>
          <p:cNvSpPr txBox="1"/>
          <p:nvPr/>
        </p:nvSpPr>
        <p:spPr>
          <a:xfrm>
            <a:off x="4986086" y="6389776"/>
            <a:ext cx="2779963" cy="369332"/>
          </a:xfrm>
          <a:prstGeom prst="rect">
            <a:avLst/>
          </a:prstGeom>
          <a:noFill/>
        </p:spPr>
        <p:txBody>
          <a:bodyPr wrap="square" rtlCol="0">
            <a:spAutoFit/>
          </a:bodyPr>
          <a:lstStyle/>
          <a:p>
            <a:pPr algn="ctr"/>
            <a:r>
              <a:rPr lang="es-PE" dirty="0">
                <a:solidFill>
                  <a:schemeClr val="accent2">
                    <a:lumMod val="50000"/>
                  </a:schemeClr>
                </a:solidFill>
              </a:rPr>
              <a:t>Agosto del 2022</a:t>
            </a:r>
          </a:p>
        </p:txBody>
      </p:sp>
    </p:spTree>
    <p:extLst>
      <p:ext uri="{BB962C8B-B14F-4D97-AF65-F5344CB8AC3E}">
        <p14:creationId xmlns:p14="http://schemas.microsoft.com/office/powerpoint/2010/main" val="189461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E436B-19F5-2EFD-3837-F3E7487392CF}"/>
              </a:ext>
            </a:extLst>
          </p:cNvPr>
          <p:cNvSpPr>
            <a:spLocks noGrp="1"/>
          </p:cNvSpPr>
          <p:nvPr>
            <p:ph type="title"/>
          </p:nvPr>
        </p:nvSpPr>
        <p:spPr/>
        <p:txBody>
          <a:bodyPr/>
          <a:lstStyle/>
          <a:p>
            <a:r>
              <a:rPr lang="es-MX" b="1" dirty="0"/>
              <a:t>Índice en una lista</a:t>
            </a:r>
            <a:endParaRPr lang="es-PE" b="1" dirty="0"/>
          </a:p>
        </p:txBody>
      </p:sp>
      <p:sp>
        <p:nvSpPr>
          <p:cNvPr id="3" name="Marcador de pie de página 2">
            <a:extLst>
              <a:ext uri="{FF2B5EF4-FFF2-40B4-BE49-F238E27FC236}">
                <a16:creationId xmlns:a16="http://schemas.microsoft.com/office/drawing/2014/main" id="{ED401FE4-F1A5-825B-688C-34F6F267F32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170B9FC-F1E1-EC73-356A-25FD462A02C2}"/>
              </a:ext>
            </a:extLst>
          </p:cNvPr>
          <p:cNvSpPr>
            <a:spLocks noGrp="1"/>
          </p:cNvSpPr>
          <p:nvPr>
            <p:ph type="sldNum" sz="quarter" idx="12"/>
          </p:nvPr>
        </p:nvSpPr>
        <p:spPr/>
        <p:txBody>
          <a:bodyPr/>
          <a:lstStyle/>
          <a:p>
            <a:fld id="{3CE8B06D-1C54-45AF-95B4-2D125529B008}" type="slidenum">
              <a:rPr lang="es-PE" smtClean="0"/>
              <a:t>10</a:t>
            </a:fld>
            <a:endParaRPr lang="es-PE" dirty="0"/>
          </a:p>
        </p:txBody>
      </p:sp>
      <p:sp>
        <p:nvSpPr>
          <p:cNvPr id="5" name="CuadroTexto 4">
            <a:extLst>
              <a:ext uri="{FF2B5EF4-FFF2-40B4-BE49-F238E27FC236}">
                <a16:creationId xmlns:a16="http://schemas.microsoft.com/office/drawing/2014/main" id="{646786B4-F728-87D6-8C8C-2893DF5A2BE5}"/>
              </a:ext>
            </a:extLst>
          </p:cNvPr>
          <p:cNvSpPr txBox="1"/>
          <p:nvPr/>
        </p:nvSpPr>
        <p:spPr>
          <a:xfrm>
            <a:off x="2687779" y="2690336"/>
            <a:ext cx="5015343" cy="1015663"/>
          </a:xfrm>
          <a:prstGeom prst="rect">
            <a:avLst/>
          </a:prstGeom>
          <a:noFill/>
        </p:spPr>
        <p:txBody>
          <a:bodyPr wrap="square" rtlCol="0">
            <a:spAutoFit/>
          </a:bodyPr>
          <a:lstStyle/>
          <a:p>
            <a:r>
              <a:rPr lang="es-PE" sz="3000" dirty="0">
                <a:solidFill>
                  <a:srgbClr val="D7712B"/>
                </a:solidFill>
              </a:rPr>
              <a:t>amigos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print</a:t>
            </a:r>
            <a:r>
              <a:rPr lang="es-PE" sz="3000" dirty="0">
                <a:solidFill>
                  <a:srgbClr val="D7712B"/>
                </a:solidFill>
              </a:rPr>
              <a:t>(amigos</a:t>
            </a:r>
            <a:r>
              <a:rPr lang="es-PE" sz="3000" dirty="0">
                <a:solidFill>
                  <a:srgbClr val="2E75B6"/>
                </a:solidFill>
              </a:rPr>
              <a:t>[1]</a:t>
            </a:r>
            <a:r>
              <a:rPr lang="es-PE" sz="3000" dirty="0">
                <a:solidFill>
                  <a:srgbClr val="D7712B"/>
                </a:solidFill>
              </a:rPr>
              <a:t>)</a:t>
            </a:r>
          </a:p>
        </p:txBody>
      </p:sp>
      <p:graphicFrame>
        <p:nvGraphicFramePr>
          <p:cNvPr id="6" name="Tabla 6">
            <a:extLst>
              <a:ext uri="{FF2B5EF4-FFF2-40B4-BE49-F238E27FC236}">
                <a16:creationId xmlns:a16="http://schemas.microsoft.com/office/drawing/2014/main" id="{5ED351B7-A5AA-61B3-9F4B-526F9CC1CD9D}"/>
              </a:ext>
            </a:extLst>
          </p:cNvPr>
          <p:cNvGraphicFramePr>
            <a:graphicFrameLocks noGrp="1"/>
          </p:cNvGraphicFramePr>
          <p:nvPr>
            <p:extLst>
              <p:ext uri="{D42A27DB-BD31-4B8C-83A1-F6EECF244321}">
                <p14:modId xmlns:p14="http://schemas.microsoft.com/office/powerpoint/2010/main" val="1092771304"/>
              </p:ext>
            </p:extLst>
          </p:nvPr>
        </p:nvGraphicFramePr>
        <p:xfrm>
          <a:off x="838200" y="1622990"/>
          <a:ext cx="3207327" cy="731520"/>
        </p:xfrm>
        <a:graphic>
          <a:graphicData uri="http://schemas.openxmlformats.org/drawingml/2006/table">
            <a:tbl>
              <a:tblPr firstRow="1" bandRow="1">
                <a:tableStyleId>{21E4AEA4-8DFA-4A89-87EB-49C32662AFE0}</a:tableStyleId>
              </a:tblPr>
              <a:tblGrid>
                <a:gridCol w="1069109">
                  <a:extLst>
                    <a:ext uri="{9D8B030D-6E8A-4147-A177-3AD203B41FA5}">
                      <a16:colId xmlns:a16="http://schemas.microsoft.com/office/drawing/2014/main" val="145723672"/>
                    </a:ext>
                  </a:extLst>
                </a:gridCol>
                <a:gridCol w="1069109">
                  <a:extLst>
                    <a:ext uri="{9D8B030D-6E8A-4147-A177-3AD203B41FA5}">
                      <a16:colId xmlns:a16="http://schemas.microsoft.com/office/drawing/2014/main" val="985878152"/>
                    </a:ext>
                  </a:extLst>
                </a:gridCol>
                <a:gridCol w="1069109">
                  <a:extLst>
                    <a:ext uri="{9D8B030D-6E8A-4147-A177-3AD203B41FA5}">
                      <a16:colId xmlns:a16="http://schemas.microsoft.com/office/drawing/2014/main" val="4126802843"/>
                    </a:ext>
                  </a:extLst>
                </a:gridCol>
              </a:tblGrid>
              <a:tr h="338556">
                <a:tc>
                  <a:txBody>
                    <a:bodyPr/>
                    <a:lstStyle/>
                    <a:p>
                      <a:pPr algn="ctr"/>
                      <a:r>
                        <a:rPr lang="es-MX" dirty="0"/>
                        <a:t>N</a:t>
                      </a:r>
                      <a:r>
                        <a:rPr lang="es-PE" dirty="0"/>
                        <a:t>ora</a:t>
                      </a:r>
                    </a:p>
                  </a:txBody>
                  <a:tcPr>
                    <a:solidFill>
                      <a:srgbClr val="D7712B"/>
                    </a:solidFill>
                  </a:tcPr>
                </a:tc>
                <a:tc>
                  <a:txBody>
                    <a:bodyPr/>
                    <a:lstStyle/>
                    <a:p>
                      <a:pPr algn="ctr"/>
                      <a:r>
                        <a:rPr lang="es-MX" dirty="0"/>
                        <a:t>T</a:t>
                      </a:r>
                      <a:r>
                        <a:rPr lang="es-PE" dirty="0" err="1"/>
                        <a:t>eo</a:t>
                      </a:r>
                      <a:endParaRPr lang="es-PE" dirty="0"/>
                    </a:p>
                  </a:txBody>
                  <a:tcPr>
                    <a:solidFill>
                      <a:srgbClr val="D7712B"/>
                    </a:solidFill>
                  </a:tcPr>
                </a:tc>
                <a:tc>
                  <a:txBody>
                    <a:bodyPr/>
                    <a:lstStyle/>
                    <a:p>
                      <a:pPr algn="ctr"/>
                      <a:r>
                        <a:rPr lang="es-PE" dirty="0"/>
                        <a:t>Sonia</a:t>
                      </a:r>
                    </a:p>
                  </a:txBody>
                  <a:tcPr>
                    <a:solidFill>
                      <a:srgbClr val="D7712B"/>
                    </a:solidFill>
                  </a:tcPr>
                </a:tc>
                <a:extLst>
                  <a:ext uri="{0D108BD9-81ED-4DB2-BD59-A6C34878D82A}">
                    <a16:rowId xmlns:a16="http://schemas.microsoft.com/office/drawing/2014/main" val="2885537768"/>
                  </a:ext>
                </a:extLst>
              </a:tr>
              <a:tr h="338556">
                <a:tc>
                  <a:txBody>
                    <a:bodyPr/>
                    <a:lstStyle/>
                    <a:p>
                      <a:pPr algn="ctr"/>
                      <a:r>
                        <a:rPr lang="es-PE" b="1" dirty="0">
                          <a:solidFill>
                            <a:srgbClr val="843C0C"/>
                          </a:solidFill>
                        </a:rPr>
                        <a:t>0</a:t>
                      </a:r>
                    </a:p>
                  </a:txBody>
                  <a:tcPr>
                    <a:solidFill>
                      <a:schemeClr val="bg1"/>
                    </a:solidFill>
                  </a:tcPr>
                </a:tc>
                <a:tc>
                  <a:txBody>
                    <a:bodyPr/>
                    <a:lstStyle/>
                    <a:p>
                      <a:pPr algn="ctr"/>
                      <a:r>
                        <a:rPr lang="es-PE" b="1" dirty="0">
                          <a:solidFill>
                            <a:srgbClr val="843C0C"/>
                          </a:solidFill>
                        </a:rPr>
                        <a:t>1</a:t>
                      </a:r>
                    </a:p>
                  </a:txBody>
                  <a:tcPr>
                    <a:solidFill>
                      <a:schemeClr val="bg1"/>
                    </a:solidFill>
                  </a:tcPr>
                </a:tc>
                <a:tc>
                  <a:txBody>
                    <a:bodyPr/>
                    <a:lstStyle/>
                    <a:p>
                      <a:pPr algn="ctr"/>
                      <a:r>
                        <a:rPr lang="es-PE" b="1" dirty="0">
                          <a:solidFill>
                            <a:srgbClr val="843C0C"/>
                          </a:solidFill>
                        </a:rPr>
                        <a:t>2</a:t>
                      </a:r>
                    </a:p>
                  </a:txBody>
                  <a:tcPr>
                    <a:solidFill>
                      <a:schemeClr val="bg1"/>
                    </a:solidFill>
                  </a:tcPr>
                </a:tc>
                <a:extLst>
                  <a:ext uri="{0D108BD9-81ED-4DB2-BD59-A6C34878D82A}">
                    <a16:rowId xmlns:a16="http://schemas.microsoft.com/office/drawing/2014/main" val="3850563367"/>
                  </a:ext>
                </a:extLst>
              </a:tr>
            </a:tbl>
          </a:graphicData>
        </a:graphic>
      </p:graphicFrame>
      <p:sp>
        <p:nvSpPr>
          <p:cNvPr id="7" name="CuadroTexto 6">
            <a:extLst>
              <a:ext uri="{FF2B5EF4-FFF2-40B4-BE49-F238E27FC236}">
                <a16:creationId xmlns:a16="http://schemas.microsoft.com/office/drawing/2014/main" id="{9A7CCCCA-0F51-7557-F1D6-05B83634597E}"/>
              </a:ext>
            </a:extLst>
          </p:cNvPr>
          <p:cNvSpPr txBox="1"/>
          <p:nvPr/>
        </p:nvSpPr>
        <p:spPr>
          <a:xfrm>
            <a:off x="7980218" y="3082728"/>
            <a:ext cx="4211782" cy="1477328"/>
          </a:xfrm>
          <a:prstGeom prst="rect">
            <a:avLst/>
          </a:prstGeom>
          <a:noFill/>
        </p:spPr>
        <p:txBody>
          <a:bodyPr wrap="square" rtlCol="0">
            <a:spAutoFit/>
          </a:bodyPr>
          <a:lstStyle/>
          <a:p>
            <a:r>
              <a:rPr lang="es-MX" sz="3000" dirty="0">
                <a:solidFill>
                  <a:srgbClr val="843C0C"/>
                </a:solidFill>
              </a:rPr>
              <a:t>Teo</a:t>
            </a:r>
          </a:p>
          <a:p>
            <a:endParaRPr lang="es-MX" sz="3000" dirty="0">
              <a:solidFill>
                <a:srgbClr val="843C0C"/>
              </a:solidFill>
            </a:endParaRPr>
          </a:p>
          <a:p>
            <a:r>
              <a:rPr lang="es-PE" sz="3000" dirty="0">
                <a:solidFill>
                  <a:srgbClr val="843C0C"/>
                </a:solidFill>
              </a:rPr>
              <a:t>['Nora', 'Bruno', 'Sonia']</a:t>
            </a:r>
          </a:p>
        </p:txBody>
      </p:sp>
      <p:sp>
        <p:nvSpPr>
          <p:cNvPr id="10" name="CuadroTexto 9">
            <a:extLst>
              <a:ext uri="{FF2B5EF4-FFF2-40B4-BE49-F238E27FC236}">
                <a16:creationId xmlns:a16="http://schemas.microsoft.com/office/drawing/2014/main" id="{AF8E8413-D0F4-2459-B191-21CC2784A5AA}"/>
              </a:ext>
            </a:extLst>
          </p:cNvPr>
          <p:cNvSpPr txBox="1"/>
          <p:nvPr/>
        </p:nvSpPr>
        <p:spPr>
          <a:xfrm>
            <a:off x="2687779" y="4219346"/>
            <a:ext cx="5015343" cy="1015663"/>
          </a:xfrm>
          <a:prstGeom prst="rect">
            <a:avLst/>
          </a:prstGeom>
          <a:noFill/>
        </p:spPr>
        <p:txBody>
          <a:bodyPr wrap="square" rtlCol="0">
            <a:spAutoFit/>
          </a:bodyPr>
          <a:lstStyle/>
          <a:p>
            <a:r>
              <a:rPr lang="es-PE" sz="3000" dirty="0">
                <a:solidFill>
                  <a:srgbClr val="7030A0"/>
                </a:solidFill>
              </a:rPr>
              <a:t>amigos[1]='Bruno'</a:t>
            </a:r>
          </a:p>
          <a:p>
            <a:r>
              <a:rPr lang="es-PE" sz="3000" dirty="0" err="1">
                <a:solidFill>
                  <a:srgbClr val="D7712B"/>
                </a:solidFill>
              </a:rPr>
              <a:t>print</a:t>
            </a:r>
            <a:r>
              <a:rPr lang="es-PE" sz="3000" dirty="0">
                <a:solidFill>
                  <a:srgbClr val="D7712B"/>
                </a:solidFill>
              </a:rPr>
              <a:t>(amigos)</a:t>
            </a:r>
          </a:p>
        </p:txBody>
      </p:sp>
    </p:spTree>
    <p:extLst>
      <p:ext uri="{BB962C8B-B14F-4D97-AF65-F5344CB8AC3E}">
        <p14:creationId xmlns:p14="http://schemas.microsoft.com/office/powerpoint/2010/main" val="218415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D52F1-155C-8A2B-9D39-1511D5C853F8}"/>
              </a:ext>
            </a:extLst>
          </p:cNvPr>
          <p:cNvSpPr>
            <a:spLocks noGrp="1"/>
          </p:cNvSpPr>
          <p:nvPr>
            <p:ph type="title"/>
          </p:nvPr>
        </p:nvSpPr>
        <p:spPr/>
        <p:txBody>
          <a:bodyPr/>
          <a:lstStyle/>
          <a:p>
            <a:r>
              <a:rPr lang="es-MX" b="1" dirty="0"/>
              <a:t>Tamaño de una lista</a:t>
            </a:r>
            <a:endParaRPr lang="es-PE" b="1" dirty="0"/>
          </a:p>
        </p:txBody>
      </p:sp>
      <p:sp>
        <p:nvSpPr>
          <p:cNvPr id="3" name="Marcador de pie de página 2">
            <a:extLst>
              <a:ext uri="{FF2B5EF4-FFF2-40B4-BE49-F238E27FC236}">
                <a16:creationId xmlns:a16="http://schemas.microsoft.com/office/drawing/2014/main" id="{F7D3B3BF-FEB3-39CD-ADF3-319E1A1F6FF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8DD45356-41E3-EDB7-74B1-4A2D9516B224}"/>
              </a:ext>
            </a:extLst>
          </p:cNvPr>
          <p:cNvSpPr>
            <a:spLocks noGrp="1"/>
          </p:cNvSpPr>
          <p:nvPr>
            <p:ph type="sldNum" sz="quarter" idx="12"/>
          </p:nvPr>
        </p:nvSpPr>
        <p:spPr/>
        <p:txBody>
          <a:bodyPr/>
          <a:lstStyle/>
          <a:p>
            <a:fld id="{3CE8B06D-1C54-45AF-95B4-2D125529B008}" type="slidenum">
              <a:rPr lang="es-PE" smtClean="0"/>
              <a:t>11</a:t>
            </a:fld>
            <a:endParaRPr lang="es-PE" dirty="0"/>
          </a:p>
        </p:txBody>
      </p:sp>
      <p:sp>
        <p:nvSpPr>
          <p:cNvPr id="5" name="CuadroTexto 4">
            <a:extLst>
              <a:ext uri="{FF2B5EF4-FFF2-40B4-BE49-F238E27FC236}">
                <a16:creationId xmlns:a16="http://schemas.microsoft.com/office/drawing/2014/main" id="{C1B0BE8D-4B44-9DC3-9527-BD105FB1C597}"/>
              </a:ext>
            </a:extLst>
          </p:cNvPr>
          <p:cNvSpPr txBox="1"/>
          <p:nvPr/>
        </p:nvSpPr>
        <p:spPr>
          <a:xfrm>
            <a:off x="2497215" y="3435927"/>
            <a:ext cx="5015343" cy="1015663"/>
          </a:xfrm>
          <a:prstGeom prst="rect">
            <a:avLst/>
          </a:prstGeom>
          <a:noFill/>
        </p:spPr>
        <p:txBody>
          <a:bodyPr wrap="square" rtlCol="0">
            <a:spAutoFit/>
          </a:bodyPr>
          <a:lstStyle/>
          <a:p>
            <a:r>
              <a:rPr lang="pl-PL" sz="3000" dirty="0">
                <a:solidFill>
                  <a:srgbClr val="7030A0"/>
                </a:solidFill>
              </a:rPr>
              <a:t>z = [1,2,'Nora',7]</a:t>
            </a:r>
          </a:p>
          <a:p>
            <a:r>
              <a:rPr lang="pl-PL" sz="3000" dirty="0">
                <a:solidFill>
                  <a:srgbClr val="7030A0"/>
                </a:solidFill>
              </a:rPr>
              <a:t>print(len(z))</a:t>
            </a:r>
            <a:endParaRPr lang="es-PE" sz="3000" dirty="0">
              <a:solidFill>
                <a:srgbClr val="7030A0"/>
              </a:solidFill>
            </a:endParaRPr>
          </a:p>
        </p:txBody>
      </p:sp>
      <p:sp>
        <p:nvSpPr>
          <p:cNvPr id="6" name="CuadroTexto 5">
            <a:extLst>
              <a:ext uri="{FF2B5EF4-FFF2-40B4-BE49-F238E27FC236}">
                <a16:creationId xmlns:a16="http://schemas.microsoft.com/office/drawing/2014/main" id="{AECC49EB-D348-3133-E0FB-A3EE71F5E1CC}"/>
              </a:ext>
            </a:extLst>
          </p:cNvPr>
          <p:cNvSpPr txBox="1"/>
          <p:nvPr/>
        </p:nvSpPr>
        <p:spPr>
          <a:xfrm>
            <a:off x="9019309" y="2347738"/>
            <a:ext cx="2330891" cy="1477328"/>
          </a:xfrm>
          <a:prstGeom prst="rect">
            <a:avLst/>
          </a:prstGeom>
          <a:noFill/>
        </p:spPr>
        <p:txBody>
          <a:bodyPr wrap="square" rtlCol="0">
            <a:spAutoFit/>
          </a:bodyPr>
          <a:lstStyle/>
          <a:p>
            <a:r>
              <a:rPr lang="es-MX" sz="3000" dirty="0">
                <a:solidFill>
                  <a:srgbClr val="843C0C"/>
                </a:solidFill>
              </a:rPr>
              <a:t>10</a:t>
            </a:r>
          </a:p>
          <a:p>
            <a:endParaRPr lang="es-MX" sz="3000" dirty="0">
              <a:solidFill>
                <a:srgbClr val="843C0C"/>
              </a:solidFill>
            </a:endParaRPr>
          </a:p>
          <a:p>
            <a:r>
              <a:rPr lang="es-MX" sz="3000" dirty="0">
                <a:solidFill>
                  <a:srgbClr val="843C0C"/>
                </a:solidFill>
              </a:rPr>
              <a:t>4</a:t>
            </a:r>
            <a:endParaRPr lang="es-PE" sz="3000" dirty="0">
              <a:solidFill>
                <a:srgbClr val="843C0C"/>
              </a:solidFill>
            </a:endParaRPr>
          </a:p>
        </p:txBody>
      </p:sp>
      <p:sp>
        <p:nvSpPr>
          <p:cNvPr id="7" name="CuadroTexto 6">
            <a:extLst>
              <a:ext uri="{FF2B5EF4-FFF2-40B4-BE49-F238E27FC236}">
                <a16:creationId xmlns:a16="http://schemas.microsoft.com/office/drawing/2014/main" id="{E5E81558-BE78-6CE8-1F52-B401F5C21382}"/>
              </a:ext>
            </a:extLst>
          </p:cNvPr>
          <p:cNvSpPr txBox="1"/>
          <p:nvPr/>
        </p:nvSpPr>
        <p:spPr>
          <a:xfrm>
            <a:off x="2497215" y="1566017"/>
            <a:ext cx="5015343" cy="1015663"/>
          </a:xfrm>
          <a:prstGeom prst="rect">
            <a:avLst/>
          </a:prstGeom>
          <a:noFill/>
        </p:spPr>
        <p:txBody>
          <a:bodyPr wrap="square" rtlCol="0">
            <a:spAutoFit/>
          </a:bodyPr>
          <a:lstStyle/>
          <a:p>
            <a:r>
              <a:rPr lang="es-MX" sz="3000" dirty="0">
                <a:solidFill>
                  <a:srgbClr val="D7712B"/>
                </a:solidFill>
              </a:rPr>
              <a:t>saludo = 'Hola clase'</a:t>
            </a:r>
          </a:p>
          <a:p>
            <a:r>
              <a:rPr lang="es-MX" sz="3000" dirty="0" err="1">
                <a:solidFill>
                  <a:srgbClr val="D7712B"/>
                </a:solidFill>
              </a:rPr>
              <a:t>print</a:t>
            </a:r>
            <a:r>
              <a:rPr lang="es-MX" sz="3000" dirty="0">
                <a:solidFill>
                  <a:srgbClr val="D7712B"/>
                </a:solidFill>
              </a:rPr>
              <a:t>(</a:t>
            </a:r>
            <a:r>
              <a:rPr lang="es-MX" sz="3000" dirty="0" err="1">
                <a:solidFill>
                  <a:srgbClr val="D7712B"/>
                </a:solidFill>
              </a:rPr>
              <a:t>len</a:t>
            </a:r>
            <a:r>
              <a:rPr lang="es-MX" sz="3000" dirty="0">
                <a:solidFill>
                  <a:srgbClr val="D7712B"/>
                </a:solidFill>
              </a:rPr>
              <a:t>(saludo))</a:t>
            </a:r>
            <a:endParaRPr lang="es-PE" sz="3000" dirty="0">
              <a:solidFill>
                <a:srgbClr val="D7712B"/>
              </a:solidFill>
            </a:endParaRPr>
          </a:p>
        </p:txBody>
      </p:sp>
    </p:spTree>
    <p:extLst>
      <p:ext uri="{BB962C8B-B14F-4D97-AF65-F5344CB8AC3E}">
        <p14:creationId xmlns:p14="http://schemas.microsoft.com/office/powerpoint/2010/main" val="425498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1BDD4-7799-67E9-7EBB-486943948E8C}"/>
              </a:ext>
            </a:extLst>
          </p:cNvPr>
          <p:cNvSpPr>
            <a:spLocks noGrp="1"/>
          </p:cNvSpPr>
          <p:nvPr>
            <p:ph type="title"/>
          </p:nvPr>
        </p:nvSpPr>
        <p:spPr/>
        <p:txBody>
          <a:bodyPr/>
          <a:lstStyle/>
          <a:p>
            <a:r>
              <a:rPr lang="es-MX" b="1" dirty="0"/>
              <a:t>Función </a:t>
            </a:r>
            <a:r>
              <a:rPr lang="es-MX" b="1" dirty="0" err="1"/>
              <a:t>range</a:t>
            </a:r>
            <a:endParaRPr lang="es-PE" b="1" dirty="0"/>
          </a:p>
        </p:txBody>
      </p:sp>
      <p:sp>
        <p:nvSpPr>
          <p:cNvPr id="3" name="Marcador de pie de página 2">
            <a:extLst>
              <a:ext uri="{FF2B5EF4-FFF2-40B4-BE49-F238E27FC236}">
                <a16:creationId xmlns:a16="http://schemas.microsoft.com/office/drawing/2014/main" id="{50AC308C-E34C-E0D0-7F84-77357093F43D}"/>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30843B8E-4816-1EFA-EDB0-2F33C548B0ED}"/>
              </a:ext>
            </a:extLst>
          </p:cNvPr>
          <p:cNvSpPr>
            <a:spLocks noGrp="1"/>
          </p:cNvSpPr>
          <p:nvPr>
            <p:ph type="sldNum" sz="quarter" idx="12"/>
          </p:nvPr>
        </p:nvSpPr>
        <p:spPr/>
        <p:txBody>
          <a:bodyPr/>
          <a:lstStyle/>
          <a:p>
            <a:fld id="{3CE8B06D-1C54-45AF-95B4-2D125529B008}" type="slidenum">
              <a:rPr lang="es-PE" smtClean="0"/>
              <a:t>12</a:t>
            </a:fld>
            <a:endParaRPr lang="es-PE" dirty="0"/>
          </a:p>
        </p:txBody>
      </p:sp>
      <p:sp>
        <p:nvSpPr>
          <p:cNvPr id="7" name="Rectángulo 6">
            <a:extLst>
              <a:ext uri="{FF2B5EF4-FFF2-40B4-BE49-F238E27FC236}">
                <a16:creationId xmlns:a16="http://schemas.microsoft.com/office/drawing/2014/main" id="{1B58C43A-54B4-51B3-91A7-D4D5A5F94204}"/>
              </a:ext>
            </a:extLst>
          </p:cNvPr>
          <p:cNvSpPr/>
          <p:nvPr/>
        </p:nvSpPr>
        <p:spPr>
          <a:xfrm>
            <a:off x="1978759" y="1396389"/>
            <a:ext cx="7772400" cy="646331"/>
          </a:xfrm>
          <a:prstGeom prst="rect">
            <a:avLst/>
          </a:prstGeom>
          <a:solidFill>
            <a:schemeClr val="bg1">
              <a:lumMod val="95000"/>
            </a:schemeClr>
          </a:solidFill>
        </p:spPr>
        <p:txBody>
          <a:bodyPr wrap="square" lIns="91440" tIns="45720" rIns="91440" bIns="45720" anchor="t">
            <a:spAutoFit/>
          </a:bodyPr>
          <a:lstStyle/>
          <a:p>
            <a:pPr algn="just"/>
            <a:r>
              <a:rPr lang="es-MX" dirty="0"/>
              <a:t>Nos proporciona una lista de números que empieza en 0 y termina en uno menos que el </a:t>
            </a:r>
            <a:r>
              <a:rPr lang="es-MX" dirty="0" err="1"/>
              <a:t>parametro</a:t>
            </a:r>
            <a:endParaRPr lang="es-PE" dirty="0"/>
          </a:p>
        </p:txBody>
      </p:sp>
      <p:sp>
        <p:nvSpPr>
          <p:cNvPr id="8" name="CuadroTexto 7">
            <a:extLst>
              <a:ext uri="{FF2B5EF4-FFF2-40B4-BE49-F238E27FC236}">
                <a16:creationId xmlns:a16="http://schemas.microsoft.com/office/drawing/2014/main" id="{B73A14E7-50BE-B7C0-0DC0-A8FE0DC5C553}"/>
              </a:ext>
            </a:extLst>
          </p:cNvPr>
          <p:cNvSpPr txBox="1"/>
          <p:nvPr/>
        </p:nvSpPr>
        <p:spPr>
          <a:xfrm>
            <a:off x="1818343" y="2441017"/>
            <a:ext cx="5015343" cy="553998"/>
          </a:xfrm>
          <a:prstGeom prst="rect">
            <a:avLst/>
          </a:prstGeom>
          <a:noFill/>
        </p:spPr>
        <p:txBody>
          <a:bodyPr wrap="square" rtlCol="0">
            <a:spAutoFit/>
          </a:bodyPr>
          <a:lstStyle/>
          <a:p>
            <a:r>
              <a:rPr lang="es-MX" sz="3000" dirty="0" err="1">
                <a:solidFill>
                  <a:srgbClr val="D7712B"/>
                </a:solidFill>
              </a:rPr>
              <a:t>print</a:t>
            </a:r>
            <a:r>
              <a:rPr lang="es-MX" sz="3000" dirty="0">
                <a:solidFill>
                  <a:srgbClr val="D7712B"/>
                </a:solidFill>
              </a:rPr>
              <a:t>(</a:t>
            </a:r>
            <a:r>
              <a:rPr lang="es-MX" sz="3000" dirty="0" err="1">
                <a:solidFill>
                  <a:srgbClr val="D7712B"/>
                </a:solidFill>
              </a:rPr>
              <a:t>range</a:t>
            </a:r>
            <a:r>
              <a:rPr lang="es-MX" sz="3000" dirty="0">
                <a:solidFill>
                  <a:srgbClr val="D7712B"/>
                </a:solidFill>
              </a:rPr>
              <a:t>(3))</a:t>
            </a:r>
            <a:endParaRPr lang="es-PE" sz="3000" dirty="0">
              <a:solidFill>
                <a:srgbClr val="D7712B"/>
              </a:solidFill>
            </a:endParaRPr>
          </a:p>
        </p:txBody>
      </p:sp>
      <p:sp>
        <p:nvSpPr>
          <p:cNvPr id="9" name="CuadroTexto 8">
            <a:extLst>
              <a:ext uri="{FF2B5EF4-FFF2-40B4-BE49-F238E27FC236}">
                <a16:creationId xmlns:a16="http://schemas.microsoft.com/office/drawing/2014/main" id="{0FEDDB11-F0F9-EE22-4821-B245189A6A38}"/>
              </a:ext>
            </a:extLst>
          </p:cNvPr>
          <p:cNvSpPr txBox="1"/>
          <p:nvPr/>
        </p:nvSpPr>
        <p:spPr>
          <a:xfrm>
            <a:off x="9019309" y="2613609"/>
            <a:ext cx="2330891" cy="2400657"/>
          </a:xfrm>
          <a:prstGeom prst="rect">
            <a:avLst/>
          </a:prstGeom>
          <a:noFill/>
        </p:spPr>
        <p:txBody>
          <a:bodyPr wrap="square" rtlCol="0">
            <a:spAutoFit/>
          </a:bodyPr>
          <a:lstStyle/>
          <a:p>
            <a:r>
              <a:rPr lang="es-MX" sz="3000" dirty="0" err="1">
                <a:solidFill>
                  <a:srgbClr val="843C0C"/>
                </a:solidFill>
              </a:rPr>
              <a:t>range</a:t>
            </a:r>
            <a:r>
              <a:rPr lang="es-MX" sz="3000" dirty="0">
                <a:solidFill>
                  <a:srgbClr val="843C0C"/>
                </a:solidFill>
              </a:rPr>
              <a:t>(0, 3)</a:t>
            </a:r>
          </a:p>
          <a:p>
            <a:endParaRPr lang="es-MX" sz="3000" dirty="0">
              <a:solidFill>
                <a:srgbClr val="843C0C"/>
              </a:solidFill>
            </a:endParaRPr>
          </a:p>
          <a:p>
            <a:r>
              <a:rPr lang="es-MX" sz="3000" dirty="0">
                <a:solidFill>
                  <a:srgbClr val="843C0C"/>
                </a:solidFill>
              </a:rPr>
              <a:t>3</a:t>
            </a:r>
          </a:p>
          <a:p>
            <a:endParaRPr lang="es-MX" sz="3000" dirty="0">
              <a:solidFill>
                <a:srgbClr val="843C0C"/>
              </a:solidFill>
            </a:endParaRPr>
          </a:p>
          <a:p>
            <a:r>
              <a:rPr lang="es-MX" sz="3000" dirty="0" err="1">
                <a:solidFill>
                  <a:srgbClr val="843C0C"/>
                </a:solidFill>
              </a:rPr>
              <a:t>range</a:t>
            </a:r>
            <a:r>
              <a:rPr lang="es-MX" sz="3000" dirty="0">
                <a:solidFill>
                  <a:srgbClr val="843C0C"/>
                </a:solidFill>
              </a:rPr>
              <a:t>(0, 3)</a:t>
            </a:r>
            <a:endParaRPr lang="es-PE" sz="3000" dirty="0">
              <a:solidFill>
                <a:srgbClr val="843C0C"/>
              </a:solidFill>
            </a:endParaRPr>
          </a:p>
        </p:txBody>
      </p:sp>
      <p:sp>
        <p:nvSpPr>
          <p:cNvPr id="10" name="CuadroTexto 9">
            <a:extLst>
              <a:ext uri="{FF2B5EF4-FFF2-40B4-BE49-F238E27FC236}">
                <a16:creationId xmlns:a16="http://schemas.microsoft.com/office/drawing/2014/main" id="{8F6A968B-0FD4-EA51-F9AA-A706DB4EB531}"/>
              </a:ext>
            </a:extLst>
          </p:cNvPr>
          <p:cNvSpPr txBox="1"/>
          <p:nvPr/>
        </p:nvSpPr>
        <p:spPr>
          <a:xfrm>
            <a:off x="1749069" y="3199727"/>
            <a:ext cx="4873403" cy="1015663"/>
          </a:xfrm>
          <a:prstGeom prst="rect">
            <a:avLst/>
          </a:prstGeom>
          <a:noFill/>
        </p:spPr>
        <p:txBody>
          <a:bodyPr wrap="square" rtlCol="0">
            <a:spAutoFit/>
          </a:bodyPr>
          <a:lstStyle/>
          <a:p>
            <a:r>
              <a:rPr lang="es-MX" sz="3000" dirty="0">
                <a:solidFill>
                  <a:srgbClr val="7030A0"/>
                </a:solidFill>
              </a:rPr>
              <a:t>amigos = ['</a:t>
            </a:r>
            <a:r>
              <a:rPr lang="es-MX" sz="3000" dirty="0" err="1">
                <a:solidFill>
                  <a:srgbClr val="7030A0"/>
                </a:solidFill>
              </a:rPr>
              <a:t>Nora','Teo','Sonia</a:t>
            </a:r>
            <a:r>
              <a:rPr lang="es-MX" sz="3000" dirty="0">
                <a:solidFill>
                  <a:srgbClr val="7030A0"/>
                </a:solidFill>
              </a:rPr>
              <a:t>']</a:t>
            </a:r>
          </a:p>
          <a:p>
            <a:r>
              <a:rPr lang="es-MX" sz="3000" dirty="0" err="1">
                <a:solidFill>
                  <a:srgbClr val="7030A0"/>
                </a:solidFill>
              </a:rPr>
              <a:t>print</a:t>
            </a:r>
            <a:r>
              <a:rPr lang="es-MX" sz="3000" dirty="0">
                <a:solidFill>
                  <a:srgbClr val="7030A0"/>
                </a:solidFill>
              </a:rPr>
              <a:t>(</a:t>
            </a:r>
            <a:r>
              <a:rPr lang="es-MX" sz="3000" dirty="0" err="1">
                <a:solidFill>
                  <a:srgbClr val="7030A0"/>
                </a:solidFill>
              </a:rPr>
              <a:t>len</a:t>
            </a:r>
            <a:r>
              <a:rPr lang="es-MX" sz="3000" dirty="0">
                <a:solidFill>
                  <a:srgbClr val="7030A0"/>
                </a:solidFill>
              </a:rPr>
              <a:t>(amigos))</a:t>
            </a:r>
          </a:p>
        </p:txBody>
      </p:sp>
      <p:sp>
        <p:nvSpPr>
          <p:cNvPr id="11" name="CuadroTexto 10">
            <a:extLst>
              <a:ext uri="{FF2B5EF4-FFF2-40B4-BE49-F238E27FC236}">
                <a16:creationId xmlns:a16="http://schemas.microsoft.com/office/drawing/2014/main" id="{759A00B3-4ADB-4714-DA27-DA35963997BC}"/>
              </a:ext>
            </a:extLst>
          </p:cNvPr>
          <p:cNvSpPr txBox="1"/>
          <p:nvPr/>
        </p:nvSpPr>
        <p:spPr>
          <a:xfrm>
            <a:off x="1818342" y="4527678"/>
            <a:ext cx="5015343" cy="553998"/>
          </a:xfrm>
          <a:prstGeom prst="rect">
            <a:avLst/>
          </a:prstGeom>
          <a:noFill/>
        </p:spPr>
        <p:txBody>
          <a:bodyPr wrap="square" rtlCol="0">
            <a:spAutoFit/>
          </a:bodyPr>
          <a:lstStyle/>
          <a:p>
            <a:r>
              <a:rPr lang="es-MX" sz="3000" dirty="0" err="1">
                <a:solidFill>
                  <a:srgbClr val="0070C0"/>
                </a:solidFill>
              </a:rPr>
              <a:t>print</a:t>
            </a:r>
            <a:r>
              <a:rPr lang="es-MX" sz="3000" dirty="0">
                <a:solidFill>
                  <a:srgbClr val="0070C0"/>
                </a:solidFill>
              </a:rPr>
              <a:t>(</a:t>
            </a:r>
            <a:r>
              <a:rPr lang="es-MX" sz="3000" dirty="0" err="1">
                <a:solidFill>
                  <a:srgbClr val="0070C0"/>
                </a:solidFill>
              </a:rPr>
              <a:t>range</a:t>
            </a:r>
            <a:r>
              <a:rPr lang="es-MX" sz="3000" dirty="0">
                <a:solidFill>
                  <a:srgbClr val="0070C0"/>
                </a:solidFill>
              </a:rPr>
              <a:t>(</a:t>
            </a:r>
            <a:r>
              <a:rPr lang="es-MX" sz="3000" dirty="0" err="1">
                <a:solidFill>
                  <a:srgbClr val="0070C0"/>
                </a:solidFill>
              </a:rPr>
              <a:t>len</a:t>
            </a:r>
            <a:r>
              <a:rPr lang="es-MX" sz="3000" dirty="0">
                <a:solidFill>
                  <a:srgbClr val="0070C0"/>
                </a:solidFill>
              </a:rPr>
              <a:t>(amigos)))</a:t>
            </a:r>
          </a:p>
        </p:txBody>
      </p:sp>
      <p:sp>
        <p:nvSpPr>
          <p:cNvPr id="12" name="CuadroTexto 11">
            <a:extLst>
              <a:ext uri="{FF2B5EF4-FFF2-40B4-BE49-F238E27FC236}">
                <a16:creationId xmlns:a16="http://schemas.microsoft.com/office/drawing/2014/main" id="{94A7BE60-4358-75FB-E248-BC64A602096B}"/>
              </a:ext>
            </a:extLst>
          </p:cNvPr>
          <p:cNvSpPr txBox="1"/>
          <p:nvPr/>
        </p:nvSpPr>
        <p:spPr>
          <a:xfrm>
            <a:off x="5645731" y="5454714"/>
            <a:ext cx="1558634" cy="553998"/>
          </a:xfrm>
          <a:prstGeom prst="rect">
            <a:avLst/>
          </a:prstGeom>
          <a:noFill/>
        </p:spPr>
        <p:txBody>
          <a:bodyPr wrap="square" rtlCol="0">
            <a:spAutoFit/>
          </a:bodyPr>
          <a:lstStyle/>
          <a:p>
            <a:r>
              <a:rPr lang="es-MX" sz="3000" dirty="0">
                <a:solidFill>
                  <a:srgbClr val="843C0C"/>
                </a:solidFill>
              </a:rPr>
              <a:t>[0,1,2]</a:t>
            </a:r>
          </a:p>
        </p:txBody>
      </p:sp>
    </p:spTree>
    <p:extLst>
      <p:ext uri="{BB962C8B-B14F-4D97-AF65-F5344CB8AC3E}">
        <p14:creationId xmlns:p14="http://schemas.microsoft.com/office/powerpoint/2010/main" val="104074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1EAC7-CA83-A526-2ED6-B574A04FE4AB}"/>
              </a:ext>
            </a:extLst>
          </p:cNvPr>
          <p:cNvSpPr>
            <a:spLocks noGrp="1"/>
          </p:cNvSpPr>
          <p:nvPr>
            <p:ph type="title"/>
          </p:nvPr>
        </p:nvSpPr>
        <p:spPr/>
        <p:txBody>
          <a:bodyPr/>
          <a:lstStyle/>
          <a:p>
            <a:r>
              <a:rPr lang="es-MX" b="1" dirty="0"/>
              <a:t>Iteraciones</a:t>
            </a:r>
            <a:endParaRPr lang="es-PE" b="1" dirty="0"/>
          </a:p>
        </p:txBody>
      </p:sp>
      <p:sp>
        <p:nvSpPr>
          <p:cNvPr id="3" name="Marcador de pie de página 2">
            <a:extLst>
              <a:ext uri="{FF2B5EF4-FFF2-40B4-BE49-F238E27FC236}">
                <a16:creationId xmlns:a16="http://schemas.microsoft.com/office/drawing/2014/main" id="{42D165FD-55F3-DA2A-F92F-2A4F07E1889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966320E1-10C5-9570-0782-5FE391E2A205}"/>
              </a:ext>
            </a:extLst>
          </p:cNvPr>
          <p:cNvSpPr>
            <a:spLocks noGrp="1"/>
          </p:cNvSpPr>
          <p:nvPr>
            <p:ph type="sldNum" sz="quarter" idx="12"/>
          </p:nvPr>
        </p:nvSpPr>
        <p:spPr/>
        <p:txBody>
          <a:bodyPr/>
          <a:lstStyle/>
          <a:p>
            <a:fld id="{3CE8B06D-1C54-45AF-95B4-2D125529B008}" type="slidenum">
              <a:rPr lang="es-PE" smtClean="0"/>
              <a:t>13</a:t>
            </a:fld>
            <a:endParaRPr lang="es-PE" dirty="0"/>
          </a:p>
        </p:txBody>
      </p:sp>
      <p:sp>
        <p:nvSpPr>
          <p:cNvPr id="5" name="CuadroTexto 4">
            <a:extLst>
              <a:ext uri="{FF2B5EF4-FFF2-40B4-BE49-F238E27FC236}">
                <a16:creationId xmlns:a16="http://schemas.microsoft.com/office/drawing/2014/main" id="{D9CA738F-232C-2309-F28C-6C91FE2C68E3}"/>
              </a:ext>
            </a:extLst>
          </p:cNvPr>
          <p:cNvSpPr txBox="1"/>
          <p:nvPr/>
        </p:nvSpPr>
        <p:spPr>
          <a:xfrm>
            <a:off x="1707507" y="1471199"/>
            <a:ext cx="5015343" cy="553998"/>
          </a:xfrm>
          <a:prstGeom prst="rect">
            <a:avLst/>
          </a:prstGeom>
          <a:noFill/>
        </p:spPr>
        <p:txBody>
          <a:bodyPr wrap="square" rtlCol="0">
            <a:spAutoFit/>
          </a:bodyPr>
          <a:lstStyle/>
          <a:p>
            <a:r>
              <a:rPr lang="es-MX" sz="3000" dirty="0">
                <a:solidFill>
                  <a:srgbClr val="D7712B"/>
                </a:solidFill>
              </a:rPr>
              <a:t>amigos = ['</a:t>
            </a:r>
            <a:r>
              <a:rPr lang="es-MX" sz="3000" dirty="0" err="1">
                <a:solidFill>
                  <a:srgbClr val="D7712B"/>
                </a:solidFill>
              </a:rPr>
              <a:t>Nora','Teo','Sonia</a:t>
            </a:r>
            <a:r>
              <a:rPr lang="es-MX" sz="3000" dirty="0">
                <a:solidFill>
                  <a:srgbClr val="D7712B"/>
                </a:solidFill>
              </a:rPr>
              <a:t>']</a:t>
            </a:r>
          </a:p>
        </p:txBody>
      </p:sp>
      <p:sp>
        <p:nvSpPr>
          <p:cNvPr id="6" name="CuadroTexto 5">
            <a:extLst>
              <a:ext uri="{FF2B5EF4-FFF2-40B4-BE49-F238E27FC236}">
                <a16:creationId xmlns:a16="http://schemas.microsoft.com/office/drawing/2014/main" id="{2A48D34E-D8A7-1685-1AB8-B80F62897006}"/>
              </a:ext>
            </a:extLst>
          </p:cNvPr>
          <p:cNvSpPr txBox="1"/>
          <p:nvPr/>
        </p:nvSpPr>
        <p:spPr>
          <a:xfrm>
            <a:off x="1818343" y="2441017"/>
            <a:ext cx="5015343" cy="1015663"/>
          </a:xfrm>
          <a:prstGeom prst="rect">
            <a:avLst/>
          </a:prstGeom>
          <a:noFill/>
        </p:spPr>
        <p:txBody>
          <a:bodyPr wrap="square" rtlCol="0">
            <a:spAutoFit/>
          </a:bodyPr>
          <a:lstStyle/>
          <a:p>
            <a:r>
              <a:rPr lang="es-MX" sz="3000" dirty="0" err="1">
                <a:solidFill>
                  <a:srgbClr val="7030A0"/>
                </a:solidFill>
              </a:rPr>
              <a:t>for</a:t>
            </a:r>
            <a:r>
              <a:rPr lang="es-MX" sz="3000" dirty="0">
                <a:solidFill>
                  <a:srgbClr val="7030A0"/>
                </a:solidFill>
              </a:rPr>
              <a:t> amigo in amigos:</a:t>
            </a:r>
          </a:p>
          <a:p>
            <a:r>
              <a:rPr lang="es-MX" sz="3000" dirty="0">
                <a:solidFill>
                  <a:srgbClr val="7030A0"/>
                </a:solidFill>
              </a:rPr>
              <a:t>    </a:t>
            </a:r>
            <a:r>
              <a:rPr lang="es-MX" sz="3000" dirty="0" err="1">
                <a:solidFill>
                  <a:srgbClr val="7030A0"/>
                </a:solidFill>
              </a:rPr>
              <a:t>print</a:t>
            </a:r>
            <a:r>
              <a:rPr lang="es-MX" sz="3000" dirty="0">
                <a:solidFill>
                  <a:srgbClr val="7030A0"/>
                </a:solidFill>
              </a:rPr>
              <a:t>('Feliz </a:t>
            </a:r>
            <a:r>
              <a:rPr lang="es-MX" sz="3000" dirty="0" err="1">
                <a:solidFill>
                  <a:srgbClr val="7030A0"/>
                </a:solidFill>
              </a:rPr>
              <a:t>día',amigo</a:t>
            </a:r>
            <a:r>
              <a:rPr lang="es-MX" sz="3000" dirty="0">
                <a:solidFill>
                  <a:srgbClr val="7030A0"/>
                </a:solidFill>
              </a:rPr>
              <a:t>)</a:t>
            </a:r>
            <a:endParaRPr lang="es-PE" sz="3000" dirty="0">
              <a:solidFill>
                <a:srgbClr val="7030A0"/>
              </a:solidFill>
            </a:endParaRPr>
          </a:p>
        </p:txBody>
      </p:sp>
      <p:sp>
        <p:nvSpPr>
          <p:cNvPr id="7" name="CuadroTexto 6">
            <a:extLst>
              <a:ext uri="{FF2B5EF4-FFF2-40B4-BE49-F238E27FC236}">
                <a16:creationId xmlns:a16="http://schemas.microsoft.com/office/drawing/2014/main" id="{129285B6-3217-1DEE-742A-964F6BE8237A}"/>
              </a:ext>
            </a:extLst>
          </p:cNvPr>
          <p:cNvSpPr txBox="1"/>
          <p:nvPr/>
        </p:nvSpPr>
        <p:spPr>
          <a:xfrm>
            <a:off x="1818342" y="3862986"/>
            <a:ext cx="5015343" cy="1477328"/>
          </a:xfrm>
          <a:prstGeom prst="rect">
            <a:avLst/>
          </a:prstGeom>
          <a:noFill/>
        </p:spPr>
        <p:txBody>
          <a:bodyPr wrap="square" rtlCol="0">
            <a:spAutoFit/>
          </a:bodyPr>
          <a:lstStyle/>
          <a:p>
            <a:r>
              <a:rPr lang="es-MX" sz="3000" dirty="0" err="1">
                <a:solidFill>
                  <a:srgbClr val="0070C0"/>
                </a:solidFill>
              </a:rPr>
              <a:t>for</a:t>
            </a:r>
            <a:r>
              <a:rPr lang="es-MX" sz="3000" dirty="0">
                <a:solidFill>
                  <a:srgbClr val="0070C0"/>
                </a:solidFill>
              </a:rPr>
              <a:t> i in </a:t>
            </a:r>
            <a:r>
              <a:rPr lang="es-MX" sz="3000" dirty="0" err="1">
                <a:solidFill>
                  <a:srgbClr val="0070C0"/>
                </a:solidFill>
              </a:rPr>
              <a:t>range</a:t>
            </a:r>
            <a:r>
              <a:rPr lang="es-MX" sz="3000" dirty="0">
                <a:solidFill>
                  <a:srgbClr val="0070C0"/>
                </a:solidFill>
              </a:rPr>
              <a:t>(</a:t>
            </a:r>
            <a:r>
              <a:rPr lang="es-MX" sz="3000" dirty="0" err="1">
                <a:solidFill>
                  <a:srgbClr val="0070C0"/>
                </a:solidFill>
              </a:rPr>
              <a:t>len</a:t>
            </a:r>
            <a:r>
              <a:rPr lang="es-MX" sz="3000" dirty="0">
                <a:solidFill>
                  <a:srgbClr val="0070C0"/>
                </a:solidFill>
              </a:rPr>
              <a:t>(amigos)):</a:t>
            </a:r>
          </a:p>
          <a:p>
            <a:r>
              <a:rPr lang="es-MX" sz="3000" dirty="0">
                <a:solidFill>
                  <a:srgbClr val="0070C0"/>
                </a:solidFill>
              </a:rPr>
              <a:t>    amigo = amigos[i]</a:t>
            </a:r>
          </a:p>
          <a:p>
            <a:r>
              <a:rPr lang="es-MX" sz="3000" dirty="0">
                <a:solidFill>
                  <a:srgbClr val="0070C0"/>
                </a:solidFill>
              </a:rPr>
              <a:t>    </a:t>
            </a:r>
            <a:r>
              <a:rPr lang="es-MX" sz="3000" dirty="0" err="1">
                <a:solidFill>
                  <a:srgbClr val="0070C0"/>
                </a:solidFill>
              </a:rPr>
              <a:t>print</a:t>
            </a:r>
            <a:r>
              <a:rPr lang="es-MX" sz="3000" dirty="0">
                <a:solidFill>
                  <a:srgbClr val="0070C0"/>
                </a:solidFill>
              </a:rPr>
              <a:t>('Feliz </a:t>
            </a:r>
            <a:r>
              <a:rPr lang="es-MX" sz="3000" dirty="0" err="1">
                <a:solidFill>
                  <a:srgbClr val="0070C0"/>
                </a:solidFill>
              </a:rPr>
              <a:t>día',amigo</a:t>
            </a:r>
            <a:r>
              <a:rPr lang="es-MX" sz="3000" dirty="0">
                <a:solidFill>
                  <a:srgbClr val="0070C0"/>
                </a:solidFill>
              </a:rPr>
              <a:t>)</a:t>
            </a:r>
            <a:endParaRPr lang="es-PE" sz="3000" dirty="0">
              <a:solidFill>
                <a:srgbClr val="0070C0"/>
              </a:solidFill>
            </a:endParaRPr>
          </a:p>
        </p:txBody>
      </p:sp>
      <p:sp>
        <p:nvSpPr>
          <p:cNvPr id="8" name="CuadroTexto 7">
            <a:extLst>
              <a:ext uri="{FF2B5EF4-FFF2-40B4-BE49-F238E27FC236}">
                <a16:creationId xmlns:a16="http://schemas.microsoft.com/office/drawing/2014/main" id="{FBC3562B-3DCF-731E-0EBA-8D722C6DE97E}"/>
              </a:ext>
            </a:extLst>
          </p:cNvPr>
          <p:cNvSpPr txBox="1"/>
          <p:nvPr/>
        </p:nvSpPr>
        <p:spPr>
          <a:xfrm>
            <a:off x="8607001" y="2613609"/>
            <a:ext cx="2743199" cy="1477328"/>
          </a:xfrm>
          <a:prstGeom prst="rect">
            <a:avLst/>
          </a:prstGeom>
          <a:noFill/>
        </p:spPr>
        <p:txBody>
          <a:bodyPr wrap="square" rtlCol="0">
            <a:spAutoFit/>
          </a:bodyPr>
          <a:lstStyle/>
          <a:p>
            <a:r>
              <a:rPr lang="es-MX" sz="3000" dirty="0">
                <a:solidFill>
                  <a:srgbClr val="843C0C"/>
                </a:solidFill>
              </a:rPr>
              <a:t>Feliz día Nora</a:t>
            </a:r>
          </a:p>
          <a:p>
            <a:r>
              <a:rPr lang="es-MX" sz="3000" dirty="0">
                <a:solidFill>
                  <a:srgbClr val="843C0C"/>
                </a:solidFill>
              </a:rPr>
              <a:t>Feliz día Teo</a:t>
            </a:r>
          </a:p>
          <a:p>
            <a:r>
              <a:rPr lang="es-MX" sz="3000" dirty="0">
                <a:solidFill>
                  <a:srgbClr val="843C0C"/>
                </a:solidFill>
              </a:rPr>
              <a:t>Feliz día Sonia</a:t>
            </a:r>
            <a:endParaRPr lang="es-PE" sz="3000" dirty="0">
              <a:solidFill>
                <a:srgbClr val="843C0C"/>
              </a:solidFill>
            </a:endParaRPr>
          </a:p>
        </p:txBody>
      </p:sp>
    </p:spTree>
    <p:extLst>
      <p:ext uri="{BB962C8B-B14F-4D97-AF65-F5344CB8AC3E}">
        <p14:creationId xmlns:p14="http://schemas.microsoft.com/office/powerpoint/2010/main" val="176292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CA1F9-F9FB-82E4-5EC5-49F1F4B4E87E}"/>
              </a:ext>
            </a:extLst>
          </p:cNvPr>
          <p:cNvSpPr>
            <a:spLocks noGrp="1"/>
          </p:cNvSpPr>
          <p:nvPr>
            <p:ph type="title"/>
          </p:nvPr>
        </p:nvSpPr>
        <p:spPr/>
        <p:txBody>
          <a:bodyPr/>
          <a:lstStyle/>
          <a:p>
            <a:r>
              <a:rPr lang="es-MX" b="1" dirty="0"/>
              <a:t>Concatenando listas</a:t>
            </a:r>
            <a:endParaRPr lang="es-PE" b="1" dirty="0"/>
          </a:p>
        </p:txBody>
      </p:sp>
      <p:sp>
        <p:nvSpPr>
          <p:cNvPr id="3" name="Marcador de pie de página 2">
            <a:extLst>
              <a:ext uri="{FF2B5EF4-FFF2-40B4-BE49-F238E27FC236}">
                <a16:creationId xmlns:a16="http://schemas.microsoft.com/office/drawing/2014/main" id="{7D12DB20-3E9F-9CC0-B4BD-0719DB0BC2C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D51BD681-6E4D-C687-AE14-050C40D6C1D8}"/>
              </a:ext>
            </a:extLst>
          </p:cNvPr>
          <p:cNvSpPr>
            <a:spLocks noGrp="1"/>
          </p:cNvSpPr>
          <p:nvPr>
            <p:ph type="sldNum" sz="quarter" idx="12"/>
          </p:nvPr>
        </p:nvSpPr>
        <p:spPr/>
        <p:txBody>
          <a:bodyPr/>
          <a:lstStyle/>
          <a:p>
            <a:fld id="{3CE8B06D-1C54-45AF-95B4-2D125529B008}" type="slidenum">
              <a:rPr lang="es-PE" smtClean="0"/>
              <a:t>14</a:t>
            </a:fld>
            <a:endParaRPr lang="es-PE" dirty="0"/>
          </a:p>
        </p:txBody>
      </p:sp>
      <p:sp>
        <p:nvSpPr>
          <p:cNvPr id="5" name="CuadroTexto 4">
            <a:extLst>
              <a:ext uri="{FF2B5EF4-FFF2-40B4-BE49-F238E27FC236}">
                <a16:creationId xmlns:a16="http://schemas.microsoft.com/office/drawing/2014/main" id="{AED48086-B74C-6F1E-A41D-6A33B5FBE746}"/>
              </a:ext>
            </a:extLst>
          </p:cNvPr>
          <p:cNvSpPr txBox="1"/>
          <p:nvPr/>
        </p:nvSpPr>
        <p:spPr>
          <a:xfrm>
            <a:off x="2898997" y="2327856"/>
            <a:ext cx="5015343" cy="1938992"/>
          </a:xfrm>
          <a:prstGeom prst="rect">
            <a:avLst/>
          </a:prstGeom>
          <a:noFill/>
        </p:spPr>
        <p:txBody>
          <a:bodyPr wrap="square" rtlCol="0">
            <a:spAutoFit/>
          </a:bodyPr>
          <a:lstStyle/>
          <a:p>
            <a:r>
              <a:rPr lang="es-MX" sz="3000" dirty="0">
                <a:solidFill>
                  <a:srgbClr val="D7712B"/>
                </a:solidFill>
              </a:rPr>
              <a:t>a = [1,2,3]</a:t>
            </a:r>
          </a:p>
          <a:p>
            <a:r>
              <a:rPr lang="es-MX" sz="3000" dirty="0">
                <a:solidFill>
                  <a:srgbClr val="D7712B"/>
                </a:solidFill>
              </a:rPr>
              <a:t>b = [4,5]</a:t>
            </a:r>
          </a:p>
          <a:p>
            <a:r>
              <a:rPr lang="es-MX" sz="3000" dirty="0">
                <a:solidFill>
                  <a:srgbClr val="7030A0"/>
                </a:solidFill>
              </a:rPr>
              <a:t>c = a + b</a:t>
            </a:r>
          </a:p>
          <a:p>
            <a:r>
              <a:rPr lang="es-MX" sz="3000" dirty="0" err="1">
                <a:solidFill>
                  <a:srgbClr val="D7712B"/>
                </a:solidFill>
              </a:rPr>
              <a:t>print</a:t>
            </a:r>
            <a:r>
              <a:rPr lang="es-MX" sz="3000" dirty="0">
                <a:solidFill>
                  <a:srgbClr val="D7712B"/>
                </a:solidFill>
              </a:rPr>
              <a:t>(</a:t>
            </a:r>
            <a:r>
              <a:rPr lang="es-MX" sz="3000" dirty="0">
                <a:solidFill>
                  <a:srgbClr val="7030A0"/>
                </a:solidFill>
              </a:rPr>
              <a:t>c</a:t>
            </a:r>
            <a:r>
              <a:rPr lang="es-MX" sz="3000" dirty="0">
                <a:solidFill>
                  <a:srgbClr val="D7712B"/>
                </a:solidFill>
              </a:rPr>
              <a:t>)</a:t>
            </a:r>
          </a:p>
        </p:txBody>
      </p:sp>
      <p:sp>
        <p:nvSpPr>
          <p:cNvPr id="6" name="CuadroTexto 5">
            <a:extLst>
              <a:ext uri="{FF2B5EF4-FFF2-40B4-BE49-F238E27FC236}">
                <a16:creationId xmlns:a16="http://schemas.microsoft.com/office/drawing/2014/main" id="{BA7B141B-1B74-5486-0F2C-2A7B836ADF2C}"/>
              </a:ext>
            </a:extLst>
          </p:cNvPr>
          <p:cNvSpPr txBox="1"/>
          <p:nvPr/>
        </p:nvSpPr>
        <p:spPr>
          <a:xfrm>
            <a:off x="8621058" y="3020353"/>
            <a:ext cx="2743199" cy="553998"/>
          </a:xfrm>
          <a:prstGeom prst="rect">
            <a:avLst/>
          </a:prstGeom>
          <a:noFill/>
        </p:spPr>
        <p:txBody>
          <a:bodyPr wrap="square" rtlCol="0">
            <a:spAutoFit/>
          </a:bodyPr>
          <a:lstStyle/>
          <a:p>
            <a:r>
              <a:rPr lang="es-MX" sz="3000" dirty="0">
                <a:solidFill>
                  <a:srgbClr val="843C0C"/>
                </a:solidFill>
              </a:rPr>
              <a:t>[1, 2, 3, 4, 5]</a:t>
            </a:r>
            <a:endParaRPr lang="es-PE" sz="3000" dirty="0">
              <a:solidFill>
                <a:srgbClr val="843C0C"/>
              </a:solidFill>
            </a:endParaRPr>
          </a:p>
        </p:txBody>
      </p:sp>
    </p:spTree>
    <p:extLst>
      <p:ext uri="{BB962C8B-B14F-4D97-AF65-F5344CB8AC3E}">
        <p14:creationId xmlns:p14="http://schemas.microsoft.com/office/powerpoint/2010/main" val="309664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E6872-92FF-C563-2D4B-F9F50394F086}"/>
              </a:ext>
            </a:extLst>
          </p:cNvPr>
          <p:cNvSpPr>
            <a:spLocks noGrp="1"/>
          </p:cNvSpPr>
          <p:nvPr>
            <p:ph type="title"/>
          </p:nvPr>
        </p:nvSpPr>
        <p:spPr/>
        <p:txBody>
          <a:bodyPr/>
          <a:lstStyle/>
          <a:p>
            <a:r>
              <a:rPr lang="es-MX" b="1" dirty="0"/>
              <a:t>Particionando listas</a:t>
            </a:r>
            <a:endParaRPr lang="es-PE" b="1" dirty="0"/>
          </a:p>
        </p:txBody>
      </p:sp>
      <p:sp>
        <p:nvSpPr>
          <p:cNvPr id="3" name="Marcador de pie de página 2">
            <a:extLst>
              <a:ext uri="{FF2B5EF4-FFF2-40B4-BE49-F238E27FC236}">
                <a16:creationId xmlns:a16="http://schemas.microsoft.com/office/drawing/2014/main" id="{6DBAFC5B-709F-FF2C-A78D-12E213125D4B}"/>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BD3973B5-21EC-9B79-7EFC-8C0A7B220273}"/>
              </a:ext>
            </a:extLst>
          </p:cNvPr>
          <p:cNvSpPr>
            <a:spLocks noGrp="1"/>
          </p:cNvSpPr>
          <p:nvPr>
            <p:ph type="sldNum" sz="quarter" idx="12"/>
          </p:nvPr>
        </p:nvSpPr>
        <p:spPr/>
        <p:txBody>
          <a:bodyPr/>
          <a:lstStyle/>
          <a:p>
            <a:fld id="{3CE8B06D-1C54-45AF-95B4-2D125529B008}" type="slidenum">
              <a:rPr lang="es-PE" smtClean="0"/>
              <a:t>15</a:t>
            </a:fld>
            <a:endParaRPr lang="es-PE" dirty="0"/>
          </a:p>
        </p:txBody>
      </p:sp>
      <p:sp>
        <p:nvSpPr>
          <p:cNvPr id="5" name="CuadroTexto 4">
            <a:extLst>
              <a:ext uri="{FF2B5EF4-FFF2-40B4-BE49-F238E27FC236}">
                <a16:creationId xmlns:a16="http://schemas.microsoft.com/office/drawing/2014/main" id="{F1C24D5A-E89E-D1BF-059A-F28EEAFC6F77}"/>
              </a:ext>
            </a:extLst>
          </p:cNvPr>
          <p:cNvSpPr txBox="1"/>
          <p:nvPr/>
        </p:nvSpPr>
        <p:spPr>
          <a:xfrm>
            <a:off x="2095500" y="1912220"/>
            <a:ext cx="5015343" cy="2400657"/>
          </a:xfrm>
          <a:prstGeom prst="rect">
            <a:avLst/>
          </a:prstGeom>
          <a:noFill/>
        </p:spPr>
        <p:txBody>
          <a:bodyPr wrap="square" rtlCol="0">
            <a:spAutoFit/>
          </a:bodyPr>
          <a:lstStyle/>
          <a:p>
            <a:r>
              <a:rPr lang="pt-BR" sz="3000" dirty="0">
                <a:solidFill>
                  <a:srgbClr val="D7712B"/>
                </a:solidFill>
              </a:rPr>
              <a:t>num = [23,1,4,5,23,18]</a:t>
            </a:r>
          </a:p>
          <a:p>
            <a:r>
              <a:rPr lang="pt-BR" sz="3000" dirty="0">
                <a:solidFill>
                  <a:srgbClr val="7030A0"/>
                </a:solidFill>
              </a:rPr>
              <a:t>num[1:3]</a:t>
            </a:r>
          </a:p>
          <a:p>
            <a:r>
              <a:rPr lang="pt-BR" sz="3000" dirty="0">
                <a:solidFill>
                  <a:srgbClr val="0070C0"/>
                </a:solidFill>
              </a:rPr>
              <a:t>num[:4]</a:t>
            </a:r>
          </a:p>
          <a:p>
            <a:r>
              <a:rPr lang="pt-BR" sz="3000" dirty="0">
                <a:solidFill>
                  <a:srgbClr val="00B050"/>
                </a:solidFill>
              </a:rPr>
              <a:t>num[2:]</a:t>
            </a:r>
          </a:p>
          <a:p>
            <a:r>
              <a:rPr lang="pt-BR" sz="3000" dirty="0">
                <a:solidFill>
                  <a:srgbClr val="D7712B"/>
                </a:solidFill>
              </a:rPr>
              <a:t>num[:]</a:t>
            </a:r>
          </a:p>
        </p:txBody>
      </p:sp>
      <p:sp>
        <p:nvSpPr>
          <p:cNvPr id="6" name="CuadroTexto 5">
            <a:extLst>
              <a:ext uri="{FF2B5EF4-FFF2-40B4-BE49-F238E27FC236}">
                <a16:creationId xmlns:a16="http://schemas.microsoft.com/office/drawing/2014/main" id="{BCDCA707-AA12-3C53-C22C-8EAADA771CD5}"/>
              </a:ext>
            </a:extLst>
          </p:cNvPr>
          <p:cNvSpPr txBox="1"/>
          <p:nvPr/>
        </p:nvSpPr>
        <p:spPr>
          <a:xfrm>
            <a:off x="8144809" y="1912220"/>
            <a:ext cx="3674782" cy="3323987"/>
          </a:xfrm>
          <a:prstGeom prst="rect">
            <a:avLst/>
          </a:prstGeom>
          <a:noFill/>
        </p:spPr>
        <p:txBody>
          <a:bodyPr wrap="square" rtlCol="0">
            <a:spAutoFit/>
          </a:bodyPr>
          <a:lstStyle/>
          <a:p>
            <a:r>
              <a:rPr lang="es-MX" sz="3000" dirty="0">
                <a:solidFill>
                  <a:srgbClr val="843C0C"/>
                </a:solidFill>
              </a:rPr>
              <a:t>[1, 4]</a:t>
            </a:r>
          </a:p>
          <a:p>
            <a:endParaRPr lang="es-MX" sz="3000" dirty="0">
              <a:solidFill>
                <a:srgbClr val="843C0C"/>
              </a:solidFill>
            </a:endParaRPr>
          </a:p>
          <a:p>
            <a:r>
              <a:rPr lang="es-PE" sz="3000" dirty="0">
                <a:solidFill>
                  <a:srgbClr val="843C0C"/>
                </a:solidFill>
              </a:rPr>
              <a:t>[23, 1, 4, 5]</a:t>
            </a:r>
            <a:endParaRPr lang="es-MX" sz="3000" dirty="0">
              <a:solidFill>
                <a:srgbClr val="843C0C"/>
              </a:solidFill>
            </a:endParaRPr>
          </a:p>
          <a:p>
            <a:endParaRPr lang="es-MX" sz="3000" dirty="0">
              <a:solidFill>
                <a:srgbClr val="843C0C"/>
              </a:solidFill>
            </a:endParaRPr>
          </a:p>
          <a:p>
            <a:r>
              <a:rPr lang="es-PE" sz="3000" dirty="0">
                <a:solidFill>
                  <a:srgbClr val="843C0C"/>
                </a:solidFill>
              </a:rPr>
              <a:t>[4, 5, 23, 18]</a:t>
            </a:r>
            <a:endParaRPr lang="es-MX" sz="3000" dirty="0">
              <a:solidFill>
                <a:srgbClr val="843C0C"/>
              </a:solidFill>
            </a:endParaRPr>
          </a:p>
          <a:p>
            <a:endParaRPr lang="es-MX" sz="3000" dirty="0">
              <a:solidFill>
                <a:srgbClr val="843C0C"/>
              </a:solidFill>
            </a:endParaRPr>
          </a:p>
          <a:p>
            <a:r>
              <a:rPr lang="es-PE" sz="3000" dirty="0">
                <a:solidFill>
                  <a:srgbClr val="843C0C"/>
                </a:solidFill>
              </a:rPr>
              <a:t>[23, 1, 4, 5, 23, 18]</a:t>
            </a:r>
          </a:p>
        </p:txBody>
      </p:sp>
    </p:spTree>
    <p:extLst>
      <p:ext uri="{BB962C8B-B14F-4D97-AF65-F5344CB8AC3E}">
        <p14:creationId xmlns:p14="http://schemas.microsoft.com/office/powerpoint/2010/main" val="139451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FF53C-E1EA-D5D4-F3A6-5B68FF31C0A1}"/>
              </a:ext>
            </a:extLst>
          </p:cNvPr>
          <p:cNvSpPr>
            <a:spLocks noGrp="1"/>
          </p:cNvSpPr>
          <p:nvPr>
            <p:ph type="title"/>
          </p:nvPr>
        </p:nvSpPr>
        <p:spPr/>
        <p:txBody>
          <a:bodyPr/>
          <a:lstStyle/>
          <a:p>
            <a:r>
              <a:rPr lang="es-MX" b="1" dirty="0"/>
              <a:t>Construyendo una lista</a:t>
            </a:r>
            <a:endParaRPr lang="es-PE" b="1" dirty="0"/>
          </a:p>
        </p:txBody>
      </p:sp>
      <p:sp>
        <p:nvSpPr>
          <p:cNvPr id="3" name="Marcador de pie de página 2">
            <a:extLst>
              <a:ext uri="{FF2B5EF4-FFF2-40B4-BE49-F238E27FC236}">
                <a16:creationId xmlns:a16="http://schemas.microsoft.com/office/drawing/2014/main" id="{6FA79E2C-62E6-DE52-C3E8-917359F8664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E4A71F7-9E1D-F269-F9F3-D3A2B402C04B}"/>
              </a:ext>
            </a:extLst>
          </p:cNvPr>
          <p:cNvSpPr>
            <a:spLocks noGrp="1"/>
          </p:cNvSpPr>
          <p:nvPr>
            <p:ph type="sldNum" sz="quarter" idx="12"/>
          </p:nvPr>
        </p:nvSpPr>
        <p:spPr/>
        <p:txBody>
          <a:bodyPr/>
          <a:lstStyle/>
          <a:p>
            <a:fld id="{3CE8B06D-1C54-45AF-95B4-2D125529B008}" type="slidenum">
              <a:rPr lang="es-PE" smtClean="0"/>
              <a:t>16</a:t>
            </a:fld>
            <a:endParaRPr lang="es-PE" dirty="0"/>
          </a:p>
        </p:txBody>
      </p:sp>
      <p:sp>
        <p:nvSpPr>
          <p:cNvPr id="5" name="CuadroTexto 4">
            <a:extLst>
              <a:ext uri="{FF2B5EF4-FFF2-40B4-BE49-F238E27FC236}">
                <a16:creationId xmlns:a16="http://schemas.microsoft.com/office/drawing/2014/main" id="{78E55F13-6083-3143-1EBB-327238B7139B}"/>
              </a:ext>
            </a:extLst>
          </p:cNvPr>
          <p:cNvSpPr txBox="1"/>
          <p:nvPr/>
        </p:nvSpPr>
        <p:spPr>
          <a:xfrm>
            <a:off x="1539520" y="1510438"/>
            <a:ext cx="5015343" cy="1938992"/>
          </a:xfrm>
          <a:prstGeom prst="rect">
            <a:avLst/>
          </a:prstGeom>
          <a:noFill/>
        </p:spPr>
        <p:txBody>
          <a:bodyPr wrap="square" rtlCol="0">
            <a:spAutoFit/>
          </a:bodyPr>
          <a:lstStyle/>
          <a:p>
            <a:r>
              <a:rPr lang="pt-BR" sz="3000" dirty="0">
                <a:solidFill>
                  <a:srgbClr val="D7712B"/>
                </a:solidFill>
              </a:rPr>
              <a:t>var = </a:t>
            </a:r>
            <a:r>
              <a:rPr lang="pt-BR" sz="3000" dirty="0" err="1">
                <a:solidFill>
                  <a:srgbClr val="D7712B"/>
                </a:solidFill>
              </a:rPr>
              <a:t>list</a:t>
            </a:r>
            <a:r>
              <a:rPr lang="pt-BR" sz="3000" dirty="0">
                <a:solidFill>
                  <a:srgbClr val="D7712B"/>
                </a:solidFill>
              </a:rPr>
              <a:t>()</a:t>
            </a:r>
          </a:p>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a:t>
            </a:r>
            <a:r>
              <a:rPr lang="pt-BR" sz="3000" dirty="0" err="1">
                <a:solidFill>
                  <a:srgbClr val="0070C0"/>
                </a:solidFill>
              </a:rPr>
              <a:t>escritorio</a:t>
            </a:r>
            <a:r>
              <a:rPr lang="pt-BR" sz="3000" dirty="0">
                <a:solidFill>
                  <a:srgbClr val="0070C0"/>
                </a:solidFill>
              </a:rPr>
              <a:t>'</a:t>
            </a:r>
            <a:r>
              <a:rPr lang="pt-BR" sz="3000" dirty="0">
                <a:solidFill>
                  <a:srgbClr val="D7712B"/>
                </a:solidFill>
              </a:rPr>
              <a:t>)</a:t>
            </a:r>
          </a:p>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20</a:t>
            </a:r>
            <a:r>
              <a:rPr lang="pt-BR" sz="3000" dirty="0">
                <a:solidFill>
                  <a:srgbClr val="D7712B"/>
                </a:solidFill>
              </a:rPr>
              <a:t>)</a:t>
            </a:r>
          </a:p>
          <a:p>
            <a:r>
              <a:rPr lang="pt-BR" sz="3000" dirty="0">
                <a:solidFill>
                  <a:srgbClr val="D7712B"/>
                </a:solidFill>
              </a:rPr>
              <a:t>print(var)</a:t>
            </a:r>
          </a:p>
        </p:txBody>
      </p:sp>
      <p:sp>
        <p:nvSpPr>
          <p:cNvPr id="6" name="CuadroTexto 5">
            <a:extLst>
              <a:ext uri="{FF2B5EF4-FFF2-40B4-BE49-F238E27FC236}">
                <a16:creationId xmlns:a16="http://schemas.microsoft.com/office/drawing/2014/main" id="{B5D6789A-E2FF-8494-2496-39C04C42813C}"/>
              </a:ext>
            </a:extLst>
          </p:cNvPr>
          <p:cNvSpPr txBox="1"/>
          <p:nvPr/>
        </p:nvSpPr>
        <p:spPr>
          <a:xfrm>
            <a:off x="7148946" y="2690336"/>
            <a:ext cx="4767627" cy="1477328"/>
          </a:xfrm>
          <a:prstGeom prst="rect">
            <a:avLst/>
          </a:prstGeom>
          <a:noFill/>
        </p:spPr>
        <p:txBody>
          <a:bodyPr wrap="square" rtlCol="0">
            <a:spAutoFit/>
          </a:bodyPr>
          <a:lstStyle/>
          <a:p>
            <a:r>
              <a:rPr lang="es-MX" sz="3000" dirty="0">
                <a:solidFill>
                  <a:srgbClr val="843C0C"/>
                </a:solidFill>
              </a:rPr>
              <a:t>['escritorio', 20]</a:t>
            </a:r>
          </a:p>
          <a:p>
            <a:endParaRPr lang="es-MX" sz="3000" dirty="0">
              <a:solidFill>
                <a:srgbClr val="843C0C"/>
              </a:solidFill>
            </a:endParaRPr>
          </a:p>
          <a:p>
            <a:r>
              <a:rPr lang="es-PE" sz="3000" dirty="0">
                <a:solidFill>
                  <a:srgbClr val="843C0C"/>
                </a:solidFill>
              </a:rPr>
              <a:t>['escritorio', 20, 'cuaderno']</a:t>
            </a:r>
          </a:p>
        </p:txBody>
      </p:sp>
      <p:sp>
        <p:nvSpPr>
          <p:cNvPr id="7" name="CuadroTexto 6">
            <a:extLst>
              <a:ext uri="{FF2B5EF4-FFF2-40B4-BE49-F238E27FC236}">
                <a16:creationId xmlns:a16="http://schemas.microsoft.com/office/drawing/2014/main" id="{BCCF61D2-6BB8-5B10-42C7-58DA249898D8}"/>
              </a:ext>
            </a:extLst>
          </p:cNvPr>
          <p:cNvSpPr txBox="1"/>
          <p:nvPr/>
        </p:nvSpPr>
        <p:spPr>
          <a:xfrm>
            <a:off x="1539519" y="3757560"/>
            <a:ext cx="5015343" cy="1015663"/>
          </a:xfrm>
          <a:prstGeom prst="rect">
            <a:avLst/>
          </a:prstGeom>
          <a:noFill/>
        </p:spPr>
        <p:txBody>
          <a:bodyPr wrap="square" rtlCol="0">
            <a:spAutoFit/>
          </a:bodyPr>
          <a:lstStyle/>
          <a:p>
            <a:r>
              <a:rPr lang="pt-BR" sz="3000" dirty="0" err="1">
                <a:solidFill>
                  <a:srgbClr val="D7712B"/>
                </a:solidFill>
              </a:rPr>
              <a:t>var.</a:t>
            </a:r>
            <a:r>
              <a:rPr lang="pt-BR" sz="3000" dirty="0" err="1">
                <a:solidFill>
                  <a:srgbClr val="7030A0"/>
                </a:solidFill>
              </a:rPr>
              <a:t>append</a:t>
            </a:r>
            <a:r>
              <a:rPr lang="pt-BR" sz="3000" dirty="0">
                <a:solidFill>
                  <a:srgbClr val="D7712B"/>
                </a:solidFill>
              </a:rPr>
              <a:t>(</a:t>
            </a:r>
            <a:r>
              <a:rPr lang="pt-BR" sz="3000" dirty="0">
                <a:solidFill>
                  <a:srgbClr val="0070C0"/>
                </a:solidFill>
              </a:rPr>
              <a:t>'</a:t>
            </a:r>
            <a:r>
              <a:rPr lang="pt-BR" sz="3000" dirty="0" err="1">
                <a:solidFill>
                  <a:srgbClr val="0070C0"/>
                </a:solidFill>
              </a:rPr>
              <a:t>cuaderno</a:t>
            </a:r>
            <a:r>
              <a:rPr lang="pt-BR" sz="3000" dirty="0">
                <a:solidFill>
                  <a:srgbClr val="0070C0"/>
                </a:solidFill>
              </a:rPr>
              <a:t>'</a:t>
            </a:r>
            <a:r>
              <a:rPr lang="pt-BR" sz="3000" dirty="0">
                <a:solidFill>
                  <a:srgbClr val="D7712B"/>
                </a:solidFill>
              </a:rPr>
              <a:t>)</a:t>
            </a:r>
          </a:p>
          <a:p>
            <a:r>
              <a:rPr lang="pt-BR" sz="3000" dirty="0">
                <a:solidFill>
                  <a:srgbClr val="D7712B"/>
                </a:solidFill>
              </a:rPr>
              <a:t>print(var)</a:t>
            </a:r>
          </a:p>
        </p:txBody>
      </p:sp>
    </p:spTree>
    <p:extLst>
      <p:ext uri="{BB962C8B-B14F-4D97-AF65-F5344CB8AC3E}">
        <p14:creationId xmlns:p14="http://schemas.microsoft.com/office/powerpoint/2010/main" val="27686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D085A-0D71-2801-F102-F7778C49567B}"/>
              </a:ext>
            </a:extLst>
          </p:cNvPr>
          <p:cNvSpPr>
            <a:spLocks noGrp="1"/>
          </p:cNvSpPr>
          <p:nvPr>
            <p:ph type="title"/>
          </p:nvPr>
        </p:nvSpPr>
        <p:spPr/>
        <p:txBody>
          <a:bodyPr/>
          <a:lstStyle/>
          <a:p>
            <a:r>
              <a:rPr lang="es-MX" b="1" dirty="0"/>
              <a:t>Verificando los valores en la lista</a:t>
            </a:r>
            <a:endParaRPr lang="es-PE" b="1" dirty="0"/>
          </a:p>
        </p:txBody>
      </p:sp>
      <p:sp>
        <p:nvSpPr>
          <p:cNvPr id="3" name="Marcador de pie de página 2">
            <a:extLst>
              <a:ext uri="{FF2B5EF4-FFF2-40B4-BE49-F238E27FC236}">
                <a16:creationId xmlns:a16="http://schemas.microsoft.com/office/drawing/2014/main" id="{84EEB4E3-21A0-A59D-5678-460AF5BD6E8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69DEA014-886C-B07C-7BBD-838670F88B71}"/>
              </a:ext>
            </a:extLst>
          </p:cNvPr>
          <p:cNvSpPr>
            <a:spLocks noGrp="1"/>
          </p:cNvSpPr>
          <p:nvPr>
            <p:ph type="sldNum" sz="quarter" idx="12"/>
          </p:nvPr>
        </p:nvSpPr>
        <p:spPr/>
        <p:txBody>
          <a:bodyPr/>
          <a:lstStyle/>
          <a:p>
            <a:fld id="{3CE8B06D-1C54-45AF-95B4-2D125529B008}" type="slidenum">
              <a:rPr lang="es-PE" smtClean="0"/>
              <a:t>17</a:t>
            </a:fld>
            <a:endParaRPr lang="es-PE" dirty="0"/>
          </a:p>
        </p:txBody>
      </p:sp>
      <p:sp>
        <p:nvSpPr>
          <p:cNvPr id="5" name="CuadroTexto 4">
            <a:extLst>
              <a:ext uri="{FF2B5EF4-FFF2-40B4-BE49-F238E27FC236}">
                <a16:creationId xmlns:a16="http://schemas.microsoft.com/office/drawing/2014/main" id="{3F5C1FCE-47CD-1E7E-DB40-58B1BA34F01B}"/>
              </a:ext>
            </a:extLst>
          </p:cNvPr>
          <p:cNvSpPr txBox="1"/>
          <p:nvPr/>
        </p:nvSpPr>
        <p:spPr>
          <a:xfrm>
            <a:off x="1830465" y="1767006"/>
            <a:ext cx="5015343" cy="3323987"/>
          </a:xfrm>
          <a:prstGeom prst="rect">
            <a:avLst/>
          </a:prstGeom>
          <a:noFill/>
        </p:spPr>
        <p:txBody>
          <a:bodyPr wrap="square" rtlCol="0">
            <a:spAutoFit/>
          </a:bodyPr>
          <a:lstStyle/>
          <a:p>
            <a:r>
              <a:rPr lang="sv-SE" sz="3000" dirty="0">
                <a:solidFill>
                  <a:srgbClr val="D7712B"/>
                </a:solidFill>
              </a:rPr>
              <a:t>var = [</a:t>
            </a:r>
            <a:r>
              <a:rPr lang="sv-SE" sz="3000" dirty="0">
                <a:solidFill>
                  <a:srgbClr val="0070C0"/>
                </a:solidFill>
              </a:rPr>
              <a:t>1,2,3,4,5</a:t>
            </a:r>
            <a:r>
              <a:rPr lang="sv-SE" sz="3000" dirty="0">
                <a:solidFill>
                  <a:srgbClr val="D7712B"/>
                </a:solidFill>
              </a:rPr>
              <a:t>]</a:t>
            </a:r>
          </a:p>
          <a:p>
            <a:endParaRPr lang="sv-SE" sz="3000" dirty="0">
              <a:solidFill>
                <a:srgbClr val="D7712B"/>
              </a:solidFill>
            </a:endParaRPr>
          </a:p>
          <a:p>
            <a:r>
              <a:rPr lang="sv-SE" sz="3000" dirty="0">
                <a:solidFill>
                  <a:srgbClr val="0070C0"/>
                </a:solidFill>
              </a:rPr>
              <a:t>4</a:t>
            </a:r>
            <a:r>
              <a:rPr lang="sv-SE" sz="3000" dirty="0">
                <a:solidFill>
                  <a:srgbClr val="D7712B"/>
                </a:solidFill>
              </a:rPr>
              <a:t> </a:t>
            </a:r>
            <a:r>
              <a:rPr lang="sv-SE" sz="3000" dirty="0">
                <a:solidFill>
                  <a:srgbClr val="7030A0"/>
                </a:solidFill>
              </a:rPr>
              <a:t>in</a:t>
            </a:r>
            <a:r>
              <a:rPr lang="sv-SE" sz="3000" dirty="0">
                <a:solidFill>
                  <a:srgbClr val="D7712B"/>
                </a:solidFill>
              </a:rPr>
              <a:t> var</a:t>
            </a:r>
          </a:p>
          <a:p>
            <a:endParaRPr lang="sv-SE" sz="3000" dirty="0">
              <a:solidFill>
                <a:srgbClr val="D7712B"/>
              </a:solidFill>
            </a:endParaRPr>
          </a:p>
          <a:p>
            <a:r>
              <a:rPr lang="sv-SE" sz="3000" dirty="0">
                <a:solidFill>
                  <a:srgbClr val="0070C0"/>
                </a:solidFill>
              </a:rPr>
              <a:t>7</a:t>
            </a:r>
            <a:r>
              <a:rPr lang="sv-SE" sz="3000" dirty="0">
                <a:solidFill>
                  <a:srgbClr val="D7712B"/>
                </a:solidFill>
              </a:rPr>
              <a:t> </a:t>
            </a:r>
            <a:r>
              <a:rPr lang="sv-SE" sz="3000" dirty="0">
                <a:solidFill>
                  <a:srgbClr val="7030A0"/>
                </a:solidFill>
              </a:rPr>
              <a:t>in</a:t>
            </a:r>
            <a:r>
              <a:rPr lang="sv-SE" sz="3000" dirty="0">
                <a:solidFill>
                  <a:srgbClr val="D7712B"/>
                </a:solidFill>
              </a:rPr>
              <a:t> var</a:t>
            </a:r>
          </a:p>
          <a:p>
            <a:endParaRPr lang="sv-SE" sz="3000" dirty="0">
              <a:solidFill>
                <a:srgbClr val="D7712B"/>
              </a:solidFill>
            </a:endParaRPr>
          </a:p>
          <a:p>
            <a:r>
              <a:rPr lang="sv-SE" sz="3000" dirty="0">
                <a:solidFill>
                  <a:srgbClr val="0070C0"/>
                </a:solidFill>
              </a:rPr>
              <a:t>14</a:t>
            </a:r>
            <a:r>
              <a:rPr lang="sv-SE" sz="3000" dirty="0">
                <a:solidFill>
                  <a:srgbClr val="D7712B"/>
                </a:solidFill>
              </a:rPr>
              <a:t> </a:t>
            </a:r>
            <a:r>
              <a:rPr lang="sv-SE" sz="3000" dirty="0">
                <a:solidFill>
                  <a:srgbClr val="7030A0"/>
                </a:solidFill>
              </a:rPr>
              <a:t>not in </a:t>
            </a:r>
            <a:r>
              <a:rPr lang="sv-SE" sz="3000" dirty="0">
                <a:solidFill>
                  <a:srgbClr val="D7712B"/>
                </a:solidFill>
              </a:rPr>
              <a:t>var</a:t>
            </a:r>
            <a:endParaRPr lang="pt-BR" sz="3000" dirty="0">
              <a:solidFill>
                <a:srgbClr val="D7712B"/>
              </a:solidFill>
            </a:endParaRPr>
          </a:p>
        </p:txBody>
      </p:sp>
      <p:sp>
        <p:nvSpPr>
          <p:cNvPr id="6" name="CuadroTexto 5">
            <a:extLst>
              <a:ext uri="{FF2B5EF4-FFF2-40B4-BE49-F238E27FC236}">
                <a16:creationId xmlns:a16="http://schemas.microsoft.com/office/drawing/2014/main" id="{7E499C0A-3DD2-9051-24BF-2BCF1643E935}"/>
              </a:ext>
            </a:extLst>
          </p:cNvPr>
          <p:cNvSpPr txBox="1"/>
          <p:nvPr/>
        </p:nvSpPr>
        <p:spPr>
          <a:xfrm>
            <a:off x="8970818" y="2403296"/>
            <a:ext cx="2022763" cy="2400657"/>
          </a:xfrm>
          <a:prstGeom prst="rect">
            <a:avLst/>
          </a:prstGeom>
          <a:noFill/>
        </p:spPr>
        <p:txBody>
          <a:bodyPr wrap="square" rtlCol="0">
            <a:spAutoFit/>
          </a:bodyPr>
          <a:lstStyle/>
          <a:p>
            <a:r>
              <a:rPr lang="es-MX" sz="3000" dirty="0">
                <a:solidFill>
                  <a:srgbClr val="843C0C"/>
                </a:solidFill>
              </a:rPr>
              <a:t>True</a:t>
            </a:r>
          </a:p>
          <a:p>
            <a:endParaRPr lang="es-MX" sz="3000" dirty="0">
              <a:solidFill>
                <a:srgbClr val="843C0C"/>
              </a:solidFill>
            </a:endParaRPr>
          </a:p>
          <a:p>
            <a:r>
              <a:rPr lang="es-MX" sz="3000" dirty="0">
                <a:solidFill>
                  <a:srgbClr val="843C0C"/>
                </a:solidFill>
              </a:rPr>
              <a:t>False</a:t>
            </a:r>
          </a:p>
          <a:p>
            <a:endParaRPr lang="es-MX" sz="3000" dirty="0">
              <a:solidFill>
                <a:srgbClr val="843C0C"/>
              </a:solidFill>
            </a:endParaRPr>
          </a:p>
          <a:p>
            <a:r>
              <a:rPr lang="es-PE" sz="3000" dirty="0">
                <a:solidFill>
                  <a:srgbClr val="843C0C"/>
                </a:solidFill>
              </a:rPr>
              <a:t>True</a:t>
            </a:r>
          </a:p>
        </p:txBody>
      </p:sp>
    </p:spTree>
    <p:extLst>
      <p:ext uri="{BB962C8B-B14F-4D97-AF65-F5344CB8AC3E}">
        <p14:creationId xmlns:p14="http://schemas.microsoft.com/office/powerpoint/2010/main" val="132486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31E51-7512-56D6-DDA6-B8FACAF1CF0C}"/>
              </a:ext>
            </a:extLst>
          </p:cNvPr>
          <p:cNvSpPr>
            <a:spLocks noGrp="1"/>
          </p:cNvSpPr>
          <p:nvPr>
            <p:ph type="title"/>
          </p:nvPr>
        </p:nvSpPr>
        <p:spPr/>
        <p:txBody>
          <a:bodyPr/>
          <a:lstStyle/>
          <a:p>
            <a:r>
              <a:rPr lang="es-MX" b="1" dirty="0"/>
              <a:t>Algunas construcciones</a:t>
            </a:r>
            <a:endParaRPr lang="es-PE" b="1" dirty="0"/>
          </a:p>
        </p:txBody>
      </p:sp>
      <p:sp>
        <p:nvSpPr>
          <p:cNvPr id="3" name="Marcador de pie de página 2">
            <a:extLst>
              <a:ext uri="{FF2B5EF4-FFF2-40B4-BE49-F238E27FC236}">
                <a16:creationId xmlns:a16="http://schemas.microsoft.com/office/drawing/2014/main" id="{5E778292-9A9A-B8E9-249B-6468B1162C0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E54B672C-1220-1A02-A489-7199FA9CA0FF}"/>
              </a:ext>
            </a:extLst>
          </p:cNvPr>
          <p:cNvSpPr>
            <a:spLocks noGrp="1"/>
          </p:cNvSpPr>
          <p:nvPr>
            <p:ph type="sldNum" sz="quarter" idx="12"/>
          </p:nvPr>
        </p:nvSpPr>
        <p:spPr/>
        <p:txBody>
          <a:bodyPr/>
          <a:lstStyle/>
          <a:p>
            <a:fld id="{3CE8B06D-1C54-45AF-95B4-2D125529B008}" type="slidenum">
              <a:rPr lang="es-PE" smtClean="0"/>
              <a:t>18</a:t>
            </a:fld>
            <a:endParaRPr lang="es-PE" dirty="0"/>
          </a:p>
        </p:txBody>
      </p:sp>
      <p:sp>
        <p:nvSpPr>
          <p:cNvPr id="5" name="CuadroTexto 4">
            <a:extLst>
              <a:ext uri="{FF2B5EF4-FFF2-40B4-BE49-F238E27FC236}">
                <a16:creationId xmlns:a16="http://schemas.microsoft.com/office/drawing/2014/main" id="{EA74EBBB-8A2A-F2BB-8E7B-9E2686D7541C}"/>
              </a:ext>
            </a:extLst>
          </p:cNvPr>
          <p:cNvSpPr txBox="1"/>
          <p:nvPr/>
        </p:nvSpPr>
        <p:spPr>
          <a:xfrm>
            <a:off x="1548180" y="1211103"/>
            <a:ext cx="5015343" cy="5170646"/>
          </a:xfrm>
          <a:prstGeom prst="rect">
            <a:avLst/>
          </a:prstGeom>
          <a:noFill/>
        </p:spPr>
        <p:txBody>
          <a:bodyPr wrap="square" rtlCol="0">
            <a:spAutoFit/>
          </a:bodyPr>
          <a:lstStyle/>
          <a:p>
            <a:r>
              <a:rPr lang="sv-SE" sz="3000" dirty="0">
                <a:solidFill>
                  <a:srgbClr val="D7712B"/>
                </a:solidFill>
              </a:rPr>
              <a:t>var = [2,4,1,20,3,15,37]</a:t>
            </a:r>
          </a:p>
          <a:p>
            <a:endParaRPr lang="sv-SE" sz="3000" dirty="0">
              <a:solidFill>
                <a:srgbClr val="D7712B"/>
              </a:solidFill>
            </a:endParaRPr>
          </a:p>
          <a:p>
            <a:r>
              <a:rPr lang="sv-SE" sz="3000" dirty="0">
                <a:solidFill>
                  <a:srgbClr val="D7712B"/>
                </a:solidFill>
              </a:rPr>
              <a:t>print(</a:t>
            </a:r>
            <a:r>
              <a:rPr lang="sv-SE" sz="3000" dirty="0">
                <a:solidFill>
                  <a:srgbClr val="7030A0"/>
                </a:solidFill>
              </a:rPr>
              <a:t>len</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max</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min</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sum</a:t>
            </a:r>
            <a:r>
              <a:rPr lang="sv-SE" sz="3000" dirty="0">
                <a:solidFill>
                  <a:srgbClr val="D7712B"/>
                </a:solidFill>
              </a:rPr>
              <a:t>(var))</a:t>
            </a:r>
          </a:p>
          <a:p>
            <a:endParaRPr lang="sv-SE" sz="3000" dirty="0">
              <a:solidFill>
                <a:srgbClr val="D7712B"/>
              </a:solidFill>
            </a:endParaRPr>
          </a:p>
          <a:p>
            <a:r>
              <a:rPr lang="sv-SE" sz="3000" dirty="0">
                <a:solidFill>
                  <a:srgbClr val="D7712B"/>
                </a:solidFill>
              </a:rPr>
              <a:t>print(</a:t>
            </a:r>
            <a:r>
              <a:rPr lang="sv-SE" sz="3000" dirty="0">
                <a:solidFill>
                  <a:srgbClr val="7030A0"/>
                </a:solidFill>
              </a:rPr>
              <a:t>sum</a:t>
            </a:r>
            <a:r>
              <a:rPr lang="sv-SE" sz="3000" dirty="0">
                <a:solidFill>
                  <a:srgbClr val="D7712B"/>
                </a:solidFill>
              </a:rPr>
              <a:t>(var)/</a:t>
            </a:r>
            <a:r>
              <a:rPr lang="sv-SE" sz="3000" dirty="0">
                <a:solidFill>
                  <a:srgbClr val="7030A0"/>
                </a:solidFill>
              </a:rPr>
              <a:t>len</a:t>
            </a:r>
            <a:r>
              <a:rPr lang="sv-SE" sz="3000" dirty="0">
                <a:solidFill>
                  <a:srgbClr val="D7712B"/>
                </a:solidFill>
              </a:rPr>
              <a:t>(var))</a:t>
            </a:r>
            <a:endParaRPr lang="pt-BR" sz="3000" dirty="0">
              <a:solidFill>
                <a:srgbClr val="D7712B"/>
              </a:solidFill>
            </a:endParaRPr>
          </a:p>
        </p:txBody>
      </p:sp>
      <p:sp>
        <p:nvSpPr>
          <p:cNvPr id="6" name="CuadroTexto 5">
            <a:extLst>
              <a:ext uri="{FF2B5EF4-FFF2-40B4-BE49-F238E27FC236}">
                <a16:creationId xmlns:a16="http://schemas.microsoft.com/office/drawing/2014/main" id="{D7EF8326-1AB5-3331-66A7-37E673758448}"/>
              </a:ext>
            </a:extLst>
          </p:cNvPr>
          <p:cNvSpPr txBox="1"/>
          <p:nvPr/>
        </p:nvSpPr>
        <p:spPr>
          <a:xfrm>
            <a:off x="7772402" y="1672768"/>
            <a:ext cx="3969326" cy="4247317"/>
          </a:xfrm>
          <a:prstGeom prst="rect">
            <a:avLst/>
          </a:prstGeom>
          <a:noFill/>
        </p:spPr>
        <p:txBody>
          <a:bodyPr wrap="square" rtlCol="0">
            <a:spAutoFit/>
          </a:bodyPr>
          <a:lstStyle/>
          <a:p>
            <a:r>
              <a:rPr lang="es-MX" sz="3000" dirty="0">
                <a:solidFill>
                  <a:srgbClr val="843C0C"/>
                </a:solidFill>
              </a:rPr>
              <a:t>7</a:t>
            </a:r>
          </a:p>
          <a:p>
            <a:endParaRPr lang="es-MX" sz="3000" dirty="0">
              <a:solidFill>
                <a:srgbClr val="843C0C"/>
              </a:solidFill>
            </a:endParaRPr>
          </a:p>
          <a:p>
            <a:r>
              <a:rPr lang="es-PE" sz="3000" dirty="0">
                <a:solidFill>
                  <a:srgbClr val="843C0C"/>
                </a:solidFill>
              </a:rPr>
              <a:t>37</a:t>
            </a:r>
            <a:endParaRPr lang="es-MX" sz="3000" dirty="0">
              <a:solidFill>
                <a:srgbClr val="843C0C"/>
              </a:solidFill>
            </a:endParaRPr>
          </a:p>
          <a:p>
            <a:endParaRPr lang="es-MX" sz="3000" dirty="0">
              <a:solidFill>
                <a:srgbClr val="843C0C"/>
              </a:solidFill>
            </a:endParaRPr>
          </a:p>
          <a:p>
            <a:r>
              <a:rPr lang="es-PE" sz="3000" dirty="0">
                <a:solidFill>
                  <a:srgbClr val="843C0C"/>
                </a:solidFill>
              </a:rPr>
              <a:t>1</a:t>
            </a:r>
            <a:endParaRPr lang="es-MX" sz="3000" dirty="0">
              <a:solidFill>
                <a:srgbClr val="843C0C"/>
              </a:solidFill>
            </a:endParaRPr>
          </a:p>
          <a:p>
            <a:endParaRPr lang="es-MX" sz="3000" dirty="0">
              <a:solidFill>
                <a:srgbClr val="843C0C"/>
              </a:solidFill>
            </a:endParaRPr>
          </a:p>
          <a:p>
            <a:r>
              <a:rPr lang="es-PE" sz="3000" dirty="0">
                <a:solidFill>
                  <a:srgbClr val="843C0C"/>
                </a:solidFill>
              </a:rPr>
              <a:t>82</a:t>
            </a:r>
            <a:endParaRPr lang="es-MX" sz="3000" dirty="0">
              <a:solidFill>
                <a:srgbClr val="843C0C"/>
              </a:solidFill>
            </a:endParaRPr>
          </a:p>
          <a:p>
            <a:endParaRPr lang="es-MX" sz="3000" dirty="0">
              <a:solidFill>
                <a:srgbClr val="843C0C"/>
              </a:solidFill>
            </a:endParaRPr>
          </a:p>
          <a:p>
            <a:r>
              <a:rPr lang="es-PE" sz="3000" dirty="0">
                <a:solidFill>
                  <a:srgbClr val="843C0C"/>
                </a:solidFill>
              </a:rPr>
              <a:t>11.714285714285714</a:t>
            </a:r>
          </a:p>
        </p:txBody>
      </p:sp>
    </p:spTree>
    <p:extLst>
      <p:ext uri="{BB962C8B-B14F-4D97-AF65-F5344CB8AC3E}">
        <p14:creationId xmlns:p14="http://schemas.microsoft.com/office/powerpoint/2010/main" val="55567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F2866-366D-5AAF-B522-97B0C02B15DB}"/>
              </a:ext>
            </a:extLst>
          </p:cNvPr>
          <p:cNvSpPr>
            <a:spLocks noGrp="1"/>
          </p:cNvSpPr>
          <p:nvPr>
            <p:ph type="title"/>
          </p:nvPr>
        </p:nvSpPr>
        <p:spPr/>
        <p:txBody>
          <a:bodyPr/>
          <a:lstStyle/>
          <a:p>
            <a:r>
              <a:rPr lang="es-MX" b="1" dirty="0"/>
              <a:t>Comparaciones</a:t>
            </a:r>
            <a:endParaRPr lang="es-PE" b="1" dirty="0"/>
          </a:p>
        </p:txBody>
      </p:sp>
      <p:sp>
        <p:nvSpPr>
          <p:cNvPr id="3" name="Marcador de pie de página 2">
            <a:extLst>
              <a:ext uri="{FF2B5EF4-FFF2-40B4-BE49-F238E27FC236}">
                <a16:creationId xmlns:a16="http://schemas.microsoft.com/office/drawing/2014/main" id="{F8DDCDA9-2D35-416A-FBD1-A8B36F8B9A7F}"/>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CB893EBE-922F-AD91-0AAD-EA45FF0E2B9D}"/>
              </a:ext>
            </a:extLst>
          </p:cNvPr>
          <p:cNvSpPr>
            <a:spLocks noGrp="1"/>
          </p:cNvSpPr>
          <p:nvPr>
            <p:ph type="sldNum" sz="quarter" idx="12"/>
          </p:nvPr>
        </p:nvSpPr>
        <p:spPr/>
        <p:txBody>
          <a:bodyPr/>
          <a:lstStyle/>
          <a:p>
            <a:fld id="{3CE8B06D-1C54-45AF-95B4-2D125529B008}" type="slidenum">
              <a:rPr lang="es-PE" smtClean="0"/>
              <a:t>19</a:t>
            </a:fld>
            <a:endParaRPr lang="es-PE" dirty="0"/>
          </a:p>
        </p:txBody>
      </p:sp>
      <p:sp>
        <p:nvSpPr>
          <p:cNvPr id="5" name="CuadroTexto 4">
            <a:extLst>
              <a:ext uri="{FF2B5EF4-FFF2-40B4-BE49-F238E27FC236}">
                <a16:creationId xmlns:a16="http://schemas.microsoft.com/office/drawing/2014/main" id="{C3C60BF0-B46B-1E03-7BD1-F1D474A70074}"/>
              </a:ext>
            </a:extLst>
          </p:cNvPr>
          <p:cNvSpPr txBox="1"/>
          <p:nvPr/>
        </p:nvSpPr>
        <p:spPr>
          <a:xfrm>
            <a:off x="611265" y="963994"/>
            <a:ext cx="5955790" cy="4708981"/>
          </a:xfrm>
          <a:prstGeom prst="rect">
            <a:avLst/>
          </a:prstGeom>
          <a:noFill/>
        </p:spPr>
        <p:txBody>
          <a:bodyPr wrap="square" rtlCol="0">
            <a:spAutoFit/>
          </a:bodyPr>
          <a:lstStyle/>
          <a:p>
            <a:r>
              <a:rPr lang="sv-SE" sz="3000" dirty="0">
                <a:solidFill>
                  <a:srgbClr val="D7712B"/>
                </a:solidFill>
              </a:rPr>
              <a:t>total=0</a:t>
            </a:r>
          </a:p>
          <a:p>
            <a:r>
              <a:rPr lang="sv-SE" sz="3000" dirty="0">
                <a:solidFill>
                  <a:srgbClr val="D7712B"/>
                </a:solidFill>
              </a:rPr>
              <a:t>count=0</a:t>
            </a:r>
          </a:p>
          <a:p>
            <a:r>
              <a:rPr lang="sv-SE" sz="3000" dirty="0">
                <a:solidFill>
                  <a:srgbClr val="D7712B"/>
                </a:solidFill>
              </a:rPr>
              <a:t>while True:</a:t>
            </a:r>
          </a:p>
          <a:p>
            <a:r>
              <a:rPr lang="sv-SE" sz="3000" dirty="0">
                <a:solidFill>
                  <a:srgbClr val="D7712B"/>
                </a:solidFill>
              </a:rPr>
              <a:t>    </a:t>
            </a:r>
            <a:r>
              <a:rPr lang="sv-SE" sz="3000" dirty="0">
                <a:solidFill>
                  <a:srgbClr val="7030A0"/>
                </a:solidFill>
              </a:rPr>
              <a:t>inp=input('Ingrese un número:')</a:t>
            </a:r>
          </a:p>
          <a:p>
            <a:r>
              <a:rPr lang="sv-SE" sz="3000" dirty="0">
                <a:solidFill>
                  <a:srgbClr val="7030A0"/>
                </a:solidFill>
              </a:rPr>
              <a:t>    if inp == 'fin': break</a:t>
            </a:r>
          </a:p>
          <a:p>
            <a:r>
              <a:rPr lang="sv-SE" sz="3000" dirty="0">
                <a:solidFill>
                  <a:srgbClr val="7030A0"/>
                </a:solidFill>
              </a:rPr>
              <a:t>    val=float(inp)</a:t>
            </a:r>
          </a:p>
          <a:p>
            <a:r>
              <a:rPr lang="sv-SE" sz="3000" dirty="0">
                <a:solidFill>
                  <a:srgbClr val="7030A0"/>
                </a:solidFill>
              </a:rPr>
              <a:t>    total=total+val</a:t>
            </a:r>
          </a:p>
          <a:p>
            <a:r>
              <a:rPr lang="sv-SE" sz="3000" dirty="0">
                <a:solidFill>
                  <a:srgbClr val="7030A0"/>
                </a:solidFill>
              </a:rPr>
              <a:t>    count=count+1</a:t>
            </a:r>
          </a:p>
          <a:p>
            <a:r>
              <a:rPr lang="sv-SE" sz="3000" dirty="0">
                <a:solidFill>
                  <a:srgbClr val="2E75B6"/>
                </a:solidFill>
              </a:rPr>
              <a:t>prom=total/count</a:t>
            </a:r>
          </a:p>
          <a:p>
            <a:r>
              <a:rPr lang="sv-SE" sz="3000" dirty="0">
                <a:solidFill>
                  <a:srgbClr val="D7712B"/>
                </a:solidFill>
              </a:rPr>
              <a:t>print('El promedio es:',prom)</a:t>
            </a:r>
            <a:endParaRPr lang="pt-BR" sz="3000" dirty="0">
              <a:solidFill>
                <a:srgbClr val="D7712B"/>
              </a:solidFill>
            </a:endParaRPr>
          </a:p>
        </p:txBody>
      </p:sp>
      <p:sp>
        <p:nvSpPr>
          <p:cNvPr id="6" name="CuadroTexto 5">
            <a:extLst>
              <a:ext uri="{FF2B5EF4-FFF2-40B4-BE49-F238E27FC236}">
                <a16:creationId xmlns:a16="http://schemas.microsoft.com/office/drawing/2014/main" id="{6D7E95AC-881B-FC3C-A8D2-AA6B0C5AAFEC}"/>
              </a:ext>
            </a:extLst>
          </p:cNvPr>
          <p:cNvSpPr txBox="1"/>
          <p:nvPr/>
        </p:nvSpPr>
        <p:spPr>
          <a:xfrm>
            <a:off x="6425182" y="1185025"/>
            <a:ext cx="5766818" cy="3785652"/>
          </a:xfrm>
          <a:prstGeom prst="rect">
            <a:avLst/>
          </a:prstGeom>
          <a:noFill/>
        </p:spPr>
        <p:txBody>
          <a:bodyPr wrap="square" rtlCol="0">
            <a:spAutoFit/>
          </a:bodyPr>
          <a:lstStyle/>
          <a:p>
            <a:r>
              <a:rPr lang="sv-SE" sz="3000" dirty="0">
                <a:solidFill>
                  <a:srgbClr val="D7712B"/>
                </a:solidFill>
              </a:rPr>
              <a:t>numlist=list()</a:t>
            </a:r>
          </a:p>
          <a:p>
            <a:r>
              <a:rPr lang="sv-SE" sz="3000" dirty="0">
                <a:solidFill>
                  <a:srgbClr val="D7712B"/>
                </a:solidFill>
              </a:rPr>
              <a:t>while True:</a:t>
            </a:r>
          </a:p>
          <a:p>
            <a:r>
              <a:rPr lang="sv-SE" sz="3000" dirty="0">
                <a:solidFill>
                  <a:srgbClr val="D7712B"/>
                </a:solidFill>
              </a:rPr>
              <a:t>    </a:t>
            </a:r>
            <a:r>
              <a:rPr lang="sv-SE" sz="3000" dirty="0">
                <a:solidFill>
                  <a:srgbClr val="7030A0"/>
                </a:solidFill>
              </a:rPr>
              <a:t>inp=input('Ingrese un número:')</a:t>
            </a:r>
          </a:p>
          <a:p>
            <a:r>
              <a:rPr lang="sv-SE" sz="3000" dirty="0">
                <a:solidFill>
                  <a:srgbClr val="7030A0"/>
                </a:solidFill>
              </a:rPr>
              <a:t>    if inp == 'fin': break</a:t>
            </a:r>
          </a:p>
          <a:p>
            <a:r>
              <a:rPr lang="sv-SE" sz="3000" dirty="0">
                <a:solidFill>
                  <a:srgbClr val="7030A0"/>
                </a:solidFill>
              </a:rPr>
              <a:t>    val=float(inp)</a:t>
            </a:r>
          </a:p>
          <a:p>
            <a:r>
              <a:rPr lang="sv-SE" sz="3000" dirty="0">
                <a:solidFill>
                  <a:srgbClr val="7030A0"/>
                </a:solidFill>
              </a:rPr>
              <a:t>    numlist.append(val)</a:t>
            </a:r>
          </a:p>
          <a:p>
            <a:r>
              <a:rPr lang="sv-SE" sz="3000" dirty="0">
                <a:solidFill>
                  <a:srgbClr val="2E75B6"/>
                </a:solidFill>
              </a:rPr>
              <a:t>prom=sum(numlist)/len(numlist)</a:t>
            </a:r>
          </a:p>
          <a:p>
            <a:r>
              <a:rPr lang="sv-SE" sz="3000" dirty="0">
                <a:solidFill>
                  <a:srgbClr val="D7712B"/>
                </a:solidFill>
              </a:rPr>
              <a:t>print('El promedio es:',prom)</a:t>
            </a:r>
            <a:endParaRPr lang="pt-BR" sz="3000" dirty="0">
              <a:solidFill>
                <a:srgbClr val="D7712B"/>
              </a:solidFill>
            </a:endParaRPr>
          </a:p>
        </p:txBody>
      </p:sp>
    </p:spTree>
    <p:extLst>
      <p:ext uri="{BB962C8B-B14F-4D97-AF65-F5344CB8AC3E}">
        <p14:creationId xmlns:p14="http://schemas.microsoft.com/office/powerpoint/2010/main" val="188473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C3DFC-3E45-6B82-0373-A8481DAD30A6}"/>
              </a:ext>
            </a:extLst>
          </p:cNvPr>
          <p:cNvSpPr>
            <a:spLocks noGrp="1"/>
          </p:cNvSpPr>
          <p:nvPr>
            <p:ph type="title"/>
          </p:nvPr>
        </p:nvSpPr>
        <p:spPr/>
        <p:txBody>
          <a:bodyPr/>
          <a:lstStyle/>
          <a:p>
            <a:r>
              <a:rPr lang="es-PE" b="1" dirty="0"/>
              <a:t>Índice</a:t>
            </a:r>
          </a:p>
        </p:txBody>
      </p:sp>
      <p:sp>
        <p:nvSpPr>
          <p:cNvPr id="3" name="Marcador de pie de página 2">
            <a:extLst>
              <a:ext uri="{FF2B5EF4-FFF2-40B4-BE49-F238E27FC236}">
                <a16:creationId xmlns:a16="http://schemas.microsoft.com/office/drawing/2014/main" id="{DA763EBA-2A7F-81E4-146B-F1E0EB34A720}"/>
              </a:ext>
            </a:extLst>
          </p:cNvPr>
          <p:cNvSpPr>
            <a:spLocks noGrp="1"/>
          </p:cNvSpPr>
          <p:nvPr>
            <p:ph type="ftr" sz="quarter" idx="11"/>
          </p:nvPr>
        </p:nvSpPr>
        <p:spPr/>
        <p:txBody>
          <a:bodyPr/>
          <a:lstStyle/>
          <a:p>
            <a:r>
              <a:rPr lang="es-MX" dirty="0"/>
              <a:t>Python para todos - Agosto del 2022</a:t>
            </a:r>
            <a:endParaRPr lang="es-PE" dirty="0"/>
          </a:p>
        </p:txBody>
      </p:sp>
      <p:sp>
        <p:nvSpPr>
          <p:cNvPr id="4" name="Marcador de número de diapositiva 3">
            <a:extLst>
              <a:ext uri="{FF2B5EF4-FFF2-40B4-BE49-F238E27FC236}">
                <a16:creationId xmlns:a16="http://schemas.microsoft.com/office/drawing/2014/main" id="{AC3B8CFA-C339-0E1D-C1C3-CC5C940A575A}"/>
              </a:ext>
            </a:extLst>
          </p:cNvPr>
          <p:cNvSpPr>
            <a:spLocks noGrp="1"/>
          </p:cNvSpPr>
          <p:nvPr>
            <p:ph type="sldNum" sz="quarter" idx="12"/>
          </p:nvPr>
        </p:nvSpPr>
        <p:spPr/>
        <p:txBody>
          <a:bodyPr/>
          <a:lstStyle/>
          <a:p>
            <a:fld id="{3CE8B06D-1C54-45AF-95B4-2D125529B008}" type="slidenum">
              <a:rPr lang="es-PE" smtClean="0"/>
              <a:t>2</a:t>
            </a:fld>
            <a:endParaRPr lang="es-PE" dirty="0"/>
          </a:p>
        </p:txBody>
      </p:sp>
      <p:sp>
        <p:nvSpPr>
          <p:cNvPr id="5" name="CuadroTexto 4">
            <a:extLst>
              <a:ext uri="{FF2B5EF4-FFF2-40B4-BE49-F238E27FC236}">
                <a16:creationId xmlns:a16="http://schemas.microsoft.com/office/drawing/2014/main" id="{B4A4480A-9030-5D99-391A-4F8CB7BF6086}"/>
              </a:ext>
            </a:extLst>
          </p:cNvPr>
          <p:cNvSpPr txBox="1"/>
          <p:nvPr/>
        </p:nvSpPr>
        <p:spPr>
          <a:xfrm>
            <a:off x="2014778" y="1354950"/>
            <a:ext cx="7032239" cy="1938992"/>
          </a:xfrm>
          <a:prstGeom prst="rect">
            <a:avLst/>
          </a:prstGeom>
          <a:noFill/>
        </p:spPr>
        <p:txBody>
          <a:bodyPr wrap="square" rtlCol="0">
            <a:spAutoFit/>
          </a:bodyPr>
          <a:lstStyle/>
          <a:p>
            <a:pPr marL="514350" indent="-514350">
              <a:buAutoNum type="arabicPeriod"/>
            </a:pPr>
            <a:r>
              <a:rPr lang="es-PE" sz="4000" dirty="0"/>
              <a:t>Introducción</a:t>
            </a:r>
          </a:p>
          <a:p>
            <a:pPr marL="514350" indent="-514350">
              <a:buFontTx/>
              <a:buAutoNum type="arabicPeriod"/>
            </a:pPr>
            <a:r>
              <a:rPr lang="es-PE" sz="4000" dirty="0"/>
              <a:t>Listas</a:t>
            </a:r>
          </a:p>
          <a:p>
            <a:pPr marL="514350" indent="-514350">
              <a:buFontTx/>
              <a:buAutoNum type="arabicPeriod"/>
            </a:pPr>
            <a:r>
              <a:rPr lang="es-PE" sz="4000" dirty="0"/>
              <a:t>Diccionarios</a:t>
            </a:r>
          </a:p>
        </p:txBody>
      </p:sp>
    </p:spTree>
    <p:extLst>
      <p:ext uri="{BB962C8B-B14F-4D97-AF65-F5344CB8AC3E}">
        <p14:creationId xmlns:p14="http://schemas.microsoft.com/office/powerpoint/2010/main" val="4094700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37560-8CCC-E3E6-769C-454320E1B8E7}"/>
              </a:ext>
            </a:extLst>
          </p:cNvPr>
          <p:cNvSpPr>
            <a:spLocks noGrp="1"/>
          </p:cNvSpPr>
          <p:nvPr>
            <p:ph type="title"/>
          </p:nvPr>
        </p:nvSpPr>
        <p:spPr/>
        <p:txBody>
          <a:bodyPr/>
          <a:lstStyle/>
          <a:p>
            <a:r>
              <a:rPr lang="es-MX" b="1" dirty="0"/>
              <a:t>Usando </a:t>
            </a:r>
            <a:r>
              <a:rPr lang="es-MX" b="1" dirty="0" err="1"/>
              <a:t>split</a:t>
            </a:r>
            <a:endParaRPr lang="es-PE" b="1" dirty="0"/>
          </a:p>
        </p:txBody>
      </p:sp>
      <p:sp>
        <p:nvSpPr>
          <p:cNvPr id="3" name="Marcador de pie de página 2">
            <a:extLst>
              <a:ext uri="{FF2B5EF4-FFF2-40B4-BE49-F238E27FC236}">
                <a16:creationId xmlns:a16="http://schemas.microsoft.com/office/drawing/2014/main" id="{2664407C-D802-CB9A-32B4-FC61DD6EB7B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07B30854-8D03-2BF6-532E-80B085E4730E}"/>
              </a:ext>
            </a:extLst>
          </p:cNvPr>
          <p:cNvSpPr>
            <a:spLocks noGrp="1"/>
          </p:cNvSpPr>
          <p:nvPr>
            <p:ph type="sldNum" sz="quarter" idx="12"/>
          </p:nvPr>
        </p:nvSpPr>
        <p:spPr/>
        <p:txBody>
          <a:bodyPr/>
          <a:lstStyle/>
          <a:p>
            <a:fld id="{3CE8B06D-1C54-45AF-95B4-2D125529B008}" type="slidenum">
              <a:rPr lang="es-PE" smtClean="0"/>
              <a:t>20</a:t>
            </a:fld>
            <a:endParaRPr lang="es-PE" dirty="0"/>
          </a:p>
        </p:txBody>
      </p:sp>
      <p:sp>
        <p:nvSpPr>
          <p:cNvPr id="5" name="CuadroTexto 4">
            <a:extLst>
              <a:ext uri="{FF2B5EF4-FFF2-40B4-BE49-F238E27FC236}">
                <a16:creationId xmlns:a16="http://schemas.microsoft.com/office/drawing/2014/main" id="{31D25927-B2AB-EE2F-4D26-CB48CC653735}"/>
              </a:ext>
            </a:extLst>
          </p:cNvPr>
          <p:cNvSpPr txBox="1"/>
          <p:nvPr/>
        </p:nvSpPr>
        <p:spPr>
          <a:xfrm>
            <a:off x="1062369" y="1118771"/>
            <a:ext cx="5144467" cy="5262979"/>
          </a:xfrm>
          <a:prstGeom prst="rect">
            <a:avLst/>
          </a:prstGeom>
          <a:noFill/>
        </p:spPr>
        <p:txBody>
          <a:bodyPr wrap="square" rtlCol="0">
            <a:spAutoFit/>
          </a:bodyPr>
          <a:lstStyle/>
          <a:p>
            <a:r>
              <a:rPr lang="es-MX" sz="2400" dirty="0">
                <a:solidFill>
                  <a:srgbClr val="D7712B"/>
                </a:solidFill>
              </a:rPr>
              <a:t>line='Tengo      mucho espacio'</a:t>
            </a:r>
          </a:p>
          <a:p>
            <a:r>
              <a:rPr lang="es-MX" sz="2400" dirty="0" err="1">
                <a:solidFill>
                  <a:srgbClr val="7030A0"/>
                </a:solidFill>
              </a:rPr>
              <a:t>var</a:t>
            </a:r>
            <a:r>
              <a:rPr lang="es-MX" sz="2400" dirty="0">
                <a:solidFill>
                  <a:srgbClr val="7030A0"/>
                </a:solidFill>
              </a:rPr>
              <a:t>=</a:t>
            </a:r>
            <a:r>
              <a:rPr lang="es-MX" sz="2400" dirty="0" err="1">
                <a:solidFill>
                  <a:srgbClr val="7030A0"/>
                </a:solidFill>
              </a:rPr>
              <a:t>line.split</a:t>
            </a:r>
            <a:r>
              <a:rPr lang="es-MX" sz="2400" dirty="0">
                <a:solidFill>
                  <a:srgbClr val="7030A0"/>
                </a:solidFill>
              </a:rPr>
              <a:t>()</a:t>
            </a:r>
          </a:p>
          <a:p>
            <a:r>
              <a:rPr lang="es-MX" sz="2400" dirty="0" err="1">
                <a:solidFill>
                  <a:srgbClr val="D7712B"/>
                </a:solidFill>
              </a:rPr>
              <a:t>print</a:t>
            </a:r>
            <a:r>
              <a:rPr lang="es-MX" sz="2400" dirty="0">
                <a:solidFill>
                  <a:srgbClr val="D7712B"/>
                </a:solidFill>
              </a:rPr>
              <a:t>(</a:t>
            </a:r>
            <a:r>
              <a:rPr lang="es-MX" sz="2400" dirty="0" err="1">
                <a:solidFill>
                  <a:srgbClr val="D7712B"/>
                </a:solidFill>
              </a:rPr>
              <a:t>var</a:t>
            </a:r>
            <a:r>
              <a:rPr lang="es-MX" sz="2400" dirty="0">
                <a:solidFill>
                  <a:srgbClr val="D7712B"/>
                </a:solidFill>
              </a:rPr>
              <a:t>)</a:t>
            </a:r>
          </a:p>
          <a:p>
            <a:endParaRPr lang="es-MX" sz="2400" dirty="0">
              <a:solidFill>
                <a:srgbClr val="D7712B"/>
              </a:solidFill>
            </a:endParaRPr>
          </a:p>
          <a:p>
            <a:r>
              <a:rPr lang="pt-BR" sz="2400" dirty="0" err="1">
                <a:solidFill>
                  <a:srgbClr val="D7712B"/>
                </a:solidFill>
              </a:rPr>
              <a:t>line</a:t>
            </a:r>
            <a:r>
              <a:rPr lang="pt-BR" sz="2400" dirty="0">
                <a:solidFill>
                  <a:srgbClr val="D7712B"/>
                </a:solidFill>
              </a:rPr>
              <a:t>='</a:t>
            </a:r>
            <a:r>
              <a:rPr lang="pt-BR" sz="2400" dirty="0" err="1">
                <a:solidFill>
                  <a:srgbClr val="D7712B"/>
                </a:solidFill>
              </a:rPr>
              <a:t>primero;segundo;tercero</a:t>
            </a:r>
            <a:r>
              <a:rPr lang="pt-BR" sz="2400" dirty="0">
                <a:solidFill>
                  <a:srgbClr val="D7712B"/>
                </a:solidFill>
              </a:rPr>
              <a:t>'</a:t>
            </a:r>
          </a:p>
          <a:p>
            <a:r>
              <a:rPr lang="pt-BR" sz="2400" dirty="0">
                <a:solidFill>
                  <a:srgbClr val="7030A0"/>
                </a:solidFill>
              </a:rPr>
              <a:t>var=</a:t>
            </a:r>
            <a:r>
              <a:rPr lang="pt-BR" sz="2400" dirty="0" err="1">
                <a:solidFill>
                  <a:srgbClr val="7030A0"/>
                </a:solidFill>
              </a:rPr>
              <a:t>line.split</a:t>
            </a:r>
            <a:r>
              <a:rPr lang="pt-BR" sz="2400" dirty="0">
                <a:solidFill>
                  <a:srgbClr val="7030A0"/>
                </a:solidFill>
              </a:rPr>
              <a:t>()</a:t>
            </a:r>
          </a:p>
          <a:p>
            <a:r>
              <a:rPr lang="pt-BR" sz="2400" dirty="0">
                <a:solidFill>
                  <a:srgbClr val="D7712B"/>
                </a:solidFill>
              </a:rPr>
              <a:t>print(var)</a:t>
            </a:r>
            <a:endParaRPr lang="es-MX" sz="2400" dirty="0">
              <a:solidFill>
                <a:srgbClr val="D7712B"/>
              </a:solidFill>
            </a:endParaRPr>
          </a:p>
          <a:p>
            <a:endParaRPr lang="es-MX" sz="2400" dirty="0">
              <a:solidFill>
                <a:srgbClr val="D7712B"/>
              </a:solidFill>
            </a:endParaRPr>
          </a:p>
          <a:p>
            <a:r>
              <a:rPr lang="pt-BR" sz="2400" dirty="0">
                <a:solidFill>
                  <a:srgbClr val="D7712B"/>
                </a:solidFill>
              </a:rPr>
              <a:t>print(</a:t>
            </a:r>
            <a:r>
              <a:rPr lang="pt-BR" sz="2400" dirty="0" err="1">
                <a:solidFill>
                  <a:srgbClr val="2E75B6"/>
                </a:solidFill>
              </a:rPr>
              <a:t>len</a:t>
            </a:r>
            <a:r>
              <a:rPr lang="pt-BR" sz="2400" dirty="0">
                <a:solidFill>
                  <a:srgbClr val="D7712B"/>
                </a:solidFill>
              </a:rPr>
              <a:t>(var))</a:t>
            </a:r>
          </a:p>
          <a:p>
            <a:endParaRPr lang="es-MX" sz="2400" dirty="0">
              <a:solidFill>
                <a:srgbClr val="D7712B"/>
              </a:solidFill>
            </a:endParaRPr>
          </a:p>
          <a:p>
            <a:r>
              <a:rPr lang="pt-BR" sz="2400" dirty="0">
                <a:solidFill>
                  <a:srgbClr val="7030A0"/>
                </a:solidFill>
              </a:rPr>
              <a:t>var=</a:t>
            </a:r>
            <a:r>
              <a:rPr lang="pt-BR" sz="2400" dirty="0" err="1">
                <a:solidFill>
                  <a:srgbClr val="7030A0"/>
                </a:solidFill>
              </a:rPr>
              <a:t>line.split</a:t>
            </a:r>
            <a:r>
              <a:rPr lang="pt-BR" sz="2400" dirty="0">
                <a:solidFill>
                  <a:srgbClr val="7030A0"/>
                </a:solidFill>
              </a:rPr>
              <a:t>(';')</a:t>
            </a:r>
          </a:p>
          <a:p>
            <a:r>
              <a:rPr lang="pt-BR" sz="2400" dirty="0">
                <a:solidFill>
                  <a:srgbClr val="D7712B"/>
                </a:solidFill>
              </a:rPr>
              <a:t>print(var)</a:t>
            </a:r>
          </a:p>
          <a:p>
            <a:r>
              <a:rPr lang="pt-BR" sz="2400" dirty="0">
                <a:solidFill>
                  <a:srgbClr val="D7712B"/>
                </a:solidFill>
              </a:rPr>
              <a:t>print(</a:t>
            </a:r>
            <a:r>
              <a:rPr lang="pt-BR" sz="2400" dirty="0" err="1">
                <a:solidFill>
                  <a:srgbClr val="2E75B6"/>
                </a:solidFill>
              </a:rPr>
              <a:t>len</a:t>
            </a:r>
            <a:r>
              <a:rPr lang="pt-BR" sz="2400" dirty="0">
                <a:solidFill>
                  <a:srgbClr val="D7712B"/>
                </a:solidFill>
              </a:rPr>
              <a:t>(var))</a:t>
            </a:r>
          </a:p>
          <a:p>
            <a:endParaRPr lang="pt-BR" sz="2400" dirty="0">
              <a:solidFill>
                <a:srgbClr val="D7712B"/>
              </a:solidFill>
            </a:endParaRPr>
          </a:p>
        </p:txBody>
      </p:sp>
      <p:sp>
        <p:nvSpPr>
          <p:cNvPr id="6" name="CuadroTexto 5">
            <a:extLst>
              <a:ext uri="{FF2B5EF4-FFF2-40B4-BE49-F238E27FC236}">
                <a16:creationId xmlns:a16="http://schemas.microsoft.com/office/drawing/2014/main" id="{4E9A9A0B-54EB-8EDF-7AE9-BD29D49C3D06}"/>
              </a:ext>
            </a:extLst>
          </p:cNvPr>
          <p:cNvSpPr txBox="1"/>
          <p:nvPr/>
        </p:nvSpPr>
        <p:spPr>
          <a:xfrm>
            <a:off x="6930668" y="1479966"/>
            <a:ext cx="4994564" cy="4247317"/>
          </a:xfrm>
          <a:prstGeom prst="rect">
            <a:avLst/>
          </a:prstGeom>
          <a:noFill/>
        </p:spPr>
        <p:txBody>
          <a:bodyPr wrap="square" rtlCol="0">
            <a:spAutoFit/>
          </a:bodyPr>
          <a:lstStyle/>
          <a:p>
            <a:r>
              <a:rPr lang="es-MX" sz="3000" dirty="0">
                <a:solidFill>
                  <a:srgbClr val="843C0C"/>
                </a:solidFill>
              </a:rPr>
              <a:t>['Tengo', 'mucho', 'espacio’]</a:t>
            </a:r>
          </a:p>
          <a:p>
            <a:endParaRPr lang="es-MX" sz="3000" dirty="0">
              <a:solidFill>
                <a:srgbClr val="843C0C"/>
              </a:solidFill>
            </a:endParaRPr>
          </a:p>
          <a:p>
            <a:r>
              <a:rPr lang="es-PE" sz="3000" dirty="0">
                <a:solidFill>
                  <a:srgbClr val="843C0C"/>
                </a:solidFill>
              </a:rPr>
              <a:t>['</a:t>
            </a:r>
            <a:r>
              <a:rPr lang="es-PE" sz="3000" dirty="0" err="1">
                <a:solidFill>
                  <a:srgbClr val="843C0C"/>
                </a:solidFill>
              </a:rPr>
              <a:t>primero;segundo;tercero</a:t>
            </a:r>
            <a:r>
              <a:rPr lang="es-PE" sz="3000" dirty="0">
                <a:solidFill>
                  <a:srgbClr val="843C0C"/>
                </a:solidFill>
              </a:rPr>
              <a:t>’]</a:t>
            </a:r>
          </a:p>
          <a:p>
            <a:endParaRPr lang="es-PE" sz="3000" dirty="0">
              <a:solidFill>
                <a:srgbClr val="843C0C"/>
              </a:solidFill>
            </a:endParaRPr>
          </a:p>
          <a:p>
            <a:r>
              <a:rPr lang="es-PE" sz="3000" dirty="0">
                <a:solidFill>
                  <a:srgbClr val="843C0C"/>
                </a:solidFill>
              </a:rPr>
              <a:t>1</a:t>
            </a:r>
          </a:p>
          <a:p>
            <a:endParaRPr lang="es-PE" sz="3000" dirty="0">
              <a:solidFill>
                <a:srgbClr val="843C0C"/>
              </a:solidFill>
            </a:endParaRPr>
          </a:p>
          <a:p>
            <a:r>
              <a:rPr lang="es-PE" sz="3000" dirty="0">
                <a:solidFill>
                  <a:srgbClr val="843C0C"/>
                </a:solidFill>
              </a:rPr>
              <a:t>['primero', 'segundo', 'tercero’]</a:t>
            </a:r>
          </a:p>
          <a:p>
            <a:endParaRPr lang="es-PE" sz="3000" dirty="0">
              <a:solidFill>
                <a:srgbClr val="843C0C"/>
              </a:solidFill>
            </a:endParaRPr>
          </a:p>
          <a:p>
            <a:r>
              <a:rPr lang="es-PE" sz="3000" dirty="0">
                <a:solidFill>
                  <a:srgbClr val="843C0C"/>
                </a:solidFill>
              </a:rPr>
              <a:t>3</a:t>
            </a:r>
          </a:p>
        </p:txBody>
      </p:sp>
    </p:spTree>
    <p:extLst>
      <p:ext uri="{BB962C8B-B14F-4D97-AF65-F5344CB8AC3E}">
        <p14:creationId xmlns:p14="http://schemas.microsoft.com/office/powerpoint/2010/main" val="377853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E11E9-2E1E-E729-6ABA-9017AAEA39A8}"/>
              </a:ext>
            </a:extLst>
          </p:cNvPr>
          <p:cNvSpPr>
            <a:spLocks noGrp="1"/>
          </p:cNvSpPr>
          <p:nvPr>
            <p:ph type="title"/>
          </p:nvPr>
        </p:nvSpPr>
        <p:spPr/>
        <p:txBody>
          <a:bodyPr/>
          <a:lstStyle/>
          <a:p>
            <a:r>
              <a:rPr lang="es-MX" b="1" dirty="0"/>
              <a:t>Algunas comparaciones</a:t>
            </a:r>
            <a:endParaRPr lang="es-PE" b="1" dirty="0"/>
          </a:p>
        </p:txBody>
      </p:sp>
      <p:sp>
        <p:nvSpPr>
          <p:cNvPr id="3" name="Marcador de pie de página 2">
            <a:extLst>
              <a:ext uri="{FF2B5EF4-FFF2-40B4-BE49-F238E27FC236}">
                <a16:creationId xmlns:a16="http://schemas.microsoft.com/office/drawing/2014/main" id="{E00F2275-00F1-5BE8-1EA7-7A1320FD7EC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9431FF4F-E8C6-D80E-9291-81CC55E0F77E}"/>
              </a:ext>
            </a:extLst>
          </p:cNvPr>
          <p:cNvSpPr>
            <a:spLocks noGrp="1"/>
          </p:cNvSpPr>
          <p:nvPr>
            <p:ph type="sldNum" sz="quarter" idx="12"/>
          </p:nvPr>
        </p:nvSpPr>
        <p:spPr/>
        <p:txBody>
          <a:bodyPr/>
          <a:lstStyle/>
          <a:p>
            <a:fld id="{3CE8B06D-1C54-45AF-95B4-2D125529B008}" type="slidenum">
              <a:rPr lang="es-PE" smtClean="0"/>
              <a:t>21</a:t>
            </a:fld>
            <a:endParaRPr lang="es-PE" dirty="0"/>
          </a:p>
        </p:txBody>
      </p:sp>
      <p:sp>
        <p:nvSpPr>
          <p:cNvPr id="5" name="CuadroTexto 4">
            <a:extLst>
              <a:ext uri="{FF2B5EF4-FFF2-40B4-BE49-F238E27FC236}">
                <a16:creationId xmlns:a16="http://schemas.microsoft.com/office/drawing/2014/main" id="{F65343EE-0007-7B12-A142-08E18117CE25}"/>
              </a:ext>
            </a:extLst>
          </p:cNvPr>
          <p:cNvSpPr txBox="1"/>
          <p:nvPr/>
        </p:nvSpPr>
        <p:spPr>
          <a:xfrm>
            <a:off x="1312201" y="988194"/>
            <a:ext cx="5144467" cy="3046988"/>
          </a:xfrm>
          <a:prstGeom prst="rect">
            <a:avLst/>
          </a:prstGeom>
          <a:noFill/>
        </p:spPr>
        <p:txBody>
          <a:bodyPr wrap="square" rtlCol="0">
            <a:spAutoFit/>
          </a:bodyPr>
          <a:lstStyle/>
          <a:p>
            <a:r>
              <a:rPr lang="es-MX" sz="2400" dirty="0">
                <a:solidFill>
                  <a:srgbClr val="D7712B"/>
                </a:solidFill>
              </a:rPr>
              <a:t>texto = open('mbox.txt')</a:t>
            </a:r>
          </a:p>
          <a:p>
            <a:r>
              <a:rPr lang="es-MX" sz="2400" dirty="0" err="1">
                <a:solidFill>
                  <a:srgbClr val="D7712B"/>
                </a:solidFill>
              </a:rPr>
              <a:t>for</a:t>
            </a:r>
            <a:r>
              <a:rPr lang="es-MX" sz="2400" dirty="0">
                <a:solidFill>
                  <a:srgbClr val="D7712B"/>
                </a:solidFill>
              </a:rPr>
              <a:t> line in texto:</a:t>
            </a:r>
          </a:p>
          <a:p>
            <a:r>
              <a:rPr lang="es-MX" sz="2400" dirty="0">
                <a:solidFill>
                  <a:srgbClr val="D7712B"/>
                </a:solidFill>
              </a:rPr>
              <a:t>    </a:t>
            </a:r>
            <a:r>
              <a:rPr lang="es-MX" sz="2400" dirty="0">
                <a:solidFill>
                  <a:srgbClr val="7030A0"/>
                </a:solidFill>
              </a:rPr>
              <a:t>line=</a:t>
            </a:r>
            <a:r>
              <a:rPr lang="es-MX" sz="2400" dirty="0" err="1">
                <a:solidFill>
                  <a:srgbClr val="7030A0"/>
                </a:solidFill>
              </a:rPr>
              <a:t>line.rstrip</a:t>
            </a:r>
            <a:r>
              <a:rPr lang="es-MX" sz="2400" dirty="0">
                <a:solidFill>
                  <a:srgbClr val="7030A0"/>
                </a:solidFill>
              </a:rPr>
              <a:t>()</a:t>
            </a:r>
          </a:p>
          <a:p>
            <a:r>
              <a:rPr lang="es-MX" sz="2400" dirty="0">
                <a:solidFill>
                  <a:srgbClr val="7030A0"/>
                </a:solidFill>
              </a:rPr>
              <a:t>    </a:t>
            </a:r>
            <a:r>
              <a:rPr lang="es-MX" sz="2400" dirty="0" err="1">
                <a:solidFill>
                  <a:srgbClr val="7030A0"/>
                </a:solidFill>
              </a:rPr>
              <a:t>if</a:t>
            </a:r>
            <a:r>
              <a:rPr lang="es-MX" sz="2400" dirty="0">
                <a:solidFill>
                  <a:srgbClr val="7030A0"/>
                </a:solidFill>
              </a:rPr>
              <a:t> </a:t>
            </a:r>
            <a:r>
              <a:rPr lang="es-MX" sz="2400" dirty="0" err="1">
                <a:solidFill>
                  <a:srgbClr val="7030A0"/>
                </a:solidFill>
              </a:rPr>
              <a:t>not</a:t>
            </a:r>
            <a:r>
              <a:rPr lang="es-MX" sz="2400" dirty="0">
                <a:solidFill>
                  <a:srgbClr val="7030A0"/>
                </a:solidFill>
              </a:rPr>
              <a:t> </a:t>
            </a:r>
            <a:r>
              <a:rPr lang="es-MX" sz="2400" dirty="0" err="1">
                <a:solidFill>
                  <a:srgbClr val="7030A0"/>
                </a:solidFill>
              </a:rPr>
              <a:t>line.startswith</a:t>
            </a:r>
            <a:r>
              <a:rPr lang="es-MX" sz="2400" dirty="0">
                <a:solidFill>
                  <a:srgbClr val="7030A0"/>
                </a:solidFill>
              </a:rPr>
              <a:t>('</a:t>
            </a:r>
            <a:r>
              <a:rPr lang="es-MX" sz="2400" dirty="0" err="1">
                <a:solidFill>
                  <a:srgbClr val="7030A0"/>
                </a:solidFill>
              </a:rPr>
              <a:t>From</a:t>
            </a:r>
            <a:r>
              <a:rPr lang="es-MX" sz="2400" dirty="0">
                <a:solidFill>
                  <a:srgbClr val="7030A0"/>
                </a:solidFill>
              </a:rPr>
              <a:t>:'):</a:t>
            </a:r>
          </a:p>
          <a:p>
            <a:r>
              <a:rPr lang="es-MX" sz="2400" dirty="0">
                <a:solidFill>
                  <a:srgbClr val="7030A0"/>
                </a:solidFill>
              </a:rPr>
              <a:t>        continue</a:t>
            </a:r>
          </a:p>
          <a:p>
            <a:r>
              <a:rPr lang="es-MX" sz="2400" dirty="0">
                <a:solidFill>
                  <a:srgbClr val="D7712B"/>
                </a:solidFill>
              </a:rPr>
              <a:t>    </a:t>
            </a:r>
          </a:p>
          <a:p>
            <a:r>
              <a:rPr lang="es-MX" sz="2400" dirty="0">
                <a:solidFill>
                  <a:srgbClr val="0070C0"/>
                </a:solidFill>
              </a:rPr>
              <a:t>    palabra=</a:t>
            </a:r>
            <a:r>
              <a:rPr lang="es-MX" sz="2400" dirty="0" err="1">
                <a:solidFill>
                  <a:srgbClr val="0070C0"/>
                </a:solidFill>
              </a:rPr>
              <a:t>line.split</a:t>
            </a:r>
            <a:r>
              <a:rPr lang="es-MX" sz="2400" dirty="0">
                <a:solidFill>
                  <a:srgbClr val="0070C0"/>
                </a:solidFill>
              </a:rPr>
              <a:t>()</a:t>
            </a:r>
          </a:p>
          <a:p>
            <a:r>
              <a:rPr lang="es-MX" sz="2400" dirty="0">
                <a:solidFill>
                  <a:srgbClr val="0070C0"/>
                </a:solidFill>
              </a:rPr>
              <a:t>    </a:t>
            </a:r>
            <a:r>
              <a:rPr lang="es-MX" sz="2400" dirty="0" err="1">
                <a:solidFill>
                  <a:srgbClr val="0070C0"/>
                </a:solidFill>
              </a:rPr>
              <a:t>print</a:t>
            </a:r>
            <a:r>
              <a:rPr lang="es-MX" sz="2400" dirty="0">
                <a:solidFill>
                  <a:srgbClr val="0070C0"/>
                </a:solidFill>
              </a:rPr>
              <a:t>(palabra[2])</a:t>
            </a:r>
            <a:endParaRPr lang="pt-BR" sz="2400" dirty="0">
              <a:solidFill>
                <a:srgbClr val="0070C0"/>
              </a:solidFill>
            </a:endParaRPr>
          </a:p>
        </p:txBody>
      </p:sp>
      <p:sp>
        <p:nvSpPr>
          <p:cNvPr id="6" name="CuadroTexto 5">
            <a:extLst>
              <a:ext uri="{FF2B5EF4-FFF2-40B4-BE49-F238E27FC236}">
                <a16:creationId xmlns:a16="http://schemas.microsoft.com/office/drawing/2014/main" id="{A558BA5D-B9C3-8867-1605-9F9D9BD2EA92}"/>
              </a:ext>
            </a:extLst>
          </p:cNvPr>
          <p:cNvSpPr txBox="1"/>
          <p:nvPr/>
        </p:nvSpPr>
        <p:spPr>
          <a:xfrm>
            <a:off x="8970682" y="1542192"/>
            <a:ext cx="2379518" cy="1938992"/>
          </a:xfrm>
          <a:prstGeom prst="rect">
            <a:avLst/>
          </a:prstGeom>
          <a:noFill/>
        </p:spPr>
        <p:txBody>
          <a:bodyPr wrap="square" rtlCol="0">
            <a:spAutoFit/>
          </a:bodyPr>
          <a:lstStyle/>
          <a:p>
            <a:r>
              <a:rPr lang="es-PE" sz="3000" dirty="0" err="1">
                <a:solidFill>
                  <a:srgbClr val="843C0C"/>
                </a:solidFill>
              </a:rPr>
              <a:t>Sab</a:t>
            </a:r>
            <a:endParaRPr lang="es-PE" sz="3000" dirty="0">
              <a:solidFill>
                <a:srgbClr val="843C0C"/>
              </a:solidFill>
            </a:endParaRPr>
          </a:p>
          <a:p>
            <a:r>
              <a:rPr lang="es-PE" sz="3000" dirty="0">
                <a:solidFill>
                  <a:srgbClr val="843C0C"/>
                </a:solidFill>
              </a:rPr>
              <a:t>Vie</a:t>
            </a:r>
          </a:p>
          <a:p>
            <a:r>
              <a:rPr lang="es-PE" sz="3000" dirty="0">
                <a:solidFill>
                  <a:srgbClr val="843C0C"/>
                </a:solidFill>
              </a:rPr>
              <a:t>Vie</a:t>
            </a:r>
          </a:p>
          <a:p>
            <a:r>
              <a:rPr lang="es-PE" sz="3000" dirty="0">
                <a:solidFill>
                  <a:srgbClr val="843C0C"/>
                </a:solidFill>
              </a:rPr>
              <a:t>…</a:t>
            </a:r>
          </a:p>
        </p:txBody>
      </p:sp>
      <p:sp>
        <p:nvSpPr>
          <p:cNvPr id="7" name="CuadroTexto 6">
            <a:extLst>
              <a:ext uri="{FF2B5EF4-FFF2-40B4-BE49-F238E27FC236}">
                <a16:creationId xmlns:a16="http://schemas.microsoft.com/office/drawing/2014/main" id="{3C08C6F0-5802-4716-69A3-DD50A6366120}"/>
              </a:ext>
            </a:extLst>
          </p:cNvPr>
          <p:cNvSpPr txBox="1"/>
          <p:nvPr/>
        </p:nvSpPr>
        <p:spPr>
          <a:xfrm>
            <a:off x="789641" y="4157623"/>
            <a:ext cx="9656686" cy="1938992"/>
          </a:xfrm>
          <a:prstGeom prst="rect">
            <a:avLst/>
          </a:prstGeom>
          <a:noFill/>
        </p:spPr>
        <p:txBody>
          <a:bodyPr wrap="square" rtlCol="0">
            <a:spAutoFit/>
          </a:bodyPr>
          <a:lstStyle/>
          <a:p>
            <a:r>
              <a:rPr lang="en-US" sz="2400" dirty="0">
                <a:solidFill>
                  <a:srgbClr val="7030A0"/>
                </a:solidFill>
              </a:rPr>
              <a:t>line='From franco.fabian@isodec.com.pe Sab Ago 10:15:12 2022’</a:t>
            </a:r>
          </a:p>
          <a:p>
            <a:r>
              <a:rPr lang="es-MX" sz="2400" dirty="0">
                <a:solidFill>
                  <a:srgbClr val="0070C0"/>
                </a:solidFill>
              </a:rPr>
              <a:t>palabra=</a:t>
            </a:r>
            <a:r>
              <a:rPr lang="es-MX" sz="2400" dirty="0" err="1">
                <a:solidFill>
                  <a:srgbClr val="0070C0"/>
                </a:solidFill>
              </a:rPr>
              <a:t>line.split</a:t>
            </a:r>
            <a:r>
              <a:rPr lang="es-MX" sz="2400" dirty="0">
                <a:solidFill>
                  <a:srgbClr val="0070C0"/>
                </a:solidFill>
              </a:rPr>
              <a:t>()</a:t>
            </a:r>
          </a:p>
          <a:p>
            <a:r>
              <a:rPr lang="es-MX" sz="2400" dirty="0" err="1">
                <a:solidFill>
                  <a:srgbClr val="0070C0"/>
                </a:solidFill>
              </a:rPr>
              <a:t>print</a:t>
            </a:r>
            <a:r>
              <a:rPr lang="es-MX" sz="2400" dirty="0">
                <a:solidFill>
                  <a:srgbClr val="0070C0"/>
                </a:solidFill>
              </a:rPr>
              <a:t>(palabra)</a:t>
            </a:r>
          </a:p>
          <a:p>
            <a:r>
              <a:rPr lang="en-US" sz="2400" dirty="0">
                <a:solidFill>
                  <a:srgbClr val="843C0C"/>
                </a:solidFill>
              </a:rPr>
              <a:t>['From', 'franco.fabian@isodec.com.pe', 'Sab', 'Ago', '10:15:12', '2022']</a:t>
            </a:r>
          </a:p>
          <a:p>
            <a:endParaRPr lang="en-US" sz="2400" dirty="0">
              <a:solidFill>
                <a:srgbClr val="7030A0"/>
              </a:solidFill>
            </a:endParaRPr>
          </a:p>
        </p:txBody>
      </p:sp>
    </p:spTree>
    <p:extLst>
      <p:ext uri="{BB962C8B-B14F-4D97-AF65-F5344CB8AC3E}">
        <p14:creationId xmlns:p14="http://schemas.microsoft.com/office/powerpoint/2010/main" val="62039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1</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22</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574368" y="983447"/>
            <a:ext cx="3440978" cy="646331"/>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¿Qué se obtiene de la siguiente expresión? </a:t>
            </a:r>
            <a:endParaRPr lang="es-ES" dirty="0">
              <a:solidFill>
                <a:schemeClr val="bg1"/>
              </a:solidFill>
            </a:endParaRPr>
          </a:p>
        </p:txBody>
      </p:sp>
      <p:sp>
        <p:nvSpPr>
          <p:cNvPr id="6" name="Rectángulo 8">
            <a:extLst>
              <a:ext uri="{FF2B5EF4-FFF2-40B4-BE49-F238E27FC236}">
                <a16:creationId xmlns:a16="http://schemas.microsoft.com/office/drawing/2014/main" id="{DF58224C-C68E-192F-FA6D-DF79EFB294EF}"/>
              </a:ext>
            </a:extLst>
          </p:cNvPr>
          <p:cNvSpPr/>
          <p:nvPr/>
        </p:nvSpPr>
        <p:spPr>
          <a:xfrm>
            <a:off x="1574368" y="3598661"/>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b) 6</a:t>
            </a:r>
          </a:p>
        </p:txBody>
      </p:sp>
      <p:sp>
        <p:nvSpPr>
          <p:cNvPr id="7" name="Rectángulo 8">
            <a:extLst>
              <a:ext uri="{FF2B5EF4-FFF2-40B4-BE49-F238E27FC236}">
                <a16:creationId xmlns:a16="http://schemas.microsoft.com/office/drawing/2014/main" id="{727C3722-4B27-E28C-51C9-8CA9C6926469}"/>
              </a:ext>
            </a:extLst>
          </p:cNvPr>
          <p:cNvSpPr/>
          <p:nvPr/>
        </p:nvSpPr>
        <p:spPr>
          <a:xfrm>
            <a:off x="1574368" y="3079078"/>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a) 15</a:t>
            </a:r>
          </a:p>
        </p:txBody>
      </p:sp>
      <p:sp>
        <p:nvSpPr>
          <p:cNvPr id="8" name="Rectángulo 8">
            <a:extLst>
              <a:ext uri="{FF2B5EF4-FFF2-40B4-BE49-F238E27FC236}">
                <a16:creationId xmlns:a16="http://schemas.microsoft.com/office/drawing/2014/main" id="{49CA62E1-C78F-AC09-169B-4BE7D3051A71}"/>
              </a:ext>
            </a:extLst>
          </p:cNvPr>
          <p:cNvSpPr/>
          <p:nvPr/>
        </p:nvSpPr>
        <p:spPr>
          <a:xfrm>
            <a:off x="1574368" y="4132099"/>
            <a:ext cx="4032000" cy="369332"/>
          </a:xfrm>
          <a:prstGeom prst="rect">
            <a:avLst/>
          </a:prstGeom>
          <a:solidFill>
            <a:schemeClr val="bg1">
              <a:lumMod val="95000"/>
            </a:schemeClr>
          </a:solidFill>
        </p:spPr>
        <p:txBody>
          <a:bodyPr wrap="square" lIns="91440" tIns="45720" rIns="91440" bIns="45720" anchor="t">
            <a:spAutoFit/>
          </a:bodyPr>
          <a:lstStyle/>
          <a:p>
            <a:pPr algn="just"/>
            <a:r>
              <a:rPr lang="es-PE" dirty="0"/>
              <a:t>c) [1, 2, 3, 4, 5, 6]</a:t>
            </a:r>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12" name="Rectángulo 8">
            <a:extLst>
              <a:ext uri="{FF2B5EF4-FFF2-40B4-BE49-F238E27FC236}">
                <a16:creationId xmlns:a16="http://schemas.microsoft.com/office/drawing/2014/main" id="{9FBBECFC-2EE5-6DE9-4308-492FD7099136}"/>
              </a:ext>
            </a:extLst>
          </p:cNvPr>
          <p:cNvSpPr/>
          <p:nvPr/>
        </p:nvSpPr>
        <p:spPr>
          <a:xfrm>
            <a:off x="1574368" y="1705771"/>
            <a:ext cx="3224642" cy="1200329"/>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a = [1, 2, 3]</a:t>
            </a:r>
          </a:p>
          <a:p>
            <a:r>
              <a:rPr lang="en-US" b="0" dirty="0">
                <a:solidFill>
                  <a:schemeClr val="bg1"/>
                </a:solidFill>
                <a:effectLst/>
                <a:latin typeface="Consolas" panose="020B0609020204030204" pitchFamily="49" charset="0"/>
              </a:rPr>
              <a:t>b = [4, 5, 6]</a:t>
            </a:r>
          </a:p>
          <a:p>
            <a:r>
              <a:rPr lang="en-US" b="0" dirty="0">
                <a:solidFill>
                  <a:schemeClr val="bg1"/>
                </a:solidFill>
                <a:effectLst/>
                <a:latin typeface="Consolas" panose="020B0609020204030204" pitchFamily="49" charset="0"/>
              </a:rPr>
              <a:t>c = a + b</a:t>
            </a:r>
          </a:p>
          <a:p>
            <a:r>
              <a:rPr lang="en-US" b="0" dirty="0">
                <a:solidFill>
                  <a:schemeClr val="bg1"/>
                </a:solidFill>
                <a:effectLst/>
                <a:latin typeface="Consolas" panose="020B0609020204030204" pitchFamily="49" charset="0"/>
              </a:rPr>
              <a:t>print(</a:t>
            </a:r>
            <a:r>
              <a:rPr lang="en-US" b="0" dirty="0" err="1">
                <a:solidFill>
                  <a:schemeClr val="bg1"/>
                </a:solidFill>
                <a:effectLst/>
                <a:latin typeface="Consolas" panose="020B0609020204030204" pitchFamily="49" charset="0"/>
              </a:rPr>
              <a:t>len</a:t>
            </a:r>
            <a:r>
              <a:rPr lang="en-US" b="0" dirty="0">
                <a:solidFill>
                  <a:schemeClr val="bg1"/>
                </a:solidFill>
                <a:effectLst/>
                <a:latin typeface="Consolas" panose="020B0609020204030204" pitchFamily="49" charset="0"/>
              </a:rPr>
              <a:t>(c))</a:t>
            </a:r>
            <a:endParaRPr lang="es-PE" b="0" dirty="0">
              <a:solidFill>
                <a:schemeClr val="bg1"/>
              </a:solidFill>
              <a:effectLst/>
              <a:latin typeface="Consolas" panose="020B0609020204030204" pitchFamily="49" charset="0"/>
            </a:endParaRPr>
          </a:p>
        </p:txBody>
      </p:sp>
      <p:pic>
        <p:nvPicPr>
          <p:cNvPr id="10" name="Imagen 9">
            <a:extLst>
              <a:ext uri="{FF2B5EF4-FFF2-40B4-BE49-F238E27FC236}">
                <a16:creationId xmlns:a16="http://schemas.microsoft.com/office/drawing/2014/main" id="{2B756518-61C8-2444-52AF-D7BAC4F08FAE}"/>
              </a:ext>
            </a:extLst>
          </p:cNvPr>
          <p:cNvPicPr>
            <a:picLocks noChangeAspect="1"/>
          </p:cNvPicPr>
          <p:nvPr/>
        </p:nvPicPr>
        <p:blipFill>
          <a:blip r:embed="rId2"/>
          <a:stretch>
            <a:fillRect/>
          </a:stretch>
        </p:blipFill>
        <p:spPr>
          <a:xfrm>
            <a:off x="8810564" y="2003744"/>
            <a:ext cx="2539636" cy="2520000"/>
          </a:xfrm>
          <a:prstGeom prst="rect">
            <a:avLst/>
          </a:prstGeom>
        </p:spPr>
      </p:pic>
    </p:spTree>
    <p:extLst>
      <p:ext uri="{BB962C8B-B14F-4D97-AF65-F5344CB8AC3E}">
        <p14:creationId xmlns:p14="http://schemas.microsoft.com/office/powerpoint/2010/main" val="124034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2</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23</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320585" y="1427480"/>
            <a:ext cx="4521632" cy="1477328"/>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p2.txt línea por línea, se debe crear una lista con todas las palabras de este documento sin que haya ninguna repetida. El resultado debe ser mostrado en orden alfabético.</a:t>
            </a:r>
            <a:endParaRPr lang="es-ES" dirty="0">
              <a:solidFill>
                <a:schemeClr val="bg1"/>
              </a:solidFill>
            </a:endParaRPr>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pic>
        <p:nvPicPr>
          <p:cNvPr id="10" name="Imagen 9">
            <a:extLst>
              <a:ext uri="{FF2B5EF4-FFF2-40B4-BE49-F238E27FC236}">
                <a16:creationId xmlns:a16="http://schemas.microsoft.com/office/drawing/2014/main" id="{FEFF183F-B69E-C9D7-5CFF-267D67A60F05}"/>
              </a:ext>
            </a:extLst>
          </p:cNvPr>
          <p:cNvPicPr>
            <a:picLocks noChangeAspect="1"/>
          </p:cNvPicPr>
          <p:nvPr/>
        </p:nvPicPr>
        <p:blipFill>
          <a:blip r:embed="rId2"/>
          <a:stretch>
            <a:fillRect/>
          </a:stretch>
        </p:blipFill>
        <p:spPr>
          <a:xfrm>
            <a:off x="1320585" y="3481083"/>
            <a:ext cx="5182323" cy="876422"/>
          </a:xfrm>
          <a:prstGeom prst="rect">
            <a:avLst/>
          </a:prstGeom>
        </p:spPr>
      </p:pic>
      <p:pic>
        <p:nvPicPr>
          <p:cNvPr id="15" name="Imagen 14">
            <a:extLst>
              <a:ext uri="{FF2B5EF4-FFF2-40B4-BE49-F238E27FC236}">
                <a16:creationId xmlns:a16="http://schemas.microsoft.com/office/drawing/2014/main" id="{39664A0E-0206-5688-2842-A24D77612F87}"/>
              </a:ext>
            </a:extLst>
          </p:cNvPr>
          <p:cNvPicPr>
            <a:picLocks noChangeAspect="1"/>
          </p:cNvPicPr>
          <p:nvPr/>
        </p:nvPicPr>
        <p:blipFill>
          <a:blip r:embed="rId3"/>
          <a:stretch>
            <a:fillRect/>
          </a:stretch>
        </p:blipFill>
        <p:spPr>
          <a:xfrm>
            <a:off x="8810564" y="2001824"/>
            <a:ext cx="2539636" cy="2520000"/>
          </a:xfrm>
          <a:prstGeom prst="rect">
            <a:avLst/>
          </a:prstGeom>
        </p:spPr>
      </p:pic>
    </p:spTree>
    <p:extLst>
      <p:ext uri="{BB962C8B-B14F-4D97-AF65-F5344CB8AC3E}">
        <p14:creationId xmlns:p14="http://schemas.microsoft.com/office/powerpoint/2010/main" val="16362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3</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24</a:t>
            </a:fld>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7" name="Rectángulo 8">
            <a:extLst>
              <a:ext uri="{FF2B5EF4-FFF2-40B4-BE49-F238E27FC236}">
                <a16:creationId xmlns:a16="http://schemas.microsoft.com/office/drawing/2014/main" id="{29ED5237-621A-ED1D-43E4-234043947A06}"/>
              </a:ext>
            </a:extLst>
          </p:cNvPr>
          <p:cNvSpPr/>
          <p:nvPr/>
        </p:nvSpPr>
        <p:spPr>
          <a:xfrm>
            <a:off x="617726" y="2502162"/>
            <a:ext cx="7369419" cy="369332"/>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From stephen.marquard@uct.ac.za Sat Jan  5 09:14:16 2008</a:t>
            </a:r>
          </a:p>
        </p:txBody>
      </p:sp>
      <p:sp>
        <p:nvSpPr>
          <p:cNvPr id="16" name="Rectángulo 8">
            <a:extLst>
              <a:ext uri="{FF2B5EF4-FFF2-40B4-BE49-F238E27FC236}">
                <a16:creationId xmlns:a16="http://schemas.microsoft.com/office/drawing/2014/main" id="{8F850B29-AB6C-02DB-88D1-68F0E41DD33B}"/>
              </a:ext>
            </a:extLst>
          </p:cNvPr>
          <p:cNvSpPr/>
          <p:nvPr/>
        </p:nvSpPr>
        <p:spPr>
          <a:xfrm>
            <a:off x="1241180" y="997100"/>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p3.txt línea por línea, encontrar las líneas que empiecen con </a:t>
            </a:r>
            <a:r>
              <a:rPr lang="es-ES_tradnl" dirty="0" err="1">
                <a:solidFill>
                  <a:schemeClr val="bg1"/>
                </a:solidFill>
              </a:rPr>
              <a:t>From</a:t>
            </a:r>
            <a:r>
              <a:rPr lang="es-ES_tradnl" dirty="0">
                <a:solidFill>
                  <a:schemeClr val="bg1"/>
                </a:solidFill>
              </a:rPr>
              <a:t>, como el ejemplo:</a:t>
            </a:r>
            <a:endParaRPr lang="es-ES" dirty="0">
              <a:solidFill>
                <a:schemeClr val="bg1"/>
              </a:solidFill>
            </a:endParaRPr>
          </a:p>
        </p:txBody>
      </p:sp>
      <p:sp>
        <p:nvSpPr>
          <p:cNvPr id="19" name="Rectángulo 8">
            <a:extLst>
              <a:ext uri="{FF2B5EF4-FFF2-40B4-BE49-F238E27FC236}">
                <a16:creationId xmlns:a16="http://schemas.microsoft.com/office/drawing/2014/main" id="{9CD9BF20-2167-2A4F-D9A9-246340CCC198}"/>
              </a:ext>
            </a:extLst>
          </p:cNvPr>
          <p:cNvSpPr/>
          <p:nvPr/>
        </p:nvSpPr>
        <p:spPr>
          <a:xfrm>
            <a:off x="1241179" y="3213893"/>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Usar </a:t>
            </a:r>
            <a:r>
              <a:rPr lang="es-ES_tradnl" dirty="0" err="1">
                <a:solidFill>
                  <a:schemeClr val="bg1"/>
                </a:solidFill>
              </a:rPr>
              <a:t>split</a:t>
            </a:r>
            <a:r>
              <a:rPr lang="es-ES_tradnl" dirty="0">
                <a:solidFill>
                  <a:schemeClr val="bg1"/>
                </a:solidFill>
              </a:rPr>
              <a:t>() e imprimir la segunda palabra. Además dar como respuesta el número total de líneas.</a:t>
            </a:r>
            <a:endParaRPr lang="es-ES" dirty="0">
              <a:solidFill>
                <a:schemeClr val="bg1"/>
              </a:solidFill>
            </a:endParaRPr>
          </a:p>
        </p:txBody>
      </p:sp>
      <p:pic>
        <p:nvPicPr>
          <p:cNvPr id="21" name="Imagen 20">
            <a:extLst>
              <a:ext uri="{FF2B5EF4-FFF2-40B4-BE49-F238E27FC236}">
                <a16:creationId xmlns:a16="http://schemas.microsoft.com/office/drawing/2014/main" id="{59679EBD-79E6-A6A4-CE98-9B028321FB2A}"/>
              </a:ext>
            </a:extLst>
          </p:cNvPr>
          <p:cNvPicPr>
            <a:picLocks noChangeAspect="1"/>
          </p:cNvPicPr>
          <p:nvPr/>
        </p:nvPicPr>
        <p:blipFill>
          <a:blip r:embed="rId2"/>
          <a:stretch>
            <a:fillRect/>
          </a:stretch>
        </p:blipFill>
        <p:spPr>
          <a:xfrm>
            <a:off x="8810564" y="2169000"/>
            <a:ext cx="2539636" cy="2520000"/>
          </a:xfrm>
          <a:prstGeom prst="rect">
            <a:avLst/>
          </a:prstGeom>
        </p:spPr>
      </p:pic>
    </p:spTree>
    <p:extLst>
      <p:ext uri="{BB962C8B-B14F-4D97-AF65-F5344CB8AC3E}">
        <p14:creationId xmlns:p14="http://schemas.microsoft.com/office/powerpoint/2010/main" val="357470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109A38-2A89-65CC-0217-4790948AC1BF}"/>
              </a:ext>
            </a:extLst>
          </p:cNvPr>
          <p:cNvSpPr>
            <a:spLocks noGrp="1"/>
          </p:cNvSpPr>
          <p:nvPr>
            <p:ph type="ftr" sz="quarter" idx="11"/>
          </p:nvPr>
        </p:nvSpPr>
        <p:spPr/>
        <p:txBody>
          <a:bodyPr/>
          <a:lstStyle/>
          <a:p>
            <a:r>
              <a:rPr lang="es-MX"/>
              <a:t>Python para todos - Agosto del 2022</a:t>
            </a:r>
            <a:endParaRPr lang="es-PE" dirty="0"/>
          </a:p>
        </p:txBody>
      </p:sp>
      <p:sp>
        <p:nvSpPr>
          <p:cNvPr id="3" name="Marcador de número de diapositiva 2">
            <a:extLst>
              <a:ext uri="{FF2B5EF4-FFF2-40B4-BE49-F238E27FC236}">
                <a16:creationId xmlns:a16="http://schemas.microsoft.com/office/drawing/2014/main" id="{F17EB68F-BC21-BBE3-8821-C44C0C8BB988}"/>
              </a:ext>
            </a:extLst>
          </p:cNvPr>
          <p:cNvSpPr>
            <a:spLocks noGrp="1"/>
          </p:cNvSpPr>
          <p:nvPr>
            <p:ph type="sldNum" sz="quarter" idx="12"/>
          </p:nvPr>
        </p:nvSpPr>
        <p:spPr/>
        <p:txBody>
          <a:bodyPr/>
          <a:lstStyle/>
          <a:p>
            <a:fld id="{3CE8B06D-1C54-45AF-95B4-2D125529B008}" type="slidenum">
              <a:rPr lang="es-PE" smtClean="0"/>
              <a:t>25</a:t>
            </a:fld>
            <a:endParaRPr lang="es-PE" dirty="0"/>
          </a:p>
        </p:txBody>
      </p:sp>
      <p:sp>
        <p:nvSpPr>
          <p:cNvPr id="4" name="Marcador de texto 3">
            <a:extLst>
              <a:ext uri="{FF2B5EF4-FFF2-40B4-BE49-F238E27FC236}">
                <a16:creationId xmlns:a16="http://schemas.microsoft.com/office/drawing/2014/main" id="{9EE2B96C-7A98-307D-EEC5-3175A2073ED6}"/>
              </a:ext>
            </a:extLst>
          </p:cNvPr>
          <p:cNvSpPr>
            <a:spLocks noGrp="1"/>
          </p:cNvSpPr>
          <p:nvPr>
            <p:ph type="body" sz="quarter" idx="13"/>
          </p:nvPr>
        </p:nvSpPr>
        <p:spPr/>
        <p:txBody>
          <a:bodyPr/>
          <a:lstStyle/>
          <a:p>
            <a:r>
              <a:rPr lang="es-PE" sz="8000" dirty="0"/>
              <a:t>Diccionarios</a:t>
            </a:r>
          </a:p>
        </p:txBody>
      </p:sp>
    </p:spTree>
    <p:extLst>
      <p:ext uri="{BB962C8B-B14F-4D97-AF65-F5344CB8AC3E}">
        <p14:creationId xmlns:p14="http://schemas.microsoft.com/office/powerpoint/2010/main" val="3917556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Diccionarios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26</a:t>
            </a:fld>
            <a:endParaRPr lang="es-PE" dirty="0"/>
          </a:p>
        </p:txBody>
      </p:sp>
      <p:sp>
        <p:nvSpPr>
          <p:cNvPr id="9" name="Rectángulo 8">
            <a:extLst>
              <a:ext uri="{FF2B5EF4-FFF2-40B4-BE49-F238E27FC236}">
                <a16:creationId xmlns:a16="http://schemas.microsoft.com/office/drawing/2014/main" id="{791D9285-B338-9936-95AF-27614F01A154}"/>
              </a:ext>
            </a:extLst>
          </p:cNvPr>
          <p:cNvSpPr/>
          <p:nvPr/>
        </p:nvSpPr>
        <p:spPr>
          <a:xfrm>
            <a:off x="1978759" y="1396389"/>
            <a:ext cx="7772400" cy="369332"/>
          </a:xfrm>
          <a:prstGeom prst="rect">
            <a:avLst/>
          </a:prstGeom>
          <a:solidFill>
            <a:schemeClr val="bg1">
              <a:lumMod val="95000"/>
            </a:schemeClr>
          </a:solidFill>
        </p:spPr>
        <p:txBody>
          <a:bodyPr wrap="square" lIns="91440" tIns="45720" rIns="91440" bIns="45720" anchor="t">
            <a:spAutoFit/>
          </a:bodyPr>
          <a:lstStyle/>
          <a:p>
            <a:pPr algn="just"/>
            <a:r>
              <a:rPr lang="es-MX" dirty="0"/>
              <a:t>Es un conjunto de valores donde cada uno tiene su propia etiqueta</a:t>
            </a:r>
            <a:endParaRPr lang="es-PE" dirty="0"/>
          </a:p>
        </p:txBody>
      </p:sp>
      <p:sp>
        <p:nvSpPr>
          <p:cNvPr id="7" name="CuadroTexto 6">
            <a:extLst>
              <a:ext uri="{FF2B5EF4-FFF2-40B4-BE49-F238E27FC236}">
                <a16:creationId xmlns:a16="http://schemas.microsoft.com/office/drawing/2014/main" id="{55A21D09-15EB-D97B-CC61-4BEEF4475E21}"/>
              </a:ext>
            </a:extLst>
          </p:cNvPr>
          <p:cNvSpPr txBox="1"/>
          <p:nvPr/>
        </p:nvSpPr>
        <p:spPr>
          <a:xfrm>
            <a:off x="489969" y="1672769"/>
            <a:ext cx="5955790" cy="4708981"/>
          </a:xfrm>
          <a:prstGeom prst="rect">
            <a:avLst/>
          </a:prstGeom>
          <a:noFill/>
        </p:spPr>
        <p:txBody>
          <a:bodyPr wrap="square" rtlCol="0">
            <a:spAutoFit/>
          </a:bodyPr>
          <a:lstStyle/>
          <a:p>
            <a:r>
              <a:rPr lang="it-IT" sz="3000" dirty="0">
                <a:solidFill>
                  <a:srgbClr val="D7712B"/>
                </a:solidFill>
              </a:rPr>
              <a:t>col=dict()</a:t>
            </a:r>
          </a:p>
          <a:p>
            <a:r>
              <a:rPr lang="it-IT" sz="3000" dirty="0">
                <a:solidFill>
                  <a:srgbClr val="D7712B"/>
                </a:solidFill>
              </a:rPr>
              <a:t>col[</a:t>
            </a:r>
            <a:r>
              <a:rPr lang="it-IT" sz="3000" dirty="0">
                <a:solidFill>
                  <a:srgbClr val="0070C0"/>
                </a:solidFill>
              </a:rPr>
              <a:t>'dinero</a:t>
            </a:r>
            <a:r>
              <a:rPr lang="it-IT" sz="3000" dirty="0">
                <a:solidFill>
                  <a:srgbClr val="D7712B"/>
                </a:solidFill>
              </a:rPr>
              <a:t>']=</a:t>
            </a:r>
            <a:r>
              <a:rPr lang="it-IT" sz="3000" dirty="0">
                <a:solidFill>
                  <a:srgbClr val="7030A0"/>
                </a:solidFill>
              </a:rPr>
              <a:t>12</a:t>
            </a:r>
          </a:p>
          <a:p>
            <a:r>
              <a:rPr lang="it-IT" sz="3000" dirty="0">
                <a:solidFill>
                  <a:srgbClr val="D7712B"/>
                </a:solidFill>
              </a:rPr>
              <a:t>col[</a:t>
            </a:r>
            <a:r>
              <a:rPr lang="it-IT" sz="3000" dirty="0">
                <a:solidFill>
                  <a:srgbClr val="0070C0"/>
                </a:solidFill>
              </a:rPr>
              <a:t>'caramelo</a:t>
            </a:r>
            <a:r>
              <a:rPr lang="it-IT" sz="3000" dirty="0">
                <a:solidFill>
                  <a:srgbClr val="D7712B"/>
                </a:solidFill>
              </a:rPr>
              <a:t>']=</a:t>
            </a:r>
            <a:r>
              <a:rPr lang="it-IT" sz="3000" dirty="0">
                <a:solidFill>
                  <a:srgbClr val="7030A0"/>
                </a:solidFill>
              </a:rPr>
              <a:t>3</a:t>
            </a:r>
          </a:p>
          <a:p>
            <a:r>
              <a:rPr lang="it-IT" sz="3000" dirty="0">
                <a:solidFill>
                  <a:srgbClr val="D7712B"/>
                </a:solidFill>
              </a:rPr>
              <a:t>col[</a:t>
            </a:r>
            <a:r>
              <a:rPr lang="it-IT" sz="3000" dirty="0">
                <a:solidFill>
                  <a:srgbClr val="0070C0"/>
                </a:solidFill>
              </a:rPr>
              <a:t>'papel</a:t>
            </a:r>
            <a:r>
              <a:rPr lang="it-IT" sz="3000" dirty="0">
                <a:solidFill>
                  <a:srgbClr val="D7712B"/>
                </a:solidFill>
              </a:rPr>
              <a:t>']=</a:t>
            </a:r>
            <a:r>
              <a:rPr lang="it-IT" sz="3000" dirty="0">
                <a:solidFill>
                  <a:srgbClr val="7030A0"/>
                </a:solidFill>
              </a:rPr>
              <a:t>20</a:t>
            </a:r>
          </a:p>
          <a:p>
            <a:r>
              <a:rPr lang="it-IT" sz="3000" dirty="0">
                <a:solidFill>
                  <a:srgbClr val="D7712B"/>
                </a:solidFill>
              </a:rPr>
              <a:t>print(col)</a:t>
            </a:r>
          </a:p>
          <a:p>
            <a:endParaRPr lang="it-IT" sz="3000" dirty="0">
              <a:solidFill>
                <a:srgbClr val="D7712B"/>
              </a:solidFill>
            </a:endParaRPr>
          </a:p>
          <a:p>
            <a:r>
              <a:rPr lang="it-IT" sz="3000" dirty="0">
                <a:solidFill>
                  <a:srgbClr val="D7712B"/>
                </a:solidFill>
              </a:rPr>
              <a:t>print(col[</a:t>
            </a:r>
            <a:r>
              <a:rPr lang="it-IT" sz="3000" dirty="0">
                <a:solidFill>
                  <a:srgbClr val="0070C0"/>
                </a:solidFill>
              </a:rPr>
              <a:t>'dinero</a:t>
            </a:r>
            <a:r>
              <a:rPr lang="it-IT" sz="3000" dirty="0">
                <a:solidFill>
                  <a:srgbClr val="D7712B"/>
                </a:solidFill>
              </a:rPr>
              <a:t>'])</a:t>
            </a:r>
          </a:p>
          <a:p>
            <a:endParaRPr lang="it-IT" sz="3000" dirty="0">
              <a:solidFill>
                <a:srgbClr val="D7712B"/>
              </a:solidFill>
            </a:endParaRPr>
          </a:p>
          <a:p>
            <a:r>
              <a:rPr lang="it-IT" sz="3000" dirty="0">
                <a:solidFill>
                  <a:srgbClr val="D7712B"/>
                </a:solidFill>
              </a:rPr>
              <a:t>col[</a:t>
            </a:r>
            <a:r>
              <a:rPr lang="it-IT" sz="3000" dirty="0">
                <a:solidFill>
                  <a:srgbClr val="0070C0"/>
                </a:solidFill>
              </a:rPr>
              <a:t>'caramelo</a:t>
            </a:r>
            <a:r>
              <a:rPr lang="it-IT" sz="3000" dirty="0">
                <a:solidFill>
                  <a:srgbClr val="D7712B"/>
                </a:solidFill>
              </a:rPr>
              <a:t>']=col[</a:t>
            </a:r>
            <a:r>
              <a:rPr lang="it-IT" sz="3000" dirty="0">
                <a:solidFill>
                  <a:srgbClr val="0070C0"/>
                </a:solidFill>
              </a:rPr>
              <a:t>'caramelo</a:t>
            </a:r>
            <a:r>
              <a:rPr lang="it-IT" sz="3000" dirty="0">
                <a:solidFill>
                  <a:srgbClr val="D7712B"/>
                </a:solidFill>
              </a:rPr>
              <a:t>']+</a:t>
            </a:r>
            <a:r>
              <a:rPr lang="it-IT" sz="3000" dirty="0">
                <a:solidFill>
                  <a:srgbClr val="7030A0"/>
                </a:solidFill>
              </a:rPr>
              <a:t>2</a:t>
            </a:r>
          </a:p>
          <a:p>
            <a:r>
              <a:rPr lang="it-IT" sz="3000" dirty="0">
                <a:solidFill>
                  <a:srgbClr val="D7712B"/>
                </a:solidFill>
              </a:rPr>
              <a:t>print(col)</a:t>
            </a:r>
            <a:endParaRPr lang="pt-BR" sz="3000" dirty="0">
              <a:solidFill>
                <a:srgbClr val="D7712B"/>
              </a:solidFill>
            </a:endParaRPr>
          </a:p>
        </p:txBody>
      </p:sp>
      <p:sp>
        <p:nvSpPr>
          <p:cNvPr id="8" name="CuadroTexto 7">
            <a:extLst>
              <a:ext uri="{FF2B5EF4-FFF2-40B4-BE49-F238E27FC236}">
                <a16:creationId xmlns:a16="http://schemas.microsoft.com/office/drawing/2014/main" id="{082EDE8B-899E-53DE-B16B-BC57B89C5728}"/>
              </a:ext>
            </a:extLst>
          </p:cNvPr>
          <p:cNvSpPr txBox="1"/>
          <p:nvPr/>
        </p:nvSpPr>
        <p:spPr>
          <a:xfrm>
            <a:off x="6096000" y="2642575"/>
            <a:ext cx="6373924" cy="2400657"/>
          </a:xfrm>
          <a:prstGeom prst="rect">
            <a:avLst/>
          </a:prstGeom>
          <a:noFill/>
        </p:spPr>
        <p:txBody>
          <a:bodyPr wrap="square" rtlCol="0">
            <a:spAutoFit/>
          </a:bodyPr>
          <a:lstStyle/>
          <a:p>
            <a:r>
              <a:rPr lang="es-MX" sz="3000" dirty="0">
                <a:solidFill>
                  <a:srgbClr val="843C0C"/>
                </a:solidFill>
              </a:rPr>
              <a:t>{'dinero': 12, 'caramelo': 3, 'papel': 20}</a:t>
            </a:r>
          </a:p>
          <a:p>
            <a:endParaRPr lang="es-PE" sz="3000" dirty="0">
              <a:solidFill>
                <a:srgbClr val="843C0C"/>
              </a:solidFill>
            </a:endParaRPr>
          </a:p>
          <a:p>
            <a:r>
              <a:rPr lang="es-PE" sz="3000" dirty="0">
                <a:solidFill>
                  <a:srgbClr val="843C0C"/>
                </a:solidFill>
              </a:rPr>
              <a:t>12</a:t>
            </a:r>
          </a:p>
          <a:p>
            <a:endParaRPr lang="es-PE" sz="3000" dirty="0">
              <a:solidFill>
                <a:srgbClr val="843C0C"/>
              </a:solidFill>
            </a:endParaRPr>
          </a:p>
          <a:p>
            <a:r>
              <a:rPr lang="es-PE" sz="3000" dirty="0">
                <a:solidFill>
                  <a:srgbClr val="843C0C"/>
                </a:solidFill>
              </a:rPr>
              <a:t>{'dinero': 12, 'caramelo': 5, 'papel': 20}</a:t>
            </a:r>
          </a:p>
        </p:txBody>
      </p:sp>
      <p:sp>
        <p:nvSpPr>
          <p:cNvPr id="10" name="CuadroTexto 9">
            <a:extLst>
              <a:ext uri="{FF2B5EF4-FFF2-40B4-BE49-F238E27FC236}">
                <a16:creationId xmlns:a16="http://schemas.microsoft.com/office/drawing/2014/main" id="{19DC123E-2223-0A44-57D6-EBAF8CF9DCFA}"/>
              </a:ext>
            </a:extLst>
          </p:cNvPr>
          <p:cNvSpPr txBox="1"/>
          <p:nvPr/>
        </p:nvSpPr>
        <p:spPr>
          <a:xfrm>
            <a:off x="6442226" y="1751634"/>
            <a:ext cx="788652" cy="553998"/>
          </a:xfrm>
          <a:prstGeom prst="rect">
            <a:avLst/>
          </a:prstGeom>
          <a:noFill/>
        </p:spPr>
        <p:txBody>
          <a:bodyPr wrap="square" rtlCol="0">
            <a:spAutoFit/>
          </a:bodyPr>
          <a:lstStyle/>
          <a:p>
            <a:r>
              <a:rPr lang="es-MX" sz="3000" dirty="0">
                <a:solidFill>
                  <a:srgbClr val="843C0C"/>
                </a:solidFill>
              </a:rPr>
              <a:t>Key</a:t>
            </a:r>
            <a:endParaRPr lang="es-PE" sz="3000" dirty="0">
              <a:solidFill>
                <a:srgbClr val="843C0C"/>
              </a:solidFill>
            </a:endParaRPr>
          </a:p>
        </p:txBody>
      </p:sp>
      <p:sp>
        <p:nvSpPr>
          <p:cNvPr id="11" name="CuadroTexto 10">
            <a:extLst>
              <a:ext uri="{FF2B5EF4-FFF2-40B4-BE49-F238E27FC236}">
                <a16:creationId xmlns:a16="http://schemas.microsoft.com/office/drawing/2014/main" id="{2F7059A2-0C46-8EE0-503B-85DA8D575DF1}"/>
              </a:ext>
            </a:extLst>
          </p:cNvPr>
          <p:cNvSpPr txBox="1"/>
          <p:nvPr/>
        </p:nvSpPr>
        <p:spPr>
          <a:xfrm>
            <a:off x="7428858" y="1751634"/>
            <a:ext cx="1011381" cy="553998"/>
          </a:xfrm>
          <a:prstGeom prst="rect">
            <a:avLst/>
          </a:prstGeom>
          <a:noFill/>
        </p:spPr>
        <p:txBody>
          <a:bodyPr wrap="square" rtlCol="0">
            <a:spAutoFit/>
          </a:bodyPr>
          <a:lstStyle/>
          <a:p>
            <a:r>
              <a:rPr lang="es-MX" sz="3000" dirty="0">
                <a:solidFill>
                  <a:srgbClr val="843C0C"/>
                </a:solidFill>
              </a:rPr>
              <a:t>Valor</a:t>
            </a:r>
            <a:endParaRPr lang="es-PE" sz="3000" dirty="0">
              <a:solidFill>
                <a:srgbClr val="843C0C"/>
              </a:solidFill>
            </a:endParaRPr>
          </a:p>
        </p:txBody>
      </p:sp>
      <p:cxnSp>
        <p:nvCxnSpPr>
          <p:cNvPr id="13" name="Conector recto de flecha 12">
            <a:extLst>
              <a:ext uri="{FF2B5EF4-FFF2-40B4-BE49-F238E27FC236}">
                <a16:creationId xmlns:a16="http://schemas.microsoft.com/office/drawing/2014/main" id="{88A77D49-8385-AC0E-953F-BE02F4C3F503}"/>
              </a:ext>
            </a:extLst>
          </p:cNvPr>
          <p:cNvCxnSpPr>
            <a:cxnSpLocks/>
            <a:stCxn id="10" idx="2"/>
          </p:cNvCxnSpPr>
          <p:nvPr/>
        </p:nvCxnSpPr>
        <p:spPr>
          <a:xfrm>
            <a:off x="6836552" y="2305632"/>
            <a:ext cx="0" cy="336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ector recto de flecha 14">
            <a:extLst>
              <a:ext uri="{FF2B5EF4-FFF2-40B4-BE49-F238E27FC236}">
                <a16:creationId xmlns:a16="http://schemas.microsoft.com/office/drawing/2014/main" id="{3A45987C-8E9C-0534-C54B-4193B1714221}"/>
              </a:ext>
            </a:extLst>
          </p:cNvPr>
          <p:cNvCxnSpPr>
            <a:stCxn id="11" idx="2"/>
          </p:cNvCxnSpPr>
          <p:nvPr/>
        </p:nvCxnSpPr>
        <p:spPr>
          <a:xfrm flipH="1">
            <a:off x="7934548" y="2305632"/>
            <a:ext cx="1" cy="3369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6454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F277A-6FB6-4309-929F-805633DC3A12}"/>
              </a:ext>
            </a:extLst>
          </p:cNvPr>
          <p:cNvSpPr>
            <a:spLocks noGrp="1"/>
          </p:cNvSpPr>
          <p:nvPr>
            <p:ph type="title"/>
          </p:nvPr>
        </p:nvSpPr>
        <p:spPr/>
        <p:txBody>
          <a:bodyPr/>
          <a:lstStyle/>
          <a:p>
            <a:r>
              <a:rPr lang="es-MX" b="1" dirty="0"/>
              <a:t>Creando diccionarios</a:t>
            </a:r>
            <a:endParaRPr lang="es-PE" b="1" dirty="0"/>
          </a:p>
        </p:txBody>
      </p:sp>
      <p:sp>
        <p:nvSpPr>
          <p:cNvPr id="3" name="Marcador de pie de página 2">
            <a:extLst>
              <a:ext uri="{FF2B5EF4-FFF2-40B4-BE49-F238E27FC236}">
                <a16:creationId xmlns:a16="http://schemas.microsoft.com/office/drawing/2014/main" id="{AE6300B3-8E51-EB09-15F0-FA57399A2DA2}"/>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2869AB34-DDE4-F471-2E63-1B2FE2F8AD2D}"/>
              </a:ext>
            </a:extLst>
          </p:cNvPr>
          <p:cNvSpPr>
            <a:spLocks noGrp="1"/>
          </p:cNvSpPr>
          <p:nvPr>
            <p:ph type="sldNum" sz="quarter" idx="12"/>
          </p:nvPr>
        </p:nvSpPr>
        <p:spPr/>
        <p:txBody>
          <a:bodyPr/>
          <a:lstStyle/>
          <a:p>
            <a:fld id="{3CE8B06D-1C54-45AF-95B4-2D125529B008}" type="slidenum">
              <a:rPr lang="es-PE" smtClean="0"/>
              <a:t>27</a:t>
            </a:fld>
            <a:endParaRPr lang="es-PE" dirty="0"/>
          </a:p>
        </p:txBody>
      </p:sp>
      <p:sp>
        <p:nvSpPr>
          <p:cNvPr id="5" name="CuadroTexto 4">
            <a:extLst>
              <a:ext uri="{FF2B5EF4-FFF2-40B4-BE49-F238E27FC236}">
                <a16:creationId xmlns:a16="http://schemas.microsoft.com/office/drawing/2014/main" id="{6529E905-7676-76F7-3AD9-C3C9CF966975}"/>
              </a:ext>
            </a:extLst>
          </p:cNvPr>
          <p:cNvSpPr txBox="1"/>
          <p:nvPr/>
        </p:nvSpPr>
        <p:spPr>
          <a:xfrm>
            <a:off x="416467" y="1590573"/>
            <a:ext cx="6774041" cy="2400657"/>
          </a:xfrm>
          <a:prstGeom prst="rect">
            <a:avLst/>
          </a:prstGeom>
          <a:noFill/>
        </p:spPr>
        <p:txBody>
          <a:bodyPr wrap="square" rtlCol="0">
            <a:spAutoFit/>
          </a:bodyPr>
          <a:lstStyle/>
          <a:p>
            <a:r>
              <a:rPr lang="it-IT" sz="3000" dirty="0">
                <a:solidFill>
                  <a:srgbClr val="D7712B"/>
                </a:solidFill>
              </a:rPr>
              <a:t>col={</a:t>
            </a:r>
            <a:r>
              <a:rPr lang="it-IT" sz="3000" dirty="0">
                <a:solidFill>
                  <a:srgbClr val="2E75B6"/>
                </a:solidFill>
              </a:rPr>
              <a:t>'dinero</a:t>
            </a:r>
            <a:r>
              <a:rPr lang="it-IT" sz="3000" dirty="0">
                <a:solidFill>
                  <a:srgbClr val="D7712B"/>
                </a:solidFill>
              </a:rPr>
              <a:t>':</a:t>
            </a:r>
            <a:r>
              <a:rPr lang="it-IT" sz="3000" dirty="0">
                <a:solidFill>
                  <a:srgbClr val="7030A0"/>
                </a:solidFill>
              </a:rPr>
              <a:t>12</a:t>
            </a:r>
            <a:r>
              <a:rPr lang="it-IT" sz="3000" dirty="0">
                <a:solidFill>
                  <a:srgbClr val="D7712B"/>
                </a:solidFill>
              </a:rPr>
              <a:t>,</a:t>
            </a:r>
            <a:r>
              <a:rPr lang="it-IT" sz="3000" dirty="0">
                <a:solidFill>
                  <a:srgbClr val="2E75B6"/>
                </a:solidFill>
              </a:rPr>
              <a:t>'caramelo</a:t>
            </a:r>
            <a:r>
              <a:rPr lang="it-IT" sz="3000" dirty="0">
                <a:solidFill>
                  <a:srgbClr val="D7712B"/>
                </a:solidFill>
              </a:rPr>
              <a:t>':</a:t>
            </a:r>
            <a:r>
              <a:rPr lang="it-IT" sz="3000" dirty="0">
                <a:solidFill>
                  <a:srgbClr val="7030A0"/>
                </a:solidFill>
              </a:rPr>
              <a:t>3</a:t>
            </a:r>
            <a:r>
              <a:rPr lang="it-IT" sz="3000" dirty="0">
                <a:solidFill>
                  <a:srgbClr val="D7712B"/>
                </a:solidFill>
              </a:rPr>
              <a:t>,</a:t>
            </a:r>
            <a:r>
              <a:rPr lang="it-IT" sz="3000" dirty="0">
                <a:solidFill>
                  <a:srgbClr val="2E75B6"/>
                </a:solidFill>
              </a:rPr>
              <a:t>'papel</a:t>
            </a:r>
            <a:r>
              <a:rPr lang="it-IT" sz="3000" dirty="0">
                <a:solidFill>
                  <a:srgbClr val="D7712B"/>
                </a:solidFill>
              </a:rPr>
              <a:t>':</a:t>
            </a:r>
            <a:r>
              <a:rPr lang="it-IT" sz="3000" dirty="0">
                <a:solidFill>
                  <a:srgbClr val="7030A0"/>
                </a:solidFill>
              </a:rPr>
              <a:t>20</a:t>
            </a:r>
            <a:r>
              <a:rPr lang="it-IT" sz="3000" dirty="0">
                <a:solidFill>
                  <a:srgbClr val="D7712B"/>
                </a:solidFill>
              </a:rPr>
              <a:t>}</a:t>
            </a:r>
          </a:p>
          <a:p>
            <a:r>
              <a:rPr lang="it-IT" sz="3000" dirty="0">
                <a:solidFill>
                  <a:srgbClr val="D7712B"/>
                </a:solidFill>
              </a:rPr>
              <a:t>print(col)</a:t>
            </a:r>
          </a:p>
          <a:p>
            <a:endParaRPr lang="it-IT" sz="3000" dirty="0">
              <a:solidFill>
                <a:srgbClr val="D7712B"/>
              </a:solidFill>
            </a:endParaRPr>
          </a:p>
          <a:p>
            <a:r>
              <a:rPr lang="it-IT" sz="3000" dirty="0">
                <a:solidFill>
                  <a:srgbClr val="D7712B"/>
                </a:solidFill>
              </a:rPr>
              <a:t>vac={}</a:t>
            </a:r>
          </a:p>
          <a:p>
            <a:r>
              <a:rPr lang="it-IT" sz="3000" dirty="0">
                <a:solidFill>
                  <a:srgbClr val="D7712B"/>
                </a:solidFill>
              </a:rPr>
              <a:t>print(vac)</a:t>
            </a:r>
          </a:p>
        </p:txBody>
      </p:sp>
      <p:sp>
        <p:nvSpPr>
          <p:cNvPr id="6" name="CuadroTexto 5">
            <a:extLst>
              <a:ext uri="{FF2B5EF4-FFF2-40B4-BE49-F238E27FC236}">
                <a16:creationId xmlns:a16="http://schemas.microsoft.com/office/drawing/2014/main" id="{9399E6F1-7EDD-7F2C-DA2A-BC9A898A9D06}"/>
              </a:ext>
            </a:extLst>
          </p:cNvPr>
          <p:cNvSpPr txBox="1"/>
          <p:nvPr/>
        </p:nvSpPr>
        <p:spPr>
          <a:xfrm>
            <a:off x="5700312" y="3709162"/>
            <a:ext cx="6373924" cy="1477328"/>
          </a:xfrm>
          <a:prstGeom prst="rect">
            <a:avLst/>
          </a:prstGeom>
          <a:noFill/>
        </p:spPr>
        <p:txBody>
          <a:bodyPr wrap="square" rtlCol="0">
            <a:spAutoFit/>
          </a:bodyPr>
          <a:lstStyle/>
          <a:p>
            <a:r>
              <a:rPr lang="es-MX" sz="3000" dirty="0">
                <a:solidFill>
                  <a:srgbClr val="843C0C"/>
                </a:solidFill>
              </a:rPr>
              <a:t>{'dinero': 12, 'caramelo': 3, 'papel': 20}</a:t>
            </a:r>
          </a:p>
          <a:p>
            <a:endParaRPr lang="es-MX" sz="3000" dirty="0">
              <a:solidFill>
                <a:srgbClr val="843C0C"/>
              </a:solidFill>
            </a:endParaRPr>
          </a:p>
          <a:p>
            <a:r>
              <a:rPr lang="es-MX" sz="3000" dirty="0">
                <a:solidFill>
                  <a:srgbClr val="843C0C"/>
                </a:solidFill>
              </a:rPr>
              <a:t>{}</a:t>
            </a:r>
            <a:endParaRPr lang="es-PE" sz="3000" dirty="0">
              <a:solidFill>
                <a:srgbClr val="843C0C"/>
              </a:solidFill>
            </a:endParaRPr>
          </a:p>
        </p:txBody>
      </p:sp>
    </p:spTree>
    <p:extLst>
      <p:ext uri="{BB962C8B-B14F-4D97-AF65-F5344CB8AC3E}">
        <p14:creationId xmlns:p14="http://schemas.microsoft.com/office/powerpoint/2010/main" val="1385692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E8420-EB04-5D8E-3271-20576FA7C854}"/>
              </a:ext>
            </a:extLst>
          </p:cNvPr>
          <p:cNvSpPr>
            <a:spLocks noGrp="1"/>
          </p:cNvSpPr>
          <p:nvPr>
            <p:ph type="title"/>
          </p:nvPr>
        </p:nvSpPr>
        <p:spPr/>
        <p:txBody>
          <a:bodyPr/>
          <a:lstStyle/>
          <a:p>
            <a:r>
              <a:rPr lang="es-MX" b="1" dirty="0"/>
              <a:t>Contando con diccionarios</a:t>
            </a:r>
            <a:endParaRPr lang="es-PE" b="1" dirty="0"/>
          </a:p>
        </p:txBody>
      </p:sp>
      <p:sp>
        <p:nvSpPr>
          <p:cNvPr id="3" name="Marcador de pie de página 2">
            <a:extLst>
              <a:ext uri="{FF2B5EF4-FFF2-40B4-BE49-F238E27FC236}">
                <a16:creationId xmlns:a16="http://schemas.microsoft.com/office/drawing/2014/main" id="{3BBFB471-AFE9-2AC0-836B-3D9CA89F96B9}"/>
              </a:ext>
            </a:extLst>
          </p:cNvPr>
          <p:cNvSpPr>
            <a:spLocks noGrp="1"/>
          </p:cNvSpPr>
          <p:nvPr>
            <p:ph type="ftr" sz="quarter" idx="11"/>
          </p:nvPr>
        </p:nvSpPr>
        <p:spPr/>
        <p:txBody>
          <a:bodyPr/>
          <a:lstStyle/>
          <a:p>
            <a:r>
              <a:rPr lang="es-MX" dirty="0"/>
              <a:t>Python para todos - Agosto del 2022</a:t>
            </a:r>
            <a:endParaRPr lang="es-PE" dirty="0"/>
          </a:p>
        </p:txBody>
      </p:sp>
      <p:sp>
        <p:nvSpPr>
          <p:cNvPr id="4" name="Marcador de número de diapositiva 3">
            <a:extLst>
              <a:ext uri="{FF2B5EF4-FFF2-40B4-BE49-F238E27FC236}">
                <a16:creationId xmlns:a16="http://schemas.microsoft.com/office/drawing/2014/main" id="{70629803-5A5E-5DEE-E3C2-BCF834325335}"/>
              </a:ext>
            </a:extLst>
          </p:cNvPr>
          <p:cNvSpPr>
            <a:spLocks noGrp="1"/>
          </p:cNvSpPr>
          <p:nvPr>
            <p:ph type="sldNum" sz="quarter" idx="12"/>
          </p:nvPr>
        </p:nvSpPr>
        <p:spPr/>
        <p:txBody>
          <a:bodyPr/>
          <a:lstStyle/>
          <a:p>
            <a:fld id="{3CE8B06D-1C54-45AF-95B4-2D125529B008}" type="slidenum">
              <a:rPr lang="es-PE" smtClean="0"/>
              <a:t>28</a:t>
            </a:fld>
            <a:endParaRPr lang="es-PE" dirty="0"/>
          </a:p>
        </p:txBody>
      </p:sp>
      <p:sp>
        <p:nvSpPr>
          <p:cNvPr id="5" name="CuadroTexto 4">
            <a:extLst>
              <a:ext uri="{FF2B5EF4-FFF2-40B4-BE49-F238E27FC236}">
                <a16:creationId xmlns:a16="http://schemas.microsoft.com/office/drawing/2014/main" id="{577F2AB9-0866-B850-7E3F-B96E4782883C}"/>
              </a:ext>
            </a:extLst>
          </p:cNvPr>
          <p:cNvSpPr txBox="1"/>
          <p:nvPr/>
        </p:nvSpPr>
        <p:spPr>
          <a:xfrm>
            <a:off x="838200" y="1710799"/>
            <a:ext cx="6878782" cy="3785652"/>
          </a:xfrm>
          <a:prstGeom prst="rect">
            <a:avLst/>
          </a:prstGeom>
          <a:noFill/>
        </p:spPr>
        <p:txBody>
          <a:bodyPr wrap="square" rtlCol="0">
            <a:spAutoFit/>
          </a:bodyPr>
          <a:lstStyle/>
          <a:p>
            <a:r>
              <a:rPr lang="it-IT" sz="3000" dirty="0">
                <a:solidFill>
                  <a:srgbClr val="D7712B"/>
                </a:solidFill>
              </a:rPr>
              <a:t>col=dict()</a:t>
            </a:r>
          </a:p>
          <a:p>
            <a:r>
              <a:rPr lang="it-IT" sz="3000" dirty="0">
                <a:solidFill>
                  <a:srgbClr val="7030A0"/>
                </a:solidFill>
              </a:rPr>
              <a:t>nombres</a:t>
            </a:r>
            <a:r>
              <a:rPr lang="it-IT" sz="3000" dirty="0">
                <a:solidFill>
                  <a:srgbClr val="D7712B"/>
                </a:solidFill>
              </a:rPr>
              <a:t>=['Nora','Teo','Sonia','Nora','Teo']</a:t>
            </a:r>
          </a:p>
          <a:p>
            <a:r>
              <a:rPr lang="it-IT" sz="3000" dirty="0">
                <a:solidFill>
                  <a:srgbClr val="D7712B"/>
                </a:solidFill>
              </a:rPr>
              <a:t>for </a:t>
            </a:r>
            <a:r>
              <a:rPr lang="it-IT" sz="3000" dirty="0">
                <a:solidFill>
                  <a:srgbClr val="00B050"/>
                </a:solidFill>
              </a:rPr>
              <a:t>nombre</a:t>
            </a:r>
            <a:r>
              <a:rPr lang="it-IT" sz="3000" dirty="0">
                <a:solidFill>
                  <a:srgbClr val="D7712B"/>
                </a:solidFill>
              </a:rPr>
              <a:t> in </a:t>
            </a:r>
            <a:r>
              <a:rPr lang="it-IT" sz="3000" dirty="0">
                <a:solidFill>
                  <a:srgbClr val="7030A0"/>
                </a:solidFill>
              </a:rPr>
              <a:t>nombres</a:t>
            </a:r>
            <a:r>
              <a:rPr lang="it-IT" sz="3000" dirty="0">
                <a:solidFill>
                  <a:srgbClr val="D7712B"/>
                </a:solidFill>
              </a:rPr>
              <a:t>:</a:t>
            </a:r>
          </a:p>
          <a:p>
            <a:r>
              <a:rPr lang="it-IT" sz="3000" dirty="0">
                <a:solidFill>
                  <a:srgbClr val="0070C0"/>
                </a:solidFill>
              </a:rPr>
              <a:t>    if </a:t>
            </a:r>
            <a:r>
              <a:rPr lang="it-IT" sz="3000" dirty="0">
                <a:solidFill>
                  <a:srgbClr val="00B050"/>
                </a:solidFill>
              </a:rPr>
              <a:t>nombre</a:t>
            </a:r>
            <a:r>
              <a:rPr lang="it-IT" sz="3000" dirty="0">
                <a:solidFill>
                  <a:srgbClr val="0070C0"/>
                </a:solidFill>
              </a:rPr>
              <a:t> not in col:</a:t>
            </a:r>
          </a:p>
          <a:p>
            <a:r>
              <a:rPr lang="it-IT" sz="3000" dirty="0">
                <a:solidFill>
                  <a:srgbClr val="0070C0"/>
                </a:solidFill>
              </a:rPr>
              <a:t>        col[</a:t>
            </a:r>
            <a:r>
              <a:rPr lang="it-IT" sz="3000" dirty="0">
                <a:solidFill>
                  <a:srgbClr val="00B050"/>
                </a:solidFill>
              </a:rPr>
              <a:t>nombre</a:t>
            </a:r>
            <a:r>
              <a:rPr lang="it-IT" sz="3000" dirty="0">
                <a:solidFill>
                  <a:srgbClr val="0070C0"/>
                </a:solidFill>
              </a:rPr>
              <a:t>]=1</a:t>
            </a:r>
          </a:p>
          <a:p>
            <a:r>
              <a:rPr lang="it-IT" sz="3000" dirty="0">
                <a:solidFill>
                  <a:srgbClr val="0070C0"/>
                </a:solidFill>
              </a:rPr>
              <a:t>    else:</a:t>
            </a:r>
          </a:p>
          <a:p>
            <a:r>
              <a:rPr lang="it-IT" sz="3000" dirty="0">
                <a:solidFill>
                  <a:srgbClr val="0070C0"/>
                </a:solidFill>
              </a:rPr>
              <a:t>        col[</a:t>
            </a:r>
            <a:r>
              <a:rPr lang="it-IT" sz="3000" dirty="0">
                <a:solidFill>
                  <a:srgbClr val="00B050"/>
                </a:solidFill>
              </a:rPr>
              <a:t>nombre</a:t>
            </a:r>
            <a:r>
              <a:rPr lang="it-IT" sz="3000" dirty="0">
                <a:solidFill>
                  <a:srgbClr val="0070C0"/>
                </a:solidFill>
              </a:rPr>
              <a:t>]=col[</a:t>
            </a:r>
            <a:r>
              <a:rPr lang="it-IT" sz="3000" dirty="0">
                <a:solidFill>
                  <a:srgbClr val="00B050"/>
                </a:solidFill>
              </a:rPr>
              <a:t>nombre</a:t>
            </a:r>
            <a:r>
              <a:rPr lang="it-IT" sz="3000" dirty="0">
                <a:solidFill>
                  <a:srgbClr val="0070C0"/>
                </a:solidFill>
              </a:rPr>
              <a:t>]+1</a:t>
            </a:r>
          </a:p>
          <a:p>
            <a:r>
              <a:rPr lang="it-IT" sz="3000" dirty="0">
                <a:solidFill>
                  <a:srgbClr val="D7712B"/>
                </a:solidFill>
              </a:rPr>
              <a:t>print(col)</a:t>
            </a:r>
          </a:p>
        </p:txBody>
      </p:sp>
      <p:sp>
        <p:nvSpPr>
          <p:cNvPr id="6" name="CuadroTexto 5">
            <a:extLst>
              <a:ext uri="{FF2B5EF4-FFF2-40B4-BE49-F238E27FC236}">
                <a16:creationId xmlns:a16="http://schemas.microsoft.com/office/drawing/2014/main" id="{BDE03777-0C79-BECC-AD12-D5884702B599}"/>
              </a:ext>
            </a:extLst>
          </p:cNvPr>
          <p:cNvSpPr txBox="1"/>
          <p:nvPr/>
        </p:nvSpPr>
        <p:spPr>
          <a:xfrm>
            <a:off x="7210457" y="3152001"/>
            <a:ext cx="6373924" cy="553998"/>
          </a:xfrm>
          <a:prstGeom prst="rect">
            <a:avLst/>
          </a:prstGeom>
          <a:noFill/>
        </p:spPr>
        <p:txBody>
          <a:bodyPr wrap="square" rtlCol="0">
            <a:spAutoFit/>
          </a:bodyPr>
          <a:lstStyle/>
          <a:p>
            <a:r>
              <a:rPr lang="es-MX" sz="3000" dirty="0">
                <a:solidFill>
                  <a:srgbClr val="843C0C"/>
                </a:solidFill>
              </a:rPr>
              <a:t>{'Nora': 2, 'Teo': 2, 'Sonia': 1}</a:t>
            </a:r>
          </a:p>
        </p:txBody>
      </p:sp>
    </p:spTree>
    <p:extLst>
      <p:ext uri="{BB962C8B-B14F-4D97-AF65-F5344CB8AC3E}">
        <p14:creationId xmlns:p14="http://schemas.microsoft.com/office/powerpoint/2010/main" val="39388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0DB5-A865-A37D-097D-17A2CC4A42EC}"/>
              </a:ext>
            </a:extLst>
          </p:cNvPr>
          <p:cNvSpPr>
            <a:spLocks noGrp="1"/>
          </p:cNvSpPr>
          <p:nvPr>
            <p:ph type="title"/>
          </p:nvPr>
        </p:nvSpPr>
        <p:spPr/>
        <p:txBody>
          <a:bodyPr/>
          <a:lstStyle/>
          <a:p>
            <a:r>
              <a:rPr lang="es-MX" b="1" dirty="0"/>
              <a:t>El método </a:t>
            </a:r>
            <a:r>
              <a:rPr lang="es-MX" b="1" dirty="0" err="1"/>
              <a:t>get</a:t>
            </a:r>
            <a:endParaRPr lang="es-PE" b="1" dirty="0"/>
          </a:p>
        </p:txBody>
      </p:sp>
      <p:sp>
        <p:nvSpPr>
          <p:cNvPr id="3" name="Marcador de pie de página 2">
            <a:extLst>
              <a:ext uri="{FF2B5EF4-FFF2-40B4-BE49-F238E27FC236}">
                <a16:creationId xmlns:a16="http://schemas.microsoft.com/office/drawing/2014/main" id="{85FB454B-7067-6B4F-7E2F-1A0DD083055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E03E4BCD-5BD0-58D2-5F45-70D0E4A6530F}"/>
              </a:ext>
            </a:extLst>
          </p:cNvPr>
          <p:cNvSpPr>
            <a:spLocks noGrp="1"/>
          </p:cNvSpPr>
          <p:nvPr>
            <p:ph type="sldNum" sz="quarter" idx="12"/>
          </p:nvPr>
        </p:nvSpPr>
        <p:spPr/>
        <p:txBody>
          <a:bodyPr/>
          <a:lstStyle/>
          <a:p>
            <a:fld id="{3CE8B06D-1C54-45AF-95B4-2D125529B008}" type="slidenum">
              <a:rPr lang="es-PE" smtClean="0"/>
              <a:t>29</a:t>
            </a:fld>
            <a:endParaRPr lang="es-PE" dirty="0"/>
          </a:p>
        </p:txBody>
      </p:sp>
      <p:sp>
        <p:nvSpPr>
          <p:cNvPr id="5" name="CuadroTexto 4">
            <a:extLst>
              <a:ext uri="{FF2B5EF4-FFF2-40B4-BE49-F238E27FC236}">
                <a16:creationId xmlns:a16="http://schemas.microsoft.com/office/drawing/2014/main" id="{BE2D631B-C63B-50F0-2421-5A931B0B57E6}"/>
              </a:ext>
            </a:extLst>
          </p:cNvPr>
          <p:cNvSpPr txBox="1"/>
          <p:nvPr/>
        </p:nvSpPr>
        <p:spPr>
          <a:xfrm>
            <a:off x="838200" y="1710799"/>
            <a:ext cx="5950527" cy="2862322"/>
          </a:xfrm>
          <a:prstGeom prst="rect">
            <a:avLst/>
          </a:prstGeom>
          <a:noFill/>
        </p:spPr>
        <p:txBody>
          <a:bodyPr wrap="square" rtlCol="0">
            <a:spAutoFit/>
          </a:bodyPr>
          <a:lstStyle/>
          <a:p>
            <a:r>
              <a:rPr lang="it-IT" sz="3000" dirty="0">
                <a:solidFill>
                  <a:srgbClr val="D7712B"/>
                </a:solidFill>
              </a:rPr>
              <a:t>if </a:t>
            </a:r>
            <a:r>
              <a:rPr lang="it-IT" sz="3000" dirty="0">
                <a:solidFill>
                  <a:srgbClr val="7030A0"/>
                </a:solidFill>
              </a:rPr>
              <a:t>nombre</a:t>
            </a:r>
            <a:r>
              <a:rPr lang="it-IT" sz="3000" dirty="0">
                <a:solidFill>
                  <a:srgbClr val="D7712B"/>
                </a:solidFill>
              </a:rPr>
              <a:t> in </a:t>
            </a:r>
            <a:r>
              <a:rPr lang="it-IT" sz="3000" dirty="0">
                <a:solidFill>
                  <a:srgbClr val="00B050"/>
                </a:solidFill>
              </a:rPr>
              <a:t>col</a:t>
            </a:r>
            <a:r>
              <a:rPr lang="it-IT" sz="3000" dirty="0">
                <a:solidFill>
                  <a:srgbClr val="D7712B"/>
                </a:solidFill>
              </a:rPr>
              <a:t>:</a:t>
            </a:r>
          </a:p>
          <a:p>
            <a:r>
              <a:rPr lang="it-IT" sz="3000" dirty="0">
                <a:solidFill>
                  <a:srgbClr val="D7712B"/>
                </a:solidFill>
              </a:rPr>
              <a:t>    x=col[</a:t>
            </a:r>
            <a:r>
              <a:rPr lang="it-IT" sz="3000" dirty="0">
                <a:solidFill>
                  <a:srgbClr val="7030A0"/>
                </a:solidFill>
              </a:rPr>
              <a:t>nombre</a:t>
            </a:r>
            <a:r>
              <a:rPr lang="it-IT" sz="3000" dirty="0">
                <a:solidFill>
                  <a:srgbClr val="D7712B"/>
                </a:solidFill>
              </a:rPr>
              <a:t>]</a:t>
            </a:r>
          </a:p>
          <a:p>
            <a:r>
              <a:rPr lang="it-IT" sz="3000" dirty="0">
                <a:solidFill>
                  <a:srgbClr val="D7712B"/>
                </a:solidFill>
              </a:rPr>
              <a:t>else:</a:t>
            </a:r>
          </a:p>
          <a:p>
            <a:r>
              <a:rPr lang="it-IT" sz="3000" dirty="0">
                <a:solidFill>
                  <a:srgbClr val="D7712B"/>
                </a:solidFill>
              </a:rPr>
              <a:t>    x=0</a:t>
            </a:r>
          </a:p>
          <a:p>
            <a:endParaRPr lang="it-IT" sz="3000" dirty="0">
              <a:solidFill>
                <a:srgbClr val="D7712B"/>
              </a:solidFill>
            </a:endParaRPr>
          </a:p>
          <a:p>
            <a:r>
              <a:rPr lang="it-IT" sz="3000" dirty="0">
                <a:solidFill>
                  <a:srgbClr val="D7712B"/>
                </a:solidFill>
              </a:rPr>
              <a:t>x=</a:t>
            </a:r>
            <a:r>
              <a:rPr lang="it-IT" sz="3000" dirty="0">
                <a:solidFill>
                  <a:srgbClr val="00B050"/>
                </a:solidFill>
              </a:rPr>
              <a:t>col</a:t>
            </a:r>
            <a:r>
              <a:rPr lang="it-IT" sz="3000" dirty="0">
                <a:solidFill>
                  <a:srgbClr val="D7712B"/>
                </a:solidFill>
              </a:rPr>
              <a:t>.</a:t>
            </a:r>
            <a:r>
              <a:rPr lang="it-IT" sz="3000" dirty="0">
                <a:solidFill>
                  <a:srgbClr val="0070C0"/>
                </a:solidFill>
              </a:rPr>
              <a:t>get</a:t>
            </a:r>
            <a:r>
              <a:rPr lang="it-IT" sz="3000" dirty="0">
                <a:solidFill>
                  <a:srgbClr val="D7712B"/>
                </a:solidFill>
              </a:rPr>
              <a:t>(</a:t>
            </a:r>
            <a:r>
              <a:rPr lang="it-IT" sz="3000" dirty="0">
                <a:solidFill>
                  <a:srgbClr val="7030A0"/>
                </a:solidFill>
              </a:rPr>
              <a:t>nombre</a:t>
            </a:r>
            <a:r>
              <a:rPr lang="it-IT" sz="3000" dirty="0">
                <a:solidFill>
                  <a:srgbClr val="D7712B"/>
                </a:solidFill>
              </a:rPr>
              <a:t>,</a:t>
            </a:r>
            <a:r>
              <a:rPr lang="it-IT" sz="3000" dirty="0"/>
              <a:t>0</a:t>
            </a:r>
            <a:r>
              <a:rPr lang="it-IT" sz="3000" dirty="0">
                <a:solidFill>
                  <a:srgbClr val="D7712B"/>
                </a:solidFill>
              </a:rPr>
              <a:t>)</a:t>
            </a:r>
          </a:p>
        </p:txBody>
      </p:sp>
      <p:sp>
        <p:nvSpPr>
          <p:cNvPr id="6" name="CuadroTexto 5">
            <a:extLst>
              <a:ext uri="{FF2B5EF4-FFF2-40B4-BE49-F238E27FC236}">
                <a16:creationId xmlns:a16="http://schemas.microsoft.com/office/drawing/2014/main" id="{0A5FA133-D431-4E6E-6DF4-F52E7A45435C}"/>
              </a:ext>
            </a:extLst>
          </p:cNvPr>
          <p:cNvSpPr txBox="1"/>
          <p:nvPr/>
        </p:nvSpPr>
        <p:spPr>
          <a:xfrm>
            <a:off x="7210457" y="3152001"/>
            <a:ext cx="6373924" cy="553998"/>
          </a:xfrm>
          <a:prstGeom prst="rect">
            <a:avLst/>
          </a:prstGeom>
          <a:noFill/>
        </p:spPr>
        <p:txBody>
          <a:bodyPr wrap="square" rtlCol="0">
            <a:spAutoFit/>
          </a:bodyPr>
          <a:lstStyle/>
          <a:p>
            <a:r>
              <a:rPr lang="es-MX" sz="3000" dirty="0">
                <a:solidFill>
                  <a:srgbClr val="843C0C"/>
                </a:solidFill>
              </a:rPr>
              <a:t>{</a:t>
            </a:r>
            <a:r>
              <a:rPr lang="es-MX" sz="3000" dirty="0">
                <a:solidFill>
                  <a:srgbClr val="7030A0"/>
                </a:solidFill>
              </a:rPr>
              <a:t>'Nora</a:t>
            </a:r>
            <a:r>
              <a:rPr lang="es-MX" sz="3000" dirty="0">
                <a:solidFill>
                  <a:srgbClr val="843C0C"/>
                </a:solidFill>
              </a:rPr>
              <a:t>': </a:t>
            </a:r>
            <a:r>
              <a:rPr lang="es-MX" sz="3000" dirty="0">
                <a:solidFill>
                  <a:srgbClr val="0070C0"/>
                </a:solidFill>
              </a:rPr>
              <a:t>2</a:t>
            </a:r>
            <a:r>
              <a:rPr lang="es-MX" sz="3000" dirty="0">
                <a:solidFill>
                  <a:srgbClr val="843C0C"/>
                </a:solidFill>
              </a:rPr>
              <a:t>, </a:t>
            </a:r>
            <a:r>
              <a:rPr lang="es-MX" sz="3000" dirty="0">
                <a:solidFill>
                  <a:srgbClr val="7030A0"/>
                </a:solidFill>
              </a:rPr>
              <a:t>'Teo</a:t>
            </a:r>
            <a:r>
              <a:rPr lang="es-MX" sz="3000" dirty="0">
                <a:solidFill>
                  <a:srgbClr val="843C0C"/>
                </a:solidFill>
              </a:rPr>
              <a:t>': </a:t>
            </a:r>
            <a:r>
              <a:rPr lang="es-MX" sz="3000" dirty="0">
                <a:solidFill>
                  <a:srgbClr val="0070C0"/>
                </a:solidFill>
              </a:rPr>
              <a:t>2</a:t>
            </a:r>
            <a:r>
              <a:rPr lang="es-MX" sz="3000" dirty="0">
                <a:solidFill>
                  <a:srgbClr val="843C0C"/>
                </a:solidFill>
              </a:rPr>
              <a:t>, </a:t>
            </a:r>
            <a:r>
              <a:rPr lang="es-MX" sz="3000" dirty="0">
                <a:solidFill>
                  <a:srgbClr val="7030A0"/>
                </a:solidFill>
              </a:rPr>
              <a:t>'Sonia</a:t>
            </a:r>
            <a:r>
              <a:rPr lang="es-MX" sz="3000" dirty="0">
                <a:solidFill>
                  <a:srgbClr val="843C0C"/>
                </a:solidFill>
              </a:rPr>
              <a:t>': </a:t>
            </a:r>
            <a:r>
              <a:rPr lang="es-MX" sz="3000" dirty="0">
                <a:solidFill>
                  <a:srgbClr val="0070C0"/>
                </a:solidFill>
              </a:rPr>
              <a:t>1</a:t>
            </a:r>
            <a:r>
              <a:rPr lang="es-MX" sz="3000" dirty="0">
                <a:solidFill>
                  <a:srgbClr val="843C0C"/>
                </a:solidFill>
              </a:rPr>
              <a:t>}</a:t>
            </a:r>
          </a:p>
        </p:txBody>
      </p:sp>
    </p:spTree>
    <p:extLst>
      <p:ext uri="{BB962C8B-B14F-4D97-AF65-F5344CB8AC3E}">
        <p14:creationId xmlns:p14="http://schemas.microsoft.com/office/powerpoint/2010/main" val="50402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109A38-2A89-65CC-0217-4790948AC1BF}"/>
              </a:ext>
            </a:extLst>
          </p:cNvPr>
          <p:cNvSpPr>
            <a:spLocks noGrp="1"/>
          </p:cNvSpPr>
          <p:nvPr>
            <p:ph type="ftr" sz="quarter" idx="11"/>
          </p:nvPr>
        </p:nvSpPr>
        <p:spPr/>
        <p:txBody>
          <a:bodyPr/>
          <a:lstStyle/>
          <a:p>
            <a:r>
              <a:rPr lang="es-MX"/>
              <a:t>Python para todos - Agosto del 2022</a:t>
            </a:r>
            <a:endParaRPr lang="es-PE" dirty="0"/>
          </a:p>
        </p:txBody>
      </p:sp>
      <p:sp>
        <p:nvSpPr>
          <p:cNvPr id="3" name="Marcador de número de diapositiva 2">
            <a:extLst>
              <a:ext uri="{FF2B5EF4-FFF2-40B4-BE49-F238E27FC236}">
                <a16:creationId xmlns:a16="http://schemas.microsoft.com/office/drawing/2014/main" id="{F17EB68F-BC21-BBE3-8821-C44C0C8BB988}"/>
              </a:ext>
            </a:extLst>
          </p:cNvPr>
          <p:cNvSpPr>
            <a:spLocks noGrp="1"/>
          </p:cNvSpPr>
          <p:nvPr>
            <p:ph type="sldNum" sz="quarter" idx="12"/>
          </p:nvPr>
        </p:nvSpPr>
        <p:spPr/>
        <p:txBody>
          <a:bodyPr/>
          <a:lstStyle/>
          <a:p>
            <a:fld id="{3CE8B06D-1C54-45AF-95B4-2D125529B008}" type="slidenum">
              <a:rPr lang="es-PE" smtClean="0"/>
              <a:t>3</a:t>
            </a:fld>
            <a:endParaRPr lang="es-PE" dirty="0"/>
          </a:p>
        </p:txBody>
      </p:sp>
      <p:sp>
        <p:nvSpPr>
          <p:cNvPr id="4" name="Marcador de texto 3">
            <a:extLst>
              <a:ext uri="{FF2B5EF4-FFF2-40B4-BE49-F238E27FC236}">
                <a16:creationId xmlns:a16="http://schemas.microsoft.com/office/drawing/2014/main" id="{9EE2B96C-7A98-307D-EEC5-3175A2073ED6}"/>
              </a:ext>
            </a:extLst>
          </p:cNvPr>
          <p:cNvSpPr>
            <a:spLocks noGrp="1"/>
          </p:cNvSpPr>
          <p:nvPr>
            <p:ph type="body" sz="quarter" idx="13"/>
          </p:nvPr>
        </p:nvSpPr>
        <p:spPr/>
        <p:txBody>
          <a:bodyPr/>
          <a:lstStyle/>
          <a:p>
            <a:r>
              <a:rPr lang="es-PE" sz="8000" dirty="0"/>
              <a:t>Introducción</a:t>
            </a:r>
          </a:p>
        </p:txBody>
      </p:sp>
    </p:spTree>
    <p:extLst>
      <p:ext uri="{BB962C8B-B14F-4D97-AF65-F5344CB8AC3E}">
        <p14:creationId xmlns:p14="http://schemas.microsoft.com/office/powerpoint/2010/main" val="35830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D3570-60FA-2C38-CF8C-1E864313018C}"/>
              </a:ext>
            </a:extLst>
          </p:cNvPr>
          <p:cNvSpPr>
            <a:spLocks noGrp="1"/>
          </p:cNvSpPr>
          <p:nvPr>
            <p:ph type="title"/>
          </p:nvPr>
        </p:nvSpPr>
        <p:spPr/>
        <p:txBody>
          <a:bodyPr/>
          <a:lstStyle/>
          <a:p>
            <a:r>
              <a:rPr lang="es-MX" b="1" dirty="0"/>
              <a:t>Otra forma</a:t>
            </a:r>
            <a:endParaRPr lang="es-PE" b="1" dirty="0"/>
          </a:p>
        </p:txBody>
      </p:sp>
      <p:sp>
        <p:nvSpPr>
          <p:cNvPr id="3" name="Marcador de pie de página 2">
            <a:extLst>
              <a:ext uri="{FF2B5EF4-FFF2-40B4-BE49-F238E27FC236}">
                <a16:creationId xmlns:a16="http://schemas.microsoft.com/office/drawing/2014/main" id="{213ADFCA-59DB-708B-CDA2-453BE77B681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53012EE7-6FB4-F536-F8EF-CD9C64FB1E07}"/>
              </a:ext>
            </a:extLst>
          </p:cNvPr>
          <p:cNvSpPr>
            <a:spLocks noGrp="1"/>
          </p:cNvSpPr>
          <p:nvPr>
            <p:ph type="sldNum" sz="quarter" idx="12"/>
          </p:nvPr>
        </p:nvSpPr>
        <p:spPr/>
        <p:txBody>
          <a:bodyPr/>
          <a:lstStyle/>
          <a:p>
            <a:fld id="{3CE8B06D-1C54-45AF-95B4-2D125529B008}" type="slidenum">
              <a:rPr lang="es-PE" smtClean="0"/>
              <a:t>30</a:t>
            </a:fld>
            <a:endParaRPr lang="es-PE" dirty="0"/>
          </a:p>
        </p:txBody>
      </p:sp>
      <p:sp>
        <p:nvSpPr>
          <p:cNvPr id="5" name="CuadroTexto 4">
            <a:extLst>
              <a:ext uri="{FF2B5EF4-FFF2-40B4-BE49-F238E27FC236}">
                <a16:creationId xmlns:a16="http://schemas.microsoft.com/office/drawing/2014/main" id="{B0233365-98DF-2E55-99DF-F0217818F406}"/>
              </a:ext>
            </a:extLst>
          </p:cNvPr>
          <p:cNvSpPr txBox="1"/>
          <p:nvPr/>
        </p:nvSpPr>
        <p:spPr>
          <a:xfrm>
            <a:off x="519546" y="1951672"/>
            <a:ext cx="6920345" cy="2400657"/>
          </a:xfrm>
          <a:prstGeom prst="rect">
            <a:avLst/>
          </a:prstGeom>
          <a:noFill/>
        </p:spPr>
        <p:txBody>
          <a:bodyPr wrap="square" rtlCol="0">
            <a:spAutoFit/>
          </a:bodyPr>
          <a:lstStyle/>
          <a:p>
            <a:r>
              <a:rPr lang="it-IT" sz="3000" dirty="0">
                <a:solidFill>
                  <a:srgbClr val="D7712B"/>
                </a:solidFill>
              </a:rPr>
              <a:t>col=dict()</a:t>
            </a:r>
          </a:p>
          <a:p>
            <a:r>
              <a:rPr lang="it-IT" sz="3000" dirty="0">
                <a:solidFill>
                  <a:srgbClr val="7030A0"/>
                </a:solidFill>
              </a:rPr>
              <a:t>nombres</a:t>
            </a:r>
            <a:r>
              <a:rPr lang="it-IT" sz="3000" dirty="0">
                <a:solidFill>
                  <a:srgbClr val="D7712B"/>
                </a:solidFill>
              </a:rPr>
              <a:t>=['Nora','Teo','Sonia','Nora','Teo']</a:t>
            </a:r>
          </a:p>
          <a:p>
            <a:r>
              <a:rPr lang="it-IT" sz="3000" dirty="0">
                <a:solidFill>
                  <a:srgbClr val="D7712B"/>
                </a:solidFill>
              </a:rPr>
              <a:t>for </a:t>
            </a:r>
            <a:r>
              <a:rPr lang="it-IT" sz="3000" dirty="0">
                <a:solidFill>
                  <a:srgbClr val="00B050"/>
                </a:solidFill>
              </a:rPr>
              <a:t>nombre</a:t>
            </a:r>
            <a:r>
              <a:rPr lang="it-IT" sz="3000" dirty="0">
                <a:solidFill>
                  <a:srgbClr val="D7712B"/>
                </a:solidFill>
              </a:rPr>
              <a:t> in </a:t>
            </a:r>
            <a:r>
              <a:rPr lang="it-IT" sz="3000" dirty="0">
                <a:solidFill>
                  <a:srgbClr val="7030A0"/>
                </a:solidFill>
              </a:rPr>
              <a:t>nombres</a:t>
            </a:r>
            <a:r>
              <a:rPr lang="it-IT" sz="3000" dirty="0">
                <a:solidFill>
                  <a:srgbClr val="D7712B"/>
                </a:solidFill>
              </a:rPr>
              <a:t>:</a:t>
            </a:r>
          </a:p>
          <a:p>
            <a:r>
              <a:rPr lang="it-IT" sz="3000" dirty="0">
                <a:solidFill>
                  <a:srgbClr val="D7712B"/>
                </a:solidFill>
              </a:rPr>
              <a:t>    col[</a:t>
            </a:r>
            <a:r>
              <a:rPr lang="it-IT" sz="3000" dirty="0">
                <a:solidFill>
                  <a:srgbClr val="00B050"/>
                </a:solidFill>
              </a:rPr>
              <a:t>nombre</a:t>
            </a:r>
            <a:r>
              <a:rPr lang="it-IT" sz="3000" dirty="0">
                <a:solidFill>
                  <a:srgbClr val="D7712B"/>
                </a:solidFill>
              </a:rPr>
              <a:t>]=col.</a:t>
            </a:r>
            <a:r>
              <a:rPr lang="it-IT" sz="3000" dirty="0">
                <a:solidFill>
                  <a:srgbClr val="0070C0"/>
                </a:solidFill>
              </a:rPr>
              <a:t>get</a:t>
            </a:r>
            <a:r>
              <a:rPr lang="it-IT" sz="3000" dirty="0">
                <a:solidFill>
                  <a:srgbClr val="D7712B"/>
                </a:solidFill>
              </a:rPr>
              <a:t>(</a:t>
            </a:r>
            <a:r>
              <a:rPr lang="it-IT" sz="3000" dirty="0">
                <a:solidFill>
                  <a:srgbClr val="00B050"/>
                </a:solidFill>
              </a:rPr>
              <a:t>nombre</a:t>
            </a:r>
            <a:r>
              <a:rPr lang="it-IT" sz="3000" dirty="0">
                <a:solidFill>
                  <a:srgbClr val="D7712B"/>
                </a:solidFill>
              </a:rPr>
              <a:t>,0)+1</a:t>
            </a:r>
          </a:p>
          <a:p>
            <a:r>
              <a:rPr lang="it-IT" sz="3000" dirty="0">
                <a:solidFill>
                  <a:srgbClr val="D7712B"/>
                </a:solidFill>
              </a:rPr>
              <a:t>print(col)</a:t>
            </a:r>
          </a:p>
        </p:txBody>
      </p:sp>
      <p:sp>
        <p:nvSpPr>
          <p:cNvPr id="6" name="CuadroTexto 5">
            <a:extLst>
              <a:ext uri="{FF2B5EF4-FFF2-40B4-BE49-F238E27FC236}">
                <a16:creationId xmlns:a16="http://schemas.microsoft.com/office/drawing/2014/main" id="{3894E7DE-8105-48A8-4C17-E84D0DB91654}"/>
              </a:ext>
            </a:extLst>
          </p:cNvPr>
          <p:cNvSpPr txBox="1"/>
          <p:nvPr/>
        </p:nvSpPr>
        <p:spPr>
          <a:xfrm>
            <a:off x="7439891" y="3152000"/>
            <a:ext cx="4649034" cy="553998"/>
          </a:xfrm>
          <a:prstGeom prst="rect">
            <a:avLst/>
          </a:prstGeom>
          <a:noFill/>
        </p:spPr>
        <p:txBody>
          <a:bodyPr wrap="square" rtlCol="0">
            <a:spAutoFit/>
          </a:bodyPr>
          <a:lstStyle/>
          <a:p>
            <a:r>
              <a:rPr lang="es-MX" sz="3000" dirty="0">
                <a:solidFill>
                  <a:srgbClr val="843C0C"/>
                </a:solidFill>
              </a:rPr>
              <a:t>{'Nora': 2, 'Teo': 2, 'Sonia': 1}</a:t>
            </a:r>
          </a:p>
        </p:txBody>
      </p:sp>
    </p:spTree>
    <p:extLst>
      <p:ext uri="{BB962C8B-B14F-4D97-AF65-F5344CB8AC3E}">
        <p14:creationId xmlns:p14="http://schemas.microsoft.com/office/powerpoint/2010/main" val="3967950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B85544-8B6A-F172-2913-88F4AD733594}"/>
              </a:ext>
            </a:extLst>
          </p:cNvPr>
          <p:cNvSpPr>
            <a:spLocks noGrp="1"/>
          </p:cNvSpPr>
          <p:nvPr>
            <p:ph type="title"/>
          </p:nvPr>
        </p:nvSpPr>
        <p:spPr/>
        <p:txBody>
          <a:bodyPr/>
          <a:lstStyle/>
          <a:p>
            <a:r>
              <a:rPr lang="es-MX" b="1" dirty="0"/>
              <a:t>Contar palabras</a:t>
            </a:r>
            <a:endParaRPr lang="es-PE" b="1" dirty="0"/>
          </a:p>
        </p:txBody>
      </p:sp>
      <p:sp>
        <p:nvSpPr>
          <p:cNvPr id="3" name="Marcador de pie de página 2">
            <a:extLst>
              <a:ext uri="{FF2B5EF4-FFF2-40B4-BE49-F238E27FC236}">
                <a16:creationId xmlns:a16="http://schemas.microsoft.com/office/drawing/2014/main" id="{E958E5B9-012B-BFEF-2231-9226D0436D3A}"/>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C8349757-70FB-8C78-F5EB-B1B821F8A50D}"/>
              </a:ext>
            </a:extLst>
          </p:cNvPr>
          <p:cNvSpPr>
            <a:spLocks noGrp="1"/>
          </p:cNvSpPr>
          <p:nvPr>
            <p:ph type="sldNum" sz="quarter" idx="12"/>
          </p:nvPr>
        </p:nvSpPr>
        <p:spPr/>
        <p:txBody>
          <a:bodyPr/>
          <a:lstStyle/>
          <a:p>
            <a:fld id="{3CE8B06D-1C54-45AF-95B4-2D125529B008}" type="slidenum">
              <a:rPr lang="es-PE" smtClean="0"/>
              <a:t>31</a:t>
            </a:fld>
            <a:endParaRPr lang="es-PE" dirty="0"/>
          </a:p>
        </p:txBody>
      </p:sp>
      <p:sp>
        <p:nvSpPr>
          <p:cNvPr id="5" name="CuadroTexto 4">
            <a:extLst>
              <a:ext uri="{FF2B5EF4-FFF2-40B4-BE49-F238E27FC236}">
                <a16:creationId xmlns:a16="http://schemas.microsoft.com/office/drawing/2014/main" id="{EF393E6B-7B11-0FFF-86E1-D25524B6ACFB}"/>
              </a:ext>
            </a:extLst>
          </p:cNvPr>
          <p:cNvSpPr txBox="1"/>
          <p:nvPr/>
        </p:nvSpPr>
        <p:spPr>
          <a:xfrm>
            <a:off x="3664529" y="1364550"/>
            <a:ext cx="3429000" cy="4478149"/>
          </a:xfrm>
          <a:prstGeom prst="rect">
            <a:avLst/>
          </a:prstGeom>
          <a:noFill/>
        </p:spPr>
        <p:txBody>
          <a:bodyPr wrap="square" rtlCol="0">
            <a:spAutoFit/>
          </a:bodyPr>
          <a:lstStyle/>
          <a:p>
            <a:r>
              <a:rPr lang="es-MX" sz="1500" dirty="0">
                <a:solidFill>
                  <a:srgbClr val="22262A"/>
                </a:solidFill>
                <a:latin typeface="-apple-system"/>
              </a:rPr>
              <a:t>O</a:t>
            </a:r>
            <a:r>
              <a:rPr lang="es-MX" sz="1500" b="0" i="0" dirty="0">
                <a:solidFill>
                  <a:srgbClr val="22262A"/>
                </a:solidFill>
                <a:effectLst/>
                <a:latin typeface="-apple-system"/>
              </a:rPr>
              <a:t>h! Cuánto tiempo silenciosa el alma</a:t>
            </a:r>
            <a:br>
              <a:rPr lang="es-MX" sz="1500" dirty="0"/>
            </a:br>
            <a:r>
              <a:rPr lang="es-MX" sz="1500" b="0" i="0" dirty="0">
                <a:solidFill>
                  <a:srgbClr val="22262A"/>
                </a:solidFill>
                <a:effectLst/>
                <a:latin typeface="-apple-system"/>
              </a:rPr>
              <a:t>Mira en redor su soledad que aumenta</a:t>
            </a:r>
            <a:br>
              <a:rPr lang="es-MX" sz="1500" dirty="0"/>
            </a:br>
            <a:r>
              <a:rPr lang="es-MX" sz="1500" b="0" i="0" dirty="0">
                <a:solidFill>
                  <a:srgbClr val="22262A"/>
                </a:solidFill>
                <a:effectLst/>
                <a:latin typeface="-apple-system"/>
              </a:rPr>
              <a:t>Como un péndulo inmóvil: ya no cuenta</a:t>
            </a:r>
            <a:br>
              <a:rPr lang="es-MX" sz="1500" dirty="0"/>
            </a:br>
            <a:r>
              <a:rPr lang="es-MX" sz="1500" b="0" i="0" dirty="0">
                <a:solidFill>
                  <a:srgbClr val="22262A"/>
                </a:solidFill>
                <a:effectLst/>
                <a:latin typeface="-apple-system"/>
              </a:rPr>
              <a:t>Las horas que se van!</a:t>
            </a:r>
            <a:br>
              <a:rPr lang="es-MX" sz="1500" dirty="0"/>
            </a:br>
            <a:br>
              <a:rPr lang="es-MX" sz="1500" dirty="0"/>
            </a:br>
            <a:r>
              <a:rPr lang="es-MX" sz="1500" b="0" i="0" dirty="0">
                <a:solidFill>
                  <a:srgbClr val="22262A"/>
                </a:solidFill>
                <a:effectLst/>
                <a:latin typeface="-apple-system"/>
              </a:rPr>
              <a:t>No siente los minutos cadenciosos</a:t>
            </a:r>
            <a:br>
              <a:rPr lang="es-MX" sz="1500" dirty="0"/>
            </a:br>
            <a:r>
              <a:rPr lang="es-MX" sz="1500" b="0" i="0" dirty="0">
                <a:solidFill>
                  <a:srgbClr val="22262A"/>
                </a:solidFill>
                <a:effectLst/>
                <a:latin typeface="-apple-system"/>
              </a:rPr>
              <a:t>A golpe igual del corazón que adora</a:t>
            </a:r>
            <a:br>
              <a:rPr lang="es-MX" sz="1500" dirty="0"/>
            </a:br>
            <a:r>
              <a:rPr lang="es-MX" sz="1500" b="0" i="0" dirty="0">
                <a:solidFill>
                  <a:srgbClr val="22262A"/>
                </a:solidFill>
                <a:effectLst/>
                <a:latin typeface="-apple-system"/>
              </a:rPr>
              <a:t>Aspirando la magia embriagadora</a:t>
            </a:r>
            <a:br>
              <a:rPr lang="es-MX" sz="1500" dirty="0"/>
            </a:br>
            <a:r>
              <a:rPr lang="es-MX" sz="1500" b="0" i="0" dirty="0">
                <a:solidFill>
                  <a:srgbClr val="22262A"/>
                </a:solidFill>
                <a:effectLst/>
                <a:latin typeface="-apple-system"/>
              </a:rPr>
              <a:t>De tu amoroso afán.</a:t>
            </a:r>
            <a:br>
              <a:rPr lang="es-MX" sz="1500" dirty="0"/>
            </a:br>
            <a:br>
              <a:rPr lang="es-MX" sz="1500" dirty="0"/>
            </a:br>
            <a:r>
              <a:rPr lang="es-MX" sz="1500" b="0" i="0" dirty="0">
                <a:solidFill>
                  <a:srgbClr val="22262A"/>
                </a:solidFill>
                <a:effectLst/>
                <a:latin typeface="-apple-system"/>
              </a:rPr>
              <a:t>Ya no late, ni siente, ni aún respira</a:t>
            </a:r>
            <a:br>
              <a:rPr lang="es-MX" sz="1500" dirty="0"/>
            </a:br>
            <a:r>
              <a:rPr lang="es-MX" sz="1500" b="0" i="0" dirty="0">
                <a:solidFill>
                  <a:srgbClr val="22262A"/>
                </a:solidFill>
                <a:effectLst/>
                <a:latin typeface="-apple-system"/>
              </a:rPr>
              <a:t>Petrificada el alma allá en lo interno;</a:t>
            </a:r>
            <a:br>
              <a:rPr lang="es-MX" sz="1500" dirty="0"/>
            </a:br>
            <a:r>
              <a:rPr lang="es-MX" sz="1500" b="0" i="0" dirty="0">
                <a:solidFill>
                  <a:srgbClr val="22262A"/>
                </a:solidFill>
                <a:effectLst/>
                <a:latin typeface="-apple-system"/>
              </a:rPr>
              <a:t>Tu cifra en mármol con buril eterno</a:t>
            </a:r>
            <a:br>
              <a:rPr lang="es-MX" sz="1500" dirty="0"/>
            </a:br>
            <a:r>
              <a:rPr lang="es-MX" sz="1500" b="0" i="0" dirty="0">
                <a:solidFill>
                  <a:srgbClr val="22262A"/>
                </a:solidFill>
                <a:effectLst/>
                <a:latin typeface="-apple-system"/>
              </a:rPr>
              <a:t>Queda grabada en mí!</a:t>
            </a:r>
            <a:br>
              <a:rPr lang="es-MX" sz="1500" dirty="0"/>
            </a:br>
            <a:br>
              <a:rPr lang="es-MX" sz="1500" dirty="0"/>
            </a:br>
            <a:r>
              <a:rPr lang="es-MX" sz="1500" b="0" i="0" dirty="0">
                <a:solidFill>
                  <a:srgbClr val="22262A"/>
                </a:solidFill>
                <a:effectLst/>
                <a:latin typeface="-apple-system"/>
              </a:rPr>
              <a:t>Ni hay queja al labio ni a los ojos llanto,</a:t>
            </a:r>
            <a:br>
              <a:rPr lang="es-MX" sz="1500" dirty="0"/>
            </a:br>
            <a:r>
              <a:rPr lang="es-MX" sz="1500" b="0" i="0" dirty="0">
                <a:solidFill>
                  <a:srgbClr val="22262A"/>
                </a:solidFill>
                <a:effectLst/>
                <a:latin typeface="-apple-system"/>
              </a:rPr>
              <a:t>Muerto para el amor y la ventura</a:t>
            </a:r>
            <a:br>
              <a:rPr lang="es-MX" sz="1500" dirty="0"/>
            </a:br>
            <a:r>
              <a:rPr lang="es-MX" sz="1500" b="0" i="0" dirty="0">
                <a:solidFill>
                  <a:srgbClr val="22262A"/>
                </a:solidFill>
                <a:effectLst/>
                <a:latin typeface="-apple-system"/>
              </a:rPr>
              <a:t>Esta en tu corazón mi sepultura</a:t>
            </a:r>
            <a:br>
              <a:rPr lang="es-MX" sz="1500" dirty="0"/>
            </a:br>
            <a:r>
              <a:rPr lang="es-MX" sz="1500" b="0" i="0" dirty="0">
                <a:solidFill>
                  <a:srgbClr val="22262A"/>
                </a:solidFill>
                <a:effectLst/>
                <a:latin typeface="-apple-system"/>
              </a:rPr>
              <a:t>Y el cadáver aquí!</a:t>
            </a:r>
            <a:endParaRPr lang="it-IT" sz="1500" dirty="0">
              <a:solidFill>
                <a:srgbClr val="D7712B"/>
              </a:solidFill>
            </a:endParaRPr>
          </a:p>
        </p:txBody>
      </p:sp>
    </p:spTree>
    <p:extLst>
      <p:ext uri="{BB962C8B-B14F-4D97-AF65-F5344CB8AC3E}">
        <p14:creationId xmlns:p14="http://schemas.microsoft.com/office/powerpoint/2010/main" val="1220527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95BEE-E32F-427A-9E6A-84147546FD58}"/>
              </a:ext>
            </a:extLst>
          </p:cNvPr>
          <p:cNvSpPr>
            <a:spLocks noGrp="1"/>
          </p:cNvSpPr>
          <p:nvPr>
            <p:ph type="title"/>
          </p:nvPr>
        </p:nvSpPr>
        <p:spPr/>
        <p:txBody>
          <a:bodyPr/>
          <a:lstStyle/>
          <a:p>
            <a:r>
              <a:rPr lang="es-MX" b="1" dirty="0"/>
              <a:t>Paso a paso</a:t>
            </a:r>
            <a:endParaRPr lang="es-PE" b="1" dirty="0"/>
          </a:p>
        </p:txBody>
      </p:sp>
      <p:sp>
        <p:nvSpPr>
          <p:cNvPr id="3" name="Marcador de pie de página 2">
            <a:extLst>
              <a:ext uri="{FF2B5EF4-FFF2-40B4-BE49-F238E27FC236}">
                <a16:creationId xmlns:a16="http://schemas.microsoft.com/office/drawing/2014/main" id="{7C0B1A0D-73EE-8931-01D3-D804192E166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7CC4A321-067F-8B9A-116F-4D6A7494E584}"/>
              </a:ext>
            </a:extLst>
          </p:cNvPr>
          <p:cNvSpPr>
            <a:spLocks noGrp="1"/>
          </p:cNvSpPr>
          <p:nvPr>
            <p:ph type="sldNum" sz="quarter" idx="12"/>
          </p:nvPr>
        </p:nvSpPr>
        <p:spPr/>
        <p:txBody>
          <a:bodyPr/>
          <a:lstStyle/>
          <a:p>
            <a:fld id="{3CE8B06D-1C54-45AF-95B4-2D125529B008}" type="slidenum">
              <a:rPr lang="es-PE" smtClean="0"/>
              <a:t>32</a:t>
            </a:fld>
            <a:endParaRPr lang="es-PE" dirty="0"/>
          </a:p>
        </p:txBody>
      </p:sp>
      <p:sp>
        <p:nvSpPr>
          <p:cNvPr id="5" name="CuadroTexto 4">
            <a:extLst>
              <a:ext uri="{FF2B5EF4-FFF2-40B4-BE49-F238E27FC236}">
                <a16:creationId xmlns:a16="http://schemas.microsoft.com/office/drawing/2014/main" id="{CC59CF4E-7F7F-4BC0-EC79-3ECB93BD81C2}"/>
              </a:ext>
            </a:extLst>
          </p:cNvPr>
          <p:cNvSpPr txBox="1"/>
          <p:nvPr/>
        </p:nvSpPr>
        <p:spPr>
          <a:xfrm>
            <a:off x="651165" y="1108730"/>
            <a:ext cx="11388436" cy="4955203"/>
          </a:xfrm>
          <a:prstGeom prst="rect">
            <a:avLst/>
          </a:prstGeom>
          <a:noFill/>
        </p:spPr>
        <p:txBody>
          <a:bodyPr wrap="square" rtlCol="0">
            <a:spAutoFit/>
          </a:bodyPr>
          <a:lstStyle/>
          <a:p>
            <a:r>
              <a:rPr lang="it-IT" sz="3000" dirty="0">
                <a:solidFill>
                  <a:srgbClr val="D7712B"/>
                </a:solidFill>
              </a:rPr>
              <a:t>Ingresar texto</a:t>
            </a:r>
          </a:p>
          <a:p>
            <a:r>
              <a:rPr lang="es-MX" sz="3200" dirty="0">
                <a:solidFill>
                  <a:srgbClr val="7030A0"/>
                </a:solidFill>
                <a:latin typeface="-apple-system"/>
              </a:rPr>
              <a:t>O</a:t>
            </a:r>
            <a:r>
              <a:rPr lang="es-MX" sz="3200" b="0" i="0" dirty="0">
                <a:solidFill>
                  <a:srgbClr val="7030A0"/>
                </a:solidFill>
                <a:effectLst/>
                <a:latin typeface="-apple-system"/>
              </a:rPr>
              <a:t>h! Cuánto tiempo silenciosa el alma…</a:t>
            </a:r>
          </a:p>
          <a:p>
            <a:endParaRPr lang="es-MX" sz="3200" b="0" i="0" dirty="0">
              <a:solidFill>
                <a:srgbClr val="22262A"/>
              </a:solidFill>
              <a:effectLst/>
              <a:latin typeface="-apple-system"/>
            </a:endParaRPr>
          </a:p>
          <a:p>
            <a:r>
              <a:rPr lang="es-MX" sz="3200" b="0" i="0" dirty="0">
                <a:solidFill>
                  <a:srgbClr val="D7712B"/>
                </a:solidFill>
                <a:effectLst/>
                <a:latin typeface="-apple-system"/>
              </a:rPr>
              <a:t>Dividir palabra por palabra</a:t>
            </a:r>
          </a:p>
          <a:p>
            <a:r>
              <a:rPr lang="es-MX" sz="3200" b="0" i="0" dirty="0">
                <a:solidFill>
                  <a:srgbClr val="7030A0"/>
                </a:solidFill>
                <a:effectLst/>
                <a:latin typeface="-apple-system"/>
              </a:rPr>
              <a:t>['Oh!', 'Cuánto', 'tiempo', 'silenciosa', 'el', 'alma']</a:t>
            </a:r>
          </a:p>
          <a:p>
            <a:endParaRPr lang="es-MX" sz="3200" b="0" i="0" dirty="0">
              <a:solidFill>
                <a:srgbClr val="D7712B"/>
              </a:solidFill>
              <a:effectLst/>
              <a:latin typeface="-apple-system"/>
            </a:endParaRPr>
          </a:p>
          <a:p>
            <a:r>
              <a:rPr lang="es-MX" sz="3200" dirty="0">
                <a:solidFill>
                  <a:srgbClr val="D7712B"/>
                </a:solidFill>
                <a:latin typeface="-apple-system"/>
              </a:rPr>
              <a:t>Contar</a:t>
            </a:r>
          </a:p>
          <a:p>
            <a:r>
              <a:rPr lang="es-MX" sz="3200" dirty="0">
                <a:solidFill>
                  <a:srgbClr val="7030A0"/>
                </a:solidFill>
              </a:rPr>
              <a:t>{'Oh!': 1, 'Cuánto': 1, 'tiempo': 1, 'silenciosa': 1, 'el': 1, 'alma': 1}</a:t>
            </a:r>
            <a:endParaRPr lang="es-MX" sz="3200" b="0" i="0" dirty="0">
              <a:solidFill>
                <a:srgbClr val="22262A"/>
              </a:solidFill>
              <a:effectLst/>
              <a:latin typeface="-apple-system"/>
            </a:endParaRPr>
          </a:p>
          <a:p>
            <a:endParaRPr lang="es-MX" sz="3200" dirty="0">
              <a:solidFill>
                <a:srgbClr val="22262A"/>
              </a:solidFill>
              <a:latin typeface="-apple-system"/>
            </a:endParaRPr>
          </a:p>
          <a:p>
            <a:endParaRPr lang="it-IT" sz="3000" dirty="0">
              <a:solidFill>
                <a:srgbClr val="D7712B"/>
              </a:solidFill>
            </a:endParaRPr>
          </a:p>
        </p:txBody>
      </p:sp>
    </p:spTree>
    <p:extLst>
      <p:ext uri="{BB962C8B-B14F-4D97-AF65-F5344CB8AC3E}">
        <p14:creationId xmlns:p14="http://schemas.microsoft.com/office/powerpoint/2010/main" val="4246220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1422E-90D3-EFEE-B430-84AB707F6FAD}"/>
              </a:ext>
            </a:extLst>
          </p:cNvPr>
          <p:cNvSpPr>
            <a:spLocks noGrp="1"/>
          </p:cNvSpPr>
          <p:nvPr>
            <p:ph type="title"/>
          </p:nvPr>
        </p:nvSpPr>
        <p:spPr/>
        <p:txBody>
          <a:bodyPr/>
          <a:lstStyle/>
          <a:p>
            <a:r>
              <a:rPr lang="es-MX" b="1" dirty="0"/>
              <a:t>Por ejemplo</a:t>
            </a:r>
            <a:endParaRPr lang="es-PE" b="1" dirty="0"/>
          </a:p>
        </p:txBody>
      </p:sp>
      <p:sp>
        <p:nvSpPr>
          <p:cNvPr id="3" name="Marcador de pie de página 2">
            <a:extLst>
              <a:ext uri="{FF2B5EF4-FFF2-40B4-BE49-F238E27FC236}">
                <a16:creationId xmlns:a16="http://schemas.microsoft.com/office/drawing/2014/main" id="{AF481848-7115-D4AE-E4C1-30596679FD2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3A1362D9-0AA4-4F5F-62D0-25A919F929C8}"/>
              </a:ext>
            </a:extLst>
          </p:cNvPr>
          <p:cNvSpPr>
            <a:spLocks noGrp="1"/>
          </p:cNvSpPr>
          <p:nvPr>
            <p:ph type="sldNum" sz="quarter" idx="12"/>
          </p:nvPr>
        </p:nvSpPr>
        <p:spPr/>
        <p:txBody>
          <a:bodyPr/>
          <a:lstStyle/>
          <a:p>
            <a:fld id="{3CE8B06D-1C54-45AF-95B4-2D125529B008}" type="slidenum">
              <a:rPr lang="es-PE" smtClean="0"/>
              <a:t>33</a:t>
            </a:fld>
            <a:endParaRPr lang="es-PE" dirty="0"/>
          </a:p>
        </p:txBody>
      </p:sp>
      <p:sp>
        <p:nvSpPr>
          <p:cNvPr id="5" name="CuadroTexto 4">
            <a:extLst>
              <a:ext uri="{FF2B5EF4-FFF2-40B4-BE49-F238E27FC236}">
                <a16:creationId xmlns:a16="http://schemas.microsoft.com/office/drawing/2014/main" id="{D5607717-3802-EFC3-7EB4-B2CAA2A9A5B9}"/>
              </a:ext>
            </a:extLst>
          </p:cNvPr>
          <p:cNvSpPr txBox="1"/>
          <p:nvPr/>
        </p:nvSpPr>
        <p:spPr>
          <a:xfrm>
            <a:off x="297456" y="1497500"/>
            <a:ext cx="6546273" cy="3816429"/>
          </a:xfrm>
          <a:prstGeom prst="rect">
            <a:avLst/>
          </a:prstGeom>
          <a:noFill/>
        </p:spPr>
        <p:txBody>
          <a:bodyPr wrap="square" rtlCol="0">
            <a:spAutoFit/>
          </a:bodyPr>
          <a:lstStyle/>
          <a:p>
            <a:r>
              <a:rPr lang="es-MX" sz="3000" dirty="0">
                <a:solidFill>
                  <a:srgbClr val="00B0F0"/>
                </a:solidFill>
              </a:rPr>
              <a:t>col</a:t>
            </a:r>
            <a:r>
              <a:rPr lang="es-MX" sz="3000" dirty="0">
                <a:solidFill>
                  <a:srgbClr val="D7712B"/>
                </a:solidFill>
              </a:rPr>
              <a:t>=</a:t>
            </a:r>
            <a:r>
              <a:rPr lang="es-MX" sz="3000" dirty="0" err="1">
                <a:solidFill>
                  <a:srgbClr val="D7712B"/>
                </a:solidFill>
              </a:rPr>
              <a:t>dict</a:t>
            </a:r>
            <a:r>
              <a:rPr lang="es-MX" sz="3000" dirty="0">
                <a:solidFill>
                  <a:srgbClr val="D7712B"/>
                </a:solidFill>
              </a:rPr>
              <a:t>()</a:t>
            </a:r>
          </a:p>
          <a:p>
            <a:r>
              <a:rPr lang="es-MX" sz="3000" dirty="0">
                <a:solidFill>
                  <a:srgbClr val="D7712B"/>
                </a:solidFill>
              </a:rPr>
              <a:t>line=input('Ingrese texto:')</a:t>
            </a:r>
          </a:p>
          <a:p>
            <a:r>
              <a:rPr lang="es-MX" sz="3000" dirty="0">
                <a:solidFill>
                  <a:srgbClr val="0070C0"/>
                </a:solidFill>
              </a:rPr>
              <a:t>palabras</a:t>
            </a:r>
            <a:r>
              <a:rPr lang="es-MX" sz="3000" dirty="0">
                <a:solidFill>
                  <a:srgbClr val="D7712B"/>
                </a:solidFill>
              </a:rPr>
              <a:t>=</a:t>
            </a:r>
            <a:r>
              <a:rPr lang="es-MX" sz="3000" dirty="0" err="1">
                <a:solidFill>
                  <a:srgbClr val="D7712B"/>
                </a:solidFill>
              </a:rPr>
              <a:t>line.split</a:t>
            </a:r>
            <a:r>
              <a:rPr lang="es-MX" sz="3000" dirty="0">
                <a:solidFill>
                  <a:srgbClr val="D7712B"/>
                </a:solidFill>
              </a:rPr>
              <a:t>()</a:t>
            </a:r>
          </a:p>
          <a:p>
            <a:r>
              <a:rPr lang="es-MX" sz="3000" dirty="0" err="1">
                <a:solidFill>
                  <a:srgbClr val="D7712B"/>
                </a:solidFill>
              </a:rPr>
              <a:t>for</a:t>
            </a:r>
            <a:r>
              <a:rPr lang="es-MX" sz="3000" dirty="0">
                <a:solidFill>
                  <a:srgbClr val="D7712B"/>
                </a:solidFill>
              </a:rPr>
              <a:t> </a:t>
            </a:r>
            <a:r>
              <a:rPr lang="es-MX" sz="3000" dirty="0">
                <a:solidFill>
                  <a:srgbClr val="7030A0"/>
                </a:solidFill>
              </a:rPr>
              <a:t>palabra</a:t>
            </a:r>
            <a:r>
              <a:rPr lang="es-MX" sz="3000" dirty="0">
                <a:solidFill>
                  <a:srgbClr val="D7712B"/>
                </a:solidFill>
              </a:rPr>
              <a:t> in </a:t>
            </a:r>
            <a:r>
              <a:rPr lang="es-MX" sz="3000" dirty="0">
                <a:solidFill>
                  <a:srgbClr val="0070C0"/>
                </a:solidFill>
              </a:rPr>
              <a:t>palabras</a:t>
            </a:r>
            <a:r>
              <a:rPr lang="es-MX" sz="3000" dirty="0">
                <a:solidFill>
                  <a:srgbClr val="D7712B"/>
                </a:solidFill>
              </a:rPr>
              <a:t>:</a:t>
            </a:r>
          </a:p>
          <a:p>
            <a:r>
              <a:rPr lang="es-MX" sz="3000" dirty="0">
                <a:solidFill>
                  <a:srgbClr val="D7712B"/>
                </a:solidFill>
              </a:rPr>
              <a:t>    </a:t>
            </a:r>
            <a:r>
              <a:rPr lang="es-MX" sz="3000" dirty="0">
                <a:solidFill>
                  <a:srgbClr val="00B0F0"/>
                </a:solidFill>
              </a:rPr>
              <a:t>col</a:t>
            </a:r>
            <a:r>
              <a:rPr lang="es-MX" sz="3000" dirty="0">
                <a:solidFill>
                  <a:srgbClr val="D7712B"/>
                </a:solidFill>
              </a:rPr>
              <a:t>[</a:t>
            </a:r>
            <a:r>
              <a:rPr lang="es-MX" sz="3000" dirty="0">
                <a:solidFill>
                  <a:srgbClr val="7030A0"/>
                </a:solidFill>
              </a:rPr>
              <a:t>palabra</a:t>
            </a:r>
            <a:r>
              <a:rPr lang="es-MX" sz="3000" dirty="0">
                <a:solidFill>
                  <a:srgbClr val="D7712B"/>
                </a:solidFill>
              </a:rPr>
              <a:t>]=</a:t>
            </a:r>
            <a:r>
              <a:rPr lang="es-MX" sz="3000" dirty="0" err="1">
                <a:solidFill>
                  <a:srgbClr val="00B0F0"/>
                </a:solidFill>
              </a:rPr>
              <a:t>col</a:t>
            </a:r>
            <a:r>
              <a:rPr lang="es-MX" sz="3000" dirty="0" err="1">
                <a:solidFill>
                  <a:srgbClr val="D7712B"/>
                </a:solidFill>
              </a:rPr>
              <a:t>.get</a:t>
            </a:r>
            <a:r>
              <a:rPr lang="es-MX" sz="3000" dirty="0">
                <a:solidFill>
                  <a:srgbClr val="D7712B"/>
                </a:solidFill>
              </a:rPr>
              <a:t>(</a:t>
            </a:r>
            <a:r>
              <a:rPr lang="es-MX" sz="3000" dirty="0">
                <a:solidFill>
                  <a:srgbClr val="7030A0"/>
                </a:solidFill>
              </a:rPr>
              <a:t>palabra</a:t>
            </a:r>
            <a:r>
              <a:rPr lang="es-MX" sz="3000" dirty="0">
                <a:solidFill>
                  <a:srgbClr val="D7712B"/>
                </a:solidFill>
              </a:rPr>
              <a:t>,0)+1</a:t>
            </a:r>
          </a:p>
          <a:p>
            <a:r>
              <a:rPr lang="es-MX" sz="3000" dirty="0" err="1">
                <a:solidFill>
                  <a:srgbClr val="D7712B"/>
                </a:solidFill>
              </a:rPr>
              <a:t>print</a:t>
            </a:r>
            <a:r>
              <a:rPr lang="es-MX" sz="3000" dirty="0">
                <a:solidFill>
                  <a:srgbClr val="D7712B"/>
                </a:solidFill>
              </a:rPr>
              <a:t>('La cantidad de palabras </a:t>
            </a:r>
            <a:r>
              <a:rPr lang="es-MX" sz="3000" dirty="0" err="1">
                <a:solidFill>
                  <a:srgbClr val="D7712B"/>
                </a:solidFill>
              </a:rPr>
              <a:t>es:',</a:t>
            </a:r>
            <a:r>
              <a:rPr lang="es-MX" sz="3000" dirty="0" err="1">
                <a:solidFill>
                  <a:srgbClr val="00B0F0"/>
                </a:solidFill>
              </a:rPr>
              <a:t>col</a:t>
            </a:r>
            <a:r>
              <a:rPr lang="es-MX" sz="3000" dirty="0">
                <a:solidFill>
                  <a:srgbClr val="D7712B"/>
                </a:solidFill>
              </a:rPr>
              <a:t>)</a:t>
            </a:r>
            <a:endParaRPr lang="es-MX" sz="3000" b="0" i="0" dirty="0">
              <a:solidFill>
                <a:srgbClr val="22262A"/>
              </a:solidFill>
              <a:effectLst/>
              <a:latin typeface="-apple-system"/>
            </a:endParaRPr>
          </a:p>
          <a:p>
            <a:endParaRPr lang="es-MX" sz="3000" dirty="0">
              <a:solidFill>
                <a:srgbClr val="22262A"/>
              </a:solidFill>
              <a:latin typeface="-apple-system"/>
            </a:endParaRPr>
          </a:p>
          <a:p>
            <a:endParaRPr lang="it-IT" sz="3000" dirty="0">
              <a:solidFill>
                <a:srgbClr val="D7712B"/>
              </a:solidFill>
            </a:endParaRPr>
          </a:p>
        </p:txBody>
      </p:sp>
      <p:sp>
        <p:nvSpPr>
          <p:cNvPr id="6" name="CuadroTexto 5">
            <a:extLst>
              <a:ext uri="{FF2B5EF4-FFF2-40B4-BE49-F238E27FC236}">
                <a16:creationId xmlns:a16="http://schemas.microsoft.com/office/drawing/2014/main" id="{8117E7F1-6F92-DB4D-F096-8F27819ABC30}"/>
              </a:ext>
            </a:extLst>
          </p:cNvPr>
          <p:cNvSpPr txBox="1"/>
          <p:nvPr/>
        </p:nvSpPr>
        <p:spPr>
          <a:xfrm>
            <a:off x="6414654" y="2056689"/>
            <a:ext cx="6373924" cy="1938992"/>
          </a:xfrm>
          <a:prstGeom prst="rect">
            <a:avLst/>
          </a:prstGeom>
          <a:noFill/>
        </p:spPr>
        <p:txBody>
          <a:bodyPr wrap="square" rtlCol="0">
            <a:spAutoFit/>
          </a:bodyPr>
          <a:lstStyle/>
          <a:p>
            <a:r>
              <a:rPr lang="es-MX" sz="2000" dirty="0">
                <a:solidFill>
                  <a:srgbClr val="7030A0"/>
                </a:solidFill>
                <a:latin typeface="-apple-system"/>
              </a:rPr>
              <a:t>O</a:t>
            </a:r>
            <a:r>
              <a:rPr lang="es-MX" sz="2000" b="0" i="0" dirty="0">
                <a:solidFill>
                  <a:srgbClr val="7030A0"/>
                </a:solidFill>
                <a:effectLst/>
                <a:latin typeface="-apple-system"/>
              </a:rPr>
              <a:t>h! Cuánto tiempo silenciosa el alma…</a:t>
            </a:r>
          </a:p>
          <a:p>
            <a:endParaRPr lang="es-MX" sz="2000" dirty="0">
              <a:solidFill>
                <a:srgbClr val="7030A0"/>
              </a:solidFill>
              <a:latin typeface="-apple-system"/>
            </a:endParaRPr>
          </a:p>
          <a:p>
            <a:r>
              <a:rPr lang="es-MX" sz="2000" b="0" i="0" dirty="0">
                <a:solidFill>
                  <a:srgbClr val="7030A0"/>
                </a:solidFill>
                <a:effectLst/>
                <a:latin typeface="-apple-system"/>
              </a:rPr>
              <a:t>['Oh!', 'Cuánto', 'tiempo', 'silenciosa', 'el', 'alma’]</a:t>
            </a:r>
          </a:p>
          <a:p>
            <a:endParaRPr lang="es-MX" sz="2000" b="0" i="0" dirty="0">
              <a:solidFill>
                <a:srgbClr val="7030A0"/>
              </a:solidFill>
              <a:effectLst/>
              <a:latin typeface="-apple-system"/>
            </a:endParaRPr>
          </a:p>
          <a:p>
            <a:r>
              <a:rPr lang="es-MX" sz="2000" b="0" i="0" dirty="0">
                <a:solidFill>
                  <a:srgbClr val="7030A0"/>
                </a:solidFill>
                <a:effectLst/>
                <a:latin typeface="-apple-system"/>
              </a:rPr>
              <a:t>{'Oh!': 1, 'Cuánto': 1, 'tiempo': 1, 'silenciosa': 1, 'el': 1, 'alma': 1}</a:t>
            </a:r>
          </a:p>
        </p:txBody>
      </p:sp>
    </p:spTree>
    <p:extLst>
      <p:ext uri="{BB962C8B-B14F-4D97-AF65-F5344CB8AC3E}">
        <p14:creationId xmlns:p14="http://schemas.microsoft.com/office/powerpoint/2010/main" val="2097007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EBC38-DBB3-2F49-264D-DAE211B2D573}"/>
              </a:ext>
            </a:extLst>
          </p:cNvPr>
          <p:cNvSpPr>
            <a:spLocks noGrp="1"/>
          </p:cNvSpPr>
          <p:nvPr>
            <p:ph type="title"/>
          </p:nvPr>
        </p:nvSpPr>
        <p:spPr/>
        <p:txBody>
          <a:bodyPr/>
          <a:lstStyle/>
          <a:p>
            <a:r>
              <a:rPr lang="es-MX" b="1" dirty="0" err="1"/>
              <a:t>Keys</a:t>
            </a:r>
            <a:r>
              <a:rPr lang="es-MX" b="1" dirty="0"/>
              <a:t> y valores</a:t>
            </a:r>
            <a:endParaRPr lang="es-PE" b="1" dirty="0"/>
          </a:p>
        </p:txBody>
      </p:sp>
      <p:sp>
        <p:nvSpPr>
          <p:cNvPr id="3" name="Marcador de pie de página 2">
            <a:extLst>
              <a:ext uri="{FF2B5EF4-FFF2-40B4-BE49-F238E27FC236}">
                <a16:creationId xmlns:a16="http://schemas.microsoft.com/office/drawing/2014/main" id="{FB0E49C3-62A7-84BA-7CFB-423AF01CD9C1}"/>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FAE71065-9CFC-C072-D9B8-CBD7A284F070}"/>
              </a:ext>
            </a:extLst>
          </p:cNvPr>
          <p:cNvSpPr>
            <a:spLocks noGrp="1"/>
          </p:cNvSpPr>
          <p:nvPr>
            <p:ph type="sldNum" sz="quarter" idx="12"/>
          </p:nvPr>
        </p:nvSpPr>
        <p:spPr/>
        <p:txBody>
          <a:bodyPr/>
          <a:lstStyle/>
          <a:p>
            <a:fld id="{3CE8B06D-1C54-45AF-95B4-2D125529B008}" type="slidenum">
              <a:rPr lang="es-PE" smtClean="0"/>
              <a:t>34</a:t>
            </a:fld>
            <a:endParaRPr lang="es-PE" dirty="0"/>
          </a:p>
        </p:txBody>
      </p:sp>
      <p:sp>
        <p:nvSpPr>
          <p:cNvPr id="5" name="CuadroTexto 4">
            <a:extLst>
              <a:ext uri="{FF2B5EF4-FFF2-40B4-BE49-F238E27FC236}">
                <a16:creationId xmlns:a16="http://schemas.microsoft.com/office/drawing/2014/main" id="{E6AB73BA-8E5B-C9CF-C0F5-2E527E2C7382}"/>
              </a:ext>
            </a:extLst>
          </p:cNvPr>
          <p:cNvSpPr txBox="1"/>
          <p:nvPr/>
        </p:nvSpPr>
        <p:spPr>
          <a:xfrm>
            <a:off x="311727" y="1617767"/>
            <a:ext cx="6670964" cy="4247317"/>
          </a:xfrm>
          <a:prstGeom prst="rect">
            <a:avLst/>
          </a:prstGeom>
          <a:noFill/>
        </p:spPr>
        <p:txBody>
          <a:bodyPr wrap="square" rtlCol="0">
            <a:spAutoFit/>
          </a:bodyPr>
          <a:lstStyle/>
          <a:p>
            <a:r>
              <a:rPr lang="es-MX" sz="3000" dirty="0">
                <a:solidFill>
                  <a:srgbClr val="D7712B"/>
                </a:solidFill>
              </a:rPr>
              <a:t>col={</a:t>
            </a:r>
            <a:r>
              <a:rPr lang="es-MX" sz="3000" dirty="0">
                <a:solidFill>
                  <a:srgbClr val="0070C0"/>
                </a:solidFill>
              </a:rPr>
              <a:t>'dinero':12,'caramelo':3,'papel':20</a:t>
            </a:r>
            <a:r>
              <a:rPr lang="es-MX" sz="3000" dirty="0">
                <a:solidFill>
                  <a:srgbClr val="D7712B"/>
                </a:solidFill>
              </a:rPr>
              <a:t>}</a:t>
            </a:r>
          </a:p>
          <a:p>
            <a:r>
              <a:rPr lang="es-MX" sz="3000" dirty="0" err="1">
                <a:solidFill>
                  <a:srgbClr val="D7712B"/>
                </a:solidFill>
              </a:rPr>
              <a:t>print</a:t>
            </a:r>
            <a:r>
              <a:rPr lang="es-MX" sz="3000" dirty="0">
                <a:solidFill>
                  <a:srgbClr val="D7712B"/>
                </a:solidFill>
              </a:rPr>
              <a:t>(</a:t>
            </a:r>
            <a:r>
              <a:rPr lang="es-MX" sz="3000" dirty="0" err="1">
                <a:solidFill>
                  <a:srgbClr val="7030A0"/>
                </a:solidFill>
              </a:rPr>
              <a:t>list</a:t>
            </a:r>
            <a:r>
              <a:rPr lang="es-MX" sz="3000" dirty="0">
                <a:solidFill>
                  <a:srgbClr val="D7712B"/>
                </a:solidFill>
              </a:rPr>
              <a:t>(col))</a:t>
            </a:r>
          </a:p>
          <a:p>
            <a:endParaRPr lang="es-MX" sz="3000" dirty="0">
              <a:solidFill>
                <a:srgbClr val="D7712B"/>
              </a:solidFill>
            </a:endParaRPr>
          </a:p>
          <a:p>
            <a:r>
              <a:rPr lang="es-MX" sz="3000" dirty="0" err="1">
                <a:solidFill>
                  <a:srgbClr val="D7712B"/>
                </a:solidFill>
              </a:rPr>
              <a:t>print</a:t>
            </a:r>
            <a:r>
              <a:rPr lang="es-MX" sz="3000" dirty="0">
                <a:solidFill>
                  <a:srgbClr val="D7712B"/>
                </a:solidFill>
              </a:rPr>
              <a:t>(</a:t>
            </a:r>
            <a:r>
              <a:rPr lang="es-MX" sz="3000" dirty="0" err="1">
                <a:solidFill>
                  <a:srgbClr val="D7712B"/>
                </a:solidFill>
              </a:rPr>
              <a:t>col.</a:t>
            </a:r>
            <a:r>
              <a:rPr lang="es-MX" sz="3000" dirty="0" err="1">
                <a:solidFill>
                  <a:srgbClr val="7030A0"/>
                </a:solidFill>
              </a:rPr>
              <a:t>keys</a:t>
            </a:r>
            <a:r>
              <a:rPr lang="es-MX" sz="3000" dirty="0">
                <a:solidFill>
                  <a:srgbClr val="D7712B"/>
                </a:solidFill>
              </a:rPr>
              <a:t>())</a:t>
            </a:r>
          </a:p>
          <a:p>
            <a:endParaRPr lang="es-MX" sz="3000" dirty="0">
              <a:solidFill>
                <a:srgbClr val="D7712B"/>
              </a:solidFill>
            </a:endParaRPr>
          </a:p>
          <a:p>
            <a:r>
              <a:rPr lang="es-MX" sz="3000" dirty="0" err="1">
                <a:solidFill>
                  <a:srgbClr val="D7712B"/>
                </a:solidFill>
              </a:rPr>
              <a:t>print</a:t>
            </a:r>
            <a:r>
              <a:rPr lang="es-MX" sz="3000" dirty="0">
                <a:solidFill>
                  <a:srgbClr val="D7712B"/>
                </a:solidFill>
              </a:rPr>
              <a:t>(</a:t>
            </a:r>
            <a:r>
              <a:rPr lang="es-MX" sz="3000" dirty="0" err="1">
                <a:solidFill>
                  <a:srgbClr val="D7712B"/>
                </a:solidFill>
              </a:rPr>
              <a:t>col.</a:t>
            </a:r>
            <a:r>
              <a:rPr lang="es-MX" sz="3000" dirty="0" err="1">
                <a:solidFill>
                  <a:srgbClr val="7030A0"/>
                </a:solidFill>
              </a:rPr>
              <a:t>values</a:t>
            </a:r>
            <a:r>
              <a:rPr lang="es-MX" sz="3000" dirty="0">
                <a:solidFill>
                  <a:srgbClr val="D7712B"/>
                </a:solidFill>
              </a:rPr>
              <a:t>())</a:t>
            </a:r>
          </a:p>
          <a:p>
            <a:endParaRPr lang="es-MX" sz="3000" dirty="0">
              <a:solidFill>
                <a:srgbClr val="D7712B"/>
              </a:solidFill>
            </a:endParaRPr>
          </a:p>
          <a:p>
            <a:r>
              <a:rPr lang="es-MX" sz="3000" dirty="0" err="1">
                <a:solidFill>
                  <a:srgbClr val="D7712B"/>
                </a:solidFill>
              </a:rPr>
              <a:t>print</a:t>
            </a:r>
            <a:r>
              <a:rPr lang="es-MX" sz="3000" dirty="0">
                <a:solidFill>
                  <a:srgbClr val="D7712B"/>
                </a:solidFill>
              </a:rPr>
              <a:t>(</a:t>
            </a:r>
            <a:r>
              <a:rPr lang="es-MX" sz="3000" dirty="0" err="1">
                <a:solidFill>
                  <a:srgbClr val="D7712B"/>
                </a:solidFill>
              </a:rPr>
              <a:t>col.</a:t>
            </a:r>
            <a:r>
              <a:rPr lang="es-MX" sz="3000" dirty="0" err="1">
                <a:solidFill>
                  <a:srgbClr val="7030A0"/>
                </a:solidFill>
              </a:rPr>
              <a:t>items</a:t>
            </a:r>
            <a:r>
              <a:rPr lang="es-MX" sz="3000" dirty="0">
                <a:solidFill>
                  <a:srgbClr val="D7712B"/>
                </a:solidFill>
              </a:rPr>
              <a:t>())</a:t>
            </a:r>
            <a:endParaRPr lang="es-MX" sz="3000" dirty="0">
              <a:solidFill>
                <a:srgbClr val="D7712B"/>
              </a:solidFill>
              <a:latin typeface="-apple-system"/>
            </a:endParaRPr>
          </a:p>
          <a:p>
            <a:endParaRPr lang="it-IT" sz="3000" dirty="0">
              <a:solidFill>
                <a:srgbClr val="D7712B"/>
              </a:solidFill>
            </a:endParaRPr>
          </a:p>
        </p:txBody>
      </p:sp>
      <p:sp>
        <p:nvSpPr>
          <p:cNvPr id="6" name="CuadroTexto 5">
            <a:extLst>
              <a:ext uri="{FF2B5EF4-FFF2-40B4-BE49-F238E27FC236}">
                <a16:creationId xmlns:a16="http://schemas.microsoft.com/office/drawing/2014/main" id="{A7EF1B3C-A053-B37C-14F6-7266F8802CEF}"/>
              </a:ext>
            </a:extLst>
          </p:cNvPr>
          <p:cNvSpPr txBox="1"/>
          <p:nvPr/>
        </p:nvSpPr>
        <p:spPr>
          <a:xfrm>
            <a:off x="6982691" y="1601442"/>
            <a:ext cx="5092380" cy="4247317"/>
          </a:xfrm>
          <a:prstGeom prst="rect">
            <a:avLst/>
          </a:prstGeom>
          <a:noFill/>
        </p:spPr>
        <p:txBody>
          <a:bodyPr wrap="square" rtlCol="0">
            <a:spAutoFit/>
          </a:bodyPr>
          <a:lstStyle/>
          <a:p>
            <a:r>
              <a:rPr lang="es-MX" sz="3000" dirty="0">
                <a:solidFill>
                  <a:srgbClr val="843C0C"/>
                </a:solidFill>
              </a:rPr>
              <a:t>['dinero', 'caramelo', 'papel’]</a:t>
            </a:r>
          </a:p>
          <a:p>
            <a:endParaRPr lang="es-MX" sz="3000" dirty="0">
              <a:solidFill>
                <a:srgbClr val="843C0C"/>
              </a:solidFill>
            </a:endParaRPr>
          </a:p>
          <a:p>
            <a:r>
              <a:rPr lang="es-MX" sz="3000" dirty="0" err="1">
                <a:solidFill>
                  <a:srgbClr val="843C0C"/>
                </a:solidFill>
              </a:rPr>
              <a:t>dict_keys</a:t>
            </a:r>
            <a:r>
              <a:rPr lang="es-MX" sz="3000" dirty="0">
                <a:solidFill>
                  <a:srgbClr val="843C0C"/>
                </a:solidFill>
              </a:rPr>
              <a:t>(['dinero', 'caramelo', 'papel’])</a:t>
            </a:r>
          </a:p>
          <a:p>
            <a:endParaRPr lang="es-MX" sz="3000" dirty="0">
              <a:solidFill>
                <a:srgbClr val="843C0C"/>
              </a:solidFill>
            </a:endParaRPr>
          </a:p>
          <a:p>
            <a:r>
              <a:rPr lang="en-US" sz="3000" dirty="0" err="1">
                <a:solidFill>
                  <a:srgbClr val="843C0C"/>
                </a:solidFill>
              </a:rPr>
              <a:t>dict_values</a:t>
            </a:r>
            <a:r>
              <a:rPr lang="en-US" sz="3000" dirty="0">
                <a:solidFill>
                  <a:srgbClr val="843C0C"/>
                </a:solidFill>
              </a:rPr>
              <a:t>([12, 3, 20])</a:t>
            </a:r>
            <a:endParaRPr lang="es-MX" sz="3000" dirty="0">
              <a:solidFill>
                <a:srgbClr val="843C0C"/>
              </a:solidFill>
            </a:endParaRPr>
          </a:p>
          <a:p>
            <a:endParaRPr lang="es-MX" sz="3000" dirty="0">
              <a:solidFill>
                <a:srgbClr val="843C0C"/>
              </a:solidFill>
            </a:endParaRPr>
          </a:p>
          <a:p>
            <a:r>
              <a:rPr lang="en-US" sz="3000" dirty="0" err="1">
                <a:solidFill>
                  <a:srgbClr val="843C0C"/>
                </a:solidFill>
              </a:rPr>
              <a:t>dict_items</a:t>
            </a:r>
            <a:r>
              <a:rPr lang="en-US" sz="3000" dirty="0">
                <a:solidFill>
                  <a:srgbClr val="843C0C"/>
                </a:solidFill>
              </a:rPr>
              <a:t>([('dinero', 12), ('</a:t>
            </a:r>
            <a:r>
              <a:rPr lang="en-US" sz="3000" dirty="0" err="1">
                <a:solidFill>
                  <a:srgbClr val="843C0C"/>
                </a:solidFill>
              </a:rPr>
              <a:t>caramelo</a:t>
            </a:r>
            <a:r>
              <a:rPr lang="en-US" sz="3000" dirty="0">
                <a:solidFill>
                  <a:srgbClr val="843C0C"/>
                </a:solidFill>
              </a:rPr>
              <a:t>', 3), ('</a:t>
            </a:r>
            <a:r>
              <a:rPr lang="en-US" sz="3000" dirty="0" err="1">
                <a:solidFill>
                  <a:srgbClr val="843C0C"/>
                </a:solidFill>
              </a:rPr>
              <a:t>papel</a:t>
            </a:r>
            <a:r>
              <a:rPr lang="en-US" sz="3000" dirty="0">
                <a:solidFill>
                  <a:srgbClr val="843C0C"/>
                </a:solidFill>
              </a:rPr>
              <a:t>', 20)])</a:t>
            </a:r>
            <a:endParaRPr lang="es-MX" sz="3000" dirty="0">
              <a:solidFill>
                <a:srgbClr val="843C0C"/>
              </a:solidFill>
            </a:endParaRPr>
          </a:p>
        </p:txBody>
      </p:sp>
    </p:spTree>
    <p:extLst>
      <p:ext uri="{BB962C8B-B14F-4D97-AF65-F5344CB8AC3E}">
        <p14:creationId xmlns:p14="http://schemas.microsoft.com/office/powerpoint/2010/main" val="886285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03842-B2F7-516D-CE24-9F7A7F81AA20}"/>
              </a:ext>
            </a:extLst>
          </p:cNvPr>
          <p:cNvSpPr>
            <a:spLocks noGrp="1"/>
          </p:cNvSpPr>
          <p:nvPr>
            <p:ph type="title"/>
          </p:nvPr>
        </p:nvSpPr>
        <p:spPr/>
        <p:txBody>
          <a:bodyPr/>
          <a:lstStyle/>
          <a:p>
            <a:r>
              <a:rPr lang="es-MX" b="1" dirty="0"/>
              <a:t>Usando 2 variables de iteración</a:t>
            </a:r>
            <a:endParaRPr lang="es-PE" b="1" dirty="0"/>
          </a:p>
        </p:txBody>
      </p:sp>
      <p:sp>
        <p:nvSpPr>
          <p:cNvPr id="3" name="Marcador de pie de página 2">
            <a:extLst>
              <a:ext uri="{FF2B5EF4-FFF2-40B4-BE49-F238E27FC236}">
                <a16:creationId xmlns:a16="http://schemas.microsoft.com/office/drawing/2014/main" id="{F6B63F68-E6AE-7F1E-EC27-3A5D4894E61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DB0BAC95-E04E-EF5E-ADF9-96068033B746}"/>
              </a:ext>
            </a:extLst>
          </p:cNvPr>
          <p:cNvSpPr>
            <a:spLocks noGrp="1"/>
          </p:cNvSpPr>
          <p:nvPr>
            <p:ph type="sldNum" sz="quarter" idx="12"/>
          </p:nvPr>
        </p:nvSpPr>
        <p:spPr/>
        <p:txBody>
          <a:bodyPr/>
          <a:lstStyle/>
          <a:p>
            <a:fld id="{3CE8B06D-1C54-45AF-95B4-2D125529B008}" type="slidenum">
              <a:rPr lang="es-PE" smtClean="0"/>
              <a:t>35</a:t>
            </a:fld>
            <a:endParaRPr lang="es-PE" dirty="0"/>
          </a:p>
        </p:txBody>
      </p:sp>
      <p:sp>
        <p:nvSpPr>
          <p:cNvPr id="5" name="CuadroTexto 4">
            <a:extLst>
              <a:ext uri="{FF2B5EF4-FFF2-40B4-BE49-F238E27FC236}">
                <a16:creationId xmlns:a16="http://schemas.microsoft.com/office/drawing/2014/main" id="{513E705C-0A4B-D03C-FA67-263D136BAF86}"/>
              </a:ext>
            </a:extLst>
          </p:cNvPr>
          <p:cNvSpPr txBox="1"/>
          <p:nvPr/>
        </p:nvSpPr>
        <p:spPr>
          <a:xfrm>
            <a:off x="838200" y="1929487"/>
            <a:ext cx="6670964" cy="1938992"/>
          </a:xfrm>
          <a:prstGeom prst="rect">
            <a:avLst/>
          </a:prstGeom>
          <a:noFill/>
        </p:spPr>
        <p:txBody>
          <a:bodyPr wrap="square" rtlCol="0">
            <a:spAutoFit/>
          </a:bodyPr>
          <a:lstStyle/>
          <a:p>
            <a:r>
              <a:rPr lang="es-MX" sz="3000" dirty="0">
                <a:solidFill>
                  <a:srgbClr val="D7712B"/>
                </a:solidFill>
              </a:rPr>
              <a:t>col={</a:t>
            </a:r>
            <a:r>
              <a:rPr lang="es-MX" sz="3000" dirty="0">
                <a:solidFill>
                  <a:srgbClr val="0070C0"/>
                </a:solidFill>
              </a:rPr>
              <a:t>'dinero':12,'caramelo':3,'papel':20</a:t>
            </a:r>
            <a:r>
              <a:rPr lang="es-MX" sz="3000" dirty="0">
                <a:solidFill>
                  <a:srgbClr val="D7712B"/>
                </a:solidFill>
              </a:rPr>
              <a:t>}</a:t>
            </a:r>
          </a:p>
          <a:p>
            <a:endParaRPr lang="es-MX" sz="3000" dirty="0">
              <a:solidFill>
                <a:srgbClr val="D7712B"/>
              </a:solidFill>
            </a:endParaRPr>
          </a:p>
          <a:p>
            <a:r>
              <a:rPr lang="es-MX" sz="3000" dirty="0" err="1">
                <a:solidFill>
                  <a:srgbClr val="D7712B"/>
                </a:solidFill>
              </a:rPr>
              <a:t>for</a:t>
            </a:r>
            <a:r>
              <a:rPr lang="es-MX" sz="3000" dirty="0">
                <a:solidFill>
                  <a:srgbClr val="D7712B"/>
                </a:solidFill>
              </a:rPr>
              <a:t> </a:t>
            </a:r>
            <a:r>
              <a:rPr lang="es-MX" sz="3000" dirty="0" err="1">
                <a:solidFill>
                  <a:srgbClr val="7030A0"/>
                </a:solidFill>
              </a:rPr>
              <a:t>aaa</a:t>
            </a:r>
            <a:r>
              <a:rPr lang="es-MX" sz="3000" dirty="0" err="1">
                <a:solidFill>
                  <a:srgbClr val="D7712B"/>
                </a:solidFill>
              </a:rPr>
              <a:t>,</a:t>
            </a:r>
            <a:r>
              <a:rPr lang="es-MX" sz="3000" dirty="0" err="1">
                <a:solidFill>
                  <a:srgbClr val="7030A0"/>
                </a:solidFill>
              </a:rPr>
              <a:t>bbb</a:t>
            </a:r>
            <a:r>
              <a:rPr lang="es-MX" sz="3000" dirty="0">
                <a:solidFill>
                  <a:srgbClr val="D7712B"/>
                </a:solidFill>
              </a:rPr>
              <a:t> in </a:t>
            </a:r>
            <a:r>
              <a:rPr lang="es-MX" sz="3000" dirty="0" err="1">
                <a:solidFill>
                  <a:srgbClr val="D7712B"/>
                </a:solidFill>
              </a:rPr>
              <a:t>col.</a:t>
            </a:r>
            <a:r>
              <a:rPr lang="es-MX" sz="3000" dirty="0" err="1">
                <a:solidFill>
                  <a:srgbClr val="00B050"/>
                </a:solidFill>
              </a:rPr>
              <a:t>items</a:t>
            </a:r>
            <a:r>
              <a:rPr lang="es-MX" sz="3000" dirty="0">
                <a:solidFill>
                  <a:srgbClr val="D7712B"/>
                </a:solidFill>
              </a:rPr>
              <a:t>():</a:t>
            </a:r>
          </a:p>
          <a:p>
            <a:r>
              <a:rPr lang="es-MX" sz="3000" dirty="0">
                <a:solidFill>
                  <a:srgbClr val="D7712B"/>
                </a:solidFill>
              </a:rPr>
              <a:t>    </a:t>
            </a:r>
            <a:r>
              <a:rPr lang="es-MX" sz="3000" dirty="0" err="1">
                <a:solidFill>
                  <a:srgbClr val="D7712B"/>
                </a:solidFill>
              </a:rPr>
              <a:t>print</a:t>
            </a:r>
            <a:r>
              <a:rPr lang="es-MX" sz="3000" dirty="0">
                <a:solidFill>
                  <a:srgbClr val="D7712B"/>
                </a:solidFill>
              </a:rPr>
              <a:t>(</a:t>
            </a:r>
            <a:r>
              <a:rPr lang="es-MX" sz="3000" dirty="0" err="1">
                <a:solidFill>
                  <a:srgbClr val="7030A0"/>
                </a:solidFill>
              </a:rPr>
              <a:t>aaa</a:t>
            </a:r>
            <a:r>
              <a:rPr lang="es-MX" sz="3000" dirty="0" err="1">
                <a:solidFill>
                  <a:srgbClr val="D7712B"/>
                </a:solidFill>
              </a:rPr>
              <a:t>,</a:t>
            </a:r>
            <a:r>
              <a:rPr lang="es-MX" sz="3000" dirty="0" err="1">
                <a:solidFill>
                  <a:srgbClr val="7030A0"/>
                </a:solidFill>
              </a:rPr>
              <a:t>bbb</a:t>
            </a:r>
            <a:r>
              <a:rPr lang="es-MX" sz="3000" dirty="0">
                <a:solidFill>
                  <a:srgbClr val="D7712B"/>
                </a:solidFill>
              </a:rPr>
              <a:t>)</a:t>
            </a:r>
            <a:endParaRPr lang="it-IT" sz="3000" dirty="0">
              <a:solidFill>
                <a:srgbClr val="D7712B"/>
              </a:solidFill>
            </a:endParaRPr>
          </a:p>
        </p:txBody>
      </p:sp>
      <p:sp>
        <p:nvSpPr>
          <p:cNvPr id="6" name="CuadroTexto 5">
            <a:extLst>
              <a:ext uri="{FF2B5EF4-FFF2-40B4-BE49-F238E27FC236}">
                <a16:creationId xmlns:a16="http://schemas.microsoft.com/office/drawing/2014/main" id="{A28B1C07-2B11-584F-3AFF-D7737C4685F5}"/>
              </a:ext>
            </a:extLst>
          </p:cNvPr>
          <p:cNvSpPr txBox="1"/>
          <p:nvPr/>
        </p:nvSpPr>
        <p:spPr>
          <a:xfrm>
            <a:off x="8160327" y="2391151"/>
            <a:ext cx="5092380" cy="1477328"/>
          </a:xfrm>
          <a:prstGeom prst="rect">
            <a:avLst/>
          </a:prstGeom>
          <a:noFill/>
        </p:spPr>
        <p:txBody>
          <a:bodyPr wrap="square" rtlCol="0">
            <a:spAutoFit/>
          </a:bodyPr>
          <a:lstStyle/>
          <a:p>
            <a:r>
              <a:rPr lang="es-MX" sz="3000" dirty="0">
                <a:solidFill>
                  <a:srgbClr val="843C0C"/>
                </a:solidFill>
              </a:rPr>
              <a:t>dinero 12</a:t>
            </a:r>
          </a:p>
          <a:p>
            <a:r>
              <a:rPr lang="es-MX" sz="3000" dirty="0">
                <a:solidFill>
                  <a:srgbClr val="843C0C"/>
                </a:solidFill>
              </a:rPr>
              <a:t>caramelo 3</a:t>
            </a:r>
          </a:p>
          <a:p>
            <a:r>
              <a:rPr lang="es-MX" sz="3000" dirty="0">
                <a:solidFill>
                  <a:srgbClr val="843C0C"/>
                </a:solidFill>
              </a:rPr>
              <a:t>papel 20</a:t>
            </a:r>
          </a:p>
        </p:txBody>
      </p:sp>
    </p:spTree>
    <p:extLst>
      <p:ext uri="{BB962C8B-B14F-4D97-AF65-F5344CB8AC3E}">
        <p14:creationId xmlns:p14="http://schemas.microsoft.com/office/powerpoint/2010/main" val="334663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954E9-5D42-15BF-5CBC-C09B3569E033}"/>
              </a:ext>
            </a:extLst>
          </p:cNvPr>
          <p:cNvSpPr>
            <a:spLocks noGrp="1"/>
          </p:cNvSpPr>
          <p:nvPr>
            <p:ph type="title"/>
          </p:nvPr>
        </p:nvSpPr>
        <p:spPr/>
        <p:txBody>
          <a:bodyPr/>
          <a:lstStyle/>
          <a:p>
            <a:r>
              <a:rPr lang="es-MX" b="1" dirty="0"/>
              <a:t>Contando</a:t>
            </a:r>
            <a:endParaRPr lang="es-PE" b="1" dirty="0"/>
          </a:p>
        </p:txBody>
      </p:sp>
      <p:sp>
        <p:nvSpPr>
          <p:cNvPr id="3" name="Marcador de pie de página 2">
            <a:extLst>
              <a:ext uri="{FF2B5EF4-FFF2-40B4-BE49-F238E27FC236}">
                <a16:creationId xmlns:a16="http://schemas.microsoft.com/office/drawing/2014/main" id="{CA651391-9D21-FB47-C790-AA64217E2EC1}"/>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5F9E2690-BCAA-CF56-12D3-638E934B0C5E}"/>
              </a:ext>
            </a:extLst>
          </p:cNvPr>
          <p:cNvSpPr>
            <a:spLocks noGrp="1"/>
          </p:cNvSpPr>
          <p:nvPr>
            <p:ph type="sldNum" sz="quarter" idx="12"/>
          </p:nvPr>
        </p:nvSpPr>
        <p:spPr/>
        <p:txBody>
          <a:bodyPr/>
          <a:lstStyle/>
          <a:p>
            <a:fld id="{3CE8B06D-1C54-45AF-95B4-2D125529B008}" type="slidenum">
              <a:rPr lang="es-PE" smtClean="0"/>
              <a:t>36</a:t>
            </a:fld>
            <a:endParaRPr lang="es-PE" dirty="0"/>
          </a:p>
        </p:txBody>
      </p:sp>
      <p:sp>
        <p:nvSpPr>
          <p:cNvPr id="5" name="CuadroTexto 4">
            <a:extLst>
              <a:ext uri="{FF2B5EF4-FFF2-40B4-BE49-F238E27FC236}">
                <a16:creationId xmlns:a16="http://schemas.microsoft.com/office/drawing/2014/main" id="{6E3ADE4F-E1DA-1002-E3B5-EE9370E22B55}"/>
              </a:ext>
            </a:extLst>
          </p:cNvPr>
          <p:cNvSpPr txBox="1"/>
          <p:nvPr/>
        </p:nvSpPr>
        <p:spPr>
          <a:xfrm>
            <a:off x="2425377" y="972135"/>
            <a:ext cx="7341246" cy="5262979"/>
          </a:xfrm>
          <a:prstGeom prst="rect">
            <a:avLst/>
          </a:prstGeom>
          <a:noFill/>
        </p:spPr>
        <p:txBody>
          <a:bodyPr wrap="square" rtlCol="0">
            <a:spAutoFit/>
          </a:bodyPr>
          <a:lstStyle/>
          <a:p>
            <a:r>
              <a:rPr lang="es-MX" sz="2400" dirty="0">
                <a:solidFill>
                  <a:srgbClr val="D7712B"/>
                </a:solidFill>
              </a:rPr>
              <a:t>col=</a:t>
            </a:r>
            <a:r>
              <a:rPr lang="es-MX" sz="2400" dirty="0" err="1">
                <a:solidFill>
                  <a:srgbClr val="D7712B"/>
                </a:solidFill>
              </a:rPr>
              <a:t>dict</a:t>
            </a:r>
            <a:r>
              <a:rPr lang="es-MX" sz="2400" dirty="0">
                <a:solidFill>
                  <a:srgbClr val="D7712B"/>
                </a:solidFill>
              </a:rPr>
              <a:t>()</a:t>
            </a:r>
          </a:p>
          <a:p>
            <a:r>
              <a:rPr lang="es-MX" sz="2400" dirty="0" err="1">
                <a:solidFill>
                  <a:srgbClr val="7030A0"/>
                </a:solidFill>
              </a:rPr>
              <a:t>for</a:t>
            </a:r>
            <a:r>
              <a:rPr lang="es-MX" sz="2400" dirty="0">
                <a:solidFill>
                  <a:srgbClr val="7030A0"/>
                </a:solidFill>
              </a:rPr>
              <a:t> line in texto:</a:t>
            </a:r>
          </a:p>
          <a:p>
            <a:r>
              <a:rPr lang="es-MX" sz="2400" dirty="0">
                <a:solidFill>
                  <a:srgbClr val="7030A0"/>
                </a:solidFill>
              </a:rPr>
              <a:t>    palabras=</a:t>
            </a:r>
            <a:r>
              <a:rPr lang="es-MX" sz="2400" dirty="0" err="1">
                <a:solidFill>
                  <a:srgbClr val="7030A0"/>
                </a:solidFill>
              </a:rPr>
              <a:t>line.split</a:t>
            </a:r>
            <a:r>
              <a:rPr lang="es-MX" sz="2400" dirty="0">
                <a:solidFill>
                  <a:srgbClr val="7030A0"/>
                </a:solidFill>
              </a:rPr>
              <a:t>()</a:t>
            </a:r>
          </a:p>
          <a:p>
            <a:r>
              <a:rPr lang="es-MX" sz="2400" dirty="0">
                <a:solidFill>
                  <a:srgbClr val="7030A0"/>
                </a:solidFill>
              </a:rPr>
              <a:t>    </a:t>
            </a:r>
            <a:r>
              <a:rPr lang="es-MX" sz="2400" dirty="0" err="1">
                <a:solidFill>
                  <a:srgbClr val="7030A0"/>
                </a:solidFill>
              </a:rPr>
              <a:t>for</a:t>
            </a:r>
            <a:r>
              <a:rPr lang="es-MX" sz="2400" dirty="0">
                <a:solidFill>
                  <a:srgbClr val="7030A0"/>
                </a:solidFill>
              </a:rPr>
              <a:t> palabra in palabras:</a:t>
            </a:r>
          </a:p>
          <a:p>
            <a:r>
              <a:rPr lang="es-MX" sz="2400" dirty="0">
                <a:solidFill>
                  <a:srgbClr val="7030A0"/>
                </a:solidFill>
              </a:rPr>
              <a:t>        col[palabra]=</a:t>
            </a:r>
            <a:r>
              <a:rPr lang="es-MX" sz="2400" dirty="0" err="1">
                <a:solidFill>
                  <a:srgbClr val="7030A0"/>
                </a:solidFill>
              </a:rPr>
              <a:t>col.get</a:t>
            </a:r>
            <a:r>
              <a:rPr lang="es-MX" sz="2400" dirty="0">
                <a:solidFill>
                  <a:srgbClr val="7030A0"/>
                </a:solidFill>
              </a:rPr>
              <a:t>(palabra,0)+1</a:t>
            </a:r>
          </a:p>
          <a:p>
            <a:endParaRPr lang="es-MX" sz="2400" dirty="0">
              <a:solidFill>
                <a:srgbClr val="D7712B"/>
              </a:solidFill>
            </a:endParaRPr>
          </a:p>
          <a:p>
            <a:r>
              <a:rPr lang="es-MX" sz="2400" dirty="0" err="1">
                <a:solidFill>
                  <a:srgbClr val="0070C0"/>
                </a:solidFill>
              </a:rPr>
              <a:t>mayorconteo</a:t>
            </a:r>
            <a:r>
              <a:rPr lang="es-MX" sz="2400" dirty="0">
                <a:solidFill>
                  <a:srgbClr val="0070C0"/>
                </a:solidFill>
              </a:rPr>
              <a:t>=</a:t>
            </a:r>
            <a:r>
              <a:rPr lang="es-MX" sz="2400" dirty="0" err="1">
                <a:solidFill>
                  <a:srgbClr val="0070C0"/>
                </a:solidFill>
              </a:rPr>
              <a:t>None</a:t>
            </a:r>
            <a:endParaRPr lang="es-MX" sz="2400" dirty="0">
              <a:solidFill>
                <a:srgbClr val="0070C0"/>
              </a:solidFill>
            </a:endParaRPr>
          </a:p>
          <a:p>
            <a:r>
              <a:rPr lang="es-MX" sz="2400" dirty="0" err="1">
                <a:solidFill>
                  <a:srgbClr val="0070C0"/>
                </a:solidFill>
              </a:rPr>
              <a:t>mayorpalabra</a:t>
            </a:r>
            <a:r>
              <a:rPr lang="es-MX" sz="2400" dirty="0">
                <a:solidFill>
                  <a:srgbClr val="0070C0"/>
                </a:solidFill>
              </a:rPr>
              <a:t>=</a:t>
            </a:r>
            <a:r>
              <a:rPr lang="es-MX" sz="2400" dirty="0" err="1">
                <a:solidFill>
                  <a:srgbClr val="0070C0"/>
                </a:solidFill>
              </a:rPr>
              <a:t>None</a:t>
            </a:r>
            <a:endParaRPr lang="es-MX" sz="2400" dirty="0">
              <a:solidFill>
                <a:srgbClr val="0070C0"/>
              </a:solidFill>
            </a:endParaRPr>
          </a:p>
          <a:p>
            <a:r>
              <a:rPr lang="es-MX" sz="2400" dirty="0" err="1">
                <a:solidFill>
                  <a:srgbClr val="0070C0"/>
                </a:solidFill>
              </a:rPr>
              <a:t>for</a:t>
            </a:r>
            <a:r>
              <a:rPr lang="es-MX" sz="2400" dirty="0">
                <a:solidFill>
                  <a:srgbClr val="0070C0"/>
                </a:solidFill>
              </a:rPr>
              <a:t> </a:t>
            </a:r>
            <a:r>
              <a:rPr lang="es-MX" sz="2400" dirty="0" err="1">
                <a:solidFill>
                  <a:srgbClr val="0070C0"/>
                </a:solidFill>
              </a:rPr>
              <a:t>palabra,conteo</a:t>
            </a:r>
            <a:r>
              <a:rPr lang="es-MX" sz="2400" dirty="0">
                <a:solidFill>
                  <a:srgbClr val="0070C0"/>
                </a:solidFill>
              </a:rPr>
              <a:t> in </a:t>
            </a:r>
            <a:r>
              <a:rPr lang="es-MX" sz="2400" dirty="0" err="1">
                <a:solidFill>
                  <a:srgbClr val="0070C0"/>
                </a:solidFill>
              </a:rPr>
              <a:t>col.items</a:t>
            </a:r>
            <a:r>
              <a:rPr lang="es-MX" sz="2400" dirty="0">
                <a:solidFill>
                  <a:srgbClr val="0070C0"/>
                </a:solidFill>
              </a:rPr>
              <a:t>():</a:t>
            </a:r>
          </a:p>
          <a:p>
            <a:r>
              <a:rPr lang="es-MX" sz="2400" dirty="0">
                <a:solidFill>
                  <a:srgbClr val="0070C0"/>
                </a:solidFill>
              </a:rPr>
              <a:t>    </a:t>
            </a:r>
            <a:r>
              <a:rPr lang="es-MX" sz="2400" dirty="0" err="1">
                <a:solidFill>
                  <a:srgbClr val="0070C0"/>
                </a:solidFill>
              </a:rPr>
              <a:t>if</a:t>
            </a:r>
            <a:r>
              <a:rPr lang="es-MX" sz="2400" dirty="0">
                <a:solidFill>
                  <a:srgbClr val="0070C0"/>
                </a:solidFill>
              </a:rPr>
              <a:t> </a:t>
            </a:r>
            <a:r>
              <a:rPr lang="es-MX" sz="2400" dirty="0" err="1">
                <a:solidFill>
                  <a:srgbClr val="0070C0"/>
                </a:solidFill>
              </a:rPr>
              <a:t>mayorconteo</a:t>
            </a:r>
            <a:r>
              <a:rPr lang="es-MX" sz="2400" dirty="0">
                <a:solidFill>
                  <a:srgbClr val="0070C0"/>
                </a:solidFill>
              </a:rPr>
              <a:t> </a:t>
            </a:r>
            <a:r>
              <a:rPr lang="es-MX" sz="2400" dirty="0" err="1">
                <a:solidFill>
                  <a:srgbClr val="0070C0"/>
                </a:solidFill>
              </a:rPr>
              <a:t>is</a:t>
            </a:r>
            <a:r>
              <a:rPr lang="es-MX" sz="2400" dirty="0">
                <a:solidFill>
                  <a:srgbClr val="0070C0"/>
                </a:solidFill>
              </a:rPr>
              <a:t> </a:t>
            </a:r>
            <a:r>
              <a:rPr lang="es-MX" sz="2400" dirty="0" err="1">
                <a:solidFill>
                  <a:srgbClr val="0070C0"/>
                </a:solidFill>
              </a:rPr>
              <a:t>None</a:t>
            </a:r>
            <a:r>
              <a:rPr lang="es-MX" sz="2400" dirty="0">
                <a:solidFill>
                  <a:srgbClr val="0070C0"/>
                </a:solidFill>
              </a:rPr>
              <a:t> </a:t>
            </a:r>
            <a:r>
              <a:rPr lang="es-MX" sz="2400" dirty="0" err="1">
                <a:solidFill>
                  <a:srgbClr val="0070C0"/>
                </a:solidFill>
              </a:rPr>
              <a:t>or</a:t>
            </a:r>
            <a:r>
              <a:rPr lang="es-MX" sz="2400" dirty="0">
                <a:solidFill>
                  <a:srgbClr val="0070C0"/>
                </a:solidFill>
              </a:rPr>
              <a:t> conteo &gt; </a:t>
            </a:r>
            <a:r>
              <a:rPr lang="es-MX" sz="2400" dirty="0" err="1">
                <a:solidFill>
                  <a:srgbClr val="0070C0"/>
                </a:solidFill>
              </a:rPr>
              <a:t>mayorconteo</a:t>
            </a:r>
            <a:r>
              <a:rPr lang="es-MX" sz="2400" dirty="0">
                <a:solidFill>
                  <a:srgbClr val="0070C0"/>
                </a:solidFill>
              </a:rPr>
              <a:t>:</a:t>
            </a:r>
          </a:p>
          <a:p>
            <a:r>
              <a:rPr lang="es-MX" sz="2400" dirty="0">
                <a:solidFill>
                  <a:srgbClr val="0070C0"/>
                </a:solidFill>
              </a:rPr>
              <a:t>        </a:t>
            </a:r>
            <a:r>
              <a:rPr lang="es-MX" sz="2400" dirty="0" err="1">
                <a:solidFill>
                  <a:srgbClr val="0070C0"/>
                </a:solidFill>
              </a:rPr>
              <a:t>mayorpalabra</a:t>
            </a:r>
            <a:r>
              <a:rPr lang="es-MX" sz="2400" dirty="0">
                <a:solidFill>
                  <a:srgbClr val="0070C0"/>
                </a:solidFill>
              </a:rPr>
              <a:t>=palabra</a:t>
            </a:r>
          </a:p>
          <a:p>
            <a:r>
              <a:rPr lang="es-MX" sz="2400" dirty="0">
                <a:solidFill>
                  <a:srgbClr val="0070C0"/>
                </a:solidFill>
              </a:rPr>
              <a:t>        </a:t>
            </a:r>
            <a:r>
              <a:rPr lang="es-MX" sz="2400" dirty="0" err="1">
                <a:solidFill>
                  <a:srgbClr val="0070C0"/>
                </a:solidFill>
              </a:rPr>
              <a:t>mayorconteo</a:t>
            </a:r>
            <a:r>
              <a:rPr lang="es-MX" sz="2400" dirty="0">
                <a:solidFill>
                  <a:srgbClr val="0070C0"/>
                </a:solidFill>
              </a:rPr>
              <a:t>=conteo</a:t>
            </a:r>
          </a:p>
          <a:p>
            <a:endParaRPr lang="es-MX" sz="2400" dirty="0">
              <a:solidFill>
                <a:srgbClr val="D7712B"/>
              </a:solidFill>
            </a:endParaRPr>
          </a:p>
          <a:p>
            <a:r>
              <a:rPr lang="es-MX" sz="2400" dirty="0" err="1">
                <a:solidFill>
                  <a:srgbClr val="D7712B"/>
                </a:solidFill>
              </a:rPr>
              <a:t>print</a:t>
            </a:r>
            <a:r>
              <a:rPr lang="es-MX" sz="2400" dirty="0">
                <a:solidFill>
                  <a:srgbClr val="D7712B"/>
                </a:solidFill>
              </a:rPr>
              <a:t>(</a:t>
            </a:r>
            <a:r>
              <a:rPr lang="es-MX" sz="2400" dirty="0" err="1">
                <a:solidFill>
                  <a:srgbClr val="D7712B"/>
                </a:solidFill>
              </a:rPr>
              <a:t>mayorpalabra,mayorconteo</a:t>
            </a:r>
            <a:r>
              <a:rPr lang="es-MX" sz="2400" dirty="0">
                <a:solidFill>
                  <a:srgbClr val="D7712B"/>
                </a:solidFill>
              </a:rPr>
              <a:t>)</a:t>
            </a:r>
            <a:endParaRPr lang="it-IT" sz="2400" dirty="0">
              <a:solidFill>
                <a:srgbClr val="D7712B"/>
              </a:solidFill>
            </a:endParaRPr>
          </a:p>
        </p:txBody>
      </p:sp>
    </p:spTree>
    <p:extLst>
      <p:ext uri="{BB962C8B-B14F-4D97-AF65-F5344CB8AC3E}">
        <p14:creationId xmlns:p14="http://schemas.microsoft.com/office/powerpoint/2010/main" val="1911708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4</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37</a:t>
            </a:fld>
            <a:endParaRPr lang="es-PE" dirty="0"/>
          </a:p>
        </p:txBody>
      </p:sp>
      <p:sp>
        <p:nvSpPr>
          <p:cNvPr id="5" name="Rectángulo 8">
            <a:extLst>
              <a:ext uri="{FF2B5EF4-FFF2-40B4-BE49-F238E27FC236}">
                <a16:creationId xmlns:a16="http://schemas.microsoft.com/office/drawing/2014/main" id="{27CD651A-3497-8295-2281-837ADA543C33}"/>
              </a:ext>
            </a:extLst>
          </p:cNvPr>
          <p:cNvSpPr/>
          <p:nvPr/>
        </p:nvSpPr>
        <p:spPr>
          <a:xfrm>
            <a:off x="1574367" y="1288252"/>
            <a:ext cx="4521631" cy="369332"/>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¿A qué equivale la siguiente expresión? </a:t>
            </a:r>
            <a:endParaRPr lang="es-ES" dirty="0">
              <a:solidFill>
                <a:schemeClr val="bg1"/>
              </a:solidFill>
            </a:endParaRPr>
          </a:p>
        </p:txBody>
      </p:sp>
      <p:sp>
        <p:nvSpPr>
          <p:cNvPr id="6" name="Rectángulo 8">
            <a:extLst>
              <a:ext uri="{FF2B5EF4-FFF2-40B4-BE49-F238E27FC236}">
                <a16:creationId xmlns:a16="http://schemas.microsoft.com/office/drawing/2014/main" id="{DF58224C-C68E-192F-FA6D-DF79EFB294EF}"/>
              </a:ext>
            </a:extLst>
          </p:cNvPr>
          <p:cNvSpPr/>
          <p:nvPr/>
        </p:nvSpPr>
        <p:spPr>
          <a:xfrm>
            <a:off x="1574368" y="4083570"/>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b) </a:t>
            </a:r>
            <a:r>
              <a:rPr lang="en-US" b="0" i="0" dirty="0">
                <a:solidFill>
                  <a:srgbClr val="1F1F1F"/>
                </a:solidFill>
                <a:effectLst/>
                <a:latin typeface="Source Sans Pro" panose="020B0503030403020204" pitchFamily="34" charset="0"/>
              </a:rPr>
              <a:t>counts[key] = (key in counts) + 1</a:t>
            </a:r>
            <a:endParaRPr lang="es-PE" b="0" dirty="0">
              <a:effectLst/>
              <a:latin typeface="Consolas" panose="020B0609020204030204" pitchFamily="49" charset="0"/>
            </a:endParaRPr>
          </a:p>
        </p:txBody>
      </p:sp>
      <p:sp>
        <p:nvSpPr>
          <p:cNvPr id="7" name="Rectángulo 8">
            <a:extLst>
              <a:ext uri="{FF2B5EF4-FFF2-40B4-BE49-F238E27FC236}">
                <a16:creationId xmlns:a16="http://schemas.microsoft.com/office/drawing/2014/main" id="{727C3722-4B27-E28C-51C9-8CA9C6926469}"/>
              </a:ext>
            </a:extLst>
          </p:cNvPr>
          <p:cNvSpPr/>
          <p:nvPr/>
        </p:nvSpPr>
        <p:spPr>
          <a:xfrm>
            <a:off x="1574368" y="3522422"/>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a) </a:t>
            </a:r>
            <a:r>
              <a:rPr lang="es-PE" b="0" i="0" dirty="0" err="1">
                <a:solidFill>
                  <a:srgbClr val="1F1F1F"/>
                </a:solidFill>
                <a:effectLst/>
                <a:latin typeface="Source Sans Pro" panose="020B0503030403020204" pitchFamily="34" charset="0"/>
              </a:rPr>
              <a:t>counts</a:t>
            </a:r>
            <a:r>
              <a:rPr lang="es-PE" b="0" i="0" dirty="0">
                <a:solidFill>
                  <a:srgbClr val="1F1F1F"/>
                </a:solidFill>
                <a:effectLst/>
                <a:latin typeface="Source Sans Pro" panose="020B0503030403020204" pitchFamily="34" charset="0"/>
              </a:rPr>
              <a:t>[</a:t>
            </a:r>
            <a:r>
              <a:rPr lang="es-PE" b="0" i="0" dirty="0" err="1">
                <a:solidFill>
                  <a:srgbClr val="1F1F1F"/>
                </a:solidFill>
                <a:effectLst/>
                <a:latin typeface="Source Sans Pro" panose="020B0503030403020204" pitchFamily="34" charset="0"/>
              </a:rPr>
              <a:t>key</a:t>
            </a:r>
            <a:r>
              <a:rPr lang="es-PE" b="0" i="0" dirty="0">
                <a:solidFill>
                  <a:srgbClr val="1F1F1F"/>
                </a:solidFill>
                <a:effectLst/>
                <a:latin typeface="Source Sans Pro" panose="020B0503030403020204" pitchFamily="34" charset="0"/>
              </a:rPr>
              <a:t>] = </a:t>
            </a:r>
            <a:r>
              <a:rPr lang="es-PE" b="0" i="0" dirty="0" err="1">
                <a:solidFill>
                  <a:srgbClr val="1F1F1F"/>
                </a:solidFill>
                <a:effectLst/>
                <a:latin typeface="Source Sans Pro" panose="020B0503030403020204" pitchFamily="34" charset="0"/>
              </a:rPr>
              <a:t>key</a:t>
            </a:r>
            <a:r>
              <a:rPr lang="es-PE" b="0" i="0" dirty="0">
                <a:solidFill>
                  <a:srgbClr val="1F1F1F"/>
                </a:solidFill>
                <a:effectLst/>
                <a:latin typeface="Source Sans Pro" panose="020B0503030403020204" pitchFamily="34" charset="0"/>
              </a:rPr>
              <a:t> + 1</a:t>
            </a:r>
            <a:endParaRPr lang="es-PE" dirty="0"/>
          </a:p>
        </p:txBody>
      </p:sp>
      <p:sp>
        <p:nvSpPr>
          <p:cNvPr id="8" name="Rectángulo 8">
            <a:extLst>
              <a:ext uri="{FF2B5EF4-FFF2-40B4-BE49-F238E27FC236}">
                <a16:creationId xmlns:a16="http://schemas.microsoft.com/office/drawing/2014/main" id="{49CA62E1-C78F-AC09-169B-4BE7D3051A71}"/>
              </a:ext>
            </a:extLst>
          </p:cNvPr>
          <p:cNvSpPr/>
          <p:nvPr/>
        </p:nvSpPr>
        <p:spPr>
          <a:xfrm>
            <a:off x="1574368" y="4644718"/>
            <a:ext cx="4032000" cy="367200"/>
          </a:xfrm>
          <a:prstGeom prst="rect">
            <a:avLst/>
          </a:prstGeom>
          <a:solidFill>
            <a:schemeClr val="bg1">
              <a:lumMod val="95000"/>
            </a:schemeClr>
          </a:solidFill>
        </p:spPr>
        <p:txBody>
          <a:bodyPr wrap="square" lIns="91440" tIns="45720" rIns="91440" bIns="45720" anchor="t">
            <a:spAutoFit/>
          </a:bodyPr>
          <a:lstStyle/>
          <a:p>
            <a:pPr algn="just"/>
            <a:r>
              <a:rPr lang="es-PE" dirty="0"/>
              <a:t>c) </a:t>
            </a:r>
            <a:r>
              <a:rPr lang="en-US" b="0" i="0" dirty="0">
                <a:solidFill>
                  <a:srgbClr val="1F1F1F"/>
                </a:solidFill>
                <a:effectLst/>
                <a:latin typeface="Source Sans Pro" panose="020B0604020202020204" pitchFamily="34" charset="0"/>
              </a:rPr>
              <a:t>counts[key] = </a:t>
            </a:r>
            <a:r>
              <a:rPr lang="en-US" b="0" i="0" dirty="0" err="1">
                <a:solidFill>
                  <a:srgbClr val="1F1F1F"/>
                </a:solidFill>
                <a:effectLst/>
                <a:latin typeface="Source Sans Pro" panose="020B0604020202020204" pitchFamily="34" charset="0"/>
              </a:rPr>
              <a:t>counts.get</a:t>
            </a:r>
            <a:r>
              <a:rPr lang="en-US" b="0" i="0" dirty="0">
                <a:solidFill>
                  <a:srgbClr val="1F1F1F"/>
                </a:solidFill>
                <a:effectLst/>
                <a:latin typeface="Source Sans Pro" panose="020B0604020202020204" pitchFamily="34" charset="0"/>
              </a:rPr>
              <a:t>(key,0) + 1</a:t>
            </a:r>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12" name="Rectángulo 8">
            <a:extLst>
              <a:ext uri="{FF2B5EF4-FFF2-40B4-BE49-F238E27FC236}">
                <a16:creationId xmlns:a16="http://schemas.microsoft.com/office/drawing/2014/main" id="{9FBBECFC-2EE5-6DE9-4308-492FD7099136}"/>
              </a:ext>
            </a:extLst>
          </p:cNvPr>
          <p:cNvSpPr/>
          <p:nvPr/>
        </p:nvSpPr>
        <p:spPr>
          <a:xfrm>
            <a:off x="1574368" y="1964904"/>
            <a:ext cx="4521632" cy="1200329"/>
          </a:xfrm>
          <a:prstGeom prst="rect">
            <a:avLst/>
          </a:prstGeom>
          <a:solidFill>
            <a:srgbClr val="A5A5A5"/>
          </a:solidFill>
        </p:spPr>
        <p:txBody>
          <a:bodyPr wrap="square" lIns="91440" tIns="45720" rIns="91440" bIns="45720" anchor="t">
            <a:spAutoFit/>
          </a:bodyPr>
          <a:lstStyle/>
          <a:p>
            <a:r>
              <a:rPr lang="en-US" b="0" dirty="0">
                <a:solidFill>
                  <a:schemeClr val="bg1"/>
                </a:solidFill>
                <a:effectLst/>
                <a:latin typeface="Consolas" panose="020B0609020204030204" pitchFamily="49" charset="0"/>
              </a:rPr>
              <a:t>if key in counts:</a:t>
            </a:r>
          </a:p>
          <a:p>
            <a:r>
              <a:rPr lang="en-US" b="0" dirty="0">
                <a:solidFill>
                  <a:schemeClr val="bg1"/>
                </a:solidFill>
                <a:effectLst/>
                <a:latin typeface="Consolas" panose="020B0609020204030204" pitchFamily="49" charset="0"/>
              </a:rPr>
              <a:t>    counts[key] = counts[key] + 1</a:t>
            </a:r>
          </a:p>
          <a:p>
            <a:r>
              <a:rPr lang="en-US" b="0" dirty="0">
                <a:solidFill>
                  <a:schemeClr val="bg1"/>
                </a:solidFill>
                <a:effectLst/>
                <a:latin typeface="Consolas" panose="020B0609020204030204" pitchFamily="49" charset="0"/>
              </a:rPr>
              <a:t>else:</a:t>
            </a:r>
          </a:p>
          <a:p>
            <a:r>
              <a:rPr lang="en-US" b="0" dirty="0">
                <a:solidFill>
                  <a:schemeClr val="bg1"/>
                </a:solidFill>
                <a:effectLst/>
                <a:latin typeface="Consolas" panose="020B0609020204030204" pitchFamily="49" charset="0"/>
              </a:rPr>
              <a:t>    counts[key] = 1</a:t>
            </a:r>
          </a:p>
        </p:txBody>
      </p:sp>
      <p:pic>
        <p:nvPicPr>
          <p:cNvPr id="13" name="Imagen 12">
            <a:extLst>
              <a:ext uri="{FF2B5EF4-FFF2-40B4-BE49-F238E27FC236}">
                <a16:creationId xmlns:a16="http://schemas.microsoft.com/office/drawing/2014/main" id="{0AC54D3D-817C-C8B4-4E6D-4B4D3F9429DC}"/>
              </a:ext>
            </a:extLst>
          </p:cNvPr>
          <p:cNvPicPr>
            <a:picLocks noChangeAspect="1"/>
          </p:cNvPicPr>
          <p:nvPr/>
        </p:nvPicPr>
        <p:blipFill>
          <a:blip r:embed="rId2"/>
          <a:stretch>
            <a:fillRect/>
          </a:stretch>
        </p:blipFill>
        <p:spPr>
          <a:xfrm>
            <a:off x="8810564" y="2072879"/>
            <a:ext cx="2539636" cy="2520000"/>
          </a:xfrm>
          <a:prstGeom prst="rect">
            <a:avLst/>
          </a:prstGeom>
        </p:spPr>
      </p:pic>
    </p:spTree>
    <p:extLst>
      <p:ext uri="{BB962C8B-B14F-4D97-AF65-F5344CB8AC3E}">
        <p14:creationId xmlns:p14="http://schemas.microsoft.com/office/powerpoint/2010/main" val="282877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A8B1F-846B-095E-E850-18AA76574B70}"/>
              </a:ext>
            </a:extLst>
          </p:cNvPr>
          <p:cNvSpPr>
            <a:spLocks noGrp="1"/>
          </p:cNvSpPr>
          <p:nvPr>
            <p:ph type="title"/>
          </p:nvPr>
        </p:nvSpPr>
        <p:spPr/>
        <p:txBody>
          <a:bodyPr/>
          <a:lstStyle/>
          <a:p>
            <a:r>
              <a:rPr lang="es-PE" b="1" dirty="0"/>
              <a:t>Pregunta </a:t>
            </a:r>
            <a:r>
              <a:rPr lang="es-PE" b="1" dirty="0" err="1"/>
              <a:t>N°</a:t>
            </a:r>
            <a:r>
              <a:rPr lang="es-PE" b="1" dirty="0"/>
              <a:t> 5</a:t>
            </a:r>
          </a:p>
        </p:txBody>
      </p:sp>
      <p:sp>
        <p:nvSpPr>
          <p:cNvPr id="3" name="Marcador de pie de página 2">
            <a:extLst>
              <a:ext uri="{FF2B5EF4-FFF2-40B4-BE49-F238E27FC236}">
                <a16:creationId xmlns:a16="http://schemas.microsoft.com/office/drawing/2014/main" id="{641DAE7F-5017-E697-3F1D-ED4EF4BC376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816E3D3-5E73-3711-4CD5-AD4C1BE5B077}"/>
              </a:ext>
            </a:extLst>
          </p:cNvPr>
          <p:cNvSpPr>
            <a:spLocks noGrp="1"/>
          </p:cNvSpPr>
          <p:nvPr>
            <p:ph type="sldNum" sz="quarter" idx="12"/>
          </p:nvPr>
        </p:nvSpPr>
        <p:spPr/>
        <p:txBody>
          <a:bodyPr/>
          <a:lstStyle/>
          <a:p>
            <a:fld id="{3CE8B06D-1C54-45AF-95B4-2D125529B008}" type="slidenum">
              <a:rPr lang="es-PE" smtClean="0"/>
              <a:t>38</a:t>
            </a:fld>
            <a:endParaRPr lang="es-PE" dirty="0"/>
          </a:p>
        </p:txBody>
      </p:sp>
      <p:sp>
        <p:nvSpPr>
          <p:cNvPr id="11" name="CuadroTexto 10">
            <a:extLst>
              <a:ext uri="{FF2B5EF4-FFF2-40B4-BE49-F238E27FC236}">
                <a16:creationId xmlns:a16="http://schemas.microsoft.com/office/drawing/2014/main" id="{29B7737C-D192-1E42-49E3-C6424556FD99}"/>
              </a:ext>
            </a:extLst>
          </p:cNvPr>
          <p:cNvSpPr txBox="1"/>
          <p:nvPr/>
        </p:nvSpPr>
        <p:spPr>
          <a:xfrm>
            <a:off x="2952268" y="5698149"/>
            <a:ext cx="6093500" cy="523220"/>
          </a:xfrm>
          <a:prstGeom prst="rect">
            <a:avLst/>
          </a:prstGeom>
          <a:noFill/>
        </p:spPr>
        <p:txBody>
          <a:bodyPr wrap="square">
            <a:spAutoFit/>
          </a:bodyPr>
          <a:lstStyle/>
          <a:p>
            <a:r>
              <a:rPr lang="es-PE" sz="2800" dirty="0"/>
              <a:t>https://www.menti.com/9brr81qmjd</a:t>
            </a:r>
          </a:p>
        </p:txBody>
      </p:sp>
      <p:sp>
        <p:nvSpPr>
          <p:cNvPr id="9" name="Rectángulo 8">
            <a:extLst>
              <a:ext uri="{FF2B5EF4-FFF2-40B4-BE49-F238E27FC236}">
                <a16:creationId xmlns:a16="http://schemas.microsoft.com/office/drawing/2014/main" id="{144B4B57-1FDE-4116-8354-1FF9431B150D}"/>
              </a:ext>
            </a:extLst>
          </p:cNvPr>
          <p:cNvSpPr/>
          <p:nvPr/>
        </p:nvSpPr>
        <p:spPr>
          <a:xfrm>
            <a:off x="1241181" y="1876829"/>
            <a:ext cx="4854819" cy="923330"/>
          </a:xfrm>
          <a:prstGeom prst="rect">
            <a:avLst/>
          </a:prstGeom>
          <a:solidFill>
            <a:srgbClr val="A5A5A5"/>
          </a:solidFill>
        </p:spPr>
        <p:txBody>
          <a:bodyPr wrap="square" lIns="91440" tIns="45720" rIns="91440" bIns="45720" anchor="t">
            <a:spAutoFit/>
          </a:bodyPr>
          <a:lstStyle/>
          <a:p>
            <a:pPr algn="just"/>
            <a:r>
              <a:rPr lang="es-ES_tradnl" dirty="0">
                <a:solidFill>
                  <a:schemeClr val="bg1"/>
                </a:solidFill>
              </a:rPr>
              <a:t>Diseñar un programa que lea el documento p3.txt y que de como respuesta quién envío la mayor cantidad de corres.</a:t>
            </a:r>
            <a:endParaRPr lang="es-ES" dirty="0">
              <a:solidFill>
                <a:schemeClr val="bg1"/>
              </a:solidFill>
            </a:endParaRPr>
          </a:p>
        </p:txBody>
      </p:sp>
      <p:pic>
        <p:nvPicPr>
          <p:cNvPr id="15" name="Imagen 14">
            <a:extLst>
              <a:ext uri="{FF2B5EF4-FFF2-40B4-BE49-F238E27FC236}">
                <a16:creationId xmlns:a16="http://schemas.microsoft.com/office/drawing/2014/main" id="{34BDB859-DDB1-8EC9-ADE3-A08690C38373}"/>
              </a:ext>
            </a:extLst>
          </p:cNvPr>
          <p:cNvPicPr>
            <a:picLocks noChangeAspect="1"/>
          </p:cNvPicPr>
          <p:nvPr/>
        </p:nvPicPr>
        <p:blipFill>
          <a:blip r:embed="rId2"/>
          <a:stretch>
            <a:fillRect/>
          </a:stretch>
        </p:blipFill>
        <p:spPr>
          <a:xfrm>
            <a:off x="8810564" y="2169000"/>
            <a:ext cx="2539636" cy="2520000"/>
          </a:xfrm>
          <a:prstGeom prst="rect">
            <a:avLst/>
          </a:prstGeom>
        </p:spPr>
      </p:pic>
    </p:spTree>
    <p:extLst>
      <p:ext uri="{BB962C8B-B14F-4D97-AF65-F5344CB8AC3E}">
        <p14:creationId xmlns:p14="http://schemas.microsoft.com/office/powerpoint/2010/main" val="326007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0138-AC15-8B1F-EC1F-515F5E4078E2}"/>
              </a:ext>
            </a:extLst>
          </p:cNvPr>
          <p:cNvSpPr>
            <a:spLocks noGrp="1"/>
          </p:cNvSpPr>
          <p:nvPr>
            <p:ph type="title"/>
          </p:nvPr>
        </p:nvSpPr>
        <p:spPr/>
        <p:txBody>
          <a:bodyPr/>
          <a:lstStyle/>
          <a:p>
            <a:r>
              <a:rPr lang="es-PE" b="1" dirty="0"/>
              <a:t>Enlace </a:t>
            </a:r>
            <a:r>
              <a:rPr lang="es-PE" b="1" dirty="0" err="1"/>
              <a:t>Github</a:t>
            </a:r>
            <a:endParaRPr lang="es-PE" b="1" dirty="0"/>
          </a:p>
        </p:txBody>
      </p:sp>
      <p:sp>
        <p:nvSpPr>
          <p:cNvPr id="3" name="Marcador de pie de página 2">
            <a:extLst>
              <a:ext uri="{FF2B5EF4-FFF2-40B4-BE49-F238E27FC236}">
                <a16:creationId xmlns:a16="http://schemas.microsoft.com/office/drawing/2014/main" id="{9516AAA2-99A2-F27E-6A1B-84B2793988F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ACBF93AF-95D3-BAA2-77B4-2673DD1CC754}"/>
              </a:ext>
            </a:extLst>
          </p:cNvPr>
          <p:cNvSpPr>
            <a:spLocks noGrp="1"/>
          </p:cNvSpPr>
          <p:nvPr>
            <p:ph type="sldNum" sz="quarter" idx="12"/>
          </p:nvPr>
        </p:nvSpPr>
        <p:spPr/>
        <p:txBody>
          <a:bodyPr/>
          <a:lstStyle/>
          <a:p>
            <a:fld id="{3CE8B06D-1C54-45AF-95B4-2D125529B008}" type="slidenum">
              <a:rPr lang="es-PE" smtClean="0"/>
              <a:t>39</a:t>
            </a:fld>
            <a:endParaRPr lang="es-PE" dirty="0"/>
          </a:p>
        </p:txBody>
      </p:sp>
      <p:pic>
        <p:nvPicPr>
          <p:cNvPr id="5" name="Picture 4" descr="Resultado de imagen de github logo}">
            <a:extLst>
              <a:ext uri="{FF2B5EF4-FFF2-40B4-BE49-F238E27FC236}">
                <a16:creationId xmlns:a16="http://schemas.microsoft.com/office/drawing/2014/main" id="{6EAB8B72-CDB6-56A5-4013-F5AC2F659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4610"/>
            <a:ext cx="1741826" cy="977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AE2BD09C-9F28-EC1C-2792-304F1FB063F3}"/>
              </a:ext>
            </a:extLst>
          </p:cNvPr>
          <p:cNvSpPr/>
          <p:nvPr/>
        </p:nvSpPr>
        <p:spPr>
          <a:xfrm>
            <a:off x="3188601" y="1368505"/>
            <a:ext cx="5589545" cy="369332"/>
          </a:xfrm>
          <a:prstGeom prst="rect">
            <a:avLst/>
          </a:prstGeom>
          <a:solidFill>
            <a:schemeClr val="bg1">
              <a:lumMod val="95000"/>
            </a:schemeClr>
          </a:solidFill>
        </p:spPr>
        <p:txBody>
          <a:bodyPr wrap="square" lIns="91440" tIns="45720" rIns="91440" bIns="45720" anchor="t">
            <a:spAutoFit/>
          </a:bodyPr>
          <a:lstStyle/>
          <a:p>
            <a:r>
              <a:rPr lang="es-PE" dirty="0"/>
              <a:t>https://github.com/ISODEC2022/Python_para_todos.git</a:t>
            </a:r>
          </a:p>
        </p:txBody>
      </p:sp>
      <p:pic>
        <p:nvPicPr>
          <p:cNvPr id="8" name="Imagen 7">
            <a:extLst>
              <a:ext uri="{FF2B5EF4-FFF2-40B4-BE49-F238E27FC236}">
                <a16:creationId xmlns:a16="http://schemas.microsoft.com/office/drawing/2014/main" id="{5D440FD0-791D-267A-3F08-E6D239E34975}"/>
              </a:ext>
            </a:extLst>
          </p:cNvPr>
          <p:cNvPicPr>
            <a:picLocks noChangeAspect="1"/>
          </p:cNvPicPr>
          <p:nvPr/>
        </p:nvPicPr>
        <p:blipFill>
          <a:blip r:embed="rId3"/>
          <a:stretch>
            <a:fillRect/>
          </a:stretch>
        </p:blipFill>
        <p:spPr>
          <a:xfrm>
            <a:off x="616548" y="2254642"/>
            <a:ext cx="10733652" cy="4007879"/>
          </a:xfrm>
          <a:prstGeom prst="rect">
            <a:avLst/>
          </a:prstGeom>
        </p:spPr>
      </p:pic>
    </p:spTree>
    <p:extLst>
      <p:ext uri="{BB962C8B-B14F-4D97-AF65-F5344CB8AC3E}">
        <p14:creationId xmlns:p14="http://schemas.microsoft.com/office/powerpoint/2010/main" val="407624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A4071-6CC4-CDCF-CD52-B73059EA8DC1}"/>
              </a:ext>
            </a:extLst>
          </p:cNvPr>
          <p:cNvSpPr>
            <a:spLocks noGrp="1"/>
          </p:cNvSpPr>
          <p:nvPr>
            <p:ph type="title"/>
          </p:nvPr>
        </p:nvSpPr>
        <p:spPr/>
        <p:txBody>
          <a:bodyPr/>
          <a:lstStyle/>
          <a:p>
            <a:r>
              <a:rPr lang="es-MX" b="1" dirty="0"/>
              <a:t>Puntos revisados</a:t>
            </a:r>
            <a:endParaRPr lang="es-PE" b="1" dirty="0"/>
          </a:p>
        </p:txBody>
      </p:sp>
      <p:sp>
        <p:nvSpPr>
          <p:cNvPr id="3" name="Marcador de pie de página 2">
            <a:extLst>
              <a:ext uri="{FF2B5EF4-FFF2-40B4-BE49-F238E27FC236}">
                <a16:creationId xmlns:a16="http://schemas.microsoft.com/office/drawing/2014/main" id="{539A51D5-882E-8985-6370-C3C4EF76A805}"/>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FD665E49-7EA0-DFEA-5FE1-43A0B87E8F15}"/>
              </a:ext>
            </a:extLst>
          </p:cNvPr>
          <p:cNvSpPr>
            <a:spLocks noGrp="1"/>
          </p:cNvSpPr>
          <p:nvPr>
            <p:ph type="sldNum" sz="quarter" idx="12"/>
          </p:nvPr>
        </p:nvSpPr>
        <p:spPr/>
        <p:txBody>
          <a:bodyPr/>
          <a:lstStyle/>
          <a:p>
            <a:fld id="{3CE8B06D-1C54-45AF-95B4-2D125529B008}" type="slidenum">
              <a:rPr lang="es-PE" smtClean="0"/>
              <a:t>4</a:t>
            </a:fld>
            <a:endParaRPr lang="es-PE" dirty="0"/>
          </a:p>
        </p:txBody>
      </p:sp>
      <p:pic>
        <p:nvPicPr>
          <p:cNvPr id="6" name="Imagen 5">
            <a:extLst>
              <a:ext uri="{FF2B5EF4-FFF2-40B4-BE49-F238E27FC236}">
                <a16:creationId xmlns:a16="http://schemas.microsoft.com/office/drawing/2014/main" id="{D5351E33-08E3-6849-0872-C0391F87CF3C}"/>
              </a:ext>
            </a:extLst>
          </p:cNvPr>
          <p:cNvPicPr>
            <a:picLocks noChangeAspect="1"/>
          </p:cNvPicPr>
          <p:nvPr/>
        </p:nvPicPr>
        <p:blipFill>
          <a:blip r:embed="rId2"/>
          <a:stretch>
            <a:fillRect/>
          </a:stretch>
        </p:blipFill>
        <p:spPr>
          <a:xfrm>
            <a:off x="165308" y="934586"/>
            <a:ext cx="5516002" cy="2404411"/>
          </a:xfrm>
          <a:prstGeom prst="rect">
            <a:avLst/>
          </a:prstGeom>
        </p:spPr>
      </p:pic>
      <p:pic>
        <p:nvPicPr>
          <p:cNvPr id="10" name="Imagen 9">
            <a:extLst>
              <a:ext uri="{FF2B5EF4-FFF2-40B4-BE49-F238E27FC236}">
                <a16:creationId xmlns:a16="http://schemas.microsoft.com/office/drawing/2014/main" id="{CE1F6EDC-5F2B-9C04-9827-59F2E5C43C3A}"/>
              </a:ext>
            </a:extLst>
          </p:cNvPr>
          <p:cNvPicPr>
            <a:picLocks noChangeAspect="1"/>
          </p:cNvPicPr>
          <p:nvPr/>
        </p:nvPicPr>
        <p:blipFill>
          <a:blip r:embed="rId3"/>
          <a:stretch>
            <a:fillRect/>
          </a:stretch>
        </p:blipFill>
        <p:spPr>
          <a:xfrm>
            <a:off x="4867490" y="3142522"/>
            <a:ext cx="6506483" cy="3019846"/>
          </a:xfrm>
          <a:prstGeom prst="rect">
            <a:avLst/>
          </a:prstGeom>
        </p:spPr>
      </p:pic>
      <p:sp>
        <p:nvSpPr>
          <p:cNvPr id="11" name="Rectángulo: esquinas redondeadas 10">
            <a:extLst>
              <a:ext uri="{FF2B5EF4-FFF2-40B4-BE49-F238E27FC236}">
                <a16:creationId xmlns:a16="http://schemas.microsoft.com/office/drawing/2014/main" id="{8F0CBAAE-C628-8A7B-BB68-727C1958B1AA}"/>
              </a:ext>
            </a:extLst>
          </p:cNvPr>
          <p:cNvSpPr/>
          <p:nvPr/>
        </p:nvSpPr>
        <p:spPr>
          <a:xfrm>
            <a:off x="7481623" y="1893165"/>
            <a:ext cx="2092037" cy="678873"/>
          </a:xfrm>
          <a:prstGeom prst="roundRect">
            <a:avLst/>
          </a:prstGeom>
          <a:solidFill>
            <a:srgbClr val="843C0C"/>
          </a:solidFill>
          <a:ln>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Python 3.10.2</a:t>
            </a:r>
            <a:endParaRPr lang="es-PE" dirty="0"/>
          </a:p>
        </p:txBody>
      </p:sp>
      <p:sp>
        <p:nvSpPr>
          <p:cNvPr id="12" name="Rectángulo: esquinas redondeadas 11">
            <a:extLst>
              <a:ext uri="{FF2B5EF4-FFF2-40B4-BE49-F238E27FC236}">
                <a16:creationId xmlns:a16="http://schemas.microsoft.com/office/drawing/2014/main" id="{00481CBA-537A-BC64-B8DA-4560F02E6846}"/>
              </a:ext>
            </a:extLst>
          </p:cNvPr>
          <p:cNvSpPr/>
          <p:nvPr/>
        </p:nvSpPr>
        <p:spPr>
          <a:xfrm>
            <a:off x="831272" y="4202817"/>
            <a:ext cx="2092037" cy="678873"/>
          </a:xfrm>
          <a:prstGeom prst="roundRect">
            <a:avLst/>
          </a:prstGeom>
          <a:solidFill>
            <a:srgbClr val="843C0C"/>
          </a:solidFill>
          <a:ln>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Secuencia</a:t>
            </a:r>
            <a:endParaRPr lang="es-PE" dirty="0"/>
          </a:p>
        </p:txBody>
      </p:sp>
      <p:grpSp>
        <p:nvGrpSpPr>
          <p:cNvPr id="13" name="Grupo 12">
            <a:extLst>
              <a:ext uri="{FF2B5EF4-FFF2-40B4-BE49-F238E27FC236}">
                <a16:creationId xmlns:a16="http://schemas.microsoft.com/office/drawing/2014/main" id="{4B4D90B5-0FC6-032C-ED46-6D9F8EDD0C40}"/>
              </a:ext>
            </a:extLst>
          </p:cNvPr>
          <p:cNvGrpSpPr/>
          <p:nvPr/>
        </p:nvGrpSpPr>
        <p:grpSpPr>
          <a:xfrm>
            <a:off x="6083402" y="1874191"/>
            <a:ext cx="835817" cy="678874"/>
            <a:chOff x="3704848" y="1892273"/>
            <a:chExt cx="835817" cy="874029"/>
          </a:xfrm>
          <a:solidFill>
            <a:srgbClr val="F3B29A"/>
          </a:solidFill>
        </p:grpSpPr>
        <p:sp>
          <p:nvSpPr>
            <p:cNvPr id="14" name="Flecha: a la derecha 13">
              <a:extLst>
                <a:ext uri="{FF2B5EF4-FFF2-40B4-BE49-F238E27FC236}">
                  <a16:creationId xmlns:a16="http://schemas.microsoft.com/office/drawing/2014/main" id="{BCE7573D-75DE-C420-A9DB-77533B85C724}"/>
                </a:ext>
              </a:extLst>
            </p:cNvPr>
            <p:cNvSpPr/>
            <p:nvPr/>
          </p:nvSpPr>
          <p:spPr>
            <a:xfrm rot="28282">
              <a:off x="3704848" y="1892273"/>
              <a:ext cx="835817" cy="874029"/>
            </a:xfrm>
            <a:prstGeom prst="rightArrow">
              <a:avLst>
                <a:gd name="adj1" fmla="val 60000"/>
                <a:gd name="adj2" fmla="val 50000"/>
              </a:avLst>
            </a:prstGeom>
            <a:grpFill/>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sp>
        <p:sp>
          <p:nvSpPr>
            <p:cNvPr id="15" name="Flecha: a la derecha 4">
              <a:extLst>
                <a:ext uri="{FF2B5EF4-FFF2-40B4-BE49-F238E27FC236}">
                  <a16:creationId xmlns:a16="http://schemas.microsoft.com/office/drawing/2014/main" id="{EFB8DADF-97AA-25C1-BF79-851B0344E6E6}"/>
                </a:ext>
              </a:extLst>
            </p:cNvPr>
            <p:cNvSpPr txBox="1"/>
            <p:nvPr/>
          </p:nvSpPr>
          <p:spPr>
            <a:xfrm rot="28282">
              <a:off x="3704852" y="2066048"/>
              <a:ext cx="585072" cy="52441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ES" sz="2000" kern="1200"/>
            </a:p>
          </p:txBody>
        </p:sp>
      </p:grpSp>
      <p:grpSp>
        <p:nvGrpSpPr>
          <p:cNvPr id="16" name="Grupo 15">
            <a:extLst>
              <a:ext uri="{FF2B5EF4-FFF2-40B4-BE49-F238E27FC236}">
                <a16:creationId xmlns:a16="http://schemas.microsoft.com/office/drawing/2014/main" id="{549F6167-3FAA-8DE8-D8AE-F9B212BAC6E7}"/>
              </a:ext>
            </a:extLst>
          </p:cNvPr>
          <p:cNvGrpSpPr/>
          <p:nvPr/>
        </p:nvGrpSpPr>
        <p:grpSpPr>
          <a:xfrm rot="10800000">
            <a:off x="3477490" y="4181780"/>
            <a:ext cx="835817" cy="678874"/>
            <a:chOff x="3704848" y="1892273"/>
            <a:chExt cx="835817" cy="874029"/>
          </a:xfrm>
          <a:solidFill>
            <a:srgbClr val="F3B29A"/>
          </a:solidFill>
        </p:grpSpPr>
        <p:sp>
          <p:nvSpPr>
            <p:cNvPr id="17" name="Flecha: a la derecha 16">
              <a:extLst>
                <a:ext uri="{FF2B5EF4-FFF2-40B4-BE49-F238E27FC236}">
                  <a16:creationId xmlns:a16="http://schemas.microsoft.com/office/drawing/2014/main" id="{B3D7DDEB-9011-06B2-4A2A-59AA7052C164}"/>
                </a:ext>
              </a:extLst>
            </p:cNvPr>
            <p:cNvSpPr/>
            <p:nvPr/>
          </p:nvSpPr>
          <p:spPr>
            <a:xfrm rot="28282">
              <a:off x="3704848" y="1892273"/>
              <a:ext cx="835817" cy="874029"/>
            </a:xfrm>
            <a:prstGeom prst="rightArrow">
              <a:avLst>
                <a:gd name="adj1" fmla="val 60000"/>
                <a:gd name="adj2" fmla="val 50000"/>
              </a:avLst>
            </a:prstGeom>
            <a:grpFill/>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sp>
        <p:sp>
          <p:nvSpPr>
            <p:cNvPr id="18" name="Flecha: a la derecha 4">
              <a:extLst>
                <a:ext uri="{FF2B5EF4-FFF2-40B4-BE49-F238E27FC236}">
                  <a16:creationId xmlns:a16="http://schemas.microsoft.com/office/drawing/2014/main" id="{A2B82D8B-7D92-263D-0DC7-5A3D656399B1}"/>
                </a:ext>
              </a:extLst>
            </p:cNvPr>
            <p:cNvSpPr txBox="1"/>
            <p:nvPr/>
          </p:nvSpPr>
          <p:spPr>
            <a:xfrm rot="28282">
              <a:off x="3704852" y="2066048"/>
              <a:ext cx="585072" cy="52441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ES" sz="2000" kern="1200"/>
            </a:p>
          </p:txBody>
        </p:sp>
      </p:grpSp>
    </p:spTree>
    <p:extLst>
      <p:ext uri="{BB962C8B-B14F-4D97-AF65-F5344CB8AC3E}">
        <p14:creationId xmlns:p14="http://schemas.microsoft.com/office/powerpoint/2010/main" val="3719367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PE" dirty="0"/>
          </a:p>
        </p:txBody>
      </p:sp>
      <p:sp>
        <p:nvSpPr>
          <p:cNvPr id="2" name="Marcador de pie de página 1">
            <a:extLst>
              <a:ext uri="{FF2B5EF4-FFF2-40B4-BE49-F238E27FC236}">
                <a16:creationId xmlns:a16="http://schemas.microsoft.com/office/drawing/2014/main" id="{DB18442A-0406-8DFA-FD85-4C3951065CC0}"/>
              </a:ext>
            </a:extLst>
          </p:cNvPr>
          <p:cNvSpPr>
            <a:spLocks noGrp="1"/>
          </p:cNvSpPr>
          <p:nvPr>
            <p:ph type="ftr" sz="quarter" idx="11"/>
          </p:nvPr>
        </p:nvSpPr>
        <p:spPr/>
        <p:txBody>
          <a:bodyPr/>
          <a:lstStyle/>
          <a:p>
            <a:r>
              <a:rPr lang="es-MX"/>
              <a:t>Python para todos - Agosto del 2022</a:t>
            </a:r>
            <a:endParaRPr lang="es-PE" dirty="0"/>
          </a:p>
        </p:txBody>
      </p:sp>
      <p:sp>
        <p:nvSpPr>
          <p:cNvPr id="6" name="Marcador de número de diapositiva 5">
            <a:extLst>
              <a:ext uri="{FF2B5EF4-FFF2-40B4-BE49-F238E27FC236}">
                <a16:creationId xmlns:a16="http://schemas.microsoft.com/office/drawing/2014/main" id="{EEDD498F-DD22-347D-4B76-C65FE6183043}"/>
              </a:ext>
            </a:extLst>
          </p:cNvPr>
          <p:cNvSpPr>
            <a:spLocks noGrp="1"/>
          </p:cNvSpPr>
          <p:nvPr>
            <p:ph type="sldNum" sz="quarter" idx="12"/>
          </p:nvPr>
        </p:nvSpPr>
        <p:spPr/>
        <p:txBody>
          <a:bodyPr/>
          <a:lstStyle/>
          <a:p>
            <a:fld id="{3CE8B06D-1C54-45AF-95B4-2D125529B008}" type="slidenum">
              <a:rPr lang="es-PE" smtClean="0"/>
              <a:t>40</a:t>
            </a:fld>
            <a:endParaRPr lang="es-PE" dirty="0"/>
          </a:p>
        </p:txBody>
      </p:sp>
      <p:pic>
        <p:nvPicPr>
          <p:cNvPr id="8" name="Imagen 7">
            <a:extLst>
              <a:ext uri="{FF2B5EF4-FFF2-40B4-BE49-F238E27FC236}">
                <a16:creationId xmlns:a16="http://schemas.microsoft.com/office/drawing/2014/main" id="{FAD86582-1D63-795C-4D75-455C09F5AA2C}"/>
              </a:ext>
            </a:extLst>
          </p:cNvPr>
          <p:cNvPicPr>
            <a:picLocks noChangeAspect="1"/>
          </p:cNvPicPr>
          <p:nvPr/>
        </p:nvPicPr>
        <p:blipFill rotWithShape="1">
          <a:blip r:embed="rId2"/>
          <a:srcRect t="9497" b="16014"/>
          <a:stretch/>
        </p:blipFill>
        <p:spPr>
          <a:xfrm>
            <a:off x="20" y="1282"/>
            <a:ext cx="12191980" cy="6856718"/>
          </a:xfrm>
          <a:prstGeom prst="rect">
            <a:avLst/>
          </a:prstGeom>
        </p:spPr>
      </p:pic>
    </p:spTree>
    <p:extLst>
      <p:ext uri="{BB962C8B-B14F-4D97-AF65-F5344CB8AC3E}">
        <p14:creationId xmlns:p14="http://schemas.microsoft.com/office/powerpoint/2010/main" val="374316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5D2B8-3BD8-470B-8958-F04F07FAE38F}"/>
              </a:ext>
            </a:extLst>
          </p:cNvPr>
          <p:cNvSpPr>
            <a:spLocks noGrp="1"/>
          </p:cNvSpPr>
          <p:nvPr>
            <p:ph type="title"/>
          </p:nvPr>
        </p:nvSpPr>
        <p:spPr/>
        <p:txBody>
          <a:bodyPr/>
          <a:lstStyle/>
          <a:p>
            <a:r>
              <a:rPr lang="es-MX" b="1" dirty="0"/>
              <a:t>Librería Pandas</a:t>
            </a:r>
            <a:endParaRPr lang="es-PE" b="1" dirty="0"/>
          </a:p>
        </p:txBody>
      </p:sp>
      <p:sp>
        <p:nvSpPr>
          <p:cNvPr id="3" name="Marcador de pie de página 2">
            <a:extLst>
              <a:ext uri="{FF2B5EF4-FFF2-40B4-BE49-F238E27FC236}">
                <a16:creationId xmlns:a16="http://schemas.microsoft.com/office/drawing/2014/main" id="{017ECC06-148D-F9A7-EE8A-2BC08D4B1A88}"/>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281D9B80-E300-D612-611F-969D8587B6DC}"/>
              </a:ext>
            </a:extLst>
          </p:cNvPr>
          <p:cNvSpPr>
            <a:spLocks noGrp="1"/>
          </p:cNvSpPr>
          <p:nvPr>
            <p:ph type="sldNum" sz="quarter" idx="12"/>
          </p:nvPr>
        </p:nvSpPr>
        <p:spPr/>
        <p:txBody>
          <a:bodyPr/>
          <a:lstStyle/>
          <a:p>
            <a:fld id="{3CE8B06D-1C54-45AF-95B4-2D125529B008}" type="slidenum">
              <a:rPr lang="es-PE" smtClean="0"/>
              <a:t>5</a:t>
            </a:fld>
            <a:endParaRPr lang="es-PE" dirty="0"/>
          </a:p>
        </p:txBody>
      </p:sp>
      <p:pic>
        <p:nvPicPr>
          <p:cNvPr id="6" name="Imagen 5">
            <a:extLst>
              <a:ext uri="{FF2B5EF4-FFF2-40B4-BE49-F238E27FC236}">
                <a16:creationId xmlns:a16="http://schemas.microsoft.com/office/drawing/2014/main" id="{5F26C6A9-6468-53EC-8DBD-0B5DCF5657E8}"/>
              </a:ext>
            </a:extLst>
          </p:cNvPr>
          <p:cNvPicPr>
            <a:picLocks noChangeAspect="1"/>
          </p:cNvPicPr>
          <p:nvPr/>
        </p:nvPicPr>
        <p:blipFill>
          <a:blip r:embed="rId2"/>
          <a:stretch>
            <a:fillRect/>
          </a:stretch>
        </p:blipFill>
        <p:spPr>
          <a:xfrm>
            <a:off x="540824" y="1333675"/>
            <a:ext cx="9802611" cy="4539900"/>
          </a:xfrm>
          <a:prstGeom prst="rect">
            <a:avLst/>
          </a:prstGeom>
        </p:spPr>
      </p:pic>
    </p:spTree>
    <p:extLst>
      <p:ext uri="{BB962C8B-B14F-4D97-AF65-F5344CB8AC3E}">
        <p14:creationId xmlns:p14="http://schemas.microsoft.com/office/powerpoint/2010/main" val="87401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5755B-18B0-73C3-A05F-4E2E36544D8B}"/>
              </a:ext>
            </a:extLst>
          </p:cNvPr>
          <p:cNvSpPr>
            <a:spLocks noGrp="1"/>
          </p:cNvSpPr>
          <p:nvPr>
            <p:ph type="title"/>
          </p:nvPr>
        </p:nvSpPr>
        <p:spPr/>
        <p:txBody>
          <a:bodyPr/>
          <a:lstStyle/>
          <a:p>
            <a:r>
              <a:rPr lang="es-MX" b="1" dirty="0" err="1"/>
              <a:t>String</a:t>
            </a:r>
            <a:r>
              <a:rPr lang="es-MX" b="1" dirty="0"/>
              <a:t> y textos</a:t>
            </a:r>
            <a:endParaRPr lang="es-PE" b="1" dirty="0"/>
          </a:p>
        </p:txBody>
      </p:sp>
      <p:sp>
        <p:nvSpPr>
          <p:cNvPr id="3" name="Marcador de pie de página 2">
            <a:extLst>
              <a:ext uri="{FF2B5EF4-FFF2-40B4-BE49-F238E27FC236}">
                <a16:creationId xmlns:a16="http://schemas.microsoft.com/office/drawing/2014/main" id="{90BA7A05-DA28-0DA0-53A3-B5FF9DEEC8A0}"/>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7D4C4136-DE67-CED9-D651-6D0AF163247D}"/>
              </a:ext>
            </a:extLst>
          </p:cNvPr>
          <p:cNvSpPr>
            <a:spLocks noGrp="1"/>
          </p:cNvSpPr>
          <p:nvPr>
            <p:ph type="sldNum" sz="quarter" idx="12"/>
          </p:nvPr>
        </p:nvSpPr>
        <p:spPr/>
        <p:txBody>
          <a:bodyPr/>
          <a:lstStyle/>
          <a:p>
            <a:fld id="{3CE8B06D-1C54-45AF-95B4-2D125529B008}" type="slidenum">
              <a:rPr lang="es-PE" smtClean="0"/>
              <a:t>6</a:t>
            </a:fld>
            <a:endParaRPr lang="es-PE" dirty="0"/>
          </a:p>
        </p:txBody>
      </p:sp>
      <p:pic>
        <p:nvPicPr>
          <p:cNvPr id="6" name="Imagen 5">
            <a:extLst>
              <a:ext uri="{FF2B5EF4-FFF2-40B4-BE49-F238E27FC236}">
                <a16:creationId xmlns:a16="http://schemas.microsoft.com/office/drawing/2014/main" id="{1DACE2C4-1E14-D9F4-E449-4D7E370EA611}"/>
              </a:ext>
            </a:extLst>
          </p:cNvPr>
          <p:cNvPicPr>
            <a:picLocks noChangeAspect="1"/>
          </p:cNvPicPr>
          <p:nvPr/>
        </p:nvPicPr>
        <p:blipFill>
          <a:blip r:embed="rId2"/>
          <a:stretch>
            <a:fillRect/>
          </a:stretch>
        </p:blipFill>
        <p:spPr>
          <a:xfrm>
            <a:off x="1892647" y="1441848"/>
            <a:ext cx="8406705" cy="3974304"/>
          </a:xfrm>
          <a:prstGeom prst="rect">
            <a:avLst/>
          </a:prstGeom>
        </p:spPr>
      </p:pic>
    </p:spTree>
    <p:extLst>
      <p:ext uri="{BB962C8B-B14F-4D97-AF65-F5344CB8AC3E}">
        <p14:creationId xmlns:p14="http://schemas.microsoft.com/office/powerpoint/2010/main" val="428759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109A38-2A89-65CC-0217-4790948AC1BF}"/>
              </a:ext>
            </a:extLst>
          </p:cNvPr>
          <p:cNvSpPr>
            <a:spLocks noGrp="1"/>
          </p:cNvSpPr>
          <p:nvPr>
            <p:ph type="ftr" sz="quarter" idx="11"/>
          </p:nvPr>
        </p:nvSpPr>
        <p:spPr/>
        <p:txBody>
          <a:bodyPr/>
          <a:lstStyle/>
          <a:p>
            <a:r>
              <a:rPr lang="es-MX"/>
              <a:t>Python para todos - Agosto del 2022</a:t>
            </a:r>
            <a:endParaRPr lang="es-PE" dirty="0"/>
          </a:p>
        </p:txBody>
      </p:sp>
      <p:sp>
        <p:nvSpPr>
          <p:cNvPr id="3" name="Marcador de número de diapositiva 2">
            <a:extLst>
              <a:ext uri="{FF2B5EF4-FFF2-40B4-BE49-F238E27FC236}">
                <a16:creationId xmlns:a16="http://schemas.microsoft.com/office/drawing/2014/main" id="{F17EB68F-BC21-BBE3-8821-C44C0C8BB988}"/>
              </a:ext>
            </a:extLst>
          </p:cNvPr>
          <p:cNvSpPr>
            <a:spLocks noGrp="1"/>
          </p:cNvSpPr>
          <p:nvPr>
            <p:ph type="sldNum" sz="quarter" idx="12"/>
          </p:nvPr>
        </p:nvSpPr>
        <p:spPr/>
        <p:txBody>
          <a:bodyPr/>
          <a:lstStyle/>
          <a:p>
            <a:fld id="{3CE8B06D-1C54-45AF-95B4-2D125529B008}" type="slidenum">
              <a:rPr lang="es-PE" smtClean="0"/>
              <a:t>7</a:t>
            </a:fld>
            <a:endParaRPr lang="es-PE" dirty="0"/>
          </a:p>
        </p:txBody>
      </p:sp>
      <p:sp>
        <p:nvSpPr>
          <p:cNvPr id="4" name="Marcador de texto 3">
            <a:extLst>
              <a:ext uri="{FF2B5EF4-FFF2-40B4-BE49-F238E27FC236}">
                <a16:creationId xmlns:a16="http://schemas.microsoft.com/office/drawing/2014/main" id="{9EE2B96C-7A98-307D-EEC5-3175A2073ED6}"/>
              </a:ext>
            </a:extLst>
          </p:cNvPr>
          <p:cNvSpPr>
            <a:spLocks noGrp="1"/>
          </p:cNvSpPr>
          <p:nvPr>
            <p:ph type="body" sz="quarter" idx="13"/>
          </p:nvPr>
        </p:nvSpPr>
        <p:spPr/>
        <p:txBody>
          <a:bodyPr/>
          <a:lstStyle/>
          <a:p>
            <a:r>
              <a:rPr lang="es-PE" sz="8000" dirty="0"/>
              <a:t>Listas</a:t>
            </a:r>
          </a:p>
        </p:txBody>
      </p:sp>
    </p:spTree>
    <p:extLst>
      <p:ext uri="{BB962C8B-B14F-4D97-AF65-F5344CB8AC3E}">
        <p14:creationId xmlns:p14="http://schemas.microsoft.com/office/powerpoint/2010/main" val="4884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474F3-0E01-A0A3-E96C-D99C7C299520}"/>
              </a:ext>
            </a:extLst>
          </p:cNvPr>
          <p:cNvSpPr>
            <a:spLocks noGrp="1"/>
          </p:cNvSpPr>
          <p:nvPr>
            <p:ph type="title"/>
          </p:nvPr>
        </p:nvSpPr>
        <p:spPr/>
        <p:txBody>
          <a:bodyPr/>
          <a:lstStyle/>
          <a:p>
            <a:r>
              <a:rPr lang="es-PE" b="1" dirty="0"/>
              <a:t>Listas</a:t>
            </a:r>
          </a:p>
        </p:txBody>
      </p:sp>
      <p:sp>
        <p:nvSpPr>
          <p:cNvPr id="3" name="Marcador de pie de página 2">
            <a:extLst>
              <a:ext uri="{FF2B5EF4-FFF2-40B4-BE49-F238E27FC236}">
                <a16:creationId xmlns:a16="http://schemas.microsoft.com/office/drawing/2014/main" id="{CF7DADA2-29C2-C648-0B8A-CB25F5B29A0E}"/>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1D13D373-E693-1381-C8FE-E16D8A400B7C}"/>
              </a:ext>
            </a:extLst>
          </p:cNvPr>
          <p:cNvSpPr>
            <a:spLocks noGrp="1"/>
          </p:cNvSpPr>
          <p:nvPr>
            <p:ph type="sldNum" sz="quarter" idx="12"/>
          </p:nvPr>
        </p:nvSpPr>
        <p:spPr/>
        <p:txBody>
          <a:bodyPr/>
          <a:lstStyle/>
          <a:p>
            <a:fld id="{3CE8B06D-1C54-45AF-95B4-2D125529B008}" type="slidenum">
              <a:rPr lang="es-PE" smtClean="0"/>
              <a:t>8</a:t>
            </a:fld>
            <a:endParaRPr lang="es-PE" dirty="0"/>
          </a:p>
        </p:txBody>
      </p:sp>
      <p:sp>
        <p:nvSpPr>
          <p:cNvPr id="6" name="CuadroTexto 5">
            <a:extLst>
              <a:ext uri="{FF2B5EF4-FFF2-40B4-BE49-F238E27FC236}">
                <a16:creationId xmlns:a16="http://schemas.microsoft.com/office/drawing/2014/main" id="{6627C7C6-BA3A-A701-A354-660548EB7F19}"/>
              </a:ext>
            </a:extLst>
          </p:cNvPr>
          <p:cNvSpPr txBox="1"/>
          <p:nvPr/>
        </p:nvSpPr>
        <p:spPr>
          <a:xfrm>
            <a:off x="2538293" y="2336610"/>
            <a:ext cx="7115413" cy="3323987"/>
          </a:xfrm>
          <a:prstGeom prst="rect">
            <a:avLst/>
          </a:prstGeom>
          <a:noFill/>
        </p:spPr>
        <p:txBody>
          <a:bodyPr wrap="square" rtlCol="0">
            <a:spAutoFit/>
          </a:bodyPr>
          <a:lstStyle/>
          <a:p>
            <a:r>
              <a:rPr lang="es-MX" sz="3000" dirty="0">
                <a:solidFill>
                  <a:srgbClr val="7030A0"/>
                </a:solidFill>
              </a:rPr>
              <a:t>amigos</a:t>
            </a:r>
            <a:r>
              <a:rPr lang="es-MX" sz="3000" dirty="0">
                <a:solidFill>
                  <a:srgbClr val="D7712B"/>
                </a:solidFill>
              </a:rPr>
              <a:t> </a:t>
            </a:r>
            <a:r>
              <a:rPr lang="es-MX" sz="3000" dirty="0"/>
              <a:t>=</a:t>
            </a:r>
            <a:r>
              <a:rPr lang="es-MX" sz="3000" dirty="0">
                <a:solidFill>
                  <a:srgbClr val="D7712B"/>
                </a:solidFill>
              </a:rPr>
              <a:t> ['</a:t>
            </a:r>
            <a:r>
              <a:rPr lang="es-MX" sz="3000" dirty="0" err="1">
                <a:solidFill>
                  <a:srgbClr val="D7712B"/>
                </a:solidFill>
              </a:rPr>
              <a:t>Nora','Teo','Sonia</a:t>
            </a:r>
            <a:r>
              <a:rPr lang="es-MX" sz="3000" dirty="0">
                <a:solidFill>
                  <a:srgbClr val="D7712B"/>
                </a:solidFill>
              </a:rPr>
              <a:t>']</a:t>
            </a:r>
          </a:p>
          <a:p>
            <a:endParaRPr lang="es-MX" sz="3000" dirty="0">
              <a:solidFill>
                <a:srgbClr val="D7712B"/>
              </a:solidFill>
            </a:endParaRPr>
          </a:p>
          <a:p>
            <a:r>
              <a:rPr lang="es-MX" sz="3000" dirty="0">
                <a:solidFill>
                  <a:srgbClr val="7030A0"/>
                </a:solidFill>
              </a:rPr>
              <a:t>oficina</a:t>
            </a:r>
            <a:r>
              <a:rPr lang="es-MX" sz="3000" dirty="0">
                <a:solidFill>
                  <a:srgbClr val="D7712B"/>
                </a:solidFill>
              </a:rPr>
              <a:t> </a:t>
            </a:r>
            <a:r>
              <a:rPr lang="es-MX" sz="3000" dirty="0"/>
              <a:t>=</a:t>
            </a:r>
            <a:r>
              <a:rPr lang="es-MX" sz="3000" dirty="0">
                <a:solidFill>
                  <a:srgbClr val="D7712B"/>
                </a:solidFill>
              </a:rPr>
              <a:t> ['</a:t>
            </a:r>
            <a:r>
              <a:rPr lang="es-MX" sz="3000" dirty="0" err="1">
                <a:solidFill>
                  <a:srgbClr val="D7712B"/>
                </a:solidFill>
              </a:rPr>
              <a:t>silla','escritorio','computadora</a:t>
            </a:r>
            <a:r>
              <a:rPr lang="es-MX" sz="3000" dirty="0">
                <a:solidFill>
                  <a:srgbClr val="D7712B"/>
                </a:solidFill>
              </a:rPr>
              <a:t>’]</a:t>
            </a:r>
          </a:p>
          <a:p>
            <a:endParaRPr lang="es-MX" sz="3000" dirty="0">
              <a:solidFill>
                <a:srgbClr val="D7712B"/>
              </a:solidFill>
            </a:endParaRPr>
          </a:p>
          <a:p>
            <a:r>
              <a:rPr lang="es-PE" sz="3000" dirty="0" err="1">
                <a:solidFill>
                  <a:srgbClr val="7030A0"/>
                </a:solidFill>
              </a:rPr>
              <a:t>num</a:t>
            </a:r>
            <a:r>
              <a:rPr lang="es-PE" sz="3000" dirty="0">
                <a:solidFill>
                  <a:srgbClr val="7030A0"/>
                </a:solidFill>
              </a:rPr>
              <a:t> = </a:t>
            </a:r>
            <a:r>
              <a:rPr lang="es-PE" sz="3000" dirty="0">
                <a:solidFill>
                  <a:srgbClr val="D7712B"/>
                </a:solidFill>
              </a:rPr>
              <a:t>[1,2,3,4]</a:t>
            </a:r>
          </a:p>
          <a:p>
            <a:endParaRPr lang="es-PE" sz="3000" dirty="0">
              <a:solidFill>
                <a:srgbClr val="7030A0"/>
              </a:solidFill>
            </a:endParaRPr>
          </a:p>
          <a:p>
            <a:r>
              <a:rPr lang="es-PE" sz="3000" dirty="0">
                <a:solidFill>
                  <a:srgbClr val="7030A0"/>
                </a:solidFill>
              </a:rPr>
              <a:t>algo</a:t>
            </a:r>
            <a:r>
              <a:rPr lang="es-PE" sz="3000" dirty="0">
                <a:solidFill>
                  <a:srgbClr val="D7712B"/>
                </a:solidFill>
              </a:rPr>
              <a:t> </a:t>
            </a:r>
            <a:r>
              <a:rPr lang="es-PE" sz="3000" dirty="0"/>
              <a:t>=</a:t>
            </a:r>
            <a:r>
              <a:rPr lang="es-PE" sz="3000" dirty="0">
                <a:solidFill>
                  <a:srgbClr val="D7712B"/>
                </a:solidFill>
              </a:rPr>
              <a:t> [1,2,3,</a:t>
            </a:r>
            <a:r>
              <a:rPr lang="es-PE" sz="3000" dirty="0">
                <a:solidFill>
                  <a:srgbClr val="2E75B6"/>
                </a:solidFill>
              </a:rPr>
              <a:t>[4,5]</a:t>
            </a:r>
            <a:r>
              <a:rPr lang="es-PE" sz="3000" dirty="0">
                <a:solidFill>
                  <a:srgbClr val="D7712B"/>
                </a:solidFill>
              </a:rPr>
              <a:t>,6]</a:t>
            </a:r>
          </a:p>
        </p:txBody>
      </p:sp>
      <p:sp>
        <p:nvSpPr>
          <p:cNvPr id="5" name="Rectángulo 4">
            <a:extLst>
              <a:ext uri="{FF2B5EF4-FFF2-40B4-BE49-F238E27FC236}">
                <a16:creationId xmlns:a16="http://schemas.microsoft.com/office/drawing/2014/main" id="{85D17FFA-C32D-ECC1-E989-DEA5A453A5F8}"/>
              </a:ext>
            </a:extLst>
          </p:cNvPr>
          <p:cNvSpPr/>
          <p:nvPr/>
        </p:nvSpPr>
        <p:spPr>
          <a:xfrm>
            <a:off x="1978759" y="1396389"/>
            <a:ext cx="7772400" cy="369332"/>
          </a:xfrm>
          <a:prstGeom prst="rect">
            <a:avLst/>
          </a:prstGeom>
          <a:solidFill>
            <a:schemeClr val="bg1">
              <a:lumMod val="95000"/>
            </a:schemeClr>
          </a:solidFill>
        </p:spPr>
        <p:txBody>
          <a:bodyPr wrap="square" lIns="91440" tIns="45720" rIns="91440" bIns="45720" anchor="t">
            <a:spAutoFit/>
          </a:bodyPr>
          <a:lstStyle/>
          <a:p>
            <a:pPr algn="just"/>
            <a:r>
              <a:rPr lang="es-MX" dirty="0"/>
              <a:t>Es una colección que nos permite asignar varios valores en una variable</a:t>
            </a:r>
            <a:endParaRPr lang="es-PE" dirty="0"/>
          </a:p>
        </p:txBody>
      </p:sp>
    </p:spTree>
    <p:extLst>
      <p:ext uri="{BB962C8B-B14F-4D97-AF65-F5344CB8AC3E}">
        <p14:creationId xmlns:p14="http://schemas.microsoft.com/office/powerpoint/2010/main" val="143152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6BD2-98CB-352B-5D7D-1E8C7AA7D7C5}"/>
              </a:ext>
            </a:extLst>
          </p:cNvPr>
          <p:cNvSpPr>
            <a:spLocks noGrp="1"/>
          </p:cNvSpPr>
          <p:nvPr>
            <p:ph type="title"/>
          </p:nvPr>
        </p:nvSpPr>
        <p:spPr/>
        <p:txBody>
          <a:bodyPr/>
          <a:lstStyle/>
          <a:p>
            <a:r>
              <a:rPr lang="es-MX" b="1" dirty="0"/>
              <a:t>Listas e iteraciones</a:t>
            </a:r>
            <a:endParaRPr lang="es-PE" b="1" dirty="0"/>
          </a:p>
        </p:txBody>
      </p:sp>
      <p:sp>
        <p:nvSpPr>
          <p:cNvPr id="3" name="Marcador de pie de página 2">
            <a:extLst>
              <a:ext uri="{FF2B5EF4-FFF2-40B4-BE49-F238E27FC236}">
                <a16:creationId xmlns:a16="http://schemas.microsoft.com/office/drawing/2014/main" id="{55FE1A70-0D98-57C9-51D0-F7E03C95EDB6}"/>
              </a:ext>
            </a:extLst>
          </p:cNvPr>
          <p:cNvSpPr>
            <a:spLocks noGrp="1"/>
          </p:cNvSpPr>
          <p:nvPr>
            <p:ph type="ftr" sz="quarter" idx="11"/>
          </p:nvPr>
        </p:nvSpPr>
        <p:spPr/>
        <p:txBody>
          <a:bodyPr/>
          <a:lstStyle/>
          <a:p>
            <a:r>
              <a:rPr lang="es-MX"/>
              <a:t>Python para todos - Agosto del 2022</a:t>
            </a:r>
            <a:endParaRPr lang="es-PE" dirty="0"/>
          </a:p>
        </p:txBody>
      </p:sp>
      <p:sp>
        <p:nvSpPr>
          <p:cNvPr id="4" name="Marcador de número de diapositiva 3">
            <a:extLst>
              <a:ext uri="{FF2B5EF4-FFF2-40B4-BE49-F238E27FC236}">
                <a16:creationId xmlns:a16="http://schemas.microsoft.com/office/drawing/2014/main" id="{6821B9B5-698F-2AD4-31C7-2D5F759CC121}"/>
              </a:ext>
            </a:extLst>
          </p:cNvPr>
          <p:cNvSpPr>
            <a:spLocks noGrp="1"/>
          </p:cNvSpPr>
          <p:nvPr>
            <p:ph type="sldNum" sz="quarter" idx="12"/>
          </p:nvPr>
        </p:nvSpPr>
        <p:spPr/>
        <p:txBody>
          <a:bodyPr/>
          <a:lstStyle/>
          <a:p>
            <a:fld id="{3CE8B06D-1C54-45AF-95B4-2D125529B008}" type="slidenum">
              <a:rPr lang="es-PE" smtClean="0"/>
              <a:t>9</a:t>
            </a:fld>
            <a:endParaRPr lang="es-PE" dirty="0"/>
          </a:p>
        </p:txBody>
      </p:sp>
      <p:sp>
        <p:nvSpPr>
          <p:cNvPr id="5" name="CuadroTexto 4">
            <a:extLst>
              <a:ext uri="{FF2B5EF4-FFF2-40B4-BE49-F238E27FC236}">
                <a16:creationId xmlns:a16="http://schemas.microsoft.com/office/drawing/2014/main" id="{369ADD58-943D-34CD-A721-A64B2F2910DF}"/>
              </a:ext>
            </a:extLst>
          </p:cNvPr>
          <p:cNvSpPr txBox="1"/>
          <p:nvPr/>
        </p:nvSpPr>
        <p:spPr>
          <a:xfrm>
            <a:off x="1080657" y="1454849"/>
            <a:ext cx="5015343" cy="1938992"/>
          </a:xfrm>
          <a:prstGeom prst="rect">
            <a:avLst/>
          </a:prstGeom>
          <a:noFill/>
        </p:spPr>
        <p:txBody>
          <a:bodyPr wrap="square" rtlCol="0">
            <a:spAutoFit/>
          </a:bodyPr>
          <a:lstStyle/>
          <a:p>
            <a:r>
              <a:rPr lang="es-PE" sz="3000" dirty="0">
                <a:solidFill>
                  <a:srgbClr val="7030A0"/>
                </a:solidFill>
              </a:rPr>
              <a:t>amigos</a:t>
            </a:r>
            <a:r>
              <a:rPr lang="es-PE" sz="3000" dirty="0">
                <a:solidFill>
                  <a:srgbClr val="D7712B"/>
                </a:solidFill>
              </a:rPr>
              <a:t>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for</a:t>
            </a:r>
            <a:r>
              <a:rPr lang="es-PE" sz="3000" dirty="0">
                <a:solidFill>
                  <a:srgbClr val="D7712B"/>
                </a:solidFill>
              </a:rPr>
              <a:t> </a:t>
            </a:r>
            <a:r>
              <a:rPr lang="es-PE" sz="3000" dirty="0">
                <a:solidFill>
                  <a:srgbClr val="2E75B6"/>
                </a:solidFill>
              </a:rPr>
              <a:t>amigo</a:t>
            </a:r>
            <a:r>
              <a:rPr lang="es-PE" sz="3000" dirty="0">
                <a:solidFill>
                  <a:srgbClr val="D7712B"/>
                </a:solidFill>
              </a:rPr>
              <a:t> in </a:t>
            </a:r>
            <a:r>
              <a:rPr lang="es-PE" sz="3000" dirty="0">
                <a:solidFill>
                  <a:srgbClr val="7030A0"/>
                </a:solidFill>
              </a:rPr>
              <a:t>amigos</a:t>
            </a:r>
            <a:r>
              <a:rPr lang="es-PE" sz="3000" dirty="0">
                <a:solidFill>
                  <a:srgbClr val="D7712B"/>
                </a:solidFill>
              </a:rPr>
              <a:t>:</a:t>
            </a:r>
          </a:p>
          <a:p>
            <a:r>
              <a:rPr lang="es-PE" sz="3000" dirty="0">
                <a:solidFill>
                  <a:srgbClr val="D7712B"/>
                </a:solidFill>
              </a:rPr>
              <a:t>    </a:t>
            </a:r>
            <a:r>
              <a:rPr lang="es-PE" sz="3000" dirty="0" err="1">
                <a:solidFill>
                  <a:srgbClr val="D7712B"/>
                </a:solidFill>
              </a:rPr>
              <a:t>print</a:t>
            </a:r>
            <a:r>
              <a:rPr lang="es-PE" sz="3000" dirty="0">
                <a:solidFill>
                  <a:srgbClr val="D7712B"/>
                </a:solidFill>
              </a:rPr>
              <a:t>('Feliz </a:t>
            </a:r>
            <a:r>
              <a:rPr lang="es-PE" sz="3000" dirty="0" err="1">
                <a:solidFill>
                  <a:srgbClr val="D7712B"/>
                </a:solidFill>
              </a:rPr>
              <a:t>día:',</a:t>
            </a:r>
            <a:r>
              <a:rPr lang="es-PE" sz="3000" dirty="0" err="1">
                <a:solidFill>
                  <a:srgbClr val="2E75B6"/>
                </a:solidFill>
              </a:rPr>
              <a:t>amigo</a:t>
            </a:r>
            <a:r>
              <a:rPr lang="es-PE" sz="3000" dirty="0">
                <a:solidFill>
                  <a:srgbClr val="D7712B"/>
                </a:solidFill>
              </a:rPr>
              <a:t>)</a:t>
            </a:r>
          </a:p>
          <a:p>
            <a:r>
              <a:rPr lang="es-PE" sz="3000" dirty="0" err="1">
                <a:solidFill>
                  <a:srgbClr val="D7712B"/>
                </a:solidFill>
              </a:rPr>
              <a:t>print</a:t>
            </a:r>
            <a:r>
              <a:rPr lang="es-PE" sz="3000" dirty="0">
                <a:solidFill>
                  <a:srgbClr val="D7712B"/>
                </a:solidFill>
              </a:rPr>
              <a:t>('Fin')</a:t>
            </a:r>
          </a:p>
        </p:txBody>
      </p:sp>
      <p:sp>
        <p:nvSpPr>
          <p:cNvPr id="6" name="CuadroTexto 5">
            <a:extLst>
              <a:ext uri="{FF2B5EF4-FFF2-40B4-BE49-F238E27FC236}">
                <a16:creationId xmlns:a16="http://schemas.microsoft.com/office/drawing/2014/main" id="{C5A20D9B-8B5D-7A16-9601-8E706E092921}"/>
              </a:ext>
            </a:extLst>
          </p:cNvPr>
          <p:cNvSpPr txBox="1"/>
          <p:nvPr/>
        </p:nvSpPr>
        <p:spPr>
          <a:xfrm>
            <a:off x="1080656" y="3882107"/>
            <a:ext cx="5015343" cy="1938992"/>
          </a:xfrm>
          <a:prstGeom prst="rect">
            <a:avLst/>
          </a:prstGeom>
          <a:noFill/>
        </p:spPr>
        <p:txBody>
          <a:bodyPr wrap="square" rtlCol="0">
            <a:spAutoFit/>
          </a:bodyPr>
          <a:lstStyle/>
          <a:p>
            <a:r>
              <a:rPr lang="es-PE" sz="3000" dirty="0">
                <a:solidFill>
                  <a:srgbClr val="7030A0"/>
                </a:solidFill>
              </a:rPr>
              <a:t>a</a:t>
            </a:r>
            <a:r>
              <a:rPr lang="es-PE" sz="3000" dirty="0">
                <a:solidFill>
                  <a:srgbClr val="D7712B"/>
                </a:solidFill>
              </a:rPr>
              <a:t> = ['</a:t>
            </a:r>
            <a:r>
              <a:rPr lang="es-PE" sz="3000" dirty="0" err="1">
                <a:solidFill>
                  <a:srgbClr val="D7712B"/>
                </a:solidFill>
              </a:rPr>
              <a:t>Nora','Teo','Sonia</a:t>
            </a:r>
            <a:r>
              <a:rPr lang="es-PE" sz="3000" dirty="0">
                <a:solidFill>
                  <a:srgbClr val="D7712B"/>
                </a:solidFill>
              </a:rPr>
              <a:t>']</a:t>
            </a:r>
          </a:p>
          <a:p>
            <a:r>
              <a:rPr lang="es-PE" sz="3000" dirty="0" err="1">
                <a:solidFill>
                  <a:srgbClr val="D7712B"/>
                </a:solidFill>
              </a:rPr>
              <a:t>for</a:t>
            </a:r>
            <a:r>
              <a:rPr lang="es-PE" sz="3000" dirty="0">
                <a:solidFill>
                  <a:srgbClr val="D7712B"/>
                </a:solidFill>
              </a:rPr>
              <a:t> </a:t>
            </a:r>
            <a:r>
              <a:rPr lang="es-PE" sz="3000" dirty="0">
                <a:solidFill>
                  <a:srgbClr val="2E75B6"/>
                </a:solidFill>
              </a:rPr>
              <a:t>b</a:t>
            </a:r>
            <a:r>
              <a:rPr lang="es-PE" sz="3000" dirty="0">
                <a:solidFill>
                  <a:srgbClr val="D7712B"/>
                </a:solidFill>
              </a:rPr>
              <a:t> in </a:t>
            </a:r>
            <a:r>
              <a:rPr lang="es-PE" sz="3000" dirty="0">
                <a:solidFill>
                  <a:srgbClr val="7030A0"/>
                </a:solidFill>
              </a:rPr>
              <a:t>a</a:t>
            </a:r>
            <a:r>
              <a:rPr lang="es-PE" sz="3000" dirty="0">
                <a:solidFill>
                  <a:srgbClr val="D7712B"/>
                </a:solidFill>
              </a:rPr>
              <a:t>:</a:t>
            </a:r>
          </a:p>
          <a:p>
            <a:r>
              <a:rPr lang="es-PE" sz="3000" dirty="0">
                <a:solidFill>
                  <a:srgbClr val="D7712B"/>
                </a:solidFill>
              </a:rPr>
              <a:t>    </a:t>
            </a:r>
            <a:r>
              <a:rPr lang="es-PE" sz="3000" dirty="0" err="1">
                <a:solidFill>
                  <a:srgbClr val="D7712B"/>
                </a:solidFill>
              </a:rPr>
              <a:t>print</a:t>
            </a:r>
            <a:r>
              <a:rPr lang="es-PE" sz="3000" dirty="0">
                <a:solidFill>
                  <a:srgbClr val="D7712B"/>
                </a:solidFill>
              </a:rPr>
              <a:t>('Feliz </a:t>
            </a:r>
            <a:r>
              <a:rPr lang="es-PE" sz="3000" dirty="0" err="1">
                <a:solidFill>
                  <a:srgbClr val="D7712B"/>
                </a:solidFill>
              </a:rPr>
              <a:t>día:’,</a:t>
            </a:r>
            <a:r>
              <a:rPr lang="es-PE" sz="3000" dirty="0" err="1">
                <a:solidFill>
                  <a:srgbClr val="2E75B6"/>
                </a:solidFill>
              </a:rPr>
              <a:t>b</a:t>
            </a:r>
            <a:r>
              <a:rPr lang="es-PE" sz="3000" dirty="0">
                <a:solidFill>
                  <a:srgbClr val="D7712B"/>
                </a:solidFill>
              </a:rPr>
              <a:t>)</a:t>
            </a:r>
          </a:p>
          <a:p>
            <a:r>
              <a:rPr lang="es-PE" sz="3000" dirty="0" err="1">
                <a:solidFill>
                  <a:srgbClr val="D7712B"/>
                </a:solidFill>
              </a:rPr>
              <a:t>print</a:t>
            </a:r>
            <a:r>
              <a:rPr lang="es-PE" sz="3000" dirty="0">
                <a:solidFill>
                  <a:srgbClr val="D7712B"/>
                </a:solidFill>
              </a:rPr>
              <a:t>('Fin')</a:t>
            </a:r>
          </a:p>
        </p:txBody>
      </p:sp>
      <p:sp>
        <p:nvSpPr>
          <p:cNvPr id="7" name="CuadroTexto 6">
            <a:extLst>
              <a:ext uri="{FF2B5EF4-FFF2-40B4-BE49-F238E27FC236}">
                <a16:creationId xmlns:a16="http://schemas.microsoft.com/office/drawing/2014/main" id="{CC4FDC08-E09A-E1B4-E12B-BD297F4231D8}"/>
              </a:ext>
            </a:extLst>
          </p:cNvPr>
          <p:cNvSpPr txBox="1"/>
          <p:nvPr/>
        </p:nvSpPr>
        <p:spPr>
          <a:xfrm>
            <a:off x="8505878" y="2459504"/>
            <a:ext cx="2743200" cy="1938992"/>
          </a:xfrm>
          <a:prstGeom prst="rect">
            <a:avLst/>
          </a:prstGeom>
          <a:noFill/>
        </p:spPr>
        <p:txBody>
          <a:bodyPr wrap="square" rtlCol="0">
            <a:spAutoFit/>
          </a:bodyPr>
          <a:lstStyle/>
          <a:p>
            <a:r>
              <a:rPr lang="es-MX" sz="3000" dirty="0">
                <a:solidFill>
                  <a:srgbClr val="843C0C"/>
                </a:solidFill>
              </a:rPr>
              <a:t>Feliz día: Nora</a:t>
            </a:r>
          </a:p>
          <a:p>
            <a:r>
              <a:rPr lang="es-MX" sz="3000" dirty="0">
                <a:solidFill>
                  <a:srgbClr val="843C0C"/>
                </a:solidFill>
              </a:rPr>
              <a:t>Feliz día: Teo</a:t>
            </a:r>
          </a:p>
          <a:p>
            <a:r>
              <a:rPr lang="es-MX" sz="3000" dirty="0">
                <a:solidFill>
                  <a:srgbClr val="843C0C"/>
                </a:solidFill>
              </a:rPr>
              <a:t>Feliz día: Sonia</a:t>
            </a:r>
          </a:p>
          <a:p>
            <a:r>
              <a:rPr lang="es-MX" sz="3000" dirty="0">
                <a:solidFill>
                  <a:srgbClr val="843C0C"/>
                </a:solidFill>
              </a:rPr>
              <a:t>Fin</a:t>
            </a:r>
            <a:endParaRPr lang="es-PE" sz="3000" dirty="0">
              <a:solidFill>
                <a:srgbClr val="843C0C"/>
              </a:solidFill>
            </a:endParaRPr>
          </a:p>
        </p:txBody>
      </p:sp>
    </p:spTree>
    <p:extLst>
      <p:ext uri="{BB962C8B-B14F-4D97-AF65-F5344CB8AC3E}">
        <p14:creationId xmlns:p14="http://schemas.microsoft.com/office/powerpoint/2010/main" val="25658973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5280</TotalTime>
  <Words>2263</Words>
  <Application>Microsoft Office PowerPoint</Application>
  <PresentationFormat>Panorámica</PresentationFormat>
  <Paragraphs>432</Paragraphs>
  <Slides>40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-apple-system</vt:lpstr>
      <vt:lpstr>Arial</vt:lpstr>
      <vt:lpstr>Calibri</vt:lpstr>
      <vt:lpstr>Calibri Light</vt:lpstr>
      <vt:lpstr>Consolas</vt:lpstr>
      <vt:lpstr>Segoe UI Black</vt:lpstr>
      <vt:lpstr>Source Sans Pro</vt:lpstr>
      <vt:lpstr>Tema de Office</vt:lpstr>
      <vt:lpstr>Presentación de PowerPoint</vt:lpstr>
      <vt:lpstr>Índice</vt:lpstr>
      <vt:lpstr>Presentación de PowerPoint</vt:lpstr>
      <vt:lpstr>Puntos revisados</vt:lpstr>
      <vt:lpstr>Librería Pandas</vt:lpstr>
      <vt:lpstr>String y textos</vt:lpstr>
      <vt:lpstr>Presentación de PowerPoint</vt:lpstr>
      <vt:lpstr>Listas</vt:lpstr>
      <vt:lpstr>Listas e iteraciones</vt:lpstr>
      <vt:lpstr>Índice en una lista</vt:lpstr>
      <vt:lpstr>Tamaño de una lista</vt:lpstr>
      <vt:lpstr>Función range</vt:lpstr>
      <vt:lpstr>Iteraciones</vt:lpstr>
      <vt:lpstr>Concatenando listas</vt:lpstr>
      <vt:lpstr>Particionando listas</vt:lpstr>
      <vt:lpstr>Construyendo una lista</vt:lpstr>
      <vt:lpstr>Verificando los valores en la lista</vt:lpstr>
      <vt:lpstr>Algunas construcciones</vt:lpstr>
      <vt:lpstr>Comparaciones</vt:lpstr>
      <vt:lpstr>Usando split</vt:lpstr>
      <vt:lpstr>Algunas comparaciones</vt:lpstr>
      <vt:lpstr>Pregunta N° 1</vt:lpstr>
      <vt:lpstr>Pregunta N° 2</vt:lpstr>
      <vt:lpstr>Pregunta N° 3</vt:lpstr>
      <vt:lpstr>Presentación de PowerPoint</vt:lpstr>
      <vt:lpstr>Diccionarios</vt:lpstr>
      <vt:lpstr>Creando diccionarios</vt:lpstr>
      <vt:lpstr>Contando con diccionarios</vt:lpstr>
      <vt:lpstr>El método get</vt:lpstr>
      <vt:lpstr>Otra forma</vt:lpstr>
      <vt:lpstr>Contar palabras</vt:lpstr>
      <vt:lpstr>Paso a paso</vt:lpstr>
      <vt:lpstr>Por ejemplo</vt:lpstr>
      <vt:lpstr>Keys y valores</vt:lpstr>
      <vt:lpstr>Usando 2 variables de iteración</vt:lpstr>
      <vt:lpstr>Contando</vt:lpstr>
      <vt:lpstr>Pregunta N° 4</vt:lpstr>
      <vt:lpstr>Pregunta N° 5</vt:lpstr>
      <vt:lpstr>Enlace Github</vt:lpstr>
      <vt:lpstr>Presentación de PowerPoint</vt:lpstr>
    </vt:vector>
  </TitlesOfParts>
  <Company>Luffi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ISODEC</dc:creator>
  <cp:lastModifiedBy>Franco Omar Fabián Espinoza</cp:lastModifiedBy>
  <cp:revision>141</cp:revision>
  <dcterms:created xsi:type="dcterms:W3CDTF">2020-08-19T01:42:50Z</dcterms:created>
  <dcterms:modified xsi:type="dcterms:W3CDTF">2022-08-27T14:58:54Z</dcterms:modified>
</cp:coreProperties>
</file>