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swald Bold" charset="1" panose="00000800000000000000"/>
      <p:regular r:id="rId15"/>
    </p:embeddedFont>
    <p:embeddedFont>
      <p:font typeface="DM Sans Bold" charset="1" panose="00000000000000000000"/>
      <p:regular r:id="rId16"/>
    </p:embeddedFont>
    <p:embeddedFont>
      <p:font typeface="Oswald" charset="1" panose="00000500000000000000"/>
      <p:regular r:id="rId17"/>
    </p:embeddedFont>
    <p:embeddedFont>
      <p:font typeface="DM San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slide9.xml" Type="http://schemas.openxmlformats.org/officeDocument/2006/relationships/slide"/><Relationship Id="rId2" Target="../media/image1.png" Type="http://schemas.openxmlformats.org/officeDocument/2006/relationships/image"/><Relationship Id="rId3" Target="../media/image2.svg" Type="http://schemas.openxmlformats.org/officeDocument/2006/relationships/image"/><Relationship Id="rId4" Target="slide4.xml" Type="http://schemas.openxmlformats.org/officeDocument/2006/relationships/slide"/><Relationship Id="rId5" Target="slide3.xml" Type="http://schemas.openxmlformats.org/officeDocument/2006/relationships/slide"/><Relationship Id="rId6" Target="slide5.xml" Type="http://schemas.openxmlformats.org/officeDocument/2006/relationships/slide"/><Relationship Id="rId7" Target="slide6.xml" Type="http://schemas.openxmlformats.org/officeDocument/2006/relationships/slide"/><Relationship Id="rId8" Target="slide8.xml" Type="http://schemas.openxmlformats.org/officeDocument/2006/relationships/slide"/><Relationship Id="rId9" Target="slide7.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github.com/ISPC-Opalo/Arquitectura-y-Conectividad"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png" Type="http://schemas.openxmlformats.org/officeDocument/2006/relationships/image"/><Relationship Id="rId12" Target="../media/image18.png" Type="http://schemas.openxmlformats.org/officeDocument/2006/relationships/image"/><Relationship Id="rId13" Target="../media/image19.png" Type="http://schemas.openxmlformats.org/officeDocument/2006/relationships/image"/><Relationship Id="rId14" Target="../media/image20.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 Id="rId6" Target="../embeddings/oleObject1.bin" Type="http://schemas.openxmlformats.org/officeDocument/2006/relationships/oleObjec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 Id="rId6" Target="../embeddings/oleObject2.bin" Type="http://schemas.openxmlformats.org/officeDocument/2006/relationships/oleObjec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0659648" y="2831894"/>
            <a:ext cx="12525650" cy="12852812"/>
          </a:xfrm>
          <a:custGeom>
            <a:avLst/>
            <a:gdLst/>
            <a:ahLst/>
            <a:cxnLst/>
            <a:rect r="r" b="b" t="t" l="l"/>
            <a:pathLst>
              <a:path h="12852812" w="12525650">
                <a:moveTo>
                  <a:pt x="0" y="0"/>
                </a:moveTo>
                <a:lnTo>
                  <a:pt x="12525649" y="0"/>
                </a:lnTo>
                <a:lnTo>
                  <a:pt x="12525649" y="12852812"/>
                </a:lnTo>
                <a:lnTo>
                  <a:pt x="0" y="12852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05786" y="-7392626"/>
            <a:ext cx="13641413" cy="13997719"/>
          </a:xfrm>
          <a:custGeom>
            <a:avLst/>
            <a:gdLst/>
            <a:ahLst/>
            <a:cxnLst/>
            <a:rect r="r" b="b" t="t" l="l"/>
            <a:pathLst>
              <a:path h="13997719" w="13641413">
                <a:moveTo>
                  <a:pt x="0" y="0"/>
                </a:moveTo>
                <a:lnTo>
                  <a:pt x="13641413" y="0"/>
                </a:lnTo>
                <a:lnTo>
                  <a:pt x="13641413" y="13997719"/>
                </a:lnTo>
                <a:lnTo>
                  <a:pt x="0" y="13997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36347" y="2860800"/>
            <a:ext cx="9815307" cy="5786800"/>
            <a:chOff x="0" y="0"/>
            <a:chExt cx="1895495" cy="1117525"/>
          </a:xfrm>
        </p:grpSpPr>
        <p:sp>
          <p:nvSpPr>
            <p:cNvPr name="Freeform 5" id="5"/>
            <p:cNvSpPr/>
            <p:nvPr/>
          </p:nvSpPr>
          <p:spPr>
            <a:xfrm flipH="false" flipV="false" rot="0">
              <a:off x="0" y="0"/>
              <a:ext cx="1895495" cy="1117525"/>
            </a:xfrm>
            <a:custGeom>
              <a:avLst/>
              <a:gdLst/>
              <a:ahLst/>
              <a:cxnLst/>
              <a:rect r="r" b="b" t="t" l="l"/>
              <a:pathLst>
                <a:path h="1117525" w="1895495">
                  <a:moveTo>
                    <a:pt x="0" y="0"/>
                  </a:moveTo>
                  <a:lnTo>
                    <a:pt x="1895495" y="0"/>
                  </a:lnTo>
                  <a:lnTo>
                    <a:pt x="1895495" y="1117525"/>
                  </a:lnTo>
                  <a:lnTo>
                    <a:pt x="0" y="1117525"/>
                  </a:lnTo>
                  <a:close/>
                </a:path>
              </a:pathLst>
            </a:custGeom>
            <a:solidFill>
              <a:srgbClr val="1A1A1A"/>
            </a:solidFill>
            <a:ln w="38100" cap="sq">
              <a:solidFill>
                <a:srgbClr val="FDFBFB"/>
              </a:solidFill>
              <a:prstDash val="solid"/>
              <a:miter/>
            </a:ln>
          </p:spPr>
        </p:sp>
        <p:sp>
          <p:nvSpPr>
            <p:cNvPr name="TextBox 6" id="6"/>
            <p:cNvSpPr txBox="true"/>
            <p:nvPr/>
          </p:nvSpPr>
          <p:spPr>
            <a:xfrm>
              <a:off x="0" y="-19050"/>
              <a:ext cx="1895495" cy="1136575"/>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4236347" y="1525100"/>
            <a:ext cx="9815307" cy="1186902"/>
          </a:xfrm>
          <a:prstGeom prst="rect">
            <a:avLst/>
          </a:prstGeom>
        </p:spPr>
        <p:txBody>
          <a:bodyPr anchor="t" rtlCol="false" tIns="0" lIns="0" bIns="0" rIns="0">
            <a:spAutoFit/>
          </a:bodyPr>
          <a:lstStyle/>
          <a:p>
            <a:pPr algn="ctr">
              <a:lnSpc>
                <a:spcPts val="9748"/>
              </a:lnSpc>
            </a:pPr>
            <a:r>
              <a:rPr lang="en-US" b="true" sz="7063" spc="692">
                <a:solidFill>
                  <a:srgbClr val="F2F4F5"/>
                </a:solidFill>
                <a:latin typeface="Oswald Bold"/>
                <a:ea typeface="Oswald Bold"/>
                <a:cs typeface="Oswald Bold"/>
                <a:sym typeface="Oswald Bold"/>
              </a:rPr>
              <a:t>ACTIVIDAD N°7</a:t>
            </a:r>
          </a:p>
        </p:txBody>
      </p:sp>
      <p:sp>
        <p:nvSpPr>
          <p:cNvPr name="TextBox 8" id="8"/>
          <p:cNvSpPr txBox="true"/>
          <p:nvPr/>
        </p:nvSpPr>
        <p:spPr>
          <a:xfrm rot="0">
            <a:off x="4236347" y="3252478"/>
            <a:ext cx="9815307" cy="4889143"/>
          </a:xfrm>
          <a:prstGeom prst="rect">
            <a:avLst/>
          </a:prstGeom>
        </p:spPr>
        <p:txBody>
          <a:bodyPr anchor="t" rtlCol="false" tIns="0" lIns="0" bIns="0" rIns="0">
            <a:spAutoFit/>
          </a:bodyPr>
          <a:lstStyle/>
          <a:p>
            <a:pPr algn="ctr">
              <a:lnSpc>
                <a:spcPts val="9748"/>
              </a:lnSpc>
            </a:pPr>
            <a:r>
              <a:rPr lang="en-US" b="true" sz="7063" spc="692">
                <a:solidFill>
                  <a:srgbClr val="F2F4F5"/>
                </a:solidFill>
                <a:latin typeface="Oswald Bold"/>
                <a:ea typeface="Oswald Bold"/>
                <a:cs typeface="Oswald Bold"/>
                <a:sym typeface="Oswald Bold"/>
              </a:rPr>
              <a:t>MODULO 3: ARQUTECTURA EN REDES IOT DE BAJO CONSUMO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6323035">
            <a:off x="-3830022" y="5071964"/>
            <a:ext cx="8491989" cy="8713794"/>
          </a:xfrm>
          <a:custGeom>
            <a:avLst/>
            <a:gdLst/>
            <a:ahLst/>
            <a:cxnLst/>
            <a:rect r="r" b="b" t="t" l="l"/>
            <a:pathLst>
              <a:path h="8713794" w="8491989">
                <a:moveTo>
                  <a:pt x="0" y="0"/>
                </a:moveTo>
                <a:lnTo>
                  <a:pt x="8491989" y="0"/>
                </a:lnTo>
                <a:lnTo>
                  <a:pt x="8491989" y="8713794"/>
                </a:lnTo>
                <a:lnTo>
                  <a:pt x="0" y="871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12497098" y="-3485761"/>
            <a:ext cx="10940099" cy="11225848"/>
          </a:xfrm>
          <a:custGeom>
            <a:avLst/>
            <a:gdLst/>
            <a:ahLst/>
            <a:cxnLst/>
            <a:rect r="r" b="b" t="t" l="l"/>
            <a:pathLst>
              <a:path h="11225848" w="10940099">
                <a:moveTo>
                  <a:pt x="0" y="0"/>
                </a:moveTo>
                <a:lnTo>
                  <a:pt x="10940099" y="0"/>
                </a:lnTo>
                <a:lnTo>
                  <a:pt x="10940099" y="11225847"/>
                </a:lnTo>
                <a:lnTo>
                  <a:pt x="0" y="11225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5650968" y="3289935"/>
            <a:ext cx="808240" cy="4783190"/>
            <a:chOff x="0" y="0"/>
            <a:chExt cx="212870" cy="1259770"/>
          </a:xfrm>
        </p:grpSpPr>
        <p:sp>
          <p:nvSpPr>
            <p:cNvPr name="Freeform 5" id="5"/>
            <p:cNvSpPr/>
            <p:nvPr/>
          </p:nvSpPr>
          <p:spPr>
            <a:xfrm flipH="false" flipV="false" rot="0">
              <a:off x="0" y="0"/>
              <a:ext cx="212870" cy="1259770"/>
            </a:xfrm>
            <a:custGeom>
              <a:avLst/>
              <a:gdLst/>
              <a:ahLst/>
              <a:cxnLst/>
              <a:rect r="r" b="b" t="t" l="l"/>
              <a:pathLst>
                <a:path h="1259770" w="212870">
                  <a:moveTo>
                    <a:pt x="106435" y="0"/>
                  </a:moveTo>
                  <a:lnTo>
                    <a:pt x="106435" y="0"/>
                  </a:lnTo>
                  <a:cubicBezTo>
                    <a:pt x="165217" y="0"/>
                    <a:pt x="212870" y="47653"/>
                    <a:pt x="212870" y="106435"/>
                  </a:cubicBezTo>
                  <a:lnTo>
                    <a:pt x="212870" y="1153335"/>
                  </a:lnTo>
                  <a:cubicBezTo>
                    <a:pt x="212870" y="1212118"/>
                    <a:pt x="165217" y="1259770"/>
                    <a:pt x="106435" y="1259770"/>
                  </a:cubicBezTo>
                  <a:lnTo>
                    <a:pt x="106435" y="1259770"/>
                  </a:lnTo>
                  <a:cubicBezTo>
                    <a:pt x="47653" y="1259770"/>
                    <a:pt x="0" y="1212118"/>
                    <a:pt x="0" y="1153335"/>
                  </a:cubicBezTo>
                  <a:lnTo>
                    <a:pt x="0" y="106435"/>
                  </a:lnTo>
                  <a:cubicBezTo>
                    <a:pt x="0" y="47653"/>
                    <a:pt x="47653" y="0"/>
                    <a:pt x="106435" y="0"/>
                  </a:cubicBezTo>
                  <a:close/>
                </a:path>
              </a:pathLst>
            </a:custGeom>
            <a:solidFill>
              <a:srgbClr val="F2F4F5"/>
            </a:solidFill>
          </p:spPr>
        </p:sp>
        <p:sp>
          <p:nvSpPr>
            <p:cNvPr name="TextBox 6" id="6"/>
            <p:cNvSpPr txBox="true"/>
            <p:nvPr/>
          </p:nvSpPr>
          <p:spPr>
            <a:xfrm>
              <a:off x="0" y="-238125"/>
              <a:ext cx="212870" cy="1497895"/>
            </a:xfrm>
            <a:prstGeom prst="rect">
              <a:avLst/>
            </a:prstGeom>
          </p:spPr>
          <p:txBody>
            <a:bodyPr anchor="ctr" rtlCol="false" tIns="50800" lIns="50800" bIns="50800" rIns="50800"/>
            <a:lstStyle/>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01</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02</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03</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04</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05</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06</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07</a:t>
              </a:r>
            </a:p>
          </p:txBody>
        </p:sp>
      </p:grpSp>
      <p:sp>
        <p:nvSpPr>
          <p:cNvPr name="TextBox 7" id="7"/>
          <p:cNvSpPr txBox="true"/>
          <p:nvPr/>
        </p:nvSpPr>
        <p:spPr>
          <a:xfrm rot="0">
            <a:off x="5350149" y="1440424"/>
            <a:ext cx="5521600" cy="1249652"/>
          </a:xfrm>
          <a:prstGeom prst="rect">
            <a:avLst/>
          </a:prstGeom>
        </p:spPr>
        <p:txBody>
          <a:bodyPr anchor="t" rtlCol="false" tIns="0" lIns="0" bIns="0" rIns="0">
            <a:spAutoFit/>
          </a:bodyPr>
          <a:lstStyle/>
          <a:p>
            <a:pPr algn="ctr">
              <a:lnSpc>
                <a:spcPts val="10254"/>
              </a:lnSpc>
            </a:pPr>
            <a:r>
              <a:rPr lang="en-US" b="true" sz="7431" spc="728">
                <a:solidFill>
                  <a:srgbClr val="F2F4F5"/>
                </a:solidFill>
                <a:latin typeface="Oswald Bold"/>
                <a:ea typeface="Oswald Bold"/>
                <a:cs typeface="Oswald Bold"/>
                <a:sym typeface="Oswald Bold"/>
              </a:rPr>
              <a:t>CONTENIDO</a:t>
            </a:r>
          </a:p>
        </p:txBody>
      </p:sp>
      <p:sp>
        <p:nvSpPr>
          <p:cNvPr name="TextBox 8" id="8"/>
          <p:cNvSpPr txBox="true"/>
          <p:nvPr/>
        </p:nvSpPr>
        <p:spPr>
          <a:xfrm rot="0">
            <a:off x="6720700" y="3992731"/>
            <a:ext cx="4661853" cy="502277"/>
          </a:xfrm>
          <a:prstGeom prst="rect">
            <a:avLst/>
          </a:prstGeom>
        </p:spPr>
        <p:txBody>
          <a:bodyPr anchor="t" rtlCol="false" tIns="0" lIns="0" bIns="0" rIns="0">
            <a:spAutoFit/>
          </a:bodyPr>
          <a:lstStyle/>
          <a:p>
            <a:pPr algn="l">
              <a:lnSpc>
                <a:spcPts val="4178"/>
              </a:lnSpc>
              <a:spcBef>
                <a:spcPct val="0"/>
              </a:spcBef>
            </a:pPr>
            <a:r>
              <a:rPr lang="en-US" b="true" sz="3028" spc="296" u="sng">
                <a:solidFill>
                  <a:srgbClr val="F2F4F5"/>
                </a:solidFill>
                <a:latin typeface="Oswald Bold"/>
                <a:ea typeface="Oswald Bold"/>
                <a:cs typeface="Oswald Bold"/>
                <a:sym typeface="Oswald Bold"/>
                <a:hlinkClick r:id="rId4" action="ppaction://hlinksldjump"/>
              </a:rPr>
              <a:t>VISTA FINAL</a:t>
            </a:r>
          </a:p>
        </p:txBody>
      </p:sp>
      <p:sp>
        <p:nvSpPr>
          <p:cNvPr name="TextBox 9" id="9"/>
          <p:cNvSpPr txBox="true"/>
          <p:nvPr/>
        </p:nvSpPr>
        <p:spPr>
          <a:xfrm rot="0">
            <a:off x="6720700" y="3344239"/>
            <a:ext cx="4661853" cy="502277"/>
          </a:xfrm>
          <a:prstGeom prst="rect">
            <a:avLst/>
          </a:prstGeom>
        </p:spPr>
        <p:txBody>
          <a:bodyPr anchor="t" rtlCol="false" tIns="0" lIns="0" bIns="0" rIns="0">
            <a:spAutoFit/>
          </a:bodyPr>
          <a:lstStyle/>
          <a:p>
            <a:pPr algn="l">
              <a:lnSpc>
                <a:spcPts val="4178"/>
              </a:lnSpc>
              <a:spcBef>
                <a:spcPct val="0"/>
              </a:spcBef>
            </a:pPr>
            <a:r>
              <a:rPr lang="en-US" b="true" sz="3028" spc="296" u="sng">
                <a:solidFill>
                  <a:srgbClr val="F2F4F5"/>
                </a:solidFill>
                <a:latin typeface="Oswald Bold"/>
                <a:ea typeface="Oswald Bold"/>
                <a:cs typeface="Oswald Bold"/>
                <a:sym typeface="Oswald Bold"/>
                <a:hlinkClick r:id="rId5" action="ppaction://hlinksldjump"/>
              </a:rPr>
              <a:t>DIRECCIONES</a:t>
            </a:r>
          </a:p>
        </p:txBody>
      </p:sp>
      <p:sp>
        <p:nvSpPr>
          <p:cNvPr name="TextBox 10" id="10"/>
          <p:cNvSpPr txBox="true"/>
          <p:nvPr/>
        </p:nvSpPr>
        <p:spPr>
          <a:xfrm rot="0">
            <a:off x="6720700" y="4641223"/>
            <a:ext cx="4661853" cy="502277"/>
          </a:xfrm>
          <a:prstGeom prst="rect">
            <a:avLst/>
          </a:prstGeom>
        </p:spPr>
        <p:txBody>
          <a:bodyPr anchor="t" rtlCol="false" tIns="0" lIns="0" bIns="0" rIns="0">
            <a:spAutoFit/>
          </a:bodyPr>
          <a:lstStyle/>
          <a:p>
            <a:pPr algn="l">
              <a:lnSpc>
                <a:spcPts val="4178"/>
              </a:lnSpc>
              <a:spcBef>
                <a:spcPct val="0"/>
              </a:spcBef>
            </a:pPr>
            <a:r>
              <a:rPr lang="en-US" b="true" sz="3028" spc="296" u="sng">
                <a:solidFill>
                  <a:srgbClr val="F2F4F5"/>
                </a:solidFill>
                <a:latin typeface="Oswald Bold"/>
                <a:ea typeface="Oswald Bold"/>
                <a:cs typeface="Oswald Bold"/>
                <a:sym typeface="Oswald Bold"/>
                <a:hlinkClick r:id="rId6" action="ppaction://hlinksldjump"/>
              </a:rPr>
              <a:t>MICROCONTROLADOR</a:t>
            </a:r>
          </a:p>
        </p:txBody>
      </p:sp>
      <p:sp>
        <p:nvSpPr>
          <p:cNvPr name="TextBox 11" id="11"/>
          <p:cNvSpPr txBox="true"/>
          <p:nvPr/>
        </p:nvSpPr>
        <p:spPr>
          <a:xfrm rot="0">
            <a:off x="6720700" y="5381625"/>
            <a:ext cx="6082770" cy="502277"/>
          </a:xfrm>
          <a:prstGeom prst="rect">
            <a:avLst/>
          </a:prstGeom>
        </p:spPr>
        <p:txBody>
          <a:bodyPr anchor="t" rtlCol="false" tIns="0" lIns="0" bIns="0" rIns="0">
            <a:spAutoFit/>
          </a:bodyPr>
          <a:lstStyle/>
          <a:p>
            <a:pPr algn="l">
              <a:lnSpc>
                <a:spcPts val="4178"/>
              </a:lnSpc>
              <a:spcBef>
                <a:spcPct val="0"/>
              </a:spcBef>
            </a:pPr>
            <a:r>
              <a:rPr lang="en-US" b="true" sz="3028" spc="296" u="sng">
                <a:solidFill>
                  <a:srgbClr val="F2F4F5"/>
                </a:solidFill>
                <a:latin typeface="Oswald Bold"/>
                <a:ea typeface="Oswald Bold"/>
                <a:cs typeface="Oswald Bold"/>
                <a:sym typeface="Oswald Bold"/>
                <a:hlinkClick r:id="rId7" action="ppaction://hlinksldjump"/>
              </a:rPr>
              <a:t>CODIGO: TRANSMISOR RF</a:t>
            </a:r>
          </a:p>
        </p:txBody>
      </p:sp>
      <p:sp>
        <p:nvSpPr>
          <p:cNvPr name="TextBox 12" id="12"/>
          <p:cNvSpPr txBox="true"/>
          <p:nvPr/>
        </p:nvSpPr>
        <p:spPr>
          <a:xfrm rot="0">
            <a:off x="6720700" y="6767179"/>
            <a:ext cx="5385439" cy="502277"/>
          </a:xfrm>
          <a:prstGeom prst="rect">
            <a:avLst/>
          </a:prstGeom>
        </p:spPr>
        <p:txBody>
          <a:bodyPr anchor="t" rtlCol="false" tIns="0" lIns="0" bIns="0" rIns="0">
            <a:spAutoFit/>
          </a:bodyPr>
          <a:lstStyle/>
          <a:p>
            <a:pPr algn="l">
              <a:lnSpc>
                <a:spcPts val="4178"/>
              </a:lnSpc>
              <a:spcBef>
                <a:spcPct val="0"/>
              </a:spcBef>
            </a:pPr>
            <a:r>
              <a:rPr lang="en-US" b="true" sz="3028" spc="296" u="sng">
                <a:solidFill>
                  <a:srgbClr val="F2F4F5"/>
                </a:solidFill>
                <a:latin typeface="Oswald Bold"/>
                <a:ea typeface="Oswald Bold"/>
                <a:cs typeface="Oswald Bold"/>
                <a:sym typeface="Oswald Bold"/>
                <a:hlinkClick r:id="rId8" action="ppaction://hlinksldjump"/>
              </a:rPr>
              <a:t>ARQUITECTURA MODULO TX</a:t>
            </a:r>
          </a:p>
        </p:txBody>
      </p:sp>
      <p:sp>
        <p:nvSpPr>
          <p:cNvPr name="TextBox 13" id="13"/>
          <p:cNvSpPr txBox="true"/>
          <p:nvPr/>
        </p:nvSpPr>
        <p:spPr>
          <a:xfrm rot="0">
            <a:off x="6720700" y="6122027"/>
            <a:ext cx="6082770" cy="502277"/>
          </a:xfrm>
          <a:prstGeom prst="rect">
            <a:avLst/>
          </a:prstGeom>
        </p:spPr>
        <p:txBody>
          <a:bodyPr anchor="t" rtlCol="false" tIns="0" lIns="0" bIns="0" rIns="0">
            <a:spAutoFit/>
          </a:bodyPr>
          <a:lstStyle/>
          <a:p>
            <a:pPr algn="l">
              <a:lnSpc>
                <a:spcPts val="4178"/>
              </a:lnSpc>
              <a:spcBef>
                <a:spcPct val="0"/>
              </a:spcBef>
            </a:pPr>
            <a:r>
              <a:rPr lang="en-US" b="true" sz="3028" spc="296" u="sng">
                <a:solidFill>
                  <a:srgbClr val="F2F4F5"/>
                </a:solidFill>
                <a:latin typeface="Oswald Bold"/>
                <a:ea typeface="Oswald Bold"/>
                <a:cs typeface="Oswald Bold"/>
                <a:sym typeface="Oswald Bold"/>
                <a:hlinkClick r:id="rId9" action="ppaction://hlinksldjump"/>
              </a:rPr>
              <a:t>CODIGO: RECEPTOR RF</a:t>
            </a:r>
          </a:p>
        </p:txBody>
      </p:sp>
      <p:sp>
        <p:nvSpPr>
          <p:cNvPr name="TextBox 14" id="14"/>
          <p:cNvSpPr txBox="true"/>
          <p:nvPr/>
        </p:nvSpPr>
        <p:spPr>
          <a:xfrm rot="0">
            <a:off x="6720700" y="7507582"/>
            <a:ext cx="5385439" cy="502277"/>
          </a:xfrm>
          <a:prstGeom prst="rect">
            <a:avLst/>
          </a:prstGeom>
        </p:spPr>
        <p:txBody>
          <a:bodyPr anchor="t" rtlCol="false" tIns="0" lIns="0" bIns="0" rIns="0">
            <a:spAutoFit/>
          </a:bodyPr>
          <a:lstStyle/>
          <a:p>
            <a:pPr algn="l">
              <a:lnSpc>
                <a:spcPts val="4178"/>
              </a:lnSpc>
              <a:spcBef>
                <a:spcPct val="0"/>
              </a:spcBef>
            </a:pPr>
            <a:r>
              <a:rPr lang="en-US" b="true" sz="3028" spc="296" u="sng">
                <a:solidFill>
                  <a:srgbClr val="F2F4F5"/>
                </a:solidFill>
                <a:latin typeface="Oswald Bold"/>
                <a:ea typeface="Oswald Bold"/>
                <a:cs typeface="Oswald Bold"/>
                <a:sym typeface="Oswald Bold"/>
                <a:hlinkClick r:id="rId10" action="ppaction://hlinksldjump"/>
              </a:rPr>
              <a:t>ARQUITECTURA MODULO RX</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1940201" y="3086100"/>
            <a:ext cx="14407597" cy="5927933"/>
            <a:chOff x="0" y="0"/>
            <a:chExt cx="3794593" cy="1561266"/>
          </a:xfrm>
        </p:grpSpPr>
        <p:sp>
          <p:nvSpPr>
            <p:cNvPr name="Freeform 3" id="3"/>
            <p:cNvSpPr/>
            <p:nvPr/>
          </p:nvSpPr>
          <p:spPr>
            <a:xfrm flipH="false" flipV="false" rot="0">
              <a:off x="0" y="0"/>
              <a:ext cx="3794594" cy="1561266"/>
            </a:xfrm>
            <a:custGeom>
              <a:avLst/>
              <a:gdLst/>
              <a:ahLst/>
              <a:cxnLst/>
              <a:rect r="r" b="b" t="t" l="l"/>
              <a:pathLst>
                <a:path h="1561266" w="3794594">
                  <a:moveTo>
                    <a:pt x="0" y="0"/>
                  </a:moveTo>
                  <a:lnTo>
                    <a:pt x="3794594" y="0"/>
                  </a:lnTo>
                  <a:lnTo>
                    <a:pt x="3794594" y="1561266"/>
                  </a:lnTo>
                  <a:lnTo>
                    <a:pt x="0" y="1561266"/>
                  </a:lnTo>
                  <a:close/>
                </a:path>
              </a:pathLst>
            </a:custGeom>
            <a:solidFill>
              <a:srgbClr val="000000">
                <a:alpha val="0"/>
              </a:srgbClr>
            </a:solidFill>
            <a:ln w="95250" cap="sq">
              <a:solidFill>
                <a:srgbClr val="EFEFEF"/>
              </a:solidFill>
              <a:prstDash val="solid"/>
              <a:miter/>
            </a:ln>
          </p:spPr>
        </p:sp>
        <p:sp>
          <p:nvSpPr>
            <p:cNvPr name="TextBox 4" id="4"/>
            <p:cNvSpPr txBox="true"/>
            <p:nvPr/>
          </p:nvSpPr>
          <p:spPr>
            <a:xfrm>
              <a:off x="0" y="-238125"/>
              <a:ext cx="3794593" cy="1799391"/>
            </a:xfrm>
            <a:prstGeom prst="rect">
              <a:avLst/>
            </a:prstGeom>
          </p:spPr>
          <p:txBody>
            <a:bodyPr anchor="ctr" rtlCol="false" tIns="50800" lIns="50800" bIns="50800" rIns="50800"/>
            <a:lstStyle/>
            <a:p>
              <a:pPr algn="ctr">
                <a:lnSpc>
                  <a:spcPts val="5578"/>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68793" y="287052"/>
            <a:ext cx="10906040" cy="1349947"/>
          </a:xfrm>
          <a:prstGeom prst="rect">
            <a:avLst/>
          </a:prstGeom>
        </p:spPr>
        <p:txBody>
          <a:bodyPr anchor="t" rtlCol="false" tIns="0" lIns="0" bIns="0" rIns="0">
            <a:spAutoFit/>
          </a:bodyPr>
          <a:lstStyle/>
          <a:p>
            <a:pPr algn="l">
              <a:lnSpc>
                <a:spcPts val="11082"/>
              </a:lnSpc>
            </a:pPr>
            <a:r>
              <a:rPr lang="en-US" b="true" sz="8030" spc="786">
                <a:solidFill>
                  <a:srgbClr val="FFFFFF"/>
                </a:solidFill>
                <a:latin typeface="Oswald Bold"/>
                <a:ea typeface="Oswald Bold"/>
                <a:cs typeface="Oswald Bold"/>
                <a:sym typeface="Oswald Bold"/>
              </a:rPr>
              <a:t>DIRECCIONES</a:t>
            </a:r>
          </a:p>
        </p:txBody>
      </p:sp>
      <p:sp>
        <p:nvSpPr>
          <p:cNvPr name="TextBox 8" id="8"/>
          <p:cNvSpPr txBox="true"/>
          <p:nvPr/>
        </p:nvSpPr>
        <p:spPr>
          <a:xfrm rot="0">
            <a:off x="768793" y="1926332"/>
            <a:ext cx="2599849" cy="460096"/>
          </a:xfrm>
          <a:prstGeom prst="rect">
            <a:avLst/>
          </a:prstGeom>
        </p:spPr>
        <p:txBody>
          <a:bodyPr anchor="t" rtlCol="false" tIns="0" lIns="0" bIns="0" rIns="0">
            <a:spAutoFit/>
          </a:bodyPr>
          <a:lstStyle/>
          <a:p>
            <a:pPr algn="ctr">
              <a:lnSpc>
                <a:spcPts val="3850"/>
              </a:lnSpc>
              <a:spcBef>
                <a:spcPct val="0"/>
              </a:spcBef>
            </a:pPr>
            <a:r>
              <a:rPr lang="en-US" b="true" sz="2790" spc="273">
                <a:solidFill>
                  <a:srgbClr val="FFFFFF"/>
                </a:solidFill>
                <a:latin typeface="Oswald Bold"/>
                <a:ea typeface="Oswald Bold"/>
                <a:cs typeface="Oswald Bold"/>
                <a:sym typeface="Oswald Bold"/>
              </a:rPr>
              <a:t>REPOSITORIO: </a:t>
            </a:r>
          </a:p>
        </p:txBody>
      </p:sp>
      <p:sp>
        <p:nvSpPr>
          <p:cNvPr name="TextBox 9" id="9"/>
          <p:cNvSpPr txBox="true"/>
          <p:nvPr/>
        </p:nvSpPr>
        <p:spPr>
          <a:xfrm rot="0">
            <a:off x="3618673" y="1916807"/>
            <a:ext cx="12658131" cy="403702"/>
          </a:xfrm>
          <a:prstGeom prst="rect">
            <a:avLst/>
          </a:prstGeom>
        </p:spPr>
        <p:txBody>
          <a:bodyPr anchor="t" rtlCol="false" tIns="0" lIns="0" bIns="0" rIns="0">
            <a:spAutoFit/>
          </a:bodyPr>
          <a:lstStyle/>
          <a:p>
            <a:pPr algn="l">
              <a:lnSpc>
                <a:spcPts val="3229"/>
              </a:lnSpc>
              <a:spcBef>
                <a:spcPct val="0"/>
              </a:spcBef>
            </a:pPr>
            <a:r>
              <a:rPr lang="en-US" sz="2340" spc="229" u="sng">
                <a:solidFill>
                  <a:srgbClr val="FFFFFF"/>
                </a:solidFill>
                <a:latin typeface="Oswald"/>
                <a:ea typeface="Oswald"/>
                <a:cs typeface="Oswald"/>
                <a:sym typeface="Oswald"/>
                <a:hlinkClick r:id="rId4" tooltip="https://github.com/ISPC-Opalo/Arquitectura-y-Conectividad"/>
              </a:rPr>
              <a:t>HTTPS://GITHUB.COM/ISPC-OPALO/ARQUITECTURA-Y-CONECTIVIDAD </a:t>
            </a:r>
          </a:p>
        </p:txBody>
      </p:sp>
      <p:sp>
        <p:nvSpPr>
          <p:cNvPr name="TextBox 10" id="10"/>
          <p:cNvSpPr txBox="true"/>
          <p:nvPr/>
        </p:nvSpPr>
        <p:spPr>
          <a:xfrm rot="0">
            <a:off x="2382569" y="3417857"/>
            <a:ext cx="2335887" cy="460091"/>
          </a:xfrm>
          <a:prstGeom prst="rect">
            <a:avLst/>
          </a:prstGeom>
        </p:spPr>
        <p:txBody>
          <a:bodyPr anchor="t" rtlCol="false" tIns="0" lIns="0" bIns="0" rIns="0">
            <a:spAutoFit/>
          </a:bodyPr>
          <a:lstStyle/>
          <a:p>
            <a:pPr algn="ctr">
              <a:lnSpc>
                <a:spcPts val="3850"/>
              </a:lnSpc>
              <a:spcBef>
                <a:spcPct val="0"/>
              </a:spcBef>
            </a:pPr>
            <a:r>
              <a:rPr lang="en-US" b="true" sz="2790" spc="273">
                <a:solidFill>
                  <a:srgbClr val="FFFFFF"/>
                </a:solidFill>
                <a:latin typeface="Oswald Bold"/>
                <a:ea typeface="Oswald Bold"/>
                <a:cs typeface="Oswald Bold"/>
                <a:sym typeface="Oswald Bold"/>
              </a:rPr>
              <a:t>REQUISITOS: </a:t>
            </a:r>
          </a:p>
        </p:txBody>
      </p:sp>
      <p:sp>
        <p:nvSpPr>
          <p:cNvPr name="TextBox 11" id="11"/>
          <p:cNvSpPr txBox="true"/>
          <p:nvPr/>
        </p:nvSpPr>
        <p:spPr>
          <a:xfrm rot="0">
            <a:off x="5232449" y="3370232"/>
            <a:ext cx="4775002" cy="403702"/>
          </a:xfrm>
          <a:prstGeom prst="rect">
            <a:avLst/>
          </a:prstGeom>
        </p:spPr>
        <p:txBody>
          <a:bodyPr anchor="t" rtlCol="false" tIns="0" lIns="0" bIns="0" rIns="0">
            <a:spAutoFit/>
          </a:bodyPr>
          <a:lstStyle/>
          <a:p>
            <a:pPr algn="l" marL="0" indent="0" lvl="0">
              <a:lnSpc>
                <a:spcPts val="3229"/>
              </a:lnSpc>
              <a:spcBef>
                <a:spcPct val="0"/>
              </a:spcBef>
            </a:pPr>
            <a:r>
              <a:rPr lang="en-US" sz="2340" spc="229" strike="noStrike" u="sng">
                <a:solidFill>
                  <a:srgbClr val="FFFFFF"/>
                </a:solidFill>
                <a:latin typeface="Oswald"/>
                <a:ea typeface="Oswald"/>
                <a:cs typeface="Oswald"/>
                <a:sym typeface="Oswald"/>
              </a:rPr>
              <a:t>../A REQUISITOS\ACTIVIDAD N7.PDF</a:t>
            </a:r>
          </a:p>
        </p:txBody>
      </p:sp>
      <p:sp>
        <p:nvSpPr>
          <p:cNvPr name="TextBox 12" id="12"/>
          <p:cNvSpPr txBox="true"/>
          <p:nvPr/>
        </p:nvSpPr>
        <p:spPr>
          <a:xfrm rot="0">
            <a:off x="2333240" y="4183705"/>
            <a:ext cx="2291239" cy="460091"/>
          </a:xfrm>
          <a:prstGeom prst="rect">
            <a:avLst/>
          </a:prstGeom>
        </p:spPr>
        <p:txBody>
          <a:bodyPr anchor="t" rtlCol="false" tIns="0" lIns="0" bIns="0" rIns="0">
            <a:spAutoFit/>
          </a:bodyPr>
          <a:lstStyle/>
          <a:p>
            <a:pPr algn="ctr">
              <a:lnSpc>
                <a:spcPts val="3850"/>
              </a:lnSpc>
              <a:spcBef>
                <a:spcPct val="0"/>
              </a:spcBef>
            </a:pPr>
            <a:r>
              <a:rPr lang="en-US" b="true" sz="2790" spc="273">
                <a:solidFill>
                  <a:srgbClr val="FFFFFF"/>
                </a:solidFill>
                <a:latin typeface="Oswald Bold"/>
                <a:ea typeface="Oswald Bold"/>
                <a:cs typeface="Oswald Bold"/>
                <a:sym typeface="Oswald Bold"/>
              </a:rPr>
              <a:t>DATASHEETS:</a:t>
            </a:r>
          </a:p>
        </p:txBody>
      </p:sp>
      <p:sp>
        <p:nvSpPr>
          <p:cNvPr name="TextBox 13" id="13"/>
          <p:cNvSpPr txBox="true"/>
          <p:nvPr/>
        </p:nvSpPr>
        <p:spPr>
          <a:xfrm rot="0">
            <a:off x="5240268" y="4174180"/>
            <a:ext cx="4460200" cy="403702"/>
          </a:xfrm>
          <a:prstGeom prst="rect">
            <a:avLst/>
          </a:prstGeom>
        </p:spPr>
        <p:txBody>
          <a:bodyPr anchor="t" rtlCol="false" tIns="0" lIns="0" bIns="0" rIns="0">
            <a:spAutoFit/>
          </a:bodyPr>
          <a:lstStyle/>
          <a:p>
            <a:pPr algn="l" marL="0" indent="0" lvl="0">
              <a:lnSpc>
                <a:spcPts val="3229"/>
              </a:lnSpc>
              <a:spcBef>
                <a:spcPct val="0"/>
              </a:spcBef>
            </a:pPr>
            <a:r>
              <a:rPr lang="en-US" sz="2340" spc="229" strike="noStrike" u="sng">
                <a:solidFill>
                  <a:srgbClr val="FFFFFF"/>
                </a:solidFill>
                <a:latin typeface="Oswald"/>
                <a:ea typeface="Oswald"/>
                <a:cs typeface="Oswald"/>
                <a:sym typeface="Oswald"/>
              </a:rPr>
              <a:t>../B INVESTIGACION\DATASHEETS</a:t>
            </a:r>
          </a:p>
        </p:txBody>
      </p:sp>
      <p:sp>
        <p:nvSpPr>
          <p:cNvPr name="TextBox 14" id="14"/>
          <p:cNvSpPr txBox="true"/>
          <p:nvPr/>
        </p:nvSpPr>
        <p:spPr>
          <a:xfrm rot="0">
            <a:off x="2342445" y="4986696"/>
            <a:ext cx="2108002" cy="460091"/>
          </a:xfrm>
          <a:prstGeom prst="rect">
            <a:avLst/>
          </a:prstGeom>
        </p:spPr>
        <p:txBody>
          <a:bodyPr anchor="t" rtlCol="false" tIns="0" lIns="0" bIns="0" rIns="0">
            <a:spAutoFit/>
          </a:bodyPr>
          <a:lstStyle/>
          <a:p>
            <a:pPr algn="ctr">
              <a:lnSpc>
                <a:spcPts val="3850"/>
              </a:lnSpc>
              <a:spcBef>
                <a:spcPct val="0"/>
              </a:spcBef>
            </a:pPr>
            <a:r>
              <a:rPr lang="en-US" b="true" sz="2790" spc="273">
                <a:solidFill>
                  <a:srgbClr val="FFFFFF"/>
                </a:solidFill>
                <a:latin typeface="Oswald Bold"/>
                <a:ea typeface="Oswald Bold"/>
                <a:cs typeface="Oswald Bold"/>
                <a:sym typeface="Oswald Bold"/>
              </a:rPr>
              <a:t>PROTOTIPO:</a:t>
            </a:r>
          </a:p>
        </p:txBody>
      </p:sp>
      <p:sp>
        <p:nvSpPr>
          <p:cNvPr name="TextBox 15" id="15"/>
          <p:cNvSpPr txBox="true"/>
          <p:nvPr/>
        </p:nvSpPr>
        <p:spPr>
          <a:xfrm rot="0">
            <a:off x="3506363" y="5714605"/>
            <a:ext cx="2011918" cy="460091"/>
          </a:xfrm>
          <a:prstGeom prst="rect">
            <a:avLst/>
          </a:prstGeom>
        </p:spPr>
        <p:txBody>
          <a:bodyPr anchor="t" rtlCol="false" tIns="0" lIns="0" bIns="0" rIns="0">
            <a:spAutoFit/>
          </a:bodyPr>
          <a:lstStyle/>
          <a:p>
            <a:pPr algn="ctr">
              <a:lnSpc>
                <a:spcPts val="3850"/>
              </a:lnSpc>
              <a:spcBef>
                <a:spcPct val="0"/>
              </a:spcBef>
            </a:pPr>
            <a:r>
              <a:rPr lang="en-US" b="true" sz="2790" spc="273">
                <a:solidFill>
                  <a:srgbClr val="FFFFFF"/>
                </a:solidFill>
                <a:latin typeface="Oswald Bold"/>
                <a:ea typeface="Oswald Bold"/>
                <a:cs typeface="Oswald Bold"/>
                <a:sym typeface="Oswald Bold"/>
              </a:rPr>
              <a:t>CODIGO TX:</a:t>
            </a:r>
          </a:p>
        </p:txBody>
      </p:sp>
      <p:sp>
        <p:nvSpPr>
          <p:cNvPr name="TextBox 16" id="16"/>
          <p:cNvSpPr txBox="true"/>
          <p:nvPr/>
        </p:nvSpPr>
        <p:spPr>
          <a:xfrm rot="0">
            <a:off x="3478860" y="6517596"/>
            <a:ext cx="2066925" cy="460091"/>
          </a:xfrm>
          <a:prstGeom prst="rect">
            <a:avLst/>
          </a:prstGeom>
        </p:spPr>
        <p:txBody>
          <a:bodyPr anchor="t" rtlCol="false" tIns="0" lIns="0" bIns="0" rIns="0">
            <a:spAutoFit/>
          </a:bodyPr>
          <a:lstStyle/>
          <a:p>
            <a:pPr algn="ctr">
              <a:lnSpc>
                <a:spcPts val="3850"/>
              </a:lnSpc>
              <a:spcBef>
                <a:spcPct val="0"/>
              </a:spcBef>
            </a:pPr>
            <a:r>
              <a:rPr lang="en-US" b="true" sz="2790" spc="273">
                <a:solidFill>
                  <a:srgbClr val="FFFFFF"/>
                </a:solidFill>
                <a:latin typeface="Oswald Bold"/>
                <a:ea typeface="Oswald Bold"/>
                <a:cs typeface="Oswald Bold"/>
                <a:sym typeface="Oswald Bold"/>
              </a:rPr>
              <a:t>CODIGO RX:</a:t>
            </a:r>
          </a:p>
        </p:txBody>
      </p:sp>
      <p:sp>
        <p:nvSpPr>
          <p:cNvPr name="TextBox 17" id="17"/>
          <p:cNvSpPr txBox="true"/>
          <p:nvPr/>
        </p:nvSpPr>
        <p:spPr>
          <a:xfrm rot="0">
            <a:off x="3478860" y="7330572"/>
            <a:ext cx="3226951" cy="460091"/>
          </a:xfrm>
          <a:prstGeom prst="rect">
            <a:avLst/>
          </a:prstGeom>
        </p:spPr>
        <p:txBody>
          <a:bodyPr anchor="t" rtlCol="false" tIns="0" lIns="0" bIns="0" rIns="0">
            <a:spAutoFit/>
          </a:bodyPr>
          <a:lstStyle/>
          <a:p>
            <a:pPr algn="ctr">
              <a:lnSpc>
                <a:spcPts val="3850"/>
              </a:lnSpc>
              <a:spcBef>
                <a:spcPct val="0"/>
              </a:spcBef>
            </a:pPr>
            <a:r>
              <a:rPr lang="en-US" b="true" sz="2790" spc="273">
                <a:solidFill>
                  <a:srgbClr val="FFFFFF"/>
                </a:solidFill>
                <a:latin typeface="Oswald Bold"/>
                <a:ea typeface="Oswald Bold"/>
                <a:cs typeface="Oswald Bold"/>
                <a:sym typeface="Oswald Bold"/>
              </a:rPr>
              <a:t>MODELO PROTEUS:</a:t>
            </a:r>
          </a:p>
        </p:txBody>
      </p:sp>
      <p:sp>
        <p:nvSpPr>
          <p:cNvPr name="TextBox 18" id="18"/>
          <p:cNvSpPr txBox="true"/>
          <p:nvPr/>
        </p:nvSpPr>
        <p:spPr>
          <a:xfrm rot="0">
            <a:off x="5722214" y="5738037"/>
            <a:ext cx="8818722" cy="403702"/>
          </a:xfrm>
          <a:prstGeom prst="rect">
            <a:avLst/>
          </a:prstGeom>
        </p:spPr>
        <p:txBody>
          <a:bodyPr anchor="t" rtlCol="false" tIns="0" lIns="0" bIns="0" rIns="0">
            <a:spAutoFit/>
          </a:bodyPr>
          <a:lstStyle/>
          <a:p>
            <a:pPr algn="l" marL="0" indent="0" lvl="0">
              <a:lnSpc>
                <a:spcPts val="3229"/>
              </a:lnSpc>
              <a:spcBef>
                <a:spcPct val="0"/>
              </a:spcBef>
            </a:pPr>
            <a:r>
              <a:rPr lang="en-US" sz="2340" spc="229" strike="noStrike" u="sng">
                <a:solidFill>
                  <a:srgbClr val="FFFFFF"/>
                </a:solidFill>
                <a:latin typeface="Oswald"/>
                <a:ea typeface="Oswald"/>
                <a:cs typeface="Oswald"/>
                <a:sym typeface="Oswald"/>
              </a:rPr>
              <a:t>../C PROTOTIPO\ACTIVIDAD N°7\TP7 - RF\01-TRANSMISORRF-AYC</a:t>
            </a:r>
          </a:p>
        </p:txBody>
      </p:sp>
      <p:sp>
        <p:nvSpPr>
          <p:cNvPr name="TextBox 19" id="19"/>
          <p:cNvSpPr txBox="true"/>
          <p:nvPr/>
        </p:nvSpPr>
        <p:spPr>
          <a:xfrm rot="0">
            <a:off x="5722214" y="6529542"/>
            <a:ext cx="8468320" cy="403702"/>
          </a:xfrm>
          <a:prstGeom prst="rect">
            <a:avLst/>
          </a:prstGeom>
        </p:spPr>
        <p:txBody>
          <a:bodyPr anchor="t" rtlCol="false" tIns="0" lIns="0" bIns="0" rIns="0">
            <a:spAutoFit/>
          </a:bodyPr>
          <a:lstStyle/>
          <a:p>
            <a:pPr algn="l" marL="0" indent="0" lvl="0">
              <a:lnSpc>
                <a:spcPts val="3229"/>
              </a:lnSpc>
              <a:spcBef>
                <a:spcPct val="0"/>
              </a:spcBef>
            </a:pPr>
            <a:r>
              <a:rPr lang="en-US" sz="2340" spc="229" strike="noStrike" u="sng">
                <a:solidFill>
                  <a:srgbClr val="FFFFFF"/>
                </a:solidFill>
                <a:latin typeface="Oswald"/>
                <a:ea typeface="Oswald"/>
                <a:cs typeface="Oswald"/>
                <a:sym typeface="Oswald"/>
              </a:rPr>
              <a:t>../C PROTOTIPO\ACTIVIDAD N°7\TP7 - RF\02-RECEPTORRF-AYC</a:t>
            </a:r>
          </a:p>
        </p:txBody>
      </p:sp>
      <p:sp>
        <p:nvSpPr>
          <p:cNvPr name="TextBox 20" id="20"/>
          <p:cNvSpPr txBox="true"/>
          <p:nvPr/>
        </p:nvSpPr>
        <p:spPr>
          <a:xfrm rot="0">
            <a:off x="6873052" y="7354004"/>
            <a:ext cx="8987790" cy="403702"/>
          </a:xfrm>
          <a:prstGeom prst="rect">
            <a:avLst/>
          </a:prstGeom>
        </p:spPr>
        <p:txBody>
          <a:bodyPr anchor="t" rtlCol="false" tIns="0" lIns="0" bIns="0" rIns="0">
            <a:spAutoFit/>
          </a:bodyPr>
          <a:lstStyle/>
          <a:p>
            <a:pPr algn="l" marL="0" indent="0" lvl="0">
              <a:lnSpc>
                <a:spcPts val="3229"/>
              </a:lnSpc>
              <a:spcBef>
                <a:spcPct val="0"/>
              </a:spcBef>
            </a:pPr>
            <a:r>
              <a:rPr lang="en-US" sz="2340" spc="229" strike="noStrike" u="sng">
                <a:solidFill>
                  <a:srgbClr val="FFFFFF"/>
                </a:solidFill>
                <a:latin typeface="Oswald"/>
                <a:ea typeface="Oswald"/>
                <a:cs typeface="Oswald"/>
                <a:sym typeface="Oswald"/>
              </a:rPr>
              <a:t>../C PROTOTIPO\ACTIVIDAD N°7\TP7 - RF\TP7-AYC2025-RF.PDSPRJ</a:t>
            </a:r>
          </a:p>
        </p:txBody>
      </p:sp>
      <p:sp>
        <p:nvSpPr>
          <p:cNvPr name="TextBox 21" id="21"/>
          <p:cNvSpPr txBox="true"/>
          <p:nvPr/>
        </p:nvSpPr>
        <p:spPr>
          <a:xfrm rot="0">
            <a:off x="2342445" y="8219289"/>
            <a:ext cx="2728079" cy="460091"/>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PRESENTACION:</a:t>
            </a:r>
          </a:p>
        </p:txBody>
      </p:sp>
      <p:sp>
        <p:nvSpPr>
          <p:cNvPr name="TextBox 22" id="22"/>
          <p:cNvSpPr txBox="true"/>
          <p:nvPr/>
        </p:nvSpPr>
        <p:spPr>
          <a:xfrm rot="0">
            <a:off x="5242444" y="8209764"/>
            <a:ext cx="7680246" cy="403702"/>
          </a:xfrm>
          <a:prstGeom prst="rect">
            <a:avLst/>
          </a:prstGeom>
        </p:spPr>
        <p:txBody>
          <a:bodyPr anchor="t" rtlCol="false" tIns="0" lIns="0" bIns="0" rIns="0">
            <a:spAutoFit/>
          </a:bodyPr>
          <a:lstStyle/>
          <a:p>
            <a:pPr algn="l" marL="0" indent="0" lvl="0">
              <a:lnSpc>
                <a:spcPts val="3229"/>
              </a:lnSpc>
              <a:spcBef>
                <a:spcPct val="0"/>
              </a:spcBef>
            </a:pPr>
            <a:r>
              <a:rPr lang="en-US" sz="2340" spc="229" u="sng">
                <a:solidFill>
                  <a:srgbClr val="FFFFFF"/>
                </a:solidFill>
                <a:latin typeface="Oswald"/>
                <a:ea typeface="Oswald"/>
                <a:cs typeface="Oswald"/>
                <a:sym typeface="Oswald"/>
              </a:rPr>
              <a:t>../D</a:t>
            </a:r>
            <a:r>
              <a:rPr lang="en-US" sz="2340" spc="229" strike="noStrike" u="sng">
                <a:solidFill>
                  <a:srgbClr val="FFFFFF"/>
                </a:solidFill>
                <a:latin typeface="Oswald"/>
                <a:ea typeface="Oswald"/>
                <a:cs typeface="Oswald"/>
                <a:sym typeface="Oswald"/>
              </a:rPr>
              <a:t> PR</a:t>
            </a:r>
            <a:r>
              <a:rPr lang="en-US" sz="2340" spc="229" strike="noStrike" u="sng">
                <a:solidFill>
                  <a:srgbClr val="FFFFFF"/>
                </a:solidFill>
                <a:latin typeface="Oswald"/>
                <a:ea typeface="Oswald"/>
                <a:cs typeface="Oswald"/>
                <a:sym typeface="Oswald"/>
              </a:rPr>
              <a:t>ESEN</a:t>
            </a:r>
            <a:r>
              <a:rPr lang="en-US" sz="2340" spc="229" strike="noStrike" u="sng">
                <a:solidFill>
                  <a:srgbClr val="FFFFFF"/>
                </a:solidFill>
                <a:latin typeface="Oswald"/>
                <a:ea typeface="Oswald"/>
                <a:cs typeface="Oswald"/>
                <a:sym typeface="Oswald"/>
              </a:rPr>
              <a:t>T</a:t>
            </a:r>
            <a:r>
              <a:rPr lang="en-US" sz="2340" spc="229" strike="noStrike" u="sng">
                <a:solidFill>
                  <a:srgbClr val="FFFFFF"/>
                </a:solidFill>
                <a:latin typeface="Oswald"/>
                <a:ea typeface="Oswald"/>
                <a:cs typeface="Oswald"/>
                <a:sym typeface="Oswald"/>
              </a:rPr>
              <a:t>AC</a:t>
            </a:r>
            <a:r>
              <a:rPr lang="en-US" sz="2340" spc="229" strike="noStrike" u="sng">
                <a:solidFill>
                  <a:srgbClr val="FFFFFF"/>
                </a:solidFill>
                <a:latin typeface="Oswald"/>
                <a:ea typeface="Oswald"/>
                <a:cs typeface="Oswald"/>
                <a:sym typeface="Oswald"/>
              </a:rPr>
              <a:t>IO</a:t>
            </a:r>
            <a:r>
              <a:rPr lang="en-US" sz="2340" spc="229" strike="noStrike" u="sng">
                <a:solidFill>
                  <a:srgbClr val="FFFFFF"/>
                </a:solidFill>
                <a:latin typeface="Oswald"/>
                <a:ea typeface="Oswald"/>
                <a:cs typeface="Oswald"/>
                <a:sym typeface="Oswald"/>
              </a:rPr>
              <a:t>N</a:t>
            </a:r>
            <a:r>
              <a:rPr lang="en-US" sz="2340" spc="229" strike="noStrike" u="sng">
                <a:solidFill>
                  <a:srgbClr val="FFFFFF"/>
                </a:solidFill>
                <a:latin typeface="Oswald"/>
                <a:ea typeface="Oswald"/>
                <a:cs typeface="Oswald"/>
                <a:sym typeface="Oswald"/>
              </a:rPr>
              <a:t>\ACTIVIDAD N°7\</a:t>
            </a:r>
            <a:r>
              <a:rPr lang="en-US" sz="2340" spc="229" strike="noStrike" u="sng">
                <a:solidFill>
                  <a:srgbClr val="FFFFFF"/>
                </a:solidFill>
                <a:latin typeface="Oswald"/>
                <a:ea typeface="Oswald"/>
                <a:cs typeface="Oswald"/>
                <a:sym typeface="Oswald"/>
              </a:rPr>
              <a:t>ACTIVIDAD</a:t>
            </a:r>
            <a:r>
              <a:rPr lang="en-US" sz="2340" spc="229" strike="noStrike" u="sng">
                <a:solidFill>
                  <a:srgbClr val="FFFFFF"/>
                </a:solidFill>
                <a:latin typeface="Oswald"/>
                <a:ea typeface="Oswald"/>
                <a:cs typeface="Oswald"/>
                <a:sym typeface="Oswald"/>
              </a:rPr>
              <a:t> </a:t>
            </a:r>
            <a:r>
              <a:rPr lang="en-US" sz="2340" spc="229" strike="noStrike" u="sng">
                <a:solidFill>
                  <a:srgbClr val="FFFFFF"/>
                </a:solidFill>
                <a:latin typeface="Oswald"/>
                <a:ea typeface="Oswald"/>
                <a:cs typeface="Oswald"/>
                <a:sym typeface="Oswald"/>
              </a:rPr>
              <a:t>N°</a:t>
            </a:r>
            <a:r>
              <a:rPr lang="en-US" sz="2340" spc="229" strike="noStrike" u="sng">
                <a:solidFill>
                  <a:srgbClr val="FFFFFF"/>
                </a:solidFill>
                <a:latin typeface="Oswald"/>
                <a:ea typeface="Oswald"/>
                <a:cs typeface="Oswald"/>
                <a:sym typeface="Oswald"/>
              </a:rPr>
              <a:t>7.PP</a:t>
            </a:r>
            <a:r>
              <a:rPr lang="en-US" sz="2340" spc="229" strike="noStrike" u="sng">
                <a:solidFill>
                  <a:srgbClr val="FFFFFF"/>
                </a:solidFill>
                <a:latin typeface="Oswald"/>
                <a:ea typeface="Oswald"/>
                <a:cs typeface="Oswald"/>
                <a:sym typeface="Oswald"/>
              </a:rPr>
              <a:t>TX</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2817951" y="-3485761"/>
            <a:ext cx="10940099" cy="11225848"/>
          </a:xfrm>
          <a:custGeom>
            <a:avLst/>
            <a:gdLst/>
            <a:ahLst/>
            <a:cxnLst/>
            <a:rect r="r" b="b" t="t" l="l"/>
            <a:pathLst>
              <a:path h="11225848" w="10940099">
                <a:moveTo>
                  <a:pt x="0" y="0"/>
                </a:moveTo>
                <a:lnTo>
                  <a:pt x="10940098" y="0"/>
                </a:lnTo>
                <a:lnTo>
                  <a:pt x="10940098" y="11225847"/>
                </a:lnTo>
                <a:lnTo>
                  <a:pt x="0" y="11225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4930" y="1744519"/>
            <a:ext cx="16032399" cy="8142210"/>
          </a:xfrm>
          <a:custGeom>
            <a:avLst/>
            <a:gdLst/>
            <a:ahLst/>
            <a:cxnLst/>
            <a:rect r="r" b="b" t="t" l="l"/>
            <a:pathLst>
              <a:path h="8142210" w="16032399">
                <a:moveTo>
                  <a:pt x="0" y="0"/>
                </a:moveTo>
                <a:lnTo>
                  <a:pt x="16032399" y="0"/>
                </a:lnTo>
                <a:lnTo>
                  <a:pt x="16032399" y="8142210"/>
                </a:lnTo>
                <a:lnTo>
                  <a:pt x="0" y="8142210"/>
                </a:lnTo>
                <a:lnTo>
                  <a:pt x="0" y="0"/>
                </a:lnTo>
                <a:close/>
              </a:path>
            </a:pathLst>
          </a:custGeom>
          <a:blipFill>
            <a:blip r:embed="rId4"/>
            <a:stretch>
              <a:fillRect l="-4176" t="-7218" r="-3053" b="-4423"/>
            </a:stretch>
          </a:blipFill>
        </p:spPr>
      </p:sp>
      <p:sp>
        <p:nvSpPr>
          <p:cNvPr name="TextBox 4" id="4"/>
          <p:cNvSpPr txBox="true"/>
          <p:nvPr/>
        </p:nvSpPr>
        <p:spPr>
          <a:xfrm rot="0">
            <a:off x="684930" y="380776"/>
            <a:ext cx="9815307" cy="1181547"/>
          </a:xfrm>
          <a:prstGeom prst="rect">
            <a:avLst/>
          </a:prstGeom>
        </p:spPr>
        <p:txBody>
          <a:bodyPr anchor="t" rtlCol="false" tIns="0" lIns="0" bIns="0" rIns="0">
            <a:spAutoFit/>
          </a:bodyPr>
          <a:lstStyle/>
          <a:p>
            <a:pPr algn="l">
              <a:lnSpc>
                <a:spcPts val="9748"/>
              </a:lnSpc>
            </a:pPr>
            <a:r>
              <a:rPr lang="en-US" b="true" sz="7063" spc="692">
                <a:solidFill>
                  <a:srgbClr val="F2F4F5"/>
                </a:solidFill>
                <a:latin typeface="Oswald Bold"/>
                <a:ea typeface="Oswald Bold"/>
                <a:cs typeface="Oswald Bold"/>
                <a:sym typeface="Oswald Bold"/>
              </a:rPr>
              <a:t>VISTA FINAL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109689" y="-5566217"/>
            <a:ext cx="11461151" cy="11760509"/>
          </a:xfrm>
          <a:custGeom>
            <a:avLst/>
            <a:gdLst/>
            <a:ahLst/>
            <a:cxnLst/>
            <a:rect r="r" b="b" t="t" l="l"/>
            <a:pathLst>
              <a:path h="11760509" w="11461151">
                <a:moveTo>
                  <a:pt x="0" y="0"/>
                </a:moveTo>
                <a:lnTo>
                  <a:pt x="11461151" y="0"/>
                </a:lnTo>
                <a:lnTo>
                  <a:pt x="11461151" y="11760509"/>
                </a:lnTo>
                <a:lnTo>
                  <a:pt x="0" y="11760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65949" y="2023193"/>
            <a:ext cx="9051292" cy="1948998"/>
            <a:chOff x="0" y="0"/>
            <a:chExt cx="3467942" cy="746746"/>
          </a:xfrm>
        </p:grpSpPr>
        <p:sp>
          <p:nvSpPr>
            <p:cNvPr name="Freeform 4" id="4"/>
            <p:cNvSpPr/>
            <p:nvPr/>
          </p:nvSpPr>
          <p:spPr>
            <a:xfrm flipH="false" flipV="false" rot="0">
              <a:off x="0" y="0"/>
              <a:ext cx="3467941" cy="746746"/>
            </a:xfrm>
            <a:custGeom>
              <a:avLst/>
              <a:gdLst/>
              <a:ahLst/>
              <a:cxnLst/>
              <a:rect r="r" b="b" t="t" l="l"/>
              <a:pathLst>
                <a:path h="746746" w="3467941">
                  <a:moveTo>
                    <a:pt x="10264" y="0"/>
                  </a:moveTo>
                  <a:lnTo>
                    <a:pt x="3457677" y="0"/>
                  </a:lnTo>
                  <a:cubicBezTo>
                    <a:pt x="3463346" y="0"/>
                    <a:pt x="3467941" y="4595"/>
                    <a:pt x="3467941" y="10264"/>
                  </a:cubicBezTo>
                  <a:lnTo>
                    <a:pt x="3467941" y="736482"/>
                  </a:lnTo>
                  <a:cubicBezTo>
                    <a:pt x="3467941" y="742150"/>
                    <a:pt x="3463346" y="746746"/>
                    <a:pt x="3457677" y="746746"/>
                  </a:cubicBezTo>
                  <a:lnTo>
                    <a:pt x="10264" y="746746"/>
                  </a:lnTo>
                  <a:cubicBezTo>
                    <a:pt x="4595" y="746746"/>
                    <a:pt x="0" y="742150"/>
                    <a:pt x="0" y="736482"/>
                  </a:cubicBezTo>
                  <a:lnTo>
                    <a:pt x="0" y="10264"/>
                  </a:lnTo>
                  <a:cubicBezTo>
                    <a:pt x="0" y="4595"/>
                    <a:pt x="4595" y="0"/>
                    <a:pt x="10264" y="0"/>
                  </a:cubicBezTo>
                  <a:close/>
                </a:path>
              </a:pathLst>
            </a:custGeom>
            <a:solidFill>
              <a:srgbClr val="EFEFEF"/>
            </a:solidFill>
          </p:spPr>
        </p:sp>
        <p:sp>
          <p:nvSpPr>
            <p:cNvPr name="TextBox 5" id="5"/>
            <p:cNvSpPr txBox="true"/>
            <p:nvPr/>
          </p:nvSpPr>
          <p:spPr>
            <a:xfrm>
              <a:off x="0" y="-19050"/>
              <a:ext cx="3467942" cy="765796"/>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797993" y="2300209"/>
            <a:ext cx="1156649" cy="1173721"/>
          </a:xfrm>
          <a:custGeom>
            <a:avLst/>
            <a:gdLst/>
            <a:ahLst/>
            <a:cxnLst/>
            <a:rect r="r" b="b" t="t" l="l"/>
            <a:pathLst>
              <a:path h="1173721" w="1156649">
                <a:moveTo>
                  <a:pt x="0" y="0"/>
                </a:moveTo>
                <a:lnTo>
                  <a:pt x="1156648" y="0"/>
                </a:lnTo>
                <a:lnTo>
                  <a:pt x="1156648"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465949" y="4245294"/>
            <a:ext cx="7318019" cy="5599906"/>
            <a:chOff x="0" y="0"/>
            <a:chExt cx="2803850" cy="2145566"/>
          </a:xfrm>
        </p:grpSpPr>
        <p:sp>
          <p:nvSpPr>
            <p:cNvPr name="Freeform 8" id="8"/>
            <p:cNvSpPr/>
            <p:nvPr/>
          </p:nvSpPr>
          <p:spPr>
            <a:xfrm flipH="false" flipV="false" rot="0">
              <a:off x="0" y="0"/>
              <a:ext cx="2803850" cy="2145567"/>
            </a:xfrm>
            <a:custGeom>
              <a:avLst/>
              <a:gdLst/>
              <a:ahLst/>
              <a:cxnLst/>
              <a:rect r="r" b="b" t="t" l="l"/>
              <a:pathLst>
                <a:path h="2145567" w="2803850">
                  <a:moveTo>
                    <a:pt x="12695" y="0"/>
                  </a:moveTo>
                  <a:lnTo>
                    <a:pt x="2791154" y="0"/>
                  </a:lnTo>
                  <a:cubicBezTo>
                    <a:pt x="2794521" y="0"/>
                    <a:pt x="2797751" y="1338"/>
                    <a:pt x="2800131" y="3718"/>
                  </a:cubicBezTo>
                  <a:cubicBezTo>
                    <a:pt x="2802512" y="6099"/>
                    <a:pt x="2803850" y="9328"/>
                    <a:pt x="2803850" y="12695"/>
                  </a:cubicBezTo>
                  <a:lnTo>
                    <a:pt x="2803850" y="2132871"/>
                  </a:lnTo>
                  <a:cubicBezTo>
                    <a:pt x="2803850" y="2136238"/>
                    <a:pt x="2802512" y="2139467"/>
                    <a:pt x="2800131" y="2141848"/>
                  </a:cubicBezTo>
                  <a:cubicBezTo>
                    <a:pt x="2797751" y="2144229"/>
                    <a:pt x="2794521" y="2145567"/>
                    <a:pt x="2791154" y="2145567"/>
                  </a:cubicBezTo>
                  <a:lnTo>
                    <a:pt x="12695" y="2145567"/>
                  </a:lnTo>
                  <a:cubicBezTo>
                    <a:pt x="9328" y="2145567"/>
                    <a:pt x="6099" y="2144229"/>
                    <a:pt x="3718" y="2141848"/>
                  </a:cubicBezTo>
                  <a:cubicBezTo>
                    <a:pt x="1338" y="2139467"/>
                    <a:pt x="0" y="2136238"/>
                    <a:pt x="0" y="2132871"/>
                  </a:cubicBezTo>
                  <a:lnTo>
                    <a:pt x="0" y="12695"/>
                  </a:lnTo>
                  <a:cubicBezTo>
                    <a:pt x="0" y="9328"/>
                    <a:pt x="1338" y="6099"/>
                    <a:pt x="3718" y="3718"/>
                  </a:cubicBezTo>
                  <a:cubicBezTo>
                    <a:pt x="6099" y="1338"/>
                    <a:pt x="9328" y="0"/>
                    <a:pt x="12695" y="0"/>
                  </a:cubicBezTo>
                  <a:close/>
                </a:path>
              </a:pathLst>
            </a:custGeom>
            <a:solidFill>
              <a:srgbClr val="EFEFEF"/>
            </a:solidFill>
          </p:spPr>
        </p:sp>
        <p:sp>
          <p:nvSpPr>
            <p:cNvPr name="TextBox 9" id="9"/>
            <p:cNvSpPr txBox="true"/>
            <p:nvPr/>
          </p:nvSpPr>
          <p:spPr>
            <a:xfrm>
              <a:off x="0" y="-19050"/>
              <a:ext cx="2803850" cy="2164616"/>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797993" y="4467491"/>
            <a:ext cx="6714613" cy="4239145"/>
          </a:xfrm>
          <a:prstGeom prst="rect">
            <a:avLst/>
          </a:prstGeom>
        </p:spPr>
        <p:txBody>
          <a:bodyPr anchor="t" rtlCol="false" tIns="0" lIns="0" bIns="0" rIns="0">
            <a:spAutoFit/>
          </a:bodyPr>
          <a:lstStyle/>
          <a:p>
            <a:pPr algn="l">
              <a:lnSpc>
                <a:spcPts val="3050"/>
              </a:lnSpc>
            </a:pPr>
            <a:r>
              <a:rPr lang="en-US" sz="2210" spc="216">
                <a:solidFill>
                  <a:srgbClr val="1A1A1A"/>
                </a:solidFill>
                <a:latin typeface="DM Sans"/>
                <a:ea typeface="DM Sans"/>
                <a:cs typeface="DM Sans"/>
                <a:sym typeface="DM Sans"/>
              </a:rPr>
              <a:t>El archivo en formato hexadecimal que requiere el entrono de proteus lo optenemos mediante la complilacion realizada de los programas, tanto para el transmisor como el receptor, realizado en el entorno habitual de VsCode/PlatformIO</a:t>
            </a:r>
          </a:p>
          <a:p>
            <a:pPr algn="l">
              <a:lnSpc>
                <a:spcPts val="3050"/>
              </a:lnSpc>
            </a:pPr>
          </a:p>
          <a:p>
            <a:pPr algn="l">
              <a:lnSpc>
                <a:spcPts val="3050"/>
              </a:lnSpc>
            </a:pPr>
            <a:r>
              <a:rPr lang="en-US" sz="2210" spc="216">
                <a:solidFill>
                  <a:srgbClr val="1A1A1A"/>
                </a:solidFill>
                <a:latin typeface="DM Sans"/>
                <a:ea typeface="DM Sans"/>
                <a:cs typeface="DM Sans"/>
                <a:sym typeface="DM Sans"/>
              </a:rPr>
              <a:t>En la proxima diapositiva verificamos el codigo en cuestion.</a:t>
            </a:r>
          </a:p>
          <a:p>
            <a:pPr algn="l">
              <a:lnSpc>
                <a:spcPts val="3050"/>
              </a:lnSpc>
            </a:pPr>
          </a:p>
          <a:p>
            <a:pPr algn="l" marL="0" indent="0" lvl="0">
              <a:lnSpc>
                <a:spcPts val="3050"/>
              </a:lnSpc>
              <a:spcBef>
                <a:spcPct val="0"/>
              </a:spcBef>
            </a:pPr>
          </a:p>
        </p:txBody>
      </p:sp>
      <p:sp>
        <p:nvSpPr>
          <p:cNvPr name="Freeform 11" id="11"/>
          <p:cNvSpPr/>
          <p:nvPr/>
        </p:nvSpPr>
        <p:spPr>
          <a:xfrm flipH="false" flipV="false" rot="0">
            <a:off x="-3948545" y="6349550"/>
            <a:ext cx="11461151" cy="11760509"/>
          </a:xfrm>
          <a:custGeom>
            <a:avLst/>
            <a:gdLst/>
            <a:ahLst/>
            <a:cxnLst/>
            <a:rect r="r" b="b" t="t" l="l"/>
            <a:pathLst>
              <a:path h="11760509" w="11461151">
                <a:moveTo>
                  <a:pt x="0" y="0"/>
                </a:moveTo>
                <a:lnTo>
                  <a:pt x="11461151" y="0"/>
                </a:lnTo>
                <a:lnTo>
                  <a:pt x="11461151" y="11760509"/>
                </a:lnTo>
                <a:lnTo>
                  <a:pt x="0" y="11760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088105" y="423790"/>
            <a:ext cx="5504319" cy="4918994"/>
          </a:xfrm>
          <a:custGeom>
            <a:avLst/>
            <a:gdLst/>
            <a:ahLst/>
            <a:cxnLst/>
            <a:rect r="r" b="b" t="t" l="l"/>
            <a:pathLst>
              <a:path h="4918994" w="5504319">
                <a:moveTo>
                  <a:pt x="0" y="0"/>
                </a:moveTo>
                <a:lnTo>
                  <a:pt x="5504319" y="0"/>
                </a:lnTo>
                <a:lnTo>
                  <a:pt x="5504319" y="4918994"/>
                </a:lnTo>
                <a:lnTo>
                  <a:pt x="0" y="4918994"/>
                </a:lnTo>
                <a:lnTo>
                  <a:pt x="0" y="0"/>
                </a:lnTo>
                <a:close/>
              </a:path>
            </a:pathLst>
          </a:custGeom>
          <a:blipFill>
            <a:blip r:embed="rId6"/>
            <a:stretch>
              <a:fillRect l="0" t="-5033" r="-4907" b="0"/>
            </a:stretch>
          </a:blipFill>
        </p:spPr>
      </p:sp>
      <p:sp>
        <p:nvSpPr>
          <p:cNvPr name="Freeform 13" id="13"/>
          <p:cNvSpPr/>
          <p:nvPr/>
        </p:nvSpPr>
        <p:spPr>
          <a:xfrm flipH="false" flipV="false" rot="0">
            <a:off x="8141172" y="5885709"/>
            <a:ext cx="9451253" cy="3959492"/>
          </a:xfrm>
          <a:custGeom>
            <a:avLst/>
            <a:gdLst/>
            <a:ahLst/>
            <a:cxnLst/>
            <a:rect r="r" b="b" t="t" l="l"/>
            <a:pathLst>
              <a:path h="3959492" w="9451253">
                <a:moveTo>
                  <a:pt x="0" y="0"/>
                </a:moveTo>
                <a:lnTo>
                  <a:pt x="9451252" y="0"/>
                </a:lnTo>
                <a:lnTo>
                  <a:pt x="9451252" y="3959491"/>
                </a:lnTo>
                <a:lnTo>
                  <a:pt x="0" y="3959491"/>
                </a:lnTo>
                <a:lnTo>
                  <a:pt x="0" y="0"/>
                </a:lnTo>
                <a:close/>
              </a:path>
            </a:pathLst>
          </a:custGeom>
          <a:blipFill>
            <a:blip r:embed="rId7"/>
            <a:stretch>
              <a:fillRect l="0" t="0" r="0" b="0"/>
            </a:stretch>
          </a:blipFill>
        </p:spPr>
      </p:sp>
      <p:sp>
        <p:nvSpPr>
          <p:cNvPr name="TextBox 14" id="14"/>
          <p:cNvSpPr txBox="true"/>
          <p:nvPr/>
        </p:nvSpPr>
        <p:spPr>
          <a:xfrm rot="0">
            <a:off x="465949" y="578247"/>
            <a:ext cx="9404040" cy="1168721"/>
          </a:xfrm>
          <a:prstGeom prst="rect">
            <a:avLst/>
          </a:prstGeom>
        </p:spPr>
        <p:txBody>
          <a:bodyPr anchor="t" rtlCol="false" tIns="0" lIns="0" bIns="0" rIns="0">
            <a:spAutoFit/>
          </a:bodyPr>
          <a:lstStyle/>
          <a:p>
            <a:pPr algn="l">
              <a:lnSpc>
                <a:spcPts val="9587"/>
              </a:lnSpc>
            </a:pPr>
            <a:r>
              <a:rPr lang="en-US" b="true" sz="6947" spc="680">
                <a:solidFill>
                  <a:srgbClr val="F2F4F5"/>
                </a:solidFill>
                <a:latin typeface="Oswald Bold"/>
                <a:ea typeface="Oswald Bold"/>
                <a:cs typeface="Oswald Bold"/>
                <a:sym typeface="Oswald Bold"/>
              </a:rPr>
              <a:t>MICROCONTROLADOR</a:t>
            </a:r>
          </a:p>
        </p:txBody>
      </p:sp>
      <p:sp>
        <p:nvSpPr>
          <p:cNvPr name="TextBox 15" id="15"/>
          <p:cNvSpPr txBox="true"/>
          <p:nvPr/>
        </p:nvSpPr>
        <p:spPr>
          <a:xfrm rot="0">
            <a:off x="2232656" y="2251632"/>
            <a:ext cx="7132181"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1A1A1A"/>
                </a:solidFill>
                <a:latin typeface="DM Sans"/>
                <a:ea typeface="DM Sans"/>
                <a:cs typeface="DM Sans"/>
                <a:sym typeface="DM Sans"/>
              </a:rPr>
              <a:t>Se utilizo el arduino UNO, por que el modulo ya existe en la plataforma de proteus, y es facilmente configurable, partiendo el archivo complilado .hex realizado en otra plataforma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298336" y="91717"/>
            <a:ext cx="11279656" cy="1116589"/>
          </a:xfrm>
          <a:prstGeom prst="rect">
            <a:avLst/>
          </a:prstGeom>
        </p:spPr>
        <p:txBody>
          <a:bodyPr anchor="t" rtlCol="false" tIns="0" lIns="0" bIns="0" rIns="0">
            <a:spAutoFit/>
          </a:bodyPr>
          <a:lstStyle/>
          <a:p>
            <a:pPr algn="l">
              <a:lnSpc>
                <a:spcPts val="9131"/>
              </a:lnSpc>
            </a:pPr>
            <a:r>
              <a:rPr lang="en-US" b="true" sz="6616" spc="648">
                <a:solidFill>
                  <a:srgbClr val="FFFFFF"/>
                </a:solidFill>
                <a:latin typeface="Oswald Bold"/>
                <a:ea typeface="Oswald Bold"/>
                <a:cs typeface="Oswald Bold"/>
                <a:sym typeface="Oswald Bold"/>
              </a:rPr>
              <a:t>CODIGO: TRANSMISOR RF</a:t>
            </a:r>
          </a:p>
        </p:txBody>
      </p:sp>
      <p:grpSp>
        <p:nvGrpSpPr>
          <p:cNvPr name="Group 3" id="3"/>
          <p:cNvGrpSpPr/>
          <p:nvPr/>
        </p:nvGrpSpPr>
        <p:grpSpPr>
          <a:xfrm rot="0">
            <a:off x="-8645427" y="-11163024"/>
            <a:ext cx="38787476" cy="24383449"/>
            <a:chOff x="0" y="0"/>
            <a:chExt cx="51716635" cy="32511265"/>
          </a:xfrm>
        </p:grpSpPr>
        <p:sp>
          <p:nvSpPr>
            <p:cNvPr name="Freeform 4" id="4"/>
            <p:cNvSpPr/>
            <p:nvPr/>
          </p:nvSpPr>
          <p:spPr>
            <a:xfrm flipH="false" flipV="false" rot="0">
              <a:off x="0" y="0"/>
              <a:ext cx="21122470" cy="21674177"/>
            </a:xfrm>
            <a:custGeom>
              <a:avLst/>
              <a:gdLst/>
              <a:ahLst/>
              <a:cxnLst/>
              <a:rect r="r" b="b" t="t" l="l"/>
              <a:pathLst>
                <a:path h="21674177" w="21122470">
                  <a:moveTo>
                    <a:pt x="0" y="0"/>
                  </a:moveTo>
                  <a:lnTo>
                    <a:pt x="21122470" y="0"/>
                  </a:lnTo>
                  <a:lnTo>
                    <a:pt x="21122470" y="21674177"/>
                  </a:lnTo>
                  <a:lnTo>
                    <a:pt x="0" y="21674177"/>
                  </a:lnTo>
                  <a:lnTo>
                    <a:pt x="0" y="0"/>
                  </a:lnTo>
                  <a:close/>
                </a:path>
              </a:pathLst>
            </a:custGeom>
            <a:blipFill>
              <a:blip r:embed="rId2">
                <a:alphaModFix amt="41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0594165" y="10837088"/>
              <a:ext cx="21122470" cy="21674177"/>
            </a:xfrm>
            <a:custGeom>
              <a:avLst/>
              <a:gdLst/>
              <a:ahLst/>
              <a:cxnLst/>
              <a:rect r="r" b="b" t="t" l="l"/>
              <a:pathLst>
                <a:path h="21674177" w="21122470">
                  <a:moveTo>
                    <a:pt x="0" y="0"/>
                  </a:moveTo>
                  <a:lnTo>
                    <a:pt x="21122470" y="0"/>
                  </a:lnTo>
                  <a:lnTo>
                    <a:pt x="21122470" y="21674177"/>
                  </a:lnTo>
                  <a:lnTo>
                    <a:pt x="0" y="21674177"/>
                  </a:lnTo>
                  <a:lnTo>
                    <a:pt x="0" y="0"/>
                  </a:lnTo>
                  <a:close/>
                </a:path>
              </a:pathLst>
            </a:custGeom>
            <a:blipFill>
              <a:blip r:embed="rId2">
                <a:alphaModFix amt="47000"/>
                <a:extLst>
                  <a:ext uri="{96DAC541-7B7A-43D3-8B79-37D633B846F1}">
                    <asvg:svgBlip xmlns:asvg="http://schemas.microsoft.com/office/drawing/2016/SVG/main" r:embed="rId3"/>
                  </a:ext>
                </a:extLst>
              </a:blip>
              <a:stretch>
                <a:fillRect l="0" t="0" r="0" b="0"/>
              </a:stretch>
            </a:blipFill>
          </p:spPr>
        </p:sp>
      </p:grpSp>
      <p:sp>
        <p:nvSpPr>
          <p:cNvPr name="AutoShape 6" id="6"/>
          <p:cNvSpPr/>
          <p:nvPr/>
        </p:nvSpPr>
        <p:spPr>
          <a:xfrm>
            <a:off x="5494385" y="1563152"/>
            <a:ext cx="0" cy="8362276"/>
          </a:xfrm>
          <a:prstGeom prst="line">
            <a:avLst/>
          </a:prstGeom>
          <a:ln cap="flat" w="38100">
            <a:solidFill>
              <a:srgbClr val="FFFFFF"/>
            </a:solidFill>
            <a:prstDash val="solid"/>
            <a:headEnd type="none" len="sm" w="sm"/>
            <a:tailEnd type="none" len="sm" w="sm"/>
          </a:ln>
        </p:spPr>
      </p:sp>
      <p:sp>
        <p:nvSpPr>
          <p:cNvPr name="AutoShape 7" id="7"/>
          <p:cNvSpPr/>
          <p:nvPr/>
        </p:nvSpPr>
        <p:spPr>
          <a:xfrm>
            <a:off x="11670917" y="1563152"/>
            <a:ext cx="0" cy="8362276"/>
          </a:xfrm>
          <a:prstGeom prst="line">
            <a:avLst/>
          </a:prstGeom>
          <a:ln cap="flat" w="38100">
            <a:solidFill>
              <a:srgbClr val="FFFFFF"/>
            </a:solidFill>
            <a:prstDash val="solid"/>
            <a:headEnd type="none" len="sm" w="sm"/>
            <a:tailEnd type="none" len="sm" w="sm"/>
          </a:ln>
        </p:spPr>
      </p:sp>
      <p:grpSp>
        <p:nvGrpSpPr>
          <p:cNvPr name="Group 8" id="8"/>
          <p:cNvGrpSpPr/>
          <p:nvPr/>
        </p:nvGrpSpPr>
        <p:grpSpPr>
          <a:xfrm rot="0">
            <a:off x="298336" y="1589596"/>
            <a:ext cx="4970979" cy="6227319"/>
            <a:chOff x="0" y="0"/>
            <a:chExt cx="6627971" cy="8303092"/>
          </a:xfrm>
        </p:grpSpPr>
        <p:sp>
          <p:nvSpPr>
            <p:cNvPr name="Freeform 9" id="9"/>
            <p:cNvSpPr/>
            <p:nvPr/>
          </p:nvSpPr>
          <p:spPr>
            <a:xfrm flipH="false" flipV="false" rot="0">
              <a:off x="0" y="918255"/>
              <a:ext cx="5688863" cy="2312248"/>
            </a:xfrm>
            <a:custGeom>
              <a:avLst/>
              <a:gdLst/>
              <a:ahLst/>
              <a:cxnLst/>
              <a:rect r="r" b="b" t="t" l="l"/>
              <a:pathLst>
                <a:path h="2312248" w="5688863">
                  <a:moveTo>
                    <a:pt x="0" y="0"/>
                  </a:moveTo>
                  <a:lnTo>
                    <a:pt x="5688863" y="0"/>
                  </a:lnTo>
                  <a:lnTo>
                    <a:pt x="5688863" y="2312247"/>
                  </a:lnTo>
                  <a:lnTo>
                    <a:pt x="0" y="2312247"/>
                  </a:lnTo>
                  <a:lnTo>
                    <a:pt x="0" y="0"/>
                  </a:lnTo>
                  <a:close/>
                </a:path>
              </a:pathLst>
            </a:custGeom>
            <a:blipFill>
              <a:blip r:embed="rId4"/>
              <a:stretch>
                <a:fillRect l="0" t="0" r="0" b="0"/>
              </a:stretch>
            </a:blipFill>
          </p:spPr>
        </p:sp>
        <p:sp>
          <p:nvSpPr>
            <p:cNvPr name="Freeform 10" id="10"/>
            <p:cNvSpPr/>
            <p:nvPr/>
          </p:nvSpPr>
          <p:spPr>
            <a:xfrm flipH="false" flipV="false" rot="0">
              <a:off x="0" y="4504357"/>
              <a:ext cx="4656465" cy="1617099"/>
            </a:xfrm>
            <a:custGeom>
              <a:avLst/>
              <a:gdLst/>
              <a:ahLst/>
              <a:cxnLst/>
              <a:rect r="r" b="b" t="t" l="l"/>
              <a:pathLst>
                <a:path h="1617099" w="4656465">
                  <a:moveTo>
                    <a:pt x="0" y="0"/>
                  </a:moveTo>
                  <a:lnTo>
                    <a:pt x="4656465" y="0"/>
                  </a:lnTo>
                  <a:lnTo>
                    <a:pt x="4656465" y="1617099"/>
                  </a:lnTo>
                  <a:lnTo>
                    <a:pt x="0" y="1617099"/>
                  </a:lnTo>
                  <a:lnTo>
                    <a:pt x="0" y="0"/>
                  </a:lnTo>
                  <a:close/>
                </a:path>
              </a:pathLst>
            </a:custGeom>
            <a:blipFill>
              <a:blip r:embed="rId5"/>
              <a:stretch>
                <a:fillRect l="0" t="0" r="0" b="0"/>
              </a:stretch>
            </a:blipFill>
            <a:ln cap="sq">
              <a:noFill/>
              <a:prstDash val="solid"/>
              <a:miter/>
            </a:ln>
          </p:spPr>
        </p:sp>
        <p:sp>
          <p:nvSpPr>
            <p:cNvPr name="Freeform 11" id="11"/>
            <p:cNvSpPr/>
            <p:nvPr/>
          </p:nvSpPr>
          <p:spPr>
            <a:xfrm flipH="false" flipV="false" rot="0">
              <a:off x="0" y="7395311"/>
              <a:ext cx="6255435" cy="907781"/>
            </a:xfrm>
            <a:custGeom>
              <a:avLst/>
              <a:gdLst/>
              <a:ahLst/>
              <a:cxnLst/>
              <a:rect r="r" b="b" t="t" l="l"/>
              <a:pathLst>
                <a:path h="907781" w="6255435">
                  <a:moveTo>
                    <a:pt x="0" y="0"/>
                  </a:moveTo>
                  <a:lnTo>
                    <a:pt x="6255435" y="0"/>
                  </a:lnTo>
                  <a:lnTo>
                    <a:pt x="6255435" y="907781"/>
                  </a:lnTo>
                  <a:lnTo>
                    <a:pt x="0" y="907781"/>
                  </a:lnTo>
                  <a:lnTo>
                    <a:pt x="0" y="0"/>
                  </a:lnTo>
                  <a:close/>
                </a:path>
              </a:pathLst>
            </a:custGeom>
            <a:blipFill>
              <a:blip r:embed="rId6"/>
              <a:stretch>
                <a:fillRect l="0" t="0" r="0" b="0"/>
              </a:stretch>
            </a:blipFill>
          </p:spPr>
        </p:sp>
        <p:sp>
          <p:nvSpPr>
            <p:cNvPr name="TextBox 12" id="12"/>
            <p:cNvSpPr txBox="true"/>
            <p:nvPr/>
          </p:nvSpPr>
          <p:spPr>
            <a:xfrm rot="0">
              <a:off x="0" y="-38100"/>
              <a:ext cx="2469515"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LIBRERIAS</a:t>
              </a:r>
            </a:p>
          </p:txBody>
        </p:sp>
        <p:sp>
          <p:nvSpPr>
            <p:cNvPr name="TextBox 13" id="13"/>
            <p:cNvSpPr txBox="true"/>
            <p:nvPr/>
          </p:nvSpPr>
          <p:spPr>
            <a:xfrm rot="0">
              <a:off x="0" y="3548002"/>
              <a:ext cx="6627971"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CONFIGURACIONES DE PINES</a:t>
              </a:r>
            </a:p>
          </p:txBody>
        </p:sp>
        <p:sp>
          <p:nvSpPr>
            <p:cNvPr name="TextBox 14" id="14"/>
            <p:cNvSpPr txBox="true"/>
            <p:nvPr/>
          </p:nvSpPr>
          <p:spPr>
            <a:xfrm rot="0">
              <a:off x="0" y="6438956"/>
              <a:ext cx="1984851"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OBJETOS</a:t>
              </a:r>
            </a:p>
          </p:txBody>
        </p:sp>
      </p:grpSp>
      <p:grpSp>
        <p:nvGrpSpPr>
          <p:cNvPr name="Group 15" id="15"/>
          <p:cNvGrpSpPr/>
          <p:nvPr/>
        </p:nvGrpSpPr>
        <p:grpSpPr>
          <a:xfrm rot="0">
            <a:off x="5722985" y="1589596"/>
            <a:ext cx="5719332" cy="8035859"/>
            <a:chOff x="0" y="0"/>
            <a:chExt cx="7625777" cy="10714478"/>
          </a:xfrm>
        </p:grpSpPr>
        <p:sp>
          <p:nvSpPr>
            <p:cNvPr name="Freeform 16" id="16"/>
            <p:cNvSpPr/>
            <p:nvPr/>
          </p:nvSpPr>
          <p:spPr>
            <a:xfrm flipH="false" flipV="false" rot="0">
              <a:off x="0" y="1639053"/>
              <a:ext cx="5674201" cy="1613253"/>
            </a:xfrm>
            <a:custGeom>
              <a:avLst/>
              <a:gdLst/>
              <a:ahLst/>
              <a:cxnLst/>
              <a:rect r="r" b="b" t="t" l="l"/>
              <a:pathLst>
                <a:path h="1613253" w="5674201">
                  <a:moveTo>
                    <a:pt x="0" y="0"/>
                  </a:moveTo>
                  <a:lnTo>
                    <a:pt x="5674201" y="0"/>
                  </a:lnTo>
                  <a:lnTo>
                    <a:pt x="5674201" y="1613253"/>
                  </a:lnTo>
                  <a:lnTo>
                    <a:pt x="0" y="1613253"/>
                  </a:lnTo>
                  <a:lnTo>
                    <a:pt x="0" y="0"/>
                  </a:lnTo>
                  <a:close/>
                </a:path>
              </a:pathLst>
            </a:custGeom>
            <a:blipFill>
              <a:blip r:embed="rId7"/>
              <a:stretch>
                <a:fillRect l="0" t="0" r="0" b="0"/>
              </a:stretch>
            </a:blipFill>
          </p:spPr>
        </p:sp>
        <p:sp>
          <p:nvSpPr>
            <p:cNvPr name="Freeform 17" id="17"/>
            <p:cNvSpPr/>
            <p:nvPr/>
          </p:nvSpPr>
          <p:spPr>
            <a:xfrm flipH="false" flipV="false" rot="0">
              <a:off x="143669" y="4334447"/>
              <a:ext cx="7482108" cy="1274325"/>
            </a:xfrm>
            <a:custGeom>
              <a:avLst/>
              <a:gdLst/>
              <a:ahLst/>
              <a:cxnLst/>
              <a:rect r="r" b="b" t="t" l="l"/>
              <a:pathLst>
                <a:path h="1274325" w="7482108">
                  <a:moveTo>
                    <a:pt x="0" y="0"/>
                  </a:moveTo>
                  <a:lnTo>
                    <a:pt x="7482108" y="0"/>
                  </a:lnTo>
                  <a:lnTo>
                    <a:pt x="7482108" y="1274325"/>
                  </a:lnTo>
                  <a:lnTo>
                    <a:pt x="0" y="1274325"/>
                  </a:lnTo>
                  <a:lnTo>
                    <a:pt x="0" y="0"/>
                  </a:lnTo>
                  <a:close/>
                </a:path>
              </a:pathLst>
            </a:custGeom>
            <a:blipFill>
              <a:blip r:embed="rId8"/>
              <a:stretch>
                <a:fillRect l="0" t="0" r="0" b="0"/>
              </a:stretch>
            </a:blipFill>
          </p:spPr>
        </p:sp>
        <p:sp>
          <p:nvSpPr>
            <p:cNvPr name="Freeform 18" id="18"/>
            <p:cNvSpPr/>
            <p:nvPr/>
          </p:nvSpPr>
          <p:spPr>
            <a:xfrm flipH="false" flipV="false" rot="0">
              <a:off x="143669" y="6690912"/>
              <a:ext cx="3741054" cy="935263"/>
            </a:xfrm>
            <a:custGeom>
              <a:avLst/>
              <a:gdLst/>
              <a:ahLst/>
              <a:cxnLst/>
              <a:rect r="r" b="b" t="t" l="l"/>
              <a:pathLst>
                <a:path h="935263" w="3741054">
                  <a:moveTo>
                    <a:pt x="0" y="0"/>
                  </a:moveTo>
                  <a:lnTo>
                    <a:pt x="3741054" y="0"/>
                  </a:lnTo>
                  <a:lnTo>
                    <a:pt x="3741054" y="935264"/>
                  </a:lnTo>
                  <a:lnTo>
                    <a:pt x="0" y="935264"/>
                  </a:lnTo>
                  <a:lnTo>
                    <a:pt x="0" y="0"/>
                  </a:lnTo>
                  <a:close/>
                </a:path>
              </a:pathLst>
            </a:custGeom>
            <a:blipFill>
              <a:blip r:embed="rId9"/>
              <a:stretch>
                <a:fillRect l="0" t="0" r="0" b="0"/>
              </a:stretch>
            </a:blipFill>
          </p:spPr>
        </p:sp>
        <p:sp>
          <p:nvSpPr>
            <p:cNvPr name="Freeform 19" id="19"/>
            <p:cNvSpPr/>
            <p:nvPr/>
          </p:nvSpPr>
          <p:spPr>
            <a:xfrm flipH="false" flipV="false" rot="0">
              <a:off x="0" y="8708316"/>
              <a:ext cx="5817870" cy="2006162"/>
            </a:xfrm>
            <a:custGeom>
              <a:avLst/>
              <a:gdLst/>
              <a:ahLst/>
              <a:cxnLst/>
              <a:rect r="r" b="b" t="t" l="l"/>
              <a:pathLst>
                <a:path h="2006162" w="5817870">
                  <a:moveTo>
                    <a:pt x="0" y="0"/>
                  </a:moveTo>
                  <a:lnTo>
                    <a:pt x="5817870" y="0"/>
                  </a:lnTo>
                  <a:lnTo>
                    <a:pt x="5817870" y="2006162"/>
                  </a:lnTo>
                  <a:lnTo>
                    <a:pt x="0" y="2006162"/>
                  </a:lnTo>
                  <a:lnTo>
                    <a:pt x="0" y="0"/>
                  </a:lnTo>
                  <a:close/>
                </a:path>
              </a:pathLst>
            </a:custGeom>
            <a:blipFill>
              <a:blip r:embed="rId10"/>
              <a:stretch>
                <a:fillRect l="0" t="0" r="0" b="0"/>
              </a:stretch>
            </a:blipFill>
          </p:spPr>
        </p:sp>
        <p:sp>
          <p:nvSpPr>
            <p:cNvPr name="TextBox 20" id="20"/>
            <p:cNvSpPr txBox="true"/>
            <p:nvPr/>
          </p:nvSpPr>
          <p:spPr>
            <a:xfrm rot="0">
              <a:off x="71834" y="-38100"/>
              <a:ext cx="5674201"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INICIALIZAMOS ELEMTOS</a:t>
              </a:r>
            </a:p>
          </p:txBody>
        </p:sp>
        <p:sp>
          <p:nvSpPr>
            <p:cNvPr name="TextBox 21" id="21"/>
            <p:cNvSpPr txBox="true"/>
            <p:nvPr/>
          </p:nvSpPr>
          <p:spPr>
            <a:xfrm rot="0">
              <a:off x="143669" y="778555"/>
              <a:ext cx="3274536"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VIRTUAL WIRE</a:t>
              </a:r>
            </a:p>
          </p:txBody>
        </p:sp>
        <p:sp>
          <p:nvSpPr>
            <p:cNvPr name="TextBox 22" id="22"/>
            <p:cNvSpPr txBox="true"/>
            <p:nvPr/>
          </p:nvSpPr>
          <p:spPr>
            <a:xfrm rot="0">
              <a:off x="143669" y="3473949"/>
              <a:ext cx="5386864"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COMUNICACION SERIAL</a:t>
              </a:r>
            </a:p>
          </p:txBody>
        </p:sp>
        <p:sp>
          <p:nvSpPr>
            <p:cNvPr name="TextBox 23" id="23"/>
            <p:cNvSpPr txBox="true"/>
            <p:nvPr/>
          </p:nvSpPr>
          <p:spPr>
            <a:xfrm rot="0">
              <a:off x="143669" y="5830414"/>
              <a:ext cx="1374457"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DHT11</a:t>
              </a:r>
            </a:p>
          </p:txBody>
        </p:sp>
        <p:sp>
          <p:nvSpPr>
            <p:cNvPr name="TextBox 24" id="24"/>
            <p:cNvSpPr txBox="true"/>
            <p:nvPr/>
          </p:nvSpPr>
          <p:spPr>
            <a:xfrm rot="0">
              <a:off x="143669" y="7847819"/>
              <a:ext cx="885031"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LCD</a:t>
              </a:r>
            </a:p>
          </p:txBody>
        </p:sp>
      </p:grpSp>
      <p:grpSp>
        <p:nvGrpSpPr>
          <p:cNvPr name="Group 25" id="25"/>
          <p:cNvGrpSpPr/>
          <p:nvPr/>
        </p:nvGrpSpPr>
        <p:grpSpPr>
          <a:xfrm rot="0">
            <a:off x="11899517" y="1563152"/>
            <a:ext cx="6388483" cy="8410366"/>
            <a:chOff x="0" y="0"/>
            <a:chExt cx="8517977" cy="11213822"/>
          </a:xfrm>
        </p:grpSpPr>
        <p:sp>
          <p:nvSpPr>
            <p:cNvPr name="Freeform 26" id="26"/>
            <p:cNvSpPr/>
            <p:nvPr/>
          </p:nvSpPr>
          <p:spPr>
            <a:xfrm flipH="false" flipV="false" rot="0">
              <a:off x="0" y="1598641"/>
              <a:ext cx="5636085" cy="1007568"/>
            </a:xfrm>
            <a:custGeom>
              <a:avLst/>
              <a:gdLst/>
              <a:ahLst/>
              <a:cxnLst/>
              <a:rect r="r" b="b" t="t" l="l"/>
              <a:pathLst>
                <a:path h="1007568" w="5636085">
                  <a:moveTo>
                    <a:pt x="0" y="0"/>
                  </a:moveTo>
                  <a:lnTo>
                    <a:pt x="5636085" y="0"/>
                  </a:lnTo>
                  <a:lnTo>
                    <a:pt x="5636085" y="1007569"/>
                  </a:lnTo>
                  <a:lnTo>
                    <a:pt x="0" y="1007569"/>
                  </a:lnTo>
                  <a:lnTo>
                    <a:pt x="0" y="0"/>
                  </a:lnTo>
                  <a:close/>
                </a:path>
              </a:pathLst>
            </a:custGeom>
            <a:blipFill>
              <a:blip r:embed="rId11"/>
              <a:stretch>
                <a:fillRect l="0" t="0" r="0" b="0"/>
              </a:stretch>
            </a:blipFill>
          </p:spPr>
        </p:sp>
        <p:sp>
          <p:nvSpPr>
            <p:cNvPr name="Freeform 27" id="27"/>
            <p:cNvSpPr/>
            <p:nvPr/>
          </p:nvSpPr>
          <p:spPr>
            <a:xfrm flipH="false" flipV="false" rot="0">
              <a:off x="0" y="3642196"/>
              <a:ext cx="5979619" cy="543602"/>
            </a:xfrm>
            <a:custGeom>
              <a:avLst/>
              <a:gdLst/>
              <a:ahLst/>
              <a:cxnLst/>
              <a:rect r="r" b="b" t="t" l="l"/>
              <a:pathLst>
                <a:path h="543602" w="5979619">
                  <a:moveTo>
                    <a:pt x="0" y="0"/>
                  </a:moveTo>
                  <a:lnTo>
                    <a:pt x="5979619" y="0"/>
                  </a:lnTo>
                  <a:lnTo>
                    <a:pt x="5979619" y="543602"/>
                  </a:lnTo>
                  <a:lnTo>
                    <a:pt x="0" y="543602"/>
                  </a:lnTo>
                  <a:lnTo>
                    <a:pt x="0" y="0"/>
                  </a:lnTo>
                  <a:close/>
                </a:path>
              </a:pathLst>
            </a:custGeom>
            <a:blipFill>
              <a:blip r:embed="rId12"/>
              <a:stretch>
                <a:fillRect l="0" t="0" r="0" b="0"/>
              </a:stretch>
            </a:blipFill>
          </p:spPr>
        </p:sp>
        <p:sp>
          <p:nvSpPr>
            <p:cNvPr name="Freeform 28" id="28"/>
            <p:cNvSpPr/>
            <p:nvPr/>
          </p:nvSpPr>
          <p:spPr>
            <a:xfrm flipH="false" flipV="false" rot="0">
              <a:off x="0" y="5869484"/>
              <a:ext cx="8517977" cy="2330585"/>
            </a:xfrm>
            <a:custGeom>
              <a:avLst/>
              <a:gdLst/>
              <a:ahLst/>
              <a:cxnLst/>
              <a:rect r="r" b="b" t="t" l="l"/>
              <a:pathLst>
                <a:path h="2330585" w="8517977">
                  <a:moveTo>
                    <a:pt x="0" y="0"/>
                  </a:moveTo>
                  <a:lnTo>
                    <a:pt x="8517977" y="0"/>
                  </a:lnTo>
                  <a:lnTo>
                    <a:pt x="8517977" y="2330585"/>
                  </a:lnTo>
                  <a:lnTo>
                    <a:pt x="0" y="2330585"/>
                  </a:lnTo>
                  <a:lnTo>
                    <a:pt x="0" y="0"/>
                  </a:lnTo>
                  <a:close/>
                </a:path>
              </a:pathLst>
            </a:custGeom>
            <a:blipFill>
              <a:blip r:embed="rId13"/>
              <a:stretch>
                <a:fillRect l="0" t="0" r="-1375" b="0"/>
              </a:stretch>
            </a:blipFill>
          </p:spPr>
        </p:sp>
        <p:sp>
          <p:nvSpPr>
            <p:cNvPr name="Freeform 29" id="29"/>
            <p:cNvSpPr/>
            <p:nvPr/>
          </p:nvSpPr>
          <p:spPr>
            <a:xfrm flipH="false" flipV="false" rot="0">
              <a:off x="0" y="9236056"/>
              <a:ext cx="4324268" cy="1977766"/>
            </a:xfrm>
            <a:custGeom>
              <a:avLst/>
              <a:gdLst/>
              <a:ahLst/>
              <a:cxnLst/>
              <a:rect r="r" b="b" t="t" l="l"/>
              <a:pathLst>
                <a:path h="1977766" w="4324268">
                  <a:moveTo>
                    <a:pt x="0" y="0"/>
                  </a:moveTo>
                  <a:lnTo>
                    <a:pt x="4324268" y="0"/>
                  </a:lnTo>
                  <a:lnTo>
                    <a:pt x="4324268" y="1977766"/>
                  </a:lnTo>
                  <a:lnTo>
                    <a:pt x="0" y="1977766"/>
                  </a:lnTo>
                  <a:lnTo>
                    <a:pt x="0" y="0"/>
                  </a:lnTo>
                  <a:close/>
                </a:path>
              </a:pathLst>
            </a:custGeom>
            <a:blipFill>
              <a:blip r:embed="rId14"/>
              <a:stretch>
                <a:fillRect l="0" t="0" r="0" b="0"/>
              </a:stretch>
            </a:blipFill>
          </p:spPr>
        </p:sp>
        <p:sp>
          <p:nvSpPr>
            <p:cNvPr name="TextBox 30" id="30"/>
            <p:cNvSpPr txBox="true"/>
            <p:nvPr/>
          </p:nvSpPr>
          <p:spPr>
            <a:xfrm rot="0">
              <a:off x="0" y="-38100"/>
              <a:ext cx="1218089"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LOOP</a:t>
              </a:r>
            </a:p>
          </p:txBody>
        </p:sp>
        <p:sp>
          <p:nvSpPr>
            <p:cNvPr name="TextBox 31" id="31"/>
            <p:cNvSpPr txBox="true"/>
            <p:nvPr/>
          </p:nvSpPr>
          <p:spPr>
            <a:xfrm rot="0">
              <a:off x="0" y="761221"/>
              <a:ext cx="3584099"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LECTURA DHT11</a:t>
              </a:r>
            </a:p>
          </p:txBody>
        </p:sp>
        <p:sp>
          <p:nvSpPr>
            <p:cNvPr name="TextBox 32" id="32"/>
            <p:cNvSpPr txBox="true"/>
            <p:nvPr/>
          </p:nvSpPr>
          <p:spPr>
            <a:xfrm rot="0">
              <a:off x="0" y="2804775"/>
              <a:ext cx="4437380"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MANEJO DE ERROR </a:t>
              </a:r>
            </a:p>
          </p:txBody>
        </p:sp>
        <p:sp>
          <p:nvSpPr>
            <p:cNvPr name="TextBox 33" id="33"/>
            <p:cNvSpPr txBox="true"/>
            <p:nvPr/>
          </p:nvSpPr>
          <p:spPr>
            <a:xfrm rot="0">
              <a:off x="0" y="4384364"/>
              <a:ext cx="6621647" cy="12484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FORMATO DE MSJ Y ENVIO CON VW</a:t>
              </a:r>
            </a:p>
          </p:txBody>
        </p:sp>
        <p:sp>
          <p:nvSpPr>
            <p:cNvPr name="TextBox 34" id="34"/>
            <p:cNvSpPr txBox="true"/>
            <p:nvPr/>
          </p:nvSpPr>
          <p:spPr>
            <a:xfrm rot="0">
              <a:off x="0" y="8398635"/>
              <a:ext cx="7785100"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ACTUALIZAMOS DISPLAY CON MSJ</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298336" y="137553"/>
            <a:ext cx="11279656" cy="1116589"/>
          </a:xfrm>
          <a:prstGeom prst="rect">
            <a:avLst/>
          </a:prstGeom>
        </p:spPr>
        <p:txBody>
          <a:bodyPr anchor="t" rtlCol="false" tIns="0" lIns="0" bIns="0" rIns="0">
            <a:spAutoFit/>
          </a:bodyPr>
          <a:lstStyle/>
          <a:p>
            <a:pPr algn="l">
              <a:lnSpc>
                <a:spcPts val="9131"/>
              </a:lnSpc>
            </a:pPr>
            <a:r>
              <a:rPr lang="en-US" b="true" sz="6616" spc="648">
                <a:solidFill>
                  <a:srgbClr val="FFFFFF"/>
                </a:solidFill>
                <a:latin typeface="Oswald Bold"/>
                <a:ea typeface="Oswald Bold"/>
                <a:cs typeface="Oswald Bold"/>
                <a:sym typeface="Oswald Bold"/>
              </a:rPr>
              <a:t>CODIGO: TRANSMISOR RF</a:t>
            </a:r>
          </a:p>
        </p:txBody>
      </p:sp>
      <p:grpSp>
        <p:nvGrpSpPr>
          <p:cNvPr name="Group 3" id="3"/>
          <p:cNvGrpSpPr/>
          <p:nvPr/>
        </p:nvGrpSpPr>
        <p:grpSpPr>
          <a:xfrm rot="0">
            <a:off x="-8645427" y="-11163024"/>
            <a:ext cx="38787476" cy="24383449"/>
            <a:chOff x="0" y="0"/>
            <a:chExt cx="51716635" cy="32511265"/>
          </a:xfrm>
        </p:grpSpPr>
        <p:sp>
          <p:nvSpPr>
            <p:cNvPr name="Freeform 4" id="4"/>
            <p:cNvSpPr/>
            <p:nvPr/>
          </p:nvSpPr>
          <p:spPr>
            <a:xfrm flipH="false" flipV="false" rot="0">
              <a:off x="0" y="0"/>
              <a:ext cx="21122470" cy="21674177"/>
            </a:xfrm>
            <a:custGeom>
              <a:avLst/>
              <a:gdLst/>
              <a:ahLst/>
              <a:cxnLst/>
              <a:rect r="r" b="b" t="t" l="l"/>
              <a:pathLst>
                <a:path h="21674177" w="21122470">
                  <a:moveTo>
                    <a:pt x="0" y="0"/>
                  </a:moveTo>
                  <a:lnTo>
                    <a:pt x="21122470" y="0"/>
                  </a:lnTo>
                  <a:lnTo>
                    <a:pt x="21122470" y="21674177"/>
                  </a:lnTo>
                  <a:lnTo>
                    <a:pt x="0" y="21674177"/>
                  </a:lnTo>
                  <a:lnTo>
                    <a:pt x="0" y="0"/>
                  </a:lnTo>
                  <a:close/>
                </a:path>
              </a:pathLst>
            </a:custGeom>
            <a:blipFill>
              <a:blip r:embed="rId2">
                <a:alphaModFix amt="41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0594165" y="10837088"/>
              <a:ext cx="21122470" cy="21674177"/>
            </a:xfrm>
            <a:custGeom>
              <a:avLst/>
              <a:gdLst/>
              <a:ahLst/>
              <a:cxnLst/>
              <a:rect r="r" b="b" t="t" l="l"/>
              <a:pathLst>
                <a:path h="21674177" w="21122470">
                  <a:moveTo>
                    <a:pt x="0" y="0"/>
                  </a:moveTo>
                  <a:lnTo>
                    <a:pt x="21122470" y="0"/>
                  </a:lnTo>
                  <a:lnTo>
                    <a:pt x="21122470" y="21674177"/>
                  </a:lnTo>
                  <a:lnTo>
                    <a:pt x="0" y="21674177"/>
                  </a:lnTo>
                  <a:lnTo>
                    <a:pt x="0" y="0"/>
                  </a:lnTo>
                  <a:close/>
                </a:path>
              </a:pathLst>
            </a:custGeom>
            <a:blipFill>
              <a:blip r:embed="rId2">
                <a:alphaModFix amt="47000"/>
                <a:extLst>
                  <a:ext uri="{96DAC541-7B7A-43D3-8B79-37D633B846F1}">
                    <asvg:svgBlip xmlns:asvg="http://schemas.microsoft.com/office/drawing/2016/SVG/main" r:embed="rId3"/>
                  </a:ext>
                </a:extLst>
              </a:blip>
              <a:stretch>
                <a:fillRect l="0" t="0" r="0" b="0"/>
              </a:stretch>
            </a:blipFill>
          </p:spPr>
        </p:sp>
      </p:grpSp>
      <p:sp>
        <p:nvSpPr>
          <p:cNvPr name="AutoShape 6" id="6"/>
          <p:cNvSpPr/>
          <p:nvPr/>
        </p:nvSpPr>
        <p:spPr>
          <a:xfrm>
            <a:off x="5494385" y="1563152"/>
            <a:ext cx="0" cy="8362276"/>
          </a:xfrm>
          <a:prstGeom prst="line">
            <a:avLst/>
          </a:prstGeom>
          <a:ln cap="flat" w="38100">
            <a:solidFill>
              <a:srgbClr val="FFFFFF"/>
            </a:solidFill>
            <a:prstDash val="solid"/>
            <a:headEnd type="none" len="sm" w="sm"/>
            <a:tailEnd type="none" len="sm" w="sm"/>
          </a:ln>
        </p:spPr>
      </p:sp>
      <p:sp>
        <p:nvSpPr>
          <p:cNvPr name="AutoShape 7" id="7"/>
          <p:cNvSpPr/>
          <p:nvPr/>
        </p:nvSpPr>
        <p:spPr>
          <a:xfrm>
            <a:off x="11670917" y="1563152"/>
            <a:ext cx="0" cy="8362276"/>
          </a:xfrm>
          <a:prstGeom prst="line">
            <a:avLst/>
          </a:prstGeom>
          <a:ln cap="flat" w="38100">
            <a:solidFill>
              <a:srgbClr val="FFFFFF"/>
            </a:solidFill>
            <a:prstDash val="solid"/>
            <a:headEnd type="none" len="sm" w="sm"/>
            <a:tailEnd type="none" len="sm" w="sm"/>
          </a:ln>
        </p:spPr>
      </p:sp>
      <p:grpSp>
        <p:nvGrpSpPr>
          <p:cNvPr name="Group 8" id="8"/>
          <p:cNvGrpSpPr/>
          <p:nvPr/>
        </p:nvGrpSpPr>
        <p:grpSpPr>
          <a:xfrm rot="0">
            <a:off x="298336" y="1589596"/>
            <a:ext cx="4970979" cy="6248111"/>
            <a:chOff x="0" y="0"/>
            <a:chExt cx="6627971" cy="8330814"/>
          </a:xfrm>
        </p:grpSpPr>
        <p:sp>
          <p:nvSpPr>
            <p:cNvPr name="Freeform 9" id="9"/>
            <p:cNvSpPr/>
            <p:nvPr/>
          </p:nvSpPr>
          <p:spPr>
            <a:xfrm flipH="false" flipV="false" rot="0">
              <a:off x="0" y="1105081"/>
              <a:ext cx="5859458" cy="1990355"/>
            </a:xfrm>
            <a:custGeom>
              <a:avLst/>
              <a:gdLst/>
              <a:ahLst/>
              <a:cxnLst/>
              <a:rect r="r" b="b" t="t" l="l"/>
              <a:pathLst>
                <a:path h="1990355" w="5859458">
                  <a:moveTo>
                    <a:pt x="0" y="0"/>
                  </a:moveTo>
                  <a:lnTo>
                    <a:pt x="5859458" y="0"/>
                  </a:lnTo>
                  <a:lnTo>
                    <a:pt x="5859458" y="1990355"/>
                  </a:lnTo>
                  <a:lnTo>
                    <a:pt x="0" y="1990355"/>
                  </a:lnTo>
                  <a:lnTo>
                    <a:pt x="0" y="0"/>
                  </a:lnTo>
                  <a:close/>
                </a:path>
              </a:pathLst>
            </a:custGeom>
            <a:blipFill>
              <a:blip r:embed="rId4"/>
              <a:stretch>
                <a:fillRect l="0" t="0" r="0" b="0"/>
              </a:stretch>
            </a:blipFill>
          </p:spPr>
        </p:sp>
        <p:sp>
          <p:nvSpPr>
            <p:cNvPr name="Freeform 10" id="10"/>
            <p:cNvSpPr/>
            <p:nvPr/>
          </p:nvSpPr>
          <p:spPr>
            <a:xfrm flipH="false" flipV="false" rot="0">
              <a:off x="0" y="4742942"/>
              <a:ext cx="4821939" cy="1309662"/>
            </a:xfrm>
            <a:custGeom>
              <a:avLst/>
              <a:gdLst/>
              <a:ahLst/>
              <a:cxnLst/>
              <a:rect r="r" b="b" t="t" l="l"/>
              <a:pathLst>
                <a:path h="1309662" w="4821939">
                  <a:moveTo>
                    <a:pt x="0" y="0"/>
                  </a:moveTo>
                  <a:lnTo>
                    <a:pt x="4821939" y="0"/>
                  </a:lnTo>
                  <a:lnTo>
                    <a:pt x="4821939" y="1309663"/>
                  </a:lnTo>
                  <a:lnTo>
                    <a:pt x="0" y="1309663"/>
                  </a:lnTo>
                  <a:lnTo>
                    <a:pt x="0" y="0"/>
                  </a:lnTo>
                  <a:close/>
                </a:path>
              </a:pathLst>
            </a:custGeom>
            <a:blipFill>
              <a:blip r:embed="rId5"/>
              <a:stretch>
                <a:fillRect l="0" t="0" r="0" b="0"/>
              </a:stretch>
            </a:blipFill>
          </p:spPr>
        </p:sp>
        <p:sp>
          <p:nvSpPr>
            <p:cNvPr name="Freeform 11" id="11"/>
            <p:cNvSpPr/>
            <p:nvPr/>
          </p:nvSpPr>
          <p:spPr>
            <a:xfrm flipH="false" flipV="false" rot="0">
              <a:off x="0" y="7700111"/>
              <a:ext cx="5912841" cy="630703"/>
            </a:xfrm>
            <a:custGeom>
              <a:avLst/>
              <a:gdLst/>
              <a:ahLst/>
              <a:cxnLst/>
              <a:rect r="r" b="b" t="t" l="l"/>
              <a:pathLst>
                <a:path h="630703" w="5912841">
                  <a:moveTo>
                    <a:pt x="0" y="0"/>
                  </a:moveTo>
                  <a:lnTo>
                    <a:pt x="5912841" y="0"/>
                  </a:lnTo>
                  <a:lnTo>
                    <a:pt x="5912841" y="630703"/>
                  </a:lnTo>
                  <a:lnTo>
                    <a:pt x="0" y="630703"/>
                  </a:lnTo>
                  <a:lnTo>
                    <a:pt x="0" y="0"/>
                  </a:lnTo>
                  <a:close/>
                </a:path>
              </a:pathLst>
            </a:custGeom>
            <a:blipFill>
              <a:blip r:embed="rId6"/>
              <a:stretch>
                <a:fillRect l="0" t="0" r="0" b="0"/>
              </a:stretch>
            </a:blipFill>
          </p:spPr>
        </p:sp>
        <p:sp>
          <p:nvSpPr>
            <p:cNvPr name="TextBox 12" id="12"/>
            <p:cNvSpPr txBox="true"/>
            <p:nvPr/>
          </p:nvSpPr>
          <p:spPr>
            <a:xfrm rot="0">
              <a:off x="0" y="-38100"/>
              <a:ext cx="2469515"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LIBRERIAS</a:t>
              </a:r>
            </a:p>
          </p:txBody>
        </p:sp>
        <p:sp>
          <p:nvSpPr>
            <p:cNvPr name="TextBox 13" id="13"/>
            <p:cNvSpPr txBox="true"/>
            <p:nvPr/>
          </p:nvSpPr>
          <p:spPr>
            <a:xfrm rot="0">
              <a:off x="0" y="3599762"/>
              <a:ext cx="6627971"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CONFIGURACIONES DE PINES</a:t>
              </a:r>
            </a:p>
          </p:txBody>
        </p:sp>
        <p:sp>
          <p:nvSpPr>
            <p:cNvPr name="TextBox 14" id="14"/>
            <p:cNvSpPr txBox="true"/>
            <p:nvPr/>
          </p:nvSpPr>
          <p:spPr>
            <a:xfrm rot="0">
              <a:off x="0" y="6556930"/>
              <a:ext cx="1984851" cy="600755"/>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OBJETOS</a:t>
              </a:r>
            </a:p>
          </p:txBody>
        </p:sp>
      </p:grpSp>
      <p:grpSp>
        <p:nvGrpSpPr>
          <p:cNvPr name="Group 15" id="15"/>
          <p:cNvGrpSpPr/>
          <p:nvPr/>
        </p:nvGrpSpPr>
        <p:grpSpPr>
          <a:xfrm rot="0">
            <a:off x="5776861" y="1589596"/>
            <a:ext cx="5463186" cy="8335833"/>
            <a:chOff x="0" y="0"/>
            <a:chExt cx="7284248" cy="11114443"/>
          </a:xfrm>
        </p:grpSpPr>
        <p:sp>
          <p:nvSpPr>
            <p:cNvPr name="Freeform 16" id="16"/>
            <p:cNvSpPr/>
            <p:nvPr/>
          </p:nvSpPr>
          <p:spPr>
            <a:xfrm flipH="false" flipV="false" rot="0">
              <a:off x="0" y="8905591"/>
              <a:ext cx="6261315" cy="2208853"/>
            </a:xfrm>
            <a:custGeom>
              <a:avLst/>
              <a:gdLst/>
              <a:ahLst/>
              <a:cxnLst/>
              <a:rect r="r" b="b" t="t" l="l"/>
              <a:pathLst>
                <a:path h="2208853" w="6261315">
                  <a:moveTo>
                    <a:pt x="0" y="0"/>
                  </a:moveTo>
                  <a:lnTo>
                    <a:pt x="6261315" y="0"/>
                  </a:lnTo>
                  <a:lnTo>
                    <a:pt x="6261315" y="2208852"/>
                  </a:lnTo>
                  <a:lnTo>
                    <a:pt x="0" y="2208852"/>
                  </a:lnTo>
                  <a:lnTo>
                    <a:pt x="0" y="0"/>
                  </a:lnTo>
                  <a:close/>
                </a:path>
              </a:pathLst>
            </a:custGeom>
            <a:blipFill>
              <a:blip r:embed="rId7"/>
              <a:stretch>
                <a:fillRect l="0" t="0" r="0" b="0"/>
              </a:stretch>
            </a:blipFill>
          </p:spPr>
        </p:sp>
        <p:sp>
          <p:nvSpPr>
            <p:cNvPr name="Freeform 17" id="17"/>
            <p:cNvSpPr/>
            <p:nvPr/>
          </p:nvSpPr>
          <p:spPr>
            <a:xfrm flipH="false" flipV="false" rot="0">
              <a:off x="0" y="6308211"/>
              <a:ext cx="5055039" cy="1066810"/>
            </a:xfrm>
            <a:custGeom>
              <a:avLst/>
              <a:gdLst/>
              <a:ahLst/>
              <a:cxnLst/>
              <a:rect r="r" b="b" t="t" l="l"/>
              <a:pathLst>
                <a:path h="1066810" w="5055039">
                  <a:moveTo>
                    <a:pt x="0" y="0"/>
                  </a:moveTo>
                  <a:lnTo>
                    <a:pt x="5055039" y="0"/>
                  </a:lnTo>
                  <a:lnTo>
                    <a:pt x="5055039" y="1066810"/>
                  </a:lnTo>
                  <a:lnTo>
                    <a:pt x="0" y="1066810"/>
                  </a:lnTo>
                  <a:lnTo>
                    <a:pt x="0" y="0"/>
                  </a:lnTo>
                  <a:close/>
                </a:path>
              </a:pathLst>
            </a:custGeom>
            <a:blipFill>
              <a:blip r:embed="rId8"/>
              <a:stretch>
                <a:fillRect l="0" t="0" r="0" b="0"/>
              </a:stretch>
            </a:blipFill>
          </p:spPr>
        </p:sp>
        <p:sp>
          <p:nvSpPr>
            <p:cNvPr name="Freeform 18" id="18"/>
            <p:cNvSpPr/>
            <p:nvPr/>
          </p:nvSpPr>
          <p:spPr>
            <a:xfrm flipH="false" flipV="false" rot="0">
              <a:off x="0" y="2099706"/>
              <a:ext cx="4945293" cy="1841333"/>
            </a:xfrm>
            <a:custGeom>
              <a:avLst/>
              <a:gdLst/>
              <a:ahLst/>
              <a:cxnLst/>
              <a:rect r="r" b="b" t="t" l="l"/>
              <a:pathLst>
                <a:path h="1841333" w="4945293">
                  <a:moveTo>
                    <a:pt x="0" y="0"/>
                  </a:moveTo>
                  <a:lnTo>
                    <a:pt x="4945293" y="0"/>
                  </a:lnTo>
                  <a:lnTo>
                    <a:pt x="4945293" y="1841332"/>
                  </a:lnTo>
                  <a:lnTo>
                    <a:pt x="0" y="1841332"/>
                  </a:lnTo>
                  <a:lnTo>
                    <a:pt x="0" y="0"/>
                  </a:lnTo>
                  <a:close/>
                </a:path>
              </a:pathLst>
            </a:custGeom>
            <a:blipFill>
              <a:blip r:embed="rId9"/>
              <a:stretch>
                <a:fillRect l="0" t="0" r="0" b="0"/>
              </a:stretch>
            </a:blipFill>
          </p:spPr>
        </p:sp>
        <p:sp>
          <p:nvSpPr>
            <p:cNvPr name="TextBox 19" id="19"/>
            <p:cNvSpPr txBox="true"/>
            <p:nvPr/>
          </p:nvSpPr>
          <p:spPr>
            <a:xfrm rot="0">
              <a:off x="0" y="-38100"/>
              <a:ext cx="5739564" cy="607236"/>
            </a:xfrm>
            <a:prstGeom prst="rect">
              <a:avLst/>
            </a:prstGeom>
          </p:spPr>
          <p:txBody>
            <a:bodyPr anchor="t" rtlCol="false" tIns="0" lIns="0" bIns="0" rIns="0">
              <a:spAutoFit/>
            </a:bodyPr>
            <a:lstStyle/>
            <a:p>
              <a:pPr algn="l">
                <a:lnSpc>
                  <a:spcPts val="3894"/>
                </a:lnSpc>
                <a:spcBef>
                  <a:spcPct val="0"/>
                </a:spcBef>
              </a:pPr>
              <a:r>
                <a:rPr lang="en-US" b="true" sz="2822" spc="276">
                  <a:solidFill>
                    <a:srgbClr val="FFFFFF"/>
                  </a:solidFill>
                  <a:latin typeface="Oswald Bold"/>
                  <a:ea typeface="Oswald Bold"/>
                  <a:cs typeface="Oswald Bold"/>
                  <a:sym typeface="Oswald Bold"/>
                </a:rPr>
                <a:t>INICIALIZAMOS ELEMTOS</a:t>
              </a:r>
            </a:p>
          </p:txBody>
        </p:sp>
        <p:sp>
          <p:nvSpPr>
            <p:cNvPr name="TextBox 20" id="20"/>
            <p:cNvSpPr txBox="true"/>
            <p:nvPr/>
          </p:nvSpPr>
          <p:spPr>
            <a:xfrm rot="0">
              <a:off x="0" y="1011753"/>
              <a:ext cx="3312256" cy="607236"/>
            </a:xfrm>
            <a:prstGeom prst="rect">
              <a:avLst/>
            </a:prstGeom>
          </p:spPr>
          <p:txBody>
            <a:bodyPr anchor="t" rtlCol="false" tIns="0" lIns="0" bIns="0" rIns="0">
              <a:spAutoFit/>
            </a:bodyPr>
            <a:lstStyle/>
            <a:p>
              <a:pPr algn="l">
                <a:lnSpc>
                  <a:spcPts val="3894"/>
                </a:lnSpc>
                <a:spcBef>
                  <a:spcPct val="0"/>
                </a:spcBef>
              </a:pPr>
              <a:r>
                <a:rPr lang="en-US" b="true" sz="2822" spc="276">
                  <a:solidFill>
                    <a:srgbClr val="FFFFFF"/>
                  </a:solidFill>
                  <a:latin typeface="Oswald Bold"/>
                  <a:ea typeface="Oswald Bold"/>
                  <a:cs typeface="Oswald Bold"/>
                  <a:sym typeface="Oswald Bold"/>
                </a:rPr>
                <a:t>VIRTUAL WIRE</a:t>
              </a:r>
            </a:p>
          </p:txBody>
        </p:sp>
        <p:sp>
          <p:nvSpPr>
            <p:cNvPr name="TextBox 21" id="21"/>
            <p:cNvSpPr txBox="true"/>
            <p:nvPr/>
          </p:nvSpPr>
          <p:spPr>
            <a:xfrm rot="0">
              <a:off x="0" y="7817638"/>
              <a:ext cx="895226" cy="607236"/>
            </a:xfrm>
            <a:prstGeom prst="rect">
              <a:avLst/>
            </a:prstGeom>
          </p:spPr>
          <p:txBody>
            <a:bodyPr anchor="t" rtlCol="false" tIns="0" lIns="0" bIns="0" rIns="0">
              <a:spAutoFit/>
            </a:bodyPr>
            <a:lstStyle/>
            <a:p>
              <a:pPr algn="l">
                <a:lnSpc>
                  <a:spcPts val="3894"/>
                </a:lnSpc>
                <a:spcBef>
                  <a:spcPct val="0"/>
                </a:spcBef>
              </a:pPr>
              <a:r>
                <a:rPr lang="en-US" b="true" sz="2822" spc="276">
                  <a:solidFill>
                    <a:srgbClr val="FFFFFF"/>
                  </a:solidFill>
                  <a:latin typeface="Oswald Bold"/>
                  <a:ea typeface="Oswald Bold"/>
                  <a:cs typeface="Oswald Bold"/>
                  <a:sym typeface="Oswald Bold"/>
                </a:rPr>
                <a:t>LCD</a:t>
              </a:r>
            </a:p>
          </p:txBody>
        </p:sp>
        <p:sp>
          <p:nvSpPr>
            <p:cNvPr name="TextBox 22" id="22"/>
            <p:cNvSpPr txBox="true"/>
            <p:nvPr/>
          </p:nvSpPr>
          <p:spPr>
            <a:xfrm rot="0">
              <a:off x="0" y="5220258"/>
              <a:ext cx="1627838" cy="607236"/>
            </a:xfrm>
            <a:prstGeom prst="rect">
              <a:avLst/>
            </a:prstGeom>
          </p:spPr>
          <p:txBody>
            <a:bodyPr anchor="t" rtlCol="false" tIns="0" lIns="0" bIns="0" rIns="0">
              <a:spAutoFit/>
            </a:bodyPr>
            <a:lstStyle/>
            <a:p>
              <a:pPr algn="l">
                <a:lnSpc>
                  <a:spcPts val="3894"/>
                </a:lnSpc>
                <a:spcBef>
                  <a:spcPct val="0"/>
                </a:spcBef>
              </a:pPr>
              <a:r>
                <a:rPr lang="en-US" b="true" sz="2822" spc="276">
                  <a:solidFill>
                    <a:srgbClr val="FFFFFF"/>
                  </a:solidFill>
                  <a:latin typeface="Oswald Bold"/>
                  <a:ea typeface="Oswald Bold"/>
                  <a:cs typeface="Oswald Bold"/>
                  <a:sym typeface="Oswald Bold"/>
                </a:rPr>
                <a:t>RELE</a:t>
              </a:r>
            </a:p>
          </p:txBody>
        </p:sp>
        <p:sp>
          <p:nvSpPr>
            <p:cNvPr name="TextBox 23" id="23"/>
            <p:cNvSpPr txBox="true"/>
            <p:nvPr/>
          </p:nvSpPr>
          <p:spPr>
            <a:xfrm rot="0">
              <a:off x="0" y="4393180"/>
              <a:ext cx="7284248" cy="384462"/>
            </a:xfrm>
            <a:prstGeom prst="rect">
              <a:avLst/>
            </a:prstGeom>
          </p:spPr>
          <p:txBody>
            <a:bodyPr anchor="t" rtlCol="false" tIns="0" lIns="0" bIns="0" rIns="0">
              <a:spAutoFit/>
            </a:bodyPr>
            <a:lstStyle/>
            <a:p>
              <a:pPr algn="l">
                <a:lnSpc>
                  <a:spcPts val="2498"/>
                </a:lnSpc>
                <a:spcBef>
                  <a:spcPct val="0"/>
                </a:spcBef>
              </a:pPr>
              <a:r>
                <a:rPr lang="en-US" sz="1810" spc="177" u="sng">
                  <a:solidFill>
                    <a:srgbClr val="FFFFFF"/>
                  </a:solidFill>
                  <a:latin typeface="Oswald"/>
                  <a:ea typeface="Oswald"/>
                  <a:cs typeface="Oswald"/>
                  <a:sym typeface="Oswald"/>
                </a:rPr>
                <a:t>*HABILITANDO MODO ESCUCHA PERMANENTE</a:t>
              </a:r>
            </a:p>
          </p:txBody>
        </p:sp>
      </p:grpSp>
      <p:sp>
        <p:nvSpPr>
          <p:cNvPr name="Freeform 24" id="24"/>
          <p:cNvSpPr/>
          <p:nvPr/>
        </p:nvSpPr>
        <p:spPr>
          <a:xfrm flipH="false" flipV="false" rot="0">
            <a:off x="11899517" y="2886634"/>
            <a:ext cx="4888612" cy="1506088"/>
          </a:xfrm>
          <a:custGeom>
            <a:avLst/>
            <a:gdLst/>
            <a:ahLst/>
            <a:cxnLst/>
            <a:rect r="r" b="b" t="t" l="l"/>
            <a:pathLst>
              <a:path h="1506088" w="4888612">
                <a:moveTo>
                  <a:pt x="0" y="0"/>
                </a:moveTo>
                <a:lnTo>
                  <a:pt x="4888612" y="0"/>
                </a:lnTo>
                <a:lnTo>
                  <a:pt x="4888612" y="1506088"/>
                </a:lnTo>
                <a:lnTo>
                  <a:pt x="0" y="1506088"/>
                </a:lnTo>
                <a:lnTo>
                  <a:pt x="0" y="0"/>
                </a:lnTo>
                <a:close/>
              </a:path>
            </a:pathLst>
          </a:custGeom>
          <a:blipFill>
            <a:blip r:embed="rId10"/>
            <a:stretch>
              <a:fillRect l="0" t="0" r="0" b="0"/>
            </a:stretch>
          </a:blipFill>
        </p:spPr>
      </p:sp>
      <p:sp>
        <p:nvSpPr>
          <p:cNvPr name="Freeform 25" id="25"/>
          <p:cNvSpPr/>
          <p:nvPr/>
        </p:nvSpPr>
        <p:spPr>
          <a:xfrm flipH="false" flipV="false" rot="0">
            <a:off x="11899517" y="5344505"/>
            <a:ext cx="6345940" cy="2373521"/>
          </a:xfrm>
          <a:custGeom>
            <a:avLst/>
            <a:gdLst/>
            <a:ahLst/>
            <a:cxnLst/>
            <a:rect r="r" b="b" t="t" l="l"/>
            <a:pathLst>
              <a:path h="2373521" w="6345940">
                <a:moveTo>
                  <a:pt x="0" y="0"/>
                </a:moveTo>
                <a:lnTo>
                  <a:pt x="6345940" y="0"/>
                </a:lnTo>
                <a:lnTo>
                  <a:pt x="6345940" y="2373520"/>
                </a:lnTo>
                <a:lnTo>
                  <a:pt x="0" y="2373520"/>
                </a:lnTo>
                <a:lnTo>
                  <a:pt x="0" y="0"/>
                </a:lnTo>
                <a:close/>
              </a:path>
            </a:pathLst>
          </a:custGeom>
          <a:blipFill>
            <a:blip r:embed="rId11"/>
            <a:stretch>
              <a:fillRect l="0" t="0" r="0" b="0"/>
            </a:stretch>
          </a:blipFill>
        </p:spPr>
      </p:sp>
      <p:sp>
        <p:nvSpPr>
          <p:cNvPr name="Freeform 26" id="26"/>
          <p:cNvSpPr/>
          <p:nvPr/>
        </p:nvSpPr>
        <p:spPr>
          <a:xfrm flipH="false" flipV="false" rot="0">
            <a:off x="11899517" y="9048141"/>
            <a:ext cx="6381896" cy="1059891"/>
          </a:xfrm>
          <a:custGeom>
            <a:avLst/>
            <a:gdLst/>
            <a:ahLst/>
            <a:cxnLst/>
            <a:rect r="r" b="b" t="t" l="l"/>
            <a:pathLst>
              <a:path h="1059891" w="6381896">
                <a:moveTo>
                  <a:pt x="0" y="0"/>
                </a:moveTo>
                <a:lnTo>
                  <a:pt x="6381896" y="0"/>
                </a:lnTo>
                <a:lnTo>
                  <a:pt x="6381896" y="1059891"/>
                </a:lnTo>
                <a:lnTo>
                  <a:pt x="0" y="1059891"/>
                </a:lnTo>
                <a:lnTo>
                  <a:pt x="0" y="0"/>
                </a:lnTo>
                <a:close/>
              </a:path>
            </a:pathLst>
          </a:custGeom>
          <a:blipFill>
            <a:blip r:embed="rId12"/>
            <a:stretch>
              <a:fillRect l="0" t="0" r="0" b="0"/>
            </a:stretch>
          </a:blipFill>
        </p:spPr>
      </p:sp>
      <p:sp>
        <p:nvSpPr>
          <p:cNvPr name="TextBox 27" id="27"/>
          <p:cNvSpPr txBox="true"/>
          <p:nvPr/>
        </p:nvSpPr>
        <p:spPr>
          <a:xfrm rot="0">
            <a:off x="11899517" y="1525052"/>
            <a:ext cx="913567" cy="460091"/>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LOOP</a:t>
            </a:r>
          </a:p>
        </p:txBody>
      </p:sp>
      <p:sp>
        <p:nvSpPr>
          <p:cNvPr name="TextBox 28" id="28"/>
          <p:cNvSpPr txBox="true"/>
          <p:nvPr/>
        </p:nvSpPr>
        <p:spPr>
          <a:xfrm rot="0">
            <a:off x="11899517" y="2202414"/>
            <a:ext cx="6148694" cy="419324"/>
          </a:xfrm>
          <a:prstGeom prst="rect">
            <a:avLst/>
          </a:prstGeom>
        </p:spPr>
        <p:txBody>
          <a:bodyPr anchor="t" rtlCol="false" tIns="0" lIns="0" bIns="0" rIns="0">
            <a:spAutoFit/>
          </a:bodyPr>
          <a:lstStyle/>
          <a:p>
            <a:pPr algn="l">
              <a:lnSpc>
                <a:spcPts val="3436"/>
              </a:lnSpc>
              <a:spcBef>
                <a:spcPct val="0"/>
              </a:spcBef>
            </a:pPr>
            <a:r>
              <a:rPr lang="en-US" b="true" sz="2490" spc="244">
                <a:solidFill>
                  <a:srgbClr val="FFFFFF"/>
                </a:solidFill>
                <a:latin typeface="Oswald Bold"/>
                <a:ea typeface="Oswald Bold"/>
                <a:cs typeface="Oswald Bold"/>
                <a:sym typeface="Oswald Bold"/>
              </a:rPr>
              <a:t>RECEPCION Y PROCESAMIENTO DEL MSJ</a:t>
            </a:r>
          </a:p>
        </p:txBody>
      </p:sp>
      <p:sp>
        <p:nvSpPr>
          <p:cNvPr name="TextBox 29" id="29"/>
          <p:cNvSpPr txBox="true"/>
          <p:nvPr/>
        </p:nvSpPr>
        <p:spPr>
          <a:xfrm rot="0">
            <a:off x="11899517" y="4619518"/>
            <a:ext cx="6148694" cy="460091"/>
          </a:xfrm>
          <a:prstGeom prst="rect">
            <a:avLst/>
          </a:prstGeom>
        </p:spPr>
        <p:txBody>
          <a:bodyPr anchor="t" rtlCol="false" tIns="0" lIns="0" bIns="0" rIns="0">
            <a:spAutoFit/>
          </a:bodyPr>
          <a:lstStyle/>
          <a:p>
            <a:pPr algn="l">
              <a:lnSpc>
                <a:spcPts val="3850"/>
              </a:lnSpc>
              <a:spcBef>
                <a:spcPct val="0"/>
              </a:spcBef>
            </a:pPr>
            <a:r>
              <a:rPr lang="en-US" b="true" sz="2790" spc="273">
                <a:solidFill>
                  <a:srgbClr val="FFFFFF"/>
                </a:solidFill>
                <a:latin typeface="Oswald Bold"/>
                <a:ea typeface="Oswald Bold"/>
                <a:cs typeface="Oswald Bold"/>
                <a:sym typeface="Oswald Bold"/>
              </a:rPr>
              <a:t>EXTRACCION Y FORMATO</a:t>
            </a:r>
          </a:p>
        </p:txBody>
      </p:sp>
      <p:sp>
        <p:nvSpPr>
          <p:cNvPr name="TextBox 30" id="30"/>
          <p:cNvSpPr txBox="true"/>
          <p:nvPr/>
        </p:nvSpPr>
        <p:spPr>
          <a:xfrm rot="0">
            <a:off x="11899517" y="7935296"/>
            <a:ext cx="6148694" cy="847949"/>
          </a:xfrm>
          <a:prstGeom prst="rect">
            <a:avLst/>
          </a:prstGeom>
        </p:spPr>
        <p:txBody>
          <a:bodyPr anchor="t" rtlCol="false" tIns="0" lIns="0" bIns="0" rIns="0">
            <a:spAutoFit/>
          </a:bodyPr>
          <a:lstStyle/>
          <a:p>
            <a:pPr algn="l" marL="0" indent="0" lvl="0">
              <a:lnSpc>
                <a:spcPts val="3436"/>
              </a:lnSpc>
              <a:spcBef>
                <a:spcPct val="0"/>
              </a:spcBef>
            </a:pPr>
            <a:r>
              <a:rPr lang="en-US" b="true" sz="2490" spc="244" strike="noStrike" u="none">
                <a:solidFill>
                  <a:srgbClr val="FFFFFF"/>
                </a:solidFill>
                <a:latin typeface="Oswald Bold"/>
                <a:ea typeface="Oswald Bold"/>
                <a:cs typeface="Oswald Bold"/>
                <a:sym typeface="Oswald Bold"/>
              </a:rPr>
              <a:t>CONDICIONAL PARA MANEJO DE LA LAMPARA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7589602"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539613" y="1991899"/>
            <a:ext cx="5453020" cy="8059166"/>
          </a:xfrm>
          <a:custGeom>
            <a:avLst/>
            <a:gdLst/>
            <a:ahLst/>
            <a:cxnLst/>
            <a:rect r="r" b="b" t="t" l="l"/>
            <a:pathLst>
              <a:path h="8059166" w="5453020">
                <a:moveTo>
                  <a:pt x="0" y="0"/>
                </a:moveTo>
                <a:lnTo>
                  <a:pt x="5453020" y="0"/>
                </a:lnTo>
                <a:lnTo>
                  <a:pt x="5453020" y="8059166"/>
                </a:lnTo>
                <a:lnTo>
                  <a:pt x="0" y="8059166"/>
                </a:lnTo>
                <a:lnTo>
                  <a:pt x="0" y="0"/>
                </a:lnTo>
                <a:close/>
              </a:path>
            </a:pathLst>
          </a:custGeom>
          <a:blipFill>
            <a:blip r:embed="rId4"/>
            <a:stretch>
              <a:fillRect l="0" t="0" r="0" b="0"/>
            </a:stretch>
          </a:blipFill>
        </p:spPr>
      </p:sp>
      <p:sp>
        <p:nvSpPr>
          <p:cNvPr name="TextBox 5" id="5"/>
          <p:cNvSpPr txBox="true"/>
          <p:nvPr/>
        </p:nvSpPr>
        <p:spPr>
          <a:xfrm rot="0">
            <a:off x="539613" y="287052"/>
            <a:ext cx="10906040" cy="1349947"/>
          </a:xfrm>
          <a:prstGeom prst="rect">
            <a:avLst/>
          </a:prstGeom>
        </p:spPr>
        <p:txBody>
          <a:bodyPr anchor="t" rtlCol="false" tIns="0" lIns="0" bIns="0" rIns="0">
            <a:spAutoFit/>
          </a:bodyPr>
          <a:lstStyle/>
          <a:p>
            <a:pPr algn="l">
              <a:lnSpc>
                <a:spcPts val="11082"/>
              </a:lnSpc>
            </a:pPr>
            <a:r>
              <a:rPr lang="en-US" b="true" sz="8030" spc="786">
                <a:solidFill>
                  <a:srgbClr val="FFFFFF"/>
                </a:solidFill>
                <a:latin typeface="Oswald Bold"/>
                <a:ea typeface="Oswald Bold"/>
                <a:cs typeface="Oswald Bold"/>
                <a:sym typeface="Oswald Bold"/>
              </a:rPr>
              <a:t>ARQUITECTURA TX</a:t>
            </a:r>
          </a:p>
        </p:txBody>
      </p:sp>
      <p:graphicFrame>
        <p:nvGraphicFramePr>
          <p:cNvPr name="Object 6" id="6"/>
          <p:cNvGraphicFramePr/>
          <p:nvPr/>
        </p:nvGraphicFramePr>
        <p:xfrm>
          <a:off x="6573722" y="6021482"/>
          <a:ext cx="3771900" cy="3771900"/>
        </p:xfrm>
        <a:graphic>
          <a:graphicData uri="http://schemas.openxmlformats.org/presentationml/2006/ole">
            <p:oleObj imgW="4521200" imgH="4521200" r:id="rId6" progId="Excel.Sheet.12" name="Worksheet">
              <p:embed/>
              <p:pic>
                <p:nvPicPr>
                  <p:cNvPr name="" id="0"/>
                  <p:cNvPicPr/>
                  <p:nvPr/>
                </p:nvPicPr>
                <p:blipFill>
                  <a:blip r:embed="rId5"/>
                  <a:stretch>
                    <a:fillRect/>
                  </a:stretch>
                </p:blipFill>
                <p:spPr>
                  <a:xfrm>
                    <a:off x="1270000" y="1270000"/>
                    <a:ext cx="1270000" cy="1270000"/>
                  </a:xfrm>
                  <a:prstGeom prst="rect"/>
                </p:spPr>
              </p:pic>
            </p:oleObj>
          </a:graphicData>
        </a:graphic>
      </p:graphicFrame>
      <p:grpSp>
        <p:nvGrpSpPr>
          <p:cNvPr name="Group 7" id="7"/>
          <p:cNvGrpSpPr/>
          <p:nvPr/>
        </p:nvGrpSpPr>
        <p:grpSpPr>
          <a:xfrm rot="0">
            <a:off x="6573722" y="1991899"/>
            <a:ext cx="11105663" cy="3526364"/>
            <a:chOff x="0" y="0"/>
            <a:chExt cx="4255060" cy="1351103"/>
          </a:xfrm>
        </p:grpSpPr>
        <p:sp>
          <p:nvSpPr>
            <p:cNvPr name="Freeform 8" id="8"/>
            <p:cNvSpPr/>
            <p:nvPr/>
          </p:nvSpPr>
          <p:spPr>
            <a:xfrm flipH="false" flipV="false" rot="0">
              <a:off x="0" y="0"/>
              <a:ext cx="4255060" cy="1351103"/>
            </a:xfrm>
            <a:custGeom>
              <a:avLst/>
              <a:gdLst/>
              <a:ahLst/>
              <a:cxnLst/>
              <a:rect r="r" b="b" t="t" l="l"/>
              <a:pathLst>
                <a:path h="1351103" w="4255060">
                  <a:moveTo>
                    <a:pt x="8365" y="0"/>
                  </a:moveTo>
                  <a:lnTo>
                    <a:pt x="4246695" y="0"/>
                  </a:lnTo>
                  <a:cubicBezTo>
                    <a:pt x="4248913" y="0"/>
                    <a:pt x="4251041" y="881"/>
                    <a:pt x="4252610" y="2450"/>
                  </a:cubicBezTo>
                  <a:cubicBezTo>
                    <a:pt x="4254179" y="4019"/>
                    <a:pt x="4255060" y="6147"/>
                    <a:pt x="4255060" y="8365"/>
                  </a:cubicBezTo>
                  <a:lnTo>
                    <a:pt x="4255060" y="1342737"/>
                  </a:lnTo>
                  <a:cubicBezTo>
                    <a:pt x="4255060" y="1347357"/>
                    <a:pt x="4251315" y="1351103"/>
                    <a:pt x="4246695" y="1351103"/>
                  </a:cubicBezTo>
                  <a:lnTo>
                    <a:pt x="8365" y="1351103"/>
                  </a:lnTo>
                  <a:cubicBezTo>
                    <a:pt x="6147" y="1351103"/>
                    <a:pt x="4019" y="1350221"/>
                    <a:pt x="2450" y="1348652"/>
                  </a:cubicBezTo>
                  <a:cubicBezTo>
                    <a:pt x="881" y="1347084"/>
                    <a:pt x="0" y="1344956"/>
                    <a:pt x="0" y="1342737"/>
                  </a:cubicBezTo>
                  <a:lnTo>
                    <a:pt x="0" y="8365"/>
                  </a:lnTo>
                  <a:cubicBezTo>
                    <a:pt x="0" y="6147"/>
                    <a:pt x="881" y="4019"/>
                    <a:pt x="2450" y="2450"/>
                  </a:cubicBezTo>
                  <a:cubicBezTo>
                    <a:pt x="4019" y="881"/>
                    <a:pt x="6147" y="0"/>
                    <a:pt x="8365" y="0"/>
                  </a:cubicBezTo>
                  <a:close/>
                </a:path>
              </a:pathLst>
            </a:custGeom>
            <a:solidFill>
              <a:srgbClr val="EFEFEF"/>
            </a:solidFill>
          </p:spPr>
        </p:sp>
        <p:sp>
          <p:nvSpPr>
            <p:cNvPr name="TextBox 9" id="9"/>
            <p:cNvSpPr txBox="true"/>
            <p:nvPr/>
          </p:nvSpPr>
          <p:spPr>
            <a:xfrm>
              <a:off x="0" y="-19050"/>
              <a:ext cx="4255060" cy="1370153"/>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6783764" y="2012196"/>
            <a:ext cx="10685578" cy="3605514"/>
          </a:xfrm>
          <a:prstGeom prst="rect">
            <a:avLst/>
          </a:prstGeom>
        </p:spPr>
        <p:txBody>
          <a:bodyPr anchor="t" rtlCol="false" tIns="0" lIns="0" bIns="0" rIns="0">
            <a:spAutoFit/>
          </a:bodyPr>
          <a:lstStyle/>
          <a:p>
            <a:pPr algn="l">
              <a:lnSpc>
                <a:spcPts val="2669"/>
              </a:lnSpc>
            </a:pPr>
            <a:r>
              <a:rPr lang="en-US" sz="1934" spc="189">
                <a:solidFill>
                  <a:srgbClr val="1A1A1A"/>
                </a:solidFill>
                <a:latin typeface="DM Sans"/>
                <a:ea typeface="DM Sans"/>
                <a:cs typeface="DM Sans"/>
                <a:sym typeface="DM Sans"/>
              </a:rPr>
              <a:t>El riel de 5V del UNO alimenta al módulo RF, al sensor DHT11 y al back-light del LCD. La línea de GND es común a todos los módulos.</a:t>
            </a:r>
          </a:p>
          <a:p>
            <a:pPr algn="l">
              <a:lnSpc>
                <a:spcPts val="2669"/>
              </a:lnSpc>
            </a:pPr>
            <a:r>
              <a:rPr lang="en-US" sz="1934" spc="189">
                <a:solidFill>
                  <a:srgbClr val="1A1A1A"/>
                </a:solidFill>
                <a:latin typeface="DM Sans"/>
                <a:ea typeface="DM Sans"/>
                <a:cs typeface="DM Sans"/>
                <a:sym typeface="DM Sans"/>
              </a:rPr>
              <a:t>Comunicación RF (VirtualWire): Se utiliza un pin GPIO dedicado (DATA) para modular ASK a unos 4 kbps, definidos en el codigo. </a:t>
            </a:r>
          </a:p>
          <a:p>
            <a:pPr algn="l">
              <a:lnSpc>
                <a:spcPts val="2669"/>
              </a:lnSpc>
            </a:pPr>
            <a:r>
              <a:rPr lang="en-US" sz="1934" spc="189">
                <a:solidFill>
                  <a:srgbClr val="1A1A1A"/>
                </a:solidFill>
                <a:latin typeface="DM Sans"/>
                <a:ea typeface="DM Sans"/>
                <a:cs typeface="DM Sans"/>
                <a:sym typeface="DM Sans"/>
              </a:rPr>
              <a:t>Sensor DHT11 utiliza un solo hilo de datos bidireccional conectado al pin 4</a:t>
            </a:r>
          </a:p>
          <a:p>
            <a:pPr algn="l">
              <a:lnSpc>
                <a:spcPts val="2669"/>
              </a:lnSpc>
            </a:pPr>
            <a:r>
              <a:rPr lang="en-US" sz="1934" spc="189">
                <a:solidFill>
                  <a:srgbClr val="1A1A1A"/>
                </a:solidFill>
                <a:latin typeface="DM Sans"/>
                <a:ea typeface="DM Sans"/>
                <a:cs typeface="DM Sans"/>
                <a:sym typeface="DM Sans"/>
              </a:rPr>
              <a:t>Pantalla I²C 20×4 comparte el bus I²C del Arduino en los pines A4 (SDA) y A5 (SCL). Además de SDA y SCL, solo necesita alimentación (VCC) y tierra (GND).</a:t>
            </a:r>
          </a:p>
          <a:p>
            <a:pPr algn="l">
              <a:lnSpc>
                <a:spcPts val="2669"/>
              </a:lnSpc>
            </a:pPr>
            <a:r>
              <a:rPr lang="en-US" sz="1934" spc="189">
                <a:solidFill>
                  <a:srgbClr val="1A1A1A"/>
                </a:solidFill>
                <a:latin typeface="DM Sans"/>
                <a:ea typeface="DM Sans"/>
                <a:cs typeface="DM Sans"/>
                <a:sym typeface="DM Sans"/>
              </a:rPr>
              <a:t>Los pines D0 (RX0) y D1 (TX0) del Arduino van a un terminal virtual en Proteus, donde se muestran los mensajes de Serial.print().</a:t>
            </a:r>
          </a:p>
          <a:p>
            <a:pPr algn="l" marL="0" indent="0" lvl="0">
              <a:lnSpc>
                <a:spcPts val="2536"/>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7589602"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6573722" y="1991899"/>
            <a:ext cx="11105663" cy="3526364"/>
            <a:chOff x="0" y="0"/>
            <a:chExt cx="4255060" cy="1351103"/>
          </a:xfrm>
        </p:grpSpPr>
        <p:sp>
          <p:nvSpPr>
            <p:cNvPr name="Freeform 5" id="5"/>
            <p:cNvSpPr/>
            <p:nvPr/>
          </p:nvSpPr>
          <p:spPr>
            <a:xfrm flipH="false" flipV="false" rot="0">
              <a:off x="0" y="0"/>
              <a:ext cx="4255060" cy="1351103"/>
            </a:xfrm>
            <a:custGeom>
              <a:avLst/>
              <a:gdLst/>
              <a:ahLst/>
              <a:cxnLst/>
              <a:rect r="r" b="b" t="t" l="l"/>
              <a:pathLst>
                <a:path h="1351103" w="4255060">
                  <a:moveTo>
                    <a:pt x="8365" y="0"/>
                  </a:moveTo>
                  <a:lnTo>
                    <a:pt x="4246695" y="0"/>
                  </a:lnTo>
                  <a:cubicBezTo>
                    <a:pt x="4248913" y="0"/>
                    <a:pt x="4251041" y="881"/>
                    <a:pt x="4252610" y="2450"/>
                  </a:cubicBezTo>
                  <a:cubicBezTo>
                    <a:pt x="4254179" y="4019"/>
                    <a:pt x="4255060" y="6147"/>
                    <a:pt x="4255060" y="8365"/>
                  </a:cubicBezTo>
                  <a:lnTo>
                    <a:pt x="4255060" y="1342737"/>
                  </a:lnTo>
                  <a:cubicBezTo>
                    <a:pt x="4255060" y="1347357"/>
                    <a:pt x="4251315" y="1351103"/>
                    <a:pt x="4246695" y="1351103"/>
                  </a:cubicBezTo>
                  <a:lnTo>
                    <a:pt x="8365" y="1351103"/>
                  </a:lnTo>
                  <a:cubicBezTo>
                    <a:pt x="6147" y="1351103"/>
                    <a:pt x="4019" y="1350221"/>
                    <a:pt x="2450" y="1348652"/>
                  </a:cubicBezTo>
                  <a:cubicBezTo>
                    <a:pt x="881" y="1347084"/>
                    <a:pt x="0" y="1344956"/>
                    <a:pt x="0" y="1342737"/>
                  </a:cubicBezTo>
                  <a:lnTo>
                    <a:pt x="0" y="8365"/>
                  </a:lnTo>
                  <a:cubicBezTo>
                    <a:pt x="0" y="6147"/>
                    <a:pt x="881" y="4019"/>
                    <a:pt x="2450" y="2450"/>
                  </a:cubicBezTo>
                  <a:cubicBezTo>
                    <a:pt x="4019" y="881"/>
                    <a:pt x="6147" y="0"/>
                    <a:pt x="8365" y="0"/>
                  </a:cubicBezTo>
                  <a:close/>
                </a:path>
              </a:pathLst>
            </a:custGeom>
            <a:solidFill>
              <a:srgbClr val="EFEFEF"/>
            </a:solidFill>
          </p:spPr>
        </p:sp>
        <p:sp>
          <p:nvSpPr>
            <p:cNvPr name="TextBox 6" id="6"/>
            <p:cNvSpPr txBox="true"/>
            <p:nvPr/>
          </p:nvSpPr>
          <p:spPr>
            <a:xfrm>
              <a:off x="0" y="-19050"/>
              <a:ext cx="4255060" cy="1370153"/>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539613" y="1991899"/>
            <a:ext cx="5453020" cy="7748501"/>
          </a:xfrm>
          <a:custGeom>
            <a:avLst/>
            <a:gdLst/>
            <a:ahLst/>
            <a:cxnLst/>
            <a:rect r="r" b="b" t="t" l="l"/>
            <a:pathLst>
              <a:path h="7748501" w="5453020">
                <a:moveTo>
                  <a:pt x="0" y="0"/>
                </a:moveTo>
                <a:lnTo>
                  <a:pt x="5453020" y="0"/>
                </a:lnTo>
                <a:lnTo>
                  <a:pt x="5453020" y="7748501"/>
                </a:lnTo>
                <a:lnTo>
                  <a:pt x="0" y="7748501"/>
                </a:lnTo>
                <a:lnTo>
                  <a:pt x="0" y="0"/>
                </a:lnTo>
                <a:close/>
              </a:path>
            </a:pathLst>
          </a:custGeom>
          <a:blipFill>
            <a:blip r:embed="rId4"/>
            <a:stretch>
              <a:fillRect l="0" t="0" r="0" b="0"/>
            </a:stretch>
          </a:blipFill>
        </p:spPr>
      </p:sp>
      <p:sp>
        <p:nvSpPr>
          <p:cNvPr name="TextBox 8" id="8"/>
          <p:cNvSpPr txBox="true"/>
          <p:nvPr/>
        </p:nvSpPr>
        <p:spPr>
          <a:xfrm rot="0">
            <a:off x="539613" y="287052"/>
            <a:ext cx="10906040" cy="1349947"/>
          </a:xfrm>
          <a:prstGeom prst="rect">
            <a:avLst/>
          </a:prstGeom>
        </p:spPr>
        <p:txBody>
          <a:bodyPr anchor="t" rtlCol="false" tIns="0" lIns="0" bIns="0" rIns="0">
            <a:spAutoFit/>
          </a:bodyPr>
          <a:lstStyle/>
          <a:p>
            <a:pPr algn="l">
              <a:lnSpc>
                <a:spcPts val="11082"/>
              </a:lnSpc>
            </a:pPr>
            <a:r>
              <a:rPr lang="en-US" b="true" sz="8030" spc="786">
                <a:solidFill>
                  <a:srgbClr val="FFFFFF"/>
                </a:solidFill>
                <a:latin typeface="Oswald Bold"/>
                <a:ea typeface="Oswald Bold"/>
                <a:cs typeface="Oswald Bold"/>
                <a:sym typeface="Oswald Bold"/>
              </a:rPr>
              <a:t>ARQUITECTURA RX</a:t>
            </a:r>
          </a:p>
        </p:txBody>
      </p:sp>
      <p:sp>
        <p:nvSpPr>
          <p:cNvPr name="TextBox 9" id="9"/>
          <p:cNvSpPr txBox="true"/>
          <p:nvPr/>
        </p:nvSpPr>
        <p:spPr>
          <a:xfrm rot="0">
            <a:off x="6708473" y="1973844"/>
            <a:ext cx="10836162" cy="3638761"/>
          </a:xfrm>
          <a:prstGeom prst="rect">
            <a:avLst/>
          </a:prstGeom>
        </p:spPr>
        <p:txBody>
          <a:bodyPr anchor="t" rtlCol="false" tIns="0" lIns="0" bIns="0" rIns="0">
            <a:spAutoFit/>
          </a:bodyPr>
          <a:lstStyle/>
          <a:p>
            <a:pPr algn="l">
              <a:lnSpc>
                <a:spcPts val="2280"/>
              </a:lnSpc>
            </a:pPr>
            <a:r>
              <a:rPr lang="en-US" sz="1652" spc="161">
                <a:solidFill>
                  <a:srgbClr val="1A1A1A"/>
                </a:solidFill>
                <a:latin typeface="DM Sans"/>
                <a:ea typeface="DM Sans"/>
                <a:cs typeface="DM Sans"/>
                <a:sym typeface="DM Sans"/>
              </a:rPr>
              <a:t>El riel de 5V del UNO alimenta al módulo RF, al sensor DHT11 y al back-light del LCD. La línea de GND es común a todos los módulos.</a:t>
            </a:r>
          </a:p>
          <a:p>
            <a:pPr algn="l">
              <a:lnSpc>
                <a:spcPts val="2280"/>
              </a:lnSpc>
            </a:pPr>
            <a:r>
              <a:rPr lang="en-US" sz="1652" spc="161">
                <a:solidFill>
                  <a:srgbClr val="1A1A1A"/>
                </a:solidFill>
                <a:latin typeface="DM Sans"/>
                <a:ea typeface="DM Sans"/>
                <a:cs typeface="DM Sans"/>
                <a:sym typeface="DM Sans"/>
              </a:rPr>
              <a:t>módulo RX (“DATA OUT”) va a un GPIO del Arduino(PIN 12). Solo requiere líneas que DATA, VCC y GND.</a:t>
            </a:r>
          </a:p>
          <a:p>
            <a:pPr algn="l">
              <a:lnSpc>
                <a:spcPts val="2280"/>
              </a:lnSpc>
            </a:pPr>
            <a:r>
              <a:rPr lang="en-US" sz="1652" spc="161">
                <a:solidFill>
                  <a:srgbClr val="1A1A1A"/>
                </a:solidFill>
                <a:latin typeface="DM Sans"/>
                <a:ea typeface="DM Sans"/>
                <a:cs typeface="DM Sans"/>
                <a:sym typeface="DM Sans"/>
              </a:rPr>
              <a:t>Uno de los terminales de la bobina del relé se alimenta a 5 V; el otro va al pin digital elegido (PIN D7) pasando antes por un transistor de conmutación. El contacto del relé se inserta en serie entre la fuente de 12 V (Vsine) y la lámpara L1, de modo que al energizar la bobina ésta cierra el circuito de 12 V y enciende la lámpara.</a:t>
            </a:r>
          </a:p>
          <a:p>
            <a:pPr algn="l">
              <a:lnSpc>
                <a:spcPts val="2280"/>
              </a:lnSpc>
            </a:pPr>
            <a:r>
              <a:rPr lang="en-US" sz="1652" spc="161">
                <a:solidFill>
                  <a:srgbClr val="1A1A1A"/>
                </a:solidFill>
                <a:latin typeface="DM Sans"/>
                <a:ea typeface="DM Sans"/>
                <a:cs typeface="DM Sans"/>
                <a:sym typeface="DM Sans"/>
              </a:rPr>
              <a:t>Pantalla I²C 20×4 comparte el bus I²C del Arduino en los pines A4 (SDA) y A5 (SCL). Además de SDA y SCL, solo necesita alimentación (VCC) y tierra (GND).</a:t>
            </a:r>
          </a:p>
          <a:p>
            <a:pPr algn="l">
              <a:lnSpc>
                <a:spcPts val="2280"/>
              </a:lnSpc>
            </a:pPr>
            <a:r>
              <a:rPr lang="en-US" sz="1652" spc="161">
                <a:solidFill>
                  <a:srgbClr val="1A1A1A"/>
                </a:solidFill>
                <a:latin typeface="DM Sans"/>
                <a:ea typeface="DM Sans"/>
                <a:cs typeface="DM Sans"/>
                <a:sym typeface="DM Sans"/>
              </a:rPr>
              <a:t>Los pines D0 (RX0) y D1 (TX0) del Arduino van a un terminal virtual en Proteus, donde se muestran los mensajes de Serial.print().</a:t>
            </a:r>
          </a:p>
          <a:p>
            <a:pPr algn="l" marL="0" indent="0" lvl="0">
              <a:lnSpc>
                <a:spcPts val="2167"/>
              </a:lnSpc>
              <a:spcBef>
                <a:spcPct val="0"/>
              </a:spcBef>
            </a:pPr>
          </a:p>
        </p:txBody>
      </p:sp>
      <p:graphicFrame>
        <p:nvGraphicFramePr>
          <p:cNvPr name="Object 10" id="10"/>
          <p:cNvGraphicFramePr/>
          <p:nvPr/>
        </p:nvGraphicFramePr>
        <p:xfrm>
          <a:off x="6573722" y="5968500"/>
          <a:ext cx="3771900" cy="3771900"/>
        </p:xfrm>
        <a:graphic>
          <a:graphicData uri="http://schemas.openxmlformats.org/presentationml/2006/ole">
            <p:oleObj imgW="4521200" imgH="4521200" r:id="rId6" progId="Excel.Sheet.12" name="Worksheet">
              <p:embed/>
              <p:pic>
                <p:nvPicPr>
                  <p:cNvPr name="" id="0"/>
                  <p:cNvPicPr/>
                  <p:nvPr/>
                </p:nvPicPr>
                <p:blipFill>
                  <a:blip r:embed="rId5"/>
                  <a:stretch>
                    <a:fillRect/>
                  </a:stretch>
                </p:blipFill>
                <p:spPr>
                  <a:xfrm>
                    <a:off x="1270000" y="1270000"/>
                    <a:ext cx="1270000" cy="1270000"/>
                  </a:xfrm>
                  <a:prstGeom prst="rect"/>
                </p:spPr>
              </p:pic>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DAGnPwSiKTs</dc:identifier>
  <dcterms:modified xsi:type="dcterms:W3CDTF">2011-08-01T06:04:30Z</dcterms:modified>
  <cp:revision>1</cp:revision>
  <dc:title>Actividad N°7</dc:title>
</cp:coreProperties>
</file>