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Lst>
  <p:sldSz cx="18288000" cy="10287000"/>
  <p:notesSz cx="6858000" cy="9144000"/>
  <p:embeddedFontLst>
    <p:embeddedFont>
      <p:font typeface="IBM Plex Sans Bold" charset="1" panose="020B0803050203000203"/>
      <p:regular r:id="rId16"/>
    </p:embeddedFont>
    <p:embeddedFont>
      <p:font typeface="IBM Plex Sans" charset="1" panose="020B0503050203000203"/>
      <p:regular r:id="rId17"/>
    </p:embeddedFont>
    <p:embeddedFont>
      <p:font typeface="Arimo" charset="1" panose="020B0604020202020204"/>
      <p:regular r:id="rId18"/>
    </p:embeddedFont>
    <p:embeddedFont>
      <p:font typeface="IBM Plex Sans Italics" charset="1" panose="020B0503050203000203"/>
      <p:regular r:id="rId19"/>
    </p:embeddedFont>
    <p:embeddedFont>
      <p:font typeface="IBM Plex Sans Medium" charset="1" panose="020B0603050203000203"/>
      <p:regular r:id="rId20"/>
    </p:embeddedFont>
    <p:embeddedFont>
      <p:font typeface="IBM Plex Sans Bold Italics" charset="1" panose="020B0803050203000203"/>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https://youtube.com/shorts/zFDpbnvFVWU?feature=share" TargetMode="External" Type="http://schemas.openxmlformats.org/officeDocument/2006/relationships/hyperlink"/><Relationship Id="rId3" Target="https://youtube.com/shorts/pIPmyRFcj_Q" TargetMode="External" Type="http://schemas.openxmlformats.org/officeDocument/2006/relationships/hyperlink"/><Relationship Id="rId4" Target="../media/image23.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png" Type="http://schemas.openxmlformats.org/officeDocument/2006/relationships/image"/><Relationship Id="rId4" Target="../media/image6.png" Type="http://schemas.openxmlformats.org/officeDocument/2006/relationships/image"/><Relationship Id="rId5" Target="../media/image7.png" Type="http://schemas.openxmlformats.org/officeDocument/2006/relationships/image"/><Relationship Id="rId6" Target="../media/image8.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png" Type="http://schemas.openxmlformats.org/officeDocument/2006/relationships/image"/><Relationship Id="rId4" Target="../media/image11.png" Type="http://schemas.openxmlformats.org/officeDocument/2006/relationships/image"/><Relationship Id="rId5" Target="../media/image12.png" Type="http://schemas.openxmlformats.org/officeDocument/2006/relationships/image"/><Relationship Id="rId6" Target="../media/image13.png" Type="http://schemas.openxmlformats.org/officeDocument/2006/relationships/image"/><Relationship Id="rId7" Target="../media/image14.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png" Type="http://schemas.openxmlformats.org/officeDocument/2006/relationships/image"/><Relationship Id="rId4" Target="../media/image17.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http://telecomunicaciones.ddns.net:8080/portainer/#!/home" TargetMode="External" Type="http://schemas.openxmlformats.org/officeDocument/2006/relationships/hyperlink"/><Relationship Id="rId3" Target="http://telecomunicaciones.ddns.net:8080/grafana/" TargetMode="External" Type="http://schemas.openxmlformats.org/officeDocument/2006/relationships/hyperlink"/><Relationship Id="rId4" Target="http://telecomunicaciones.ddns.net:6034" TargetMode="External" Type="http://schemas.openxmlformats.org/officeDocument/2006/relationships/hyperlink"/><Relationship Id="rId5" Target="http://telecomunicaciones.ddns.net:8080/nodered/" TargetMode="External" Type="http://schemas.openxmlformats.org/officeDocument/2006/relationships/hyperlink"/><Relationship Id="rId6" Target="http://telecomunicaciones.ddns.net:8080/nodered/" TargetMode="External" Type="http://schemas.openxmlformats.org/officeDocument/2006/relationships/hyperlink"/><Relationship Id="rId7" Target="http://telecomunicaciones.ddns.net:2480" TargetMode="External" Type="http://schemas.openxmlformats.org/officeDocument/2006/relationships/hyperlink"/></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 Id="rId3" Target="../media/image21.png" Type="http://schemas.openxmlformats.org/officeDocument/2006/relationships/image"/><Relationship Id="rId4" Target="../media/image22.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7169979" y="-1827169"/>
            <a:ext cx="16263571" cy="11325578"/>
            <a:chOff x="0" y="0"/>
            <a:chExt cx="810706" cy="564557"/>
          </a:xfrm>
        </p:grpSpPr>
        <p:sp>
          <p:nvSpPr>
            <p:cNvPr name="Freeform 3" id="3"/>
            <p:cNvSpPr/>
            <p:nvPr/>
          </p:nvSpPr>
          <p:spPr>
            <a:xfrm flipH="false" flipV="false" rot="0">
              <a:off x="0" y="0"/>
              <a:ext cx="810706" cy="564557"/>
            </a:xfrm>
            <a:custGeom>
              <a:avLst/>
              <a:gdLst/>
              <a:ahLst/>
              <a:cxnLst/>
              <a:rect r="r" b="b" t="t" l="l"/>
              <a:pathLst>
                <a:path h="564557" w="810706">
                  <a:moveTo>
                    <a:pt x="810706" y="282278"/>
                  </a:moveTo>
                  <a:lnTo>
                    <a:pt x="607506" y="564557"/>
                  </a:lnTo>
                  <a:lnTo>
                    <a:pt x="203200" y="564557"/>
                  </a:lnTo>
                  <a:lnTo>
                    <a:pt x="0" y="282278"/>
                  </a:lnTo>
                  <a:lnTo>
                    <a:pt x="203200" y="0"/>
                  </a:lnTo>
                  <a:lnTo>
                    <a:pt x="607506" y="0"/>
                  </a:lnTo>
                  <a:lnTo>
                    <a:pt x="810706" y="282278"/>
                  </a:lnTo>
                  <a:close/>
                </a:path>
              </a:pathLst>
            </a:custGeom>
            <a:solidFill>
              <a:srgbClr val="313030"/>
            </a:solidFill>
          </p:spPr>
        </p:sp>
        <p:sp>
          <p:nvSpPr>
            <p:cNvPr name="TextBox 4" id="4"/>
            <p:cNvSpPr txBox="true"/>
            <p:nvPr/>
          </p:nvSpPr>
          <p:spPr>
            <a:xfrm>
              <a:off x="114300" y="-47625"/>
              <a:ext cx="582106" cy="612182"/>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717345" y="2691960"/>
            <a:ext cx="12662408" cy="5332553"/>
            <a:chOff x="0" y="0"/>
            <a:chExt cx="3334955" cy="1404458"/>
          </a:xfrm>
        </p:grpSpPr>
        <p:sp>
          <p:nvSpPr>
            <p:cNvPr name="Freeform 6" id="6"/>
            <p:cNvSpPr/>
            <p:nvPr/>
          </p:nvSpPr>
          <p:spPr>
            <a:xfrm flipH="false" flipV="false" rot="0">
              <a:off x="0" y="0"/>
              <a:ext cx="3334955" cy="1404458"/>
            </a:xfrm>
            <a:custGeom>
              <a:avLst/>
              <a:gdLst/>
              <a:ahLst/>
              <a:cxnLst/>
              <a:rect r="r" b="b" t="t" l="l"/>
              <a:pathLst>
                <a:path h="1404458" w="3334955">
                  <a:moveTo>
                    <a:pt x="0" y="0"/>
                  </a:moveTo>
                  <a:lnTo>
                    <a:pt x="3334955" y="0"/>
                  </a:lnTo>
                  <a:lnTo>
                    <a:pt x="3334955" y="1404458"/>
                  </a:lnTo>
                  <a:lnTo>
                    <a:pt x="0" y="1404458"/>
                  </a:lnTo>
                  <a:close/>
                </a:path>
              </a:pathLst>
            </a:custGeom>
            <a:solidFill>
              <a:srgbClr val="BC1823"/>
            </a:solidFill>
            <a:ln w="95250" cap="sq">
              <a:solidFill>
                <a:srgbClr val="313030"/>
              </a:solidFill>
              <a:prstDash val="solid"/>
              <a:miter/>
            </a:ln>
          </p:spPr>
        </p:sp>
        <p:sp>
          <p:nvSpPr>
            <p:cNvPr name="TextBox 7" id="7"/>
            <p:cNvSpPr txBox="true"/>
            <p:nvPr/>
          </p:nvSpPr>
          <p:spPr>
            <a:xfrm>
              <a:off x="0" y="-47625"/>
              <a:ext cx="3334955" cy="1452083"/>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8392097" y="-759611"/>
            <a:ext cx="13149785" cy="9190462"/>
            <a:chOff x="0" y="0"/>
            <a:chExt cx="5306007" cy="3708400"/>
          </a:xfrm>
        </p:grpSpPr>
        <p:sp>
          <p:nvSpPr>
            <p:cNvPr name="Freeform 9" id="9"/>
            <p:cNvSpPr/>
            <p:nvPr/>
          </p:nvSpPr>
          <p:spPr>
            <a:xfrm flipH="false" flipV="false" rot="0">
              <a:off x="0" y="0"/>
              <a:ext cx="5306008" cy="3708400"/>
            </a:xfrm>
            <a:custGeom>
              <a:avLst/>
              <a:gdLst/>
              <a:ahLst/>
              <a:cxnLst/>
              <a:rect r="r" b="b" t="t" l="l"/>
              <a:pathLst>
                <a:path h="3708400" w="5306008">
                  <a:moveTo>
                    <a:pt x="3979506" y="0"/>
                  </a:moveTo>
                  <a:lnTo>
                    <a:pt x="1326502" y="0"/>
                  </a:lnTo>
                  <a:lnTo>
                    <a:pt x="0" y="1854200"/>
                  </a:lnTo>
                  <a:lnTo>
                    <a:pt x="1326502" y="3708400"/>
                  </a:lnTo>
                  <a:lnTo>
                    <a:pt x="3979506" y="3708400"/>
                  </a:lnTo>
                  <a:lnTo>
                    <a:pt x="5306008" y="1854200"/>
                  </a:lnTo>
                  <a:close/>
                </a:path>
              </a:pathLst>
            </a:custGeom>
            <a:blipFill>
              <a:blip r:embed="rId2"/>
              <a:stretch>
                <a:fillRect l="-2417" t="0" r="-2417" b="0"/>
              </a:stretch>
            </a:blipFill>
            <a:ln w="66675" cap="sq">
              <a:solidFill>
                <a:srgbClr val="FFFFFF"/>
              </a:solidFill>
              <a:prstDash val="solid"/>
              <a:miter/>
            </a:ln>
          </p:spPr>
        </p:sp>
      </p:grpSp>
      <p:sp>
        <p:nvSpPr>
          <p:cNvPr name="AutoShape 10" id="10"/>
          <p:cNvSpPr/>
          <p:nvPr/>
        </p:nvSpPr>
        <p:spPr>
          <a:xfrm flipV="true">
            <a:off x="1028700" y="9479359"/>
            <a:ext cx="8908347" cy="0"/>
          </a:xfrm>
          <a:prstGeom prst="line">
            <a:avLst/>
          </a:prstGeom>
          <a:ln cap="flat" w="38100">
            <a:solidFill>
              <a:srgbClr val="313030"/>
            </a:solidFill>
            <a:prstDash val="solid"/>
            <a:headEnd type="none" len="sm" w="sm"/>
            <a:tailEnd type="none" len="sm" w="sm"/>
          </a:ln>
        </p:spPr>
      </p:sp>
      <p:sp>
        <p:nvSpPr>
          <p:cNvPr name="TextBox 11" id="11"/>
          <p:cNvSpPr txBox="true"/>
          <p:nvPr/>
        </p:nvSpPr>
        <p:spPr>
          <a:xfrm rot="0">
            <a:off x="713456" y="3044123"/>
            <a:ext cx="7985538" cy="3507714"/>
          </a:xfrm>
          <a:prstGeom prst="rect">
            <a:avLst/>
          </a:prstGeom>
        </p:spPr>
        <p:txBody>
          <a:bodyPr anchor="t" rtlCol="false" tIns="0" lIns="0" bIns="0" rIns="0">
            <a:spAutoFit/>
          </a:bodyPr>
          <a:lstStyle/>
          <a:p>
            <a:pPr algn="l" marL="0" indent="0" lvl="0">
              <a:lnSpc>
                <a:spcPts val="6848"/>
              </a:lnSpc>
              <a:spcBef>
                <a:spcPct val="0"/>
              </a:spcBef>
            </a:pPr>
            <a:r>
              <a:rPr lang="en-US" b="true" sz="6848">
                <a:solidFill>
                  <a:srgbClr val="FFFFFF"/>
                </a:solidFill>
                <a:latin typeface="IBM Plex Sans Bold"/>
                <a:ea typeface="IBM Plex Sans Bold"/>
                <a:cs typeface="IBM Plex Sans Bold"/>
                <a:sym typeface="IBM Plex Sans Bold"/>
              </a:rPr>
              <a:t>Sistema de det</a:t>
            </a:r>
            <a:r>
              <a:rPr lang="en-US" b="true" sz="6848" strike="noStrike" u="none">
                <a:solidFill>
                  <a:srgbClr val="FFFFFF"/>
                </a:solidFill>
                <a:latin typeface="IBM Plex Sans Bold"/>
                <a:ea typeface="IBM Plex Sans Bold"/>
                <a:cs typeface="IBM Plex Sans Bold"/>
                <a:sym typeface="IBM Plex Sans Bold"/>
              </a:rPr>
              <a:t>ección y extracción de gases inflamables </a:t>
            </a:r>
          </a:p>
        </p:txBody>
      </p:sp>
      <p:sp>
        <p:nvSpPr>
          <p:cNvPr name="TextBox 12" id="12"/>
          <p:cNvSpPr txBox="true"/>
          <p:nvPr/>
        </p:nvSpPr>
        <p:spPr>
          <a:xfrm rot="0">
            <a:off x="713456" y="6485163"/>
            <a:ext cx="7567963" cy="547343"/>
          </a:xfrm>
          <a:prstGeom prst="rect">
            <a:avLst/>
          </a:prstGeom>
        </p:spPr>
        <p:txBody>
          <a:bodyPr anchor="t" rtlCol="false" tIns="0" lIns="0" bIns="0" rIns="0">
            <a:spAutoFit/>
          </a:bodyPr>
          <a:lstStyle/>
          <a:p>
            <a:pPr algn="l">
              <a:lnSpc>
                <a:spcPts val="4484"/>
              </a:lnSpc>
            </a:pPr>
            <a:r>
              <a:rPr lang="en-US" sz="3203">
                <a:solidFill>
                  <a:srgbClr val="FFFFFF"/>
                </a:solidFill>
                <a:latin typeface="IBM Plex Sans"/>
                <a:ea typeface="IBM Plex Sans"/>
                <a:cs typeface="IBM Plex Sans"/>
                <a:sym typeface="IBM Plex Sans"/>
              </a:rPr>
              <a:t>Grupo  Opalo - ISPC Telecomunicaciones</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776282" y="9311941"/>
            <a:ext cx="10239160" cy="1834469"/>
            <a:chOff x="0" y="0"/>
            <a:chExt cx="3300168" cy="591265"/>
          </a:xfrm>
        </p:grpSpPr>
        <p:sp>
          <p:nvSpPr>
            <p:cNvPr name="Freeform 3" id="3"/>
            <p:cNvSpPr/>
            <p:nvPr/>
          </p:nvSpPr>
          <p:spPr>
            <a:xfrm flipH="false" flipV="false" rot="0">
              <a:off x="0" y="0"/>
              <a:ext cx="3300168" cy="591265"/>
            </a:xfrm>
            <a:custGeom>
              <a:avLst/>
              <a:gdLst/>
              <a:ahLst/>
              <a:cxnLst/>
              <a:rect r="r" b="b" t="t" l="l"/>
              <a:pathLst>
                <a:path h="591265" w="3300168">
                  <a:moveTo>
                    <a:pt x="0" y="0"/>
                  </a:moveTo>
                  <a:lnTo>
                    <a:pt x="3300168" y="0"/>
                  </a:lnTo>
                  <a:lnTo>
                    <a:pt x="3300168" y="591265"/>
                  </a:lnTo>
                  <a:lnTo>
                    <a:pt x="0" y="591265"/>
                  </a:lnTo>
                  <a:close/>
                </a:path>
              </a:pathLst>
            </a:custGeom>
            <a:solidFill>
              <a:srgbClr val="313030"/>
            </a:solidFill>
          </p:spPr>
        </p:sp>
        <p:sp>
          <p:nvSpPr>
            <p:cNvPr name="TextBox 4" id="4"/>
            <p:cNvSpPr txBox="true"/>
            <p:nvPr/>
          </p:nvSpPr>
          <p:spPr>
            <a:xfrm>
              <a:off x="0" y="-47625"/>
              <a:ext cx="3300168" cy="63889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7444161" y="9040390"/>
            <a:ext cx="13209958" cy="1831980"/>
            <a:chOff x="0" y="0"/>
            <a:chExt cx="1991251" cy="276150"/>
          </a:xfrm>
        </p:grpSpPr>
        <p:sp>
          <p:nvSpPr>
            <p:cNvPr name="Freeform 6" id="6"/>
            <p:cNvSpPr/>
            <p:nvPr/>
          </p:nvSpPr>
          <p:spPr>
            <a:xfrm flipH="false" flipV="false" rot="0">
              <a:off x="0" y="0"/>
              <a:ext cx="1991252" cy="276150"/>
            </a:xfrm>
            <a:custGeom>
              <a:avLst/>
              <a:gdLst/>
              <a:ahLst/>
              <a:cxnLst/>
              <a:rect r="r" b="b" t="t" l="l"/>
              <a:pathLst>
                <a:path h="276150" w="1991252">
                  <a:moveTo>
                    <a:pt x="1788052" y="0"/>
                  </a:moveTo>
                  <a:lnTo>
                    <a:pt x="0" y="0"/>
                  </a:lnTo>
                  <a:lnTo>
                    <a:pt x="203200" y="276150"/>
                  </a:lnTo>
                  <a:lnTo>
                    <a:pt x="1991252" y="276150"/>
                  </a:lnTo>
                  <a:lnTo>
                    <a:pt x="1788052" y="0"/>
                  </a:lnTo>
                  <a:close/>
                </a:path>
              </a:pathLst>
            </a:custGeom>
            <a:solidFill>
              <a:srgbClr val="BC1823"/>
            </a:solidFill>
            <a:ln w="38100" cap="sq">
              <a:solidFill>
                <a:srgbClr val="FFFFFF"/>
              </a:solidFill>
              <a:prstDash val="solid"/>
              <a:miter/>
            </a:ln>
          </p:spPr>
        </p:sp>
        <p:sp>
          <p:nvSpPr>
            <p:cNvPr name="TextBox 7" id="7"/>
            <p:cNvSpPr txBox="true"/>
            <p:nvPr/>
          </p:nvSpPr>
          <p:spPr>
            <a:xfrm>
              <a:off x="101600" y="-47625"/>
              <a:ext cx="1788051" cy="323775"/>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8" id="8"/>
          <p:cNvGrpSpPr/>
          <p:nvPr/>
        </p:nvGrpSpPr>
        <p:grpSpPr>
          <a:xfrm rot="0">
            <a:off x="549519" y="314796"/>
            <a:ext cx="2016555" cy="2016555"/>
            <a:chOff x="0" y="0"/>
            <a:chExt cx="2016555" cy="2016555"/>
          </a:xfrm>
        </p:grpSpPr>
        <p:sp>
          <p:nvSpPr>
            <p:cNvPr name="AutoShape 9" id="9"/>
            <p:cNvSpPr/>
            <p:nvPr/>
          </p:nvSpPr>
          <p:spPr>
            <a:xfrm rot="0">
              <a:off x="0" y="0"/>
              <a:ext cx="9189261" cy="2646147"/>
            </a:xfrm>
            <a:prstGeom prst="rect">
              <a:avLst/>
            </a:prstGeom>
            <a:solidFill>
              <a:srgbClr val="F4F4F4"/>
            </a:solidFill>
          </p:spPr>
        </p:sp>
        <p:sp>
          <p:nvSpPr>
            <p:cNvPr name="TextBox 10" id="10"/>
            <p:cNvSpPr txBox="true"/>
            <p:nvPr/>
          </p:nvSpPr>
          <p:spPr>
            <a:xfrm rot="0">
              <a:off x="2894763" y="169279"/>
              <a:ext cx="5657335" cy="2279015"/>
            </a:xfrm>
            <a:prstGeom prst="rect">
              <a:avLst/>
            </a:prstGeom>
          </p:spPr>
          <p:txBody>
            <a:bodyPr anchor="t" rtlCol="false" tIns="0" lIns="0" bIns="0" rIns="0">
              <a:spAutoFit/>
            </a:bodyPr>
            <a:lstStyle/>
            <a:p>
              <a:pPr algn="l" marL="0" indent="0" lvl="1">
                <a:lnSpc>
                  <a:spcPts val="2730"/>
                </a:lnSpc>
                <a:spcBef>
                  <a:spcPct val="0"/>
                </a:spcBef>
              </a:pPr>
              <a:r>
                <a:rPr lang="en-US" sz="2100">
                  <a:solidFill>
                    <a:srgbClr val="000000"/>
                  </a:solidFill>
                  <a:latin typeface="IBM Plex Sans"/>
                  <a:ea typeface="IBM Plex Sans"/>
                  <a:cs typeface="IBM Plex Sans"/>
                  <a:sym typeface="IBM Plex Sans"/>
                </a:rPr>
                <a:t>Demostracion en video del sistema, y funcioamiento del modo automatico</a:t>
              </a:r>
            </a:p>
            <a:p>
              <a:pPr algn="l">
                <a:lnSpc>
                  <a:spcPts val="2730"/>
                </a:lnSpc>
                <a:spcBef>
                  <a:spcPct val="0"/>
                </a:spcBef>
              </a:pPr>
            </a:p>
            <a:p>
              <a:pPr algn="l">
                <a:lnSpc>
                  <a:spcPts val="2730"/>
                </a:lnSpc>
                <a:spcBef>
                  <a:spcPct val="0"/>
                </a:spcBef>
              </a:pPr>
              <a:r>
                <a:rPr lang="en-US" b="true" sz="2100" strike="noStrike">
                  <a:solidFill>
                    <a:srgbClr val="000000"/>
                  </a:solidFill>
                  <a:latin typeface="IBM Plex Sans Bold"/>
                  <a:ea typeface="IBM Plex Sans Bold"/>
                  <a:cs typeface="IBM Plex Sans Bold"/>
                  <a:sym typeface="IBM Plex Sans Bold"/>
                  <a:hlinkClick r:id="rId2" tooltip="https://youtube.com/shorts/zFDpbnvFVWU?feature=share"/>
                </a:rPr>
                <a:t>VIDEO DEMOSTRATIVO</a:t>
              </a:r>
            </a:p>
          </p:txBody>
        </p:sp>
        <p:grpSp>
          <p:nvGrpSpPr>
            <p:cNvPr name="Group 11" id="11"/>
            <p:cNvGrpSpPr>
              <a:grpSpLocks noChangeAspect="true"/>
            </p:cNvGrpSpPr>
            <p:nvPr/>
          </p:nvGrpSpPr>
          <p:grpSpPr>
            <a:xfrm rot="0">
              <a:off x="0" y="0"/>
              <a:ext cx="2016555" cy="2016555"/>
              <a:chOff x="0" y="0"/>
              <a:chExt cx="2540000" cy="2540000"/>
            </a:xfrm>
          </p:grpSpPr>
          <p:sp>
            <p:nvSpPr>
              <p:cNvPr name="Freeform 12" id="12"/>
              <p:cNvSpPr/>
              <p:nvPr/>
            </p:nvSpPr>
            <p:spPr>
              <a:xfrm flipH="false" flipV="false" rot="0">
                <a:off x="-62725" y="-2035"/>
                <a:ext cx="2665449" cy="2544070"/>
              </a:xfrm>
              <a:custGeom>
                <a:avLst/>
                <a:gdLst/>
                <a:ahLst/>
                <a:cxnLst/>
                <a:rect r="r" b="b" t="t" l="l"/>
                <a:pathLst>
                  <a:path h="2544070" w="2665449">
                    <a:moveTo>
                      <a:pt x="1332725" y="2035"/>
                    </a:moveTo>
                    <a:cubicBezTo>
                      <a:pt x="1787805" y="0"/>
                      <a:pt x="2209190" y="241614"/>
                      <a:pt x="2437320" y="635390"/>
                    </a:cubicBezTo>
                    <a:cubicBezTo>
                      <a:pt x="2665450" y="1029165"/>
                      <a:pt x="2665450" y="1514905"/>
                      <a:pt x="2437320" y="1908680"/>
                    </a:cubicBezTo>
                    <a:cubicBezTo>
                      <a:pt x="2209190" y="2302456"/>
                      <a:pt x="1787805" y="2544070"/>
                      <a:pt x="1332725" y="2542035"/>
                    </a:cubicBezTo>
                    <a:cubicBezTo>
                      <a:pt x="877645" y="2544070"/>
                      <a:pt x="456260" y="2302456"/>
                      <a:pt x="228130" y="1908680"/>
                    </a:cubicBezTo>
                    <a:cubicBezTo>
                      <a:pt x="0" y="1514905"/>
                      <a:pt x="0" y="1029165"/>
                      <a:pt x="228130" y="635390"/>
                    </a:cubicBezTo>
                    <a:cubicBezTo>
                      <a:pt x="456260" y="241614"/>
                      <a:pt x="877645" y="0"/>
                      <a:pt x="1332725" y="2035"/>
                    </a:cubicBezTo>
                    <a:lnTo>
                      <a:pt x="1332725" y="510035"/>
                    </a:lnTo>
                    <a:cubicBezTo>
                      <a:pt x="1059677" y="508814"/>
                      <a:pt x="806846" y="653783"/>
                      <a:pt x="669968" y="890048"/>
                    </a:cubicBezTo>
                    <a:cubicBezTo>
                      <a:pt x="533090" y="1126313"/>
                      <a:pt x="533090" y="1417757"/>
                      <a:pt x="669968" y="1654022"/>
                    </a:cubicBezTo>
                    <a:cubicBezTo>
                      <a:pt x="806846" y="1890287"/>
                      <a:pt x="1059677" y="2035256"/>
                      <a:pt x="1332725" y="2034035"/>
                    </a:cubicBezTo>
                    <a:cubicBezTo>
                      <a:pt x="1605773" y="2035256"/>
                      <a:pt x="1858604" y="1890287"/>
                      <a:pt x="1995482" y="1654022"/>
                    </a:cubicBezTo>
                    <a:cubicBezTo>
                      <a:pt x="2132360" y="1417757"/>
                      <a:pt x="2132360" y="1126313"/>
                      <a:pt x="1995482" y="890048"/>
                    </a:cubicBezTo>
                    <a:cubicBezTo>
                      <a:pt x="1858604" y="653783"/>
                      <a:pt x="1605773" y="508814"/>
                      <a:pt x="1332725" y="510035"/>
                    </a:cubicBezTo>
                    <a:close/>
                  </a:path>
                </a:pathLst>
              </a:custGeom>
              <a:solidFill>
                <a:srgbClr val="000000"/>
              </a:solidFill>
            </p:spPr>
          </p:sp>
          <p:sp>
            <p:nvSpPr>
              <p:cNvPr name="Freeform 13" id="13"/>
              <p:cNvSpPr/>
              <p:nvPr/>
            </p:nvSpPr>
            <p:spPr>
              <a:xfrm flipH="false" flipV="false" rot="0">
                <a:off x="157091" y="0"/>
                <a:ext cx="2468466" cy="2673147"/>
              </a:xfrm>
              <a:custGeom>
                <a:avLst/>
                <a:gdLst/>
                <a:ahLst/>
                <a:cxnLst/>
                <a:rect r="r" b="b" t="t" l="l"/>
                <a:pathLst>
                  <a:path h="2673147" w="2468466">
                    <a:moveTo>
                      <a:pt x="1112909" y="0"/>
                    </a:moveTo>
                    <a:cubicBezTo>
                      <a:pt x="1732581" y="0"/>
                      <a:pt x="2261782" y="447210"/>
                      <a:pt x="2365124" y="1058204"/>
                    </a:cubicBezTo>
                    <a:cubicBezTo>
                      <a:pt x="2468466" y="1669198"/>
                      <a:pt x="2115773" y="2265568"/>
                      <a:pt x="1530570" y="2469358"/>
                    </a:cubicBezTo>
                    <a:cubicBezTo>
                      <a:pt x="945366" y="2673147"/>
                      <a:pt x="298529" y="2424850"/>
                      <a:pt x="0" y="1881827"/>
                    </a:cubicBezTo>
                    <a:lnTo>
                      <a:pt x="445163" y="1637096"/>
                    </a:lnTo>
                    <a:cubicBezTo>
                      <a:pt x="624281" y="1962910"/>
                      <a:pt x="1012383" y="2111889"/>
                      <a:pt x="1363505" y="1989615"/>
                    </a:cubicBezTo>
                    <a:cubicBezTo>
                      <a:pt x="1714628" y="1867341"/>
                      <a:pt x="1926243" y="1509519"/>
                      <a:pt x="1864238" y="1142922"/>
                    </a:cubicBezTo>
                    <a:cubicBezTo>
                      <a:pt x="1802233" y="776326"/>
                      <a:pt x="1484712" y="508000"/>
                      <a:pt x="1112909" y="508000"/>
                    </a:cubicBezTo>
                    <a:close/>
                  </a:path>
                </a:pathLst>
              </a:custGeom>
              <a:solidFill>
                <a:srgbClr val="BC1823"/>
              </a:solidFill>
            </p:spPr>
          </p:sp>
        </p:grpSp>
        <p:sp>
          <p:nvSpPr>
            <p:cNvPr name="TextBox 14" id="14"/>
            <p:cNvSpPr txBox="true"/>
            <p:nvPr/>
          </p:nvSpPr>
          <p:spPr>
            <a:xfrm rot="0">
              <a:off x="877046" y="911396"/>
              <a:ext cx="1361499" cy="794781"/>
            </a:xfrm>
            <a:prstGeom prst="rect">
              <a:avLst/>
            </a:prstGeom>
          </p:spPr>
          <p:txBody>
            <a:bodyPr anchor="t" rtlCol="false" tIns="0" lIns="0" bIns="0" rIns="0">
              <a:spAutoFit/>
            </a:bodyPr>
            <a:lstStyle/>
            <a:p>
              <a:pPr algn="ctr" marL="0" indent="0" lvl="1">
                <a:lnSpc>
                  <a:spcPts val="4960"/>
                </a:lnSpc>
                <a:spcBef>
                  <a:spcPct val="0"/>
                </a:spcBef>
              </a:pPr>
              <a:r>
                <a:rPr lang="en-US" sz="3816">
                  <a:solidFill>
                    <a:srgbClr val="000000"/>
                  </a:solidFill>
                  <a:latin typeface="IBM Plex Sans"/>
                  <a:ea typeface="IBM Plex Sans"/>
                  <a:cs typeface="IBM Plex Sans"/>
                  <a:sym typeface="IBM Plex Sans"/>
                </a:rPr>
                <a:t>01</a:t>
              </a:r>
            </a:p>
          </p:txBody>
        </p:sp>
      </p:grpSp>
      <p:grpSp>
        <p:nvGrpSpPr>
          <p:cNvPr name="Group 15" id="15"/>
          <p:cNvGrpSpPr/>
          <p:nvPr/>
        </p:nvGrpSpPr>
        <p:grpSpPr>
          <a:xfrm rot="0">
            <a:off x="549519" y="314796"/>
            <a:ext cx="2016555" cy="2016555"/>
            <a:chOff x="0" y="0"/>
            <a:chExt cx="2016555" cy="2016555"/>
          </a:xfrm>
        </p:grpSpPr>
        <p:sp>
          <p:nvSpPr>
            <p:cNvPr name="AutoShape 16" id="16"/>
            <p:cNvSpPr/>
            <p:nvPr/>
          </p:nvSpPr>
          <p:spPr>
            <a:xfrm rot="0">
              <a:off x="0" y="0"/>
              <a:ext cx="9189261" cy="2646147"/>
            </a:xfrm>
            <a:prstGeom prst="rect">
              <a:avLst/>
            </a:prstGeom>
            <a:solidFill>
              <a:srgbClr val="F4F4F4"/>
            </a:solidFill>
          </p:spPr>
        </p:sp>
        <p:sp>
          <p:nvSpPr>
            <p:cNvPr name="TextBox 17" id="17"/>
            <p:cNvSpPr txBox="true"/>
            <p:nvPr/>
          </p:nvSpPr>
          <p:spPr>
            <a:xfrm rot="0">
              <a:off x="2894763" y="153905"/>
              <a:ext cx="5657335" cy="2736215"/>
            </a:xfrm>
            <a:prstGeom prst="rect">
              <a:avLst/>
            </a:prstGeom>
          </p:spPr>
          <p:txBody>
            <a:bodyPr anchor="t" rtlCol="false" tIns="0" lIns="0" bIns="0" rIns="0">
              <a:spAutoFit/>
            </a:bodyPr>
            <a:lstStyle/>
            <a:p>
              <a:pPr algn="l">
                <a:lnSpc>
                  <a:spcPts val="2730"/>
                </a:lnSpc>
                <a:spcBef>
                  <a:spcPct val="0"/>
                </a:spcBef>
              </a:pPr>
              <a:r>
                <a:rPr lang="en-US" sz="2100">
                  <a:solidFill>
                    <a:srgbClr val="000000"/>
                  </a:solidFill>
                  <a:latin typeface="IBM Plex Sans"/>
                  <a:ea typeface="IBM Plex Sans"/>
                  <a:cs typeface="IBM Plex Sans"/>
                  <a:sym typeface="IBM Plex Sans"/>
                </a:rPr>
                <a:t>D</a:t>
              </a:r>
              <a:r>
                <a:rPr lang="en-US" sz="2100" strike="noStrike" u="none">
                  <a:solidFill>
                    <a:srgbClr val="000000"/>
                  </a:solidFill>
                  <a:latin typeface="IBM Plex Sans"/>
                  <a:ea typeface="IBM Plex Sans"/>
                  <a:cs typeface="IBM Plex Sans"/>
                  <a:sym typeface="IBM Plex Sans"/>
                </a:rPr>
                <a:t>emostracion en video del sistema, y funcioamiento del modo automatico</a:t>
              </a:r>
            </a:p>
            <a:p>
              <a:pPr algn="l">
                <a:lnSpc>
                  <a:spcPts val="2730"/>
                </a:lnSpc>
                <a:spcBef>
                  <a:spcPct val="0"/>
                </a:spcBef>
              </a:pPr>
            </a:p>
            <a:p>
              <a:pPr algn="l">
                <a:lnSpc>
                  <a:spcPts val="2730"/>
                </a:lnSpc>
                <a:spcBef>
                  <a:spcPct val="0"/>
                </a:spcBef>
              </a:pPr>
              <a:r>
                <a:rPr lang="en-US" b="true" sz="2100" strike="noStrike">
                  <a:solidFill>
                    <a:srgbClr val="000000"/>
                  </a:solidFill>
                  <a:latin typeface="IBM Plex Sans Bold"/>
                  <a:ea typeface="IBM Plex Sans Bold"/>
                  <a:cs typeface="IBM Plex Sans Bold"/>
                  <a:sym typeface="IBM Plex Sans Bold"/>
                  <a:hlinkClick r:id="rId3" tooltip="https://youtube.com/shorts/pIPmyRFcj_Q"/>
                </a:rPr>
                <a:t>VIDEO DEMOSTRATIVO</a:t>
              </a:r>
            </a:p>
            <a:p>
              <a:pPr algn="l" marL="0" indent="0" lvl="1">
                <a:lnSpc>
                  <a:spcPts val="2730"/>
                </a:lnSpc>
                <a:spcBef>
                  <a:spcPct val="0"/>
                </a:spcBef>
              </a:pPr>
            </a:p>
          </p:txBody>
        </p:sp>
        <p:grpSp>
          <p:nvGrpSpPr>
            <p:cNvPr name="Group 18" id="18"/>
            <p:cNvGrpSpPr>
              <a:grpSpLocks noChangeAspect="true"/>
            </p:cNvGrpSpPr>
            <p:nvPr/>
          </p:nvGrpSpPr>
          <p:grpSpPr>
            <a:xfrm rot="0">
              <a:off x="0" y="0"/>
              <a:ext cx="2016555" cy="2016555"/>
              <a:chOff x="0" y="0"/>
              <a:chExt cx="2540000" cy="2540000"/>
            </a:xfrm>
          </p:grpSpPr>
          <p:sp>
            <p:nvSpPr>
              <p:cNvPr name="Freeform 19" id="19"/>
              <p:cNvSpPr/>
              <p:nvPr/>
            </p:nvSpPr>
            <p:spPr>
              <a:xfrm flipH="false" flipV="false" rot="0">
                <a:off x="-62725" y="-2035"/>
                <a:ext cx="2665449" cy="2544070"/>
              </a:xfrm>
              <a:custGeom>
                <a:avLst/>
                <a:gdLst/>
                <a:ahLst/>
                <a:cxnLst/>
                <a:rect r="r" b="b" t="t" l="l"/>
                <a:pathLst>
                  <a:path h="2544070" w="2665449">
                    <a:moveTo>
                      <a:pt x="1332725" y="2035"/>
                    </a:moveTo>
                    <a:cubicBezTo>
                      <a:pt x="1787805" y="0"/>
                      <a:pt x="2209190" y="241614"/>
                      <a:pt x="2437320" y="635390"/>
                    </a:cubicBezTo>
                    <a:cubicBezTo>
                      <a:pt x="2665450" y="1029165"/>
                      <a:pt x="2665450" y="1514905"/>
                      <a:pt x="2437320" y="1908680"/>
                    </a:cubicBezTo>
                    <a:cubicBezTo>
                      <a:pt x="2209190" y="2302456"/>
                      <a:pt x="1787805" y="2544070"/>
                      <a:pt x="1332725" y="2542035"/>
                    </a:cubicBezTo>
                    <a:cubicBezTo>
                      <a:pt x="877645" y="2544070"/>
                      <a:pt x="456260" y="2302456"/>
                      <a:pt x="228130" y="1908680"/>
                    </a:cubicBezTo>
                    <a:cubicBezTo>
                      <a:pt x="0" y="1514905"/>
                      <a:pt x="0" y="1029165"/>
                      <a:pt x="228130" y="635390"/>
                    </a:cubicBezTo>
                    <a:cubicBezTo>
                      <a:pt x="456260" y="241614"/>
                      <a:pt x="877645" y="0"/>
                      <a:pt x="1332725" y="2035"/>
                    </a:cubicBezTo>
                    <a:lnTo>
                      <a:pt x="1332725" y="510035"/>
                    </a:lnTo>
                    <a:cubicBezTo>
                      <a:pt x="1059677" y="508814"/>
                      <a:pt x="806846" y="653783"/>
                      <a:pt x="669968" y="890048"/>
                    </a:cubicBezTo>
                    <a:cubicBezTo>
                      <a:pt x="533090" y="1126313"/>
                      <a:pt x="533090" y="1417757"/>
                      <a:pt x="669968" y="1654022"/>
                    </a:cubicBezTo>
                    <a:cubicBezTo>
                      <a:pt x="806846" y="1890287"/>
                      <a:pt x="1059677" y="2035256"/>
                      <a:pt x="1332725" y="2034035"/>
                    </a:cubicBezTo>
                    <a:cubicBezTo>
                      <a:pt x="1605773" y="2035256"/>
                      <a:pt x="1858604" y="1890287"/>
                      <a:pt x="1995482" y="1654022"/>
                    </a:cubicBezTo>
                    <a:cubicBezTo>
                      <a:pt x="2132360" y="1417757"/>
                      <a:pt x="2132360" y="1126313"/>
                      <a:pt x="1995482" y="890048"/>
                    </a:cubicBezTo>
                    <a:cubicBezTo>
                      <a:pt x="1858604" y="653783"/>
                      <a:pt x="1605773" y="508814"/>
                      <a:pt x="1332725" y="510035"/>
                    </a:cubicBezTo>
                    <a:close/>
                  </a:path>
                </a:pathLst>
              </a:custGeom>
              <a:solidFill>
                <a:srgbClr val="000000"/>
              </a:solidFill>
            </p:spPr>
          </p:sp>
          <p:sp>
            <p:nvSpPr>
              <p:cNvPr name="Freeform 20" id="20"/>
              <p:cNvSpPr/>
              <p:nvPr/>
            </p:nvSpPr>
            <p:spPr>
              <a:xfrm flipH="false" flipV="false" rot="0">
                <a:off x="157091" y="0"/>
                <a:ext cx="2468466" cy="2673147"/>
              </a:xfrm>
              <a:custGeom>
                <a:avLst/>
                <a:gdLst/>
                <a:ahLst/>
                <a:cxnLst/>
                <a:rect r="r" b="b" t="t" l="l"/>
                <a:pathLst>
                  <a:path h="2673147" w="2468466">
                    <a:moveTo>
                      <a:pt x="1112909" y="0"/>
                    </a:moveTo>
                    <a:cubicBezTo>
                      <a:pt x="1732581" y="0"/>
                      <a:pt x="2261782" y="447210"/>
                      <a:pt x="2365124" y="1058204"/>
                    </a:cubicBezTo>
                    <a:cubicBezTo>
                      <a:pt x="2468466" y="1669198"/>
                      <a:pt x="2115773" y="2265568"/>
                      <a:pt x="1530570" y="2469358"/>
                    </a:cubicBezTo>
                    <a:cubicBezTo>
                      <a:pt x="945366" y="2673147"/>
                      <a:pt x="298529" y="2424850"/>
                      <a:pt x="0" y="1881827"/>
                    </a:cubicBezTo>
                    <a:lnTo>
                      <a:pt x="445163" y="1637096"/>
                    </a:lnTo>
                    <a:cubicBezTo>
                      <a:pt x="624281" y="1962910"/>
                      <a:pt x="1012383" y="2111889"/>
                      <a:pt x="1363505" y="1989615"/>
                    </a:cubicBezTo>
                    <a:cubicBezTo>
                      <a:pt x="1714628" y="1867341"/>
                      <a:pt x="1926243" y="1509519"/>
                      <a:pt x="1864238" y="1142922"/>
                    </a:cubicBezTo>
                    <a:cubicBezTo>
                      <a:pt x="1802233" y="776326"/>
                      <a:pt x="1484712" y="508000"/>
                      <a:pt x="1112909" y="508000"/>
                    </a:cubicBezTo>
                    <a:close/>
                  </a:path>
                </a:pathLst>
              </a:custGeom>
              <a:solidFill>
                <a:srgbClr val="BC1823"/>
              </a:solidFill>
            </p:spPr>
          </p:sp>
        </p:grpSp>
        <p:sp>
          <p:nvSpPr>
            <p:cNvPr name="TextBox 21" id="21"/>
            <p:cNvSpPr txBox="true"/>
            <p:nvPr/>
          </p:nvSpPr>
          <p:spPr>
            <a:xfrm rot="0">
              <a:off x="877046" y="911396"/>
              <a:ext cx="1361499" cy="794781"/>
            </a:xfrm>
            <a:prstGeom prst="rect">
              <a:avLst/>
            </a:prstGeom>
          </p:spPr>
          <p:txBody>
            <a:bodyPr anchor="t" rtlCol="false" tIns="0" lIns="0" bIns="0" rIns="0">
              <a:spAutoFit/>
            </a:bodyPr>
            <a:lstStyle/>
            <a:p>
              <a:pPr algn="ctr" marL="0" indent="0" lvl="1">
                <a:lnSpc>
                  <a:spcPts val="4960"/>
                </a:lnSpc>
                <a:spcBef>
                  <a:spcPct val="0"/>
                </a:spcBef>
              </a:pPr>
              <a:r>
                <a:rPr lang="en-US" sz="3816">
                  <a:solidFill>
                    <a:srgbClr val="000000"/>
                  </a:solidFill>
                  <a:latin typeface="IBM Plex Sans"/>
                  <a:ea typeface="IBM Plex Sans"/>
                  <a:cs typeface="IBM Plex Sans"/>
                  <a:sym typeface="IBM Plex Sans"/>
                </a:rPr>
                <a:t>02</a:t>
              </a:r>
            </a:p>
          </p:txBody>
        </p:sp>
      </p:grpSp>
      <p:sp>
        <p:nvSpPr>
          <p:cNvPr name="Freeform 22" id="22"/>
          <p:cNvSpPr/>
          <p:nvPr/>
        </p:nvSpPr>
        <p:spPr>
          <a:xfrm flipH="false" flipV="false" rot="0">
            <a:off x="10281959" y="5367423"/>
            <a:ext cx="6977341" cy="3449045"/>
          </a:xfrm>
          <a:custGeom>
            <a:avLst/>
            <a:gdLst/>
            <a:ahLst/>
            <a:cxnLst/>
            <a:rect r="r" b="b" t="t" l="l"/>
            <a:pathLst>
              <a:path h="3449045" w="6977341">
                <a:moveTo>
                  <a:pt x="0" y="0"/>
                </a:moveTo>
                <a:lnTo>
                  <a:pt x="6977341" y="0"/>
                </a:lnTo>
                <a:lnTo>
                  <a:pt x="6977341" y="3449045"/>
                </a:lnTo>
                <a:lnTo>
                  <a:pt x="0" y="3449045"/>
                </a:lnTo>
                <a:lnTo>
                  <a:pt x="0" y="0"/>
                </a:lnTo>
                <a:close/>
              </a:path>
            </a:pathLst>
          </a:custGeom>
          <a:blipFill>
            <a:blip r:embed="rId4"/>
            <a:stretch>
              <a:fillRect l="0" t="-5332" r="0" b="-37503"/>
            </a:stretch>
          </a:blipFill>
        </p:spPr>
      </p:sp>
      <p:sp>
        <p:nvSpPr>
          <p:cNvPr name="TextBox 23" id="23"/>
          <p:cNvSpPr txBox="true"/>
          <p:nvPr/>
        </p:nvSpPr>
        <p:spPr>
          <a:xfrm rot="0">
            <a:off x="1408011" y="1622268"/>
            <a:ext cx="7822244" cy="1104900"/>
          </a:xfrm>
          <a:prstGeom prst="rect">
            <a:avLst/>
          </a:prstGeom>
        </p:spPr>
        <p:txBody>
          <a:bodyPr anchor="t" rtlCol="false" tIns="0" lIns="0" bIns="0" rIns="0">
            <a:spAutoFit/>
          </a:bodyPr>
          <a:lstStyle/>
          <a:p>
            <a:pPr algn="l" marL="0" indent="0" lvl="0">
              <a:lnSpc>
                <a:spcPts val="8640"/>
              </a:lnSpc>
              <a:spcBef>
                <a:spcPct val="0"/>
              </a:spcBef>
            </a:pPr>
            <a:r>
              <a:rPr lang="en-US" b="true" sz="7200" u="sng">
                <a:solidFill>
                  <a:srgbClr val="000000"/>
                </a:solidFill>
                <a:latin typeface="IBM Plex Sans Bold"/>
                <a:ea typeface="IBM Plex Sans Bold"/>
                <a:cs typeface="IBM Plex Sans Bold"/>
                <a:sym typeface="IBM Plex Sans Bold"/>
              </a:rPr>
              <a:t>Conclusión</a:t>
            </a:r>
            <a:r>
              <a:rPr lang="en-US" b="true" sz="7200">
                <a:solidFill>
                  <a:srgbClr val="000000"/>
                </a:solidFill>
                <a:latin typeface="IBM Plex Sans Bold"/>
                <a:ea typeface="IBM Plex Sans Bold"/>
                <a:cs typeface="IBM Plex Sans Bold"/>
                <a:sym typeface="IBM Plex Sans Bold"/>
              </a:rPr>
              <a:t>:</a:t>
            </a:r>
          </a:p>
        </p:txBody>
      </p:sp>
      <p:sp>
        <p:nvSpPr>
          <p:cNvPr name="TextBox 24" id="24"/>
          <p:cNvSpPr txBox="true"/>
          <p:nvPr/>
        </p:nvSpPr>
        <p:spPr>
          <a:xfrm rot="0">
            <a:off x="1408011" y="3448554"/>
            <a:ext cx="7707571" cy="4851400"/>
          </a:xfrm>
          <a:prstGeom prst="rect">
            <a:avLst/>
          </a:prstGeom>
        </p:spPr>
        <p:txBody>
          <a:bodyPr anchor="t" rtlCol="false" tIns="0" lIns="0" bIns="0" rIns="0">
            <a:spAutoFit/>
          </a:bodyPr>
          <a:lstStyle/>
          <a:p>
            <a:pPr algn="l">
              <a:lnSpc>
                <a:spcPts val="2600"/>
              </a:lnSpc>
            </a:pPr>
            <a:r>
              <a:rPr lang="en-US" sz="2000">
                <a:solidFill>
                  <a:srgbClr val="000000"/>
                </a:solidFill>
                <a:latin typeface="IBM Plex Sans"/>
                <a:ea typeface="IBM Plex Sans"/>
                <a:cs typeface="IBM Plex Sans"/>
                <a:sym typeface="IBM Plex Sans"/>
              </a:rPr>
              <a:t>Con exito se consiguio un sistema detector de gases inflamable con comunicacion LoRa,que en su extremo RX gestiona correctamente mediante utilizacion de umbrales la actviacion de un extractor con correcta modulacion de potencias via PWM.</a:t>
            </a:r>
          </a:p>
          <a:p>
            <a:pPr algn="l">
              <a:lnSpc>
                <a:spcPts val="2600"/>
              </a:lnSpc>
            </a:pPr>
          </a:p>
          <a:p>
            <a:pPr algn="l">
              <a:lnSpc>
                <a:spcPts val="2600"/>
              </a:lnSpc>
            </a:pPr>
            <a:r>
              <a:rPr lang="en-US" sz="2000">
                <a:solidFill>
                  <a:srgbClr val="000000"/>
                </a:solidFill>
                <a:latin typeface="IBM Plex Sans"/>
                <a:ea typeface="IBM Plex Sans"/>
                <a:cs typeface="IBM Plex Sans"/>
                <a:sym typeface="IBM Plex Sans"/>
              </a:rPr>
              <a:t>El sistema nos da un registro en tiempo real de los estados del sitema, y hasta nos permite interacutal via MQTT, cambiando el dispositivo de modo automatico a manual, en que el extractor se activa a una potencia fija del 80%</a:t>
            </a:r>
          </a:p>
          <a:p>
            <a:pPr algn="l">
              <a:lnSpc>
                <a:spcPts val="2600"/>
              </a:lnSpc>
            </a:pPr>
          </a:p>
          <a:p>
            <a:pPr algn="l" marL="0" indent="0" lvl="1">
              <a:lnSpc>
                <a:spcPts val="2600"/>
              </a:lnSpc>
              <a:spcBef>
                <a:spcPct val="0"/>
              </a:spcBef>
            </a:pPr>
            <a:r>
              <a:rPr lang="en-US" sz="2000">
                <a:solidFill>
                  <a:srgbClr val="000000"/>
                </a:solidFill>
                <a:latin typeface="IBM Plex Sans"/>
                <a:ea typeface="IBM Plex Sans"/>
                <a:cs typeface="IBM Plex Sans"/>
                <a:sym typeface="IBM Plex Sans"/>
              </a:rPr>
              <a:t>Este proyecto nos permitio ejercer y presentar diseño, y desarrollo a nivel prototipo involucrando conexiones remotas, programacion de microcontroladores, registro en bases de datos via API, presentacion de valores via dahsboards e interacion con sistema via aplicaciones moviles</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1937614">
            <a:off x="12758686" y="-543576"/>
            <a:ext cx="7079343" cy="6912847"/>
            <a:chOff x="0" y="0"/>
            <a:chExt cx="1864518" cy="1820668"/>
          </a:xfrm>
        </p:grpSpPr>
        <p:sp>
          <p:nvSpPr>
            <p:cNvPr name="Freeform 3" id="3"/>
            <p:cNvSpPr/>
            <p:nvPr/>
          </p:nvSpPr>
          <p:spPr>
            <a:xfrm flipH="false" flipV="false" rot="0">
              <a:off x="0" y="0"/>
              <a:ext cx="1864518" cy="1820668"/>
            </a:xfrm>
            <a:custGeom>
              <a:avLst/>
              <a:gdLst/>
              <a:ahLst/>
              <a:cxnLst/>
              <a:rect r="r" b="b" t="t" l="l"/>
              <a:pathLst>
                <a:path h="1820668" w="1864518">
                  <a:moveTo>
                    <a:pt x="0" y="0"/>
                  </a:moveTo>
                  <a:lnTo>
                    <a:pt x="1864518" y="0"/>
                  </a:lnTo>
                  <a:lnTo>
                    <a:pt x="1864518" y="1820668"/>
                  </a:lnTo>
                  <a:lnTo>
                    <a:pt x="0" y="1820668"/>
                  </a:lnTo>
                  <a:close/>
                </a:path>
              </a:pathLst>
            </a:custGeom>
            <a:solidFill>
              <a:srgbClr val="BC1823"/>
            </a:solidFill>
            <a:ln w="95250" cap="sq">
              <a:solidFill>
                <a:srgbClr val="313030"/>
              </a:solidFill>
              <a:prstDash val="solid"/>
              <a:miter/>
            </a:ln>
          </p:spPr>
        </p:sp>
        <p:sp>
          <p:nvSpPr>
            <p:cNvPr name="TextBox 4" id="4"/>
            <p:cNvSpPr txBox="true"/>
            <p:nvPr/>
          </p:nvSpPr>
          <p:spPr>
            <a:xfrm>
              <a:off x="0" y="-47625"/>
              <a:ext cx="1864518" cy="1868293"/>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9772637" y="1332983"/>
            <a:ext cx="6978683" cy="6978683"/>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2"/>
              <a:stretch>
                <a:fillRect l="-23664" t="0" r="-23664" b="0"/>
              </a:stretch>
            </a:blipFill>
          </p:spPr>
        </p:sp>
      </p:grpSp>
      <p:grpSp>
        <p:nvGrpSpPr>
          <p:cNvPr name="Group 7" id="7"/>
          <p:cNvGrpSpPr/>
          <p:nvPr/>
        </p:nvGrpSpPr>
        <p:grpSpPr>
          <a:xfrm rot="0">
            <a:off x="-776282" y="9311941"/>
            <a:ext cx="10239160" cy="1834469"/>
            <a:chOff x="0" y="0"/>
            <a:chExt cx="3300168" cy="591265"/>
          </a:xfrm>
        </p:grpSpPr>
        <p:sp>
          <p:nvSpPr>
            <p:cNvPr name="Freeform 8" id="8"/>
            <p:cNvSpPr/>
            <p:nvPr/>
          </p:nvSpPr>
          <p:spPr>
            <a:xfrm flipH="false" flipV="false" rot="0">
              <a:off x="0" y="0"/>
              <a:ext cx="3300168" cy="591265"/>
            </a:xfrm>
            <a:custGeom>
              <a:avLst/>
              <a:gdLst/>
              <a:ahLst/>
              <a:cxnLst/>
              <a:rect r="r" b="b" t="t" l="l"/>
              <a:pathLst>
                <a:path h="591265" w="3300168">
                  <a:moveTo>
                    <a:pt x="0" y="0"/>
                  </a:moveTo>
                  <a:lnTo>
                    <a:pt x="3300168" y="0"/>
                  </a:lnTo>
                  <a:lnTo>
                    <a:pt x="3300168" y="591265"/>
                  </a:lnTo>
                  <a:lnTo>
                    <a:pt x="0" y="591265"/>
                  </a:lnTo>
                  <a:close/>
                </a:path>
              </a:pathLst>
            </a:custGeom>
            <a:solidFill>
              <a:srgbClr val="313030"/>
            </a:solidFill>
          </p:spPr>
        </p:sp>
        <p:sp>
          <p:nvSpPr>
            <p:cNvPr name="TextBox 9" id="9"/>
            <p:cNvSpPr txBox="true"/>
            <p:nvPr/>
          </p:nvSpPr>
          <p:spPr>
            <a:xfrm>
              <a:off x="0" y="-47625"/>
              <a:ext cx="3300168" cy="638890"/>
            </a:xfrm>
            <a:prstGeom prst="rect">
              <a:avLst/>
            </a:prstGeom>
          </p:spPr>
          <p:txBody>
            <a:bodyPr anchor="ctr" rtlCol="false" tIns="50800" lIns="50800" bIns="50800" rIns="50800"/>
            <a:lstStyle/>
            <a:p>
              <a:pPr algn="ctr">
                <a:lnSpc>
                  <a:spcPts val="2659"/>
                </a:lnSpc>
              </a:pPr>
            </a:p>
          </p:txBody>
        </p:sp>
      </p:grpSp>
      <p:grpSp>
        <p:nvGrpSpPr>
          <p:cNvPr name="Group 10" id="10"/>
          <p:cNvGrpSpPr/>
          <p:nvPr/>
        </p:nvGrpSpPr>
        <p:grpSpPr>
          <a:xfrm rot="0">
            <a:off x="7444161" y="9040390"/>
            <a:ext cx="13209958" cy="1831980"/>
            <a:chOff x="0" y="0"/>
            <a:chExt cx="1991251" cy="276150"/>
          </a:xfrm>
        </p:grpSpPr>
        <p:sp>
          <p:nvSpPr>
            <p:cNvPr name="Freeform 11" id="11"/>
            <p:cNvSpPr/>
            <p:nvPr/>
          </p:nvSpPr>
          <p:spPr>
            <a:xfrm flipH="false" flipV="false" rot="0">
              <a:off x="0" y="0"/>
              <a:ext cx="1991252" cy="276150"/>
            </a:xfrm>
            <a:custGeom>
              <a:avLst/>
              <a:gdLst/>
              <a:ahLst/>
              <a:cxnLst/>
              <a:rect r="r" b="b" t="t" l="l"/>
              <a:pathLst>
                <a:path h="276150" w="1991252">
                  <a:moveTo>
                    <a:pt x="1788052" y="0"/>
                  </a:moveTo>
                  <a:lnTo>
                    <a:pt x="0" y="0"/>
                  </a:lnTo>
                  <a:lnTo>
                    <a:pt x="203200" y="276150"/>
                  </a:lnTo>
                  <a:lnTo>
                    <a:pt x="1991252" y="276150"/>
                  </a:lnTo>
                  <a:lnTo>
                    <a:pt x="1788052" y="0"/>
                  </a:lnTo>
                  <a:close/>
                </a:path>
              </a:pathLst>
            </a:custGeom>
            <a:solidFill>
              <a:srgbClr val="BC1823"/>
            </a:solidFill>
            <a:ln w="38100" cap="sq">
              <a:solidFill>
                <a:srgbClr val="FFFFFF"/>
              </a:solidFill>
              <a:prstDash val="solid"/>
              <a:miter/>
            </a:ln>
          </p:spPr>
        </p:sp>
        <p:sp>
          <p:nvSpPr>
            <p:cNvPr name="TextBox 12" id="12"/>
            <p:cNvSpPr txBox="true"/>
            <p:nvPr/>
          </p:nvSpPr>
          <p:spPr>
            <a:xfrm>
              <a:off x="101600" y="-47625"/>
              <a:ext cx="1788051" cy="323775"/>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TextBox 13" id="13"/>
          <p:cNvSpPr txBox="true"/>
          <p:nvPr/>
        </p:nvSpPr>
        <p:spPr>
          <a:xfrm rot="0">
            <a:off x="1168308" y="1019175"/>
            <a:ext cx="7567963" cy="1104900"/>
          </a:xfrm>
          <a:prstGeom prst="rect">
            <a:avLst/>
          </a:prstGeom>
        </p:spPr>
        <p:txBody>
          <a:bodyPr anchor="t" rtlCol="false" tIns="0" lIns="0" bIns="0" rIns="0">
            <a:spAutoFit/>
          </a:bodyPr>
          <a:lstStyle/>
          <a:p>
            <a:pPr algn="l" marL="0" indent="0" lvl="0">
              <a:lnSpc>
                <a:spcPts val="8640"/>
              </a:lnSpc>
              <a:spcBef>
                <a:spcPct val="0"/>
              </a:spcBef>
            </a:pPr>
            <a:r>
              <a:rPr lang="en-US" b="true" sz="7200">
                <a:solidFill>
                  <a:srgbClr val="000000"/>
                </a:solidFill>
                <a:latin typeface="IBM Plex Sans Bold"/>
                <a:ea typeface="IBM Plex Sans Bold"/>
                <a:cs typeface="IBM Plex Sans Bold"/>
                <a:sym typeface="IBM Plex Sans Bold"/>
              </a:rPr>
              <a:t>Problematica</a:t>
            </a:r>
          </a:p>
        </p:txBody>
      </p:sp>
      <p:sp>
        <p:nvSpPr>
          <p:cNvPr name="TextBox 14" id="14"/>
          <p:cNvSpPr txBox="true"/>
          <p:nvPr/>
        </p:nvSpPr>
        <p:spPr>
          <a:xfrm rot="0">
            <a:off x="285647" y="2823793"/>
            <a:ext cx="8115300" cy="5488305"/>
          </a:xfrm>
          <a:prstGeom prst="rect">
            <a:avLst/>
          </a:prstGeom>
        </p:spPr>
        <p:txBody>
          <a:bodyPr anchor="t" rtlCol="false" tIns="0" lIns="0" bIns="0" rIns="0">
            <a:spAutoFit/>
          </a:bodyPr>
          <a:lstStyle/>
          <a:p>
            <a:pPr algn="l">
              <a:lnSpc>
                <a:spcPts val="2730"/>
              </a:lnSpc>
              <a:spcBef>
                <a:spcPct val="0"/>
              </a:spcBef>
            </a:pPr>
            <a:r>
              <a:rPr lang="en-US" sz="2100">
                <a:solidFill>
                  <a:srgbClr val="000000"/>
                </a:solidFill>
                <a:latin typeface="IBM Plex Sans"/>
                <a:ea typeface="IBM Plex Sans"/>
                <a:cs typeface="IBM Plex Sans"/>
                <a:sym typeface="IBM Plex Sans"/>
              </a:rPr>
              <a:t>Disponemos de una localización con maquinaria con alta posibilidad de emanación</a:t>
            </a:r>
            <a:r>
              <a:rPr lang="en-US" sz="2100" strike="noStrike" u="none">
                <a:solidFill>
                  <a:srgbClr val="000000"/>
                </a:solidFill>
                <a:latin typeface="IBM Plex Sans"/>
                <a:ea typeface="IBM Plex Sans"/>
                <a:cs typeface="IBM Plex Sans"/>
                <a:sym typeface="IBM Plex Sans"/>
              </a:rPr>
              <a:t> de gases contaminantes inflamables. Los mismos no son problemáticos exceptuando concentración alta durante periodos prolongados. </a:t>
            </a:r>
          </a:p>
          <a:p>
            <a:pPr algn="l">
              <a:lnSpc>
                <a:spcPts val="2730"/>
              </a:lnSpc>
              <a:spcBef>
                <a:spcPct val="0"/>
              </a:spcBef>
            </a:pPr>
          </a:p>
          <a:p>
            <a:pPr algn="l" marL="453392" indent="-226696" lvl="1">
              <a:lnSpc>
                <a:spcPts val="2730"/>
              </a:lnSpc>
              <a:buFont typeface="Arial"/>
              <a:buChar char="•"/>
            </a:pPr>
            <a:r>
              <a:rPr lang="en-US" sz="2100" strike="noStrike" u="none">
                <a:solidFill>
                  <a:srgbClr val="000000"/>
                </a:solidFill>
                <a:latin typeface="IBM Plex Sans"/>
                <a:ea typeface="IBM Plex Sans"/>
                <a:cs typeface="IBM Plex Sans"/>
                <a:sym typeface="IBM Plex Sans"/>
              </a:rPr>
              <a:t>Diseñar un sistema de medicion de gases en tiempo real</a:t>
            </a:r>
          </a:p>
          <a:p>
            <a:pPr algn="l" marL="453392" indent="-226696" lvl="1">
              <a:lnSpc>
                <a:spcPts val="2730"/>
              </a:lnSpc>
              <a:buFont typeface="Arial"/>
              <a:buChar char="•"/>
            </a:pPr>
            <a:r>
              <a:rPr lang="en-US" sz="2100" strike="noStrike" u="none">
                <a:solidFill>
                  <a:srgbClr val="000000"/>
                </a:solidFill>
                <a:latin typeface="IBM Plex Sans"/>
                <a:ea typeface="IBM Plex Sans"/>
                <a:cs typeface="IBM Plex Sans"/>
                <a:sym typeface="IBM Plex Sans"/>
              </a:rPr>
              <a:t>Con comunicacion larga distancia, bajo consumo (LoRa)</a:t>
            </a:r>
          </a:p>
          <a:p>
            <a:pPr algn="l" marL="453392" indent="-226696" lvl="1">
              <a:lnSpc>
                <a:spcPts val="2730"/>
              </a:lnSpc>
              <a:buFont typeface="Arial"/>
              <a:buChar char="•"/>
            </a:pPr>
            <a:r>
              <a:rPr lang="en-US" sz="2100" strike="noStrike" u="none">
                <a:solidFill>
                  <a:srgbClr val="000000"/>
                </a:solidFill>
                <a:latin typeface="IBM Plex Sans"/>
                <a:ea typeface="IBM Plex Sans"/>
                <a:cs typeface="IBM Plex Sans"/>
                <a:sym typeface="IBM Plex Sans"/>
              </a:rPr>
              <a:t>Con nodos gateway que disparen los alarmas, activen los extractores y sirvan de intermediarios</a:t>
            </a:r>
          </a:p>
          <a:p>
            <a:pPr algn="l" marL="453392" indent="-226696" lvl="1">
              <a:lnSpc>
                <a:spcPts val="2730"/>
              </a:lnSpc>
              <a:buFont typeface="Arial"/>
              <a:buChar char="•"/>
            </a:pPr>
            <a:r>
              <a:rPr lang="en-US" sz="2100" strike="noStrike" u="none">
                <a:solidFill>
                  <a:srgbClr val="000000"/>
                </a:solidFill>
                <a:latin typeface="IBM Plex Sans"/>
                <a:ea typeface="IBM Plex Sans"/>
                <a:cs typeface="IBM Plex Sans"/>
                <a:sym typeface="IBM Plex Sans"/>
              </a:rPr>
              <a:t>Automatizacion de activacion de extractores via umbrales modificables</a:t>
            </a:r>
          </a:p>
          <a:p>
            <a:pPr algn="l" marL="453392" indent="-226696" lvl="1">
              <a:lnSpc>
                <a:spcPts val="2730"/>
              </a:lnSpc>
              <a:buFont typeface="Arial"/>
              <a:buChar char="•"/>
            </a:pPr>
            <a:r>
              <a:rPr lang="en-US" sz="2100" strike="noStrike" u="none">
                <a:solidFill>
                  <a:srgbClr val="000000"/>
                </a:solidFill>
                <a:latin typeface="IBM Plex Sans"/>
                <a:ea typeface="IBM Plex Sans"/>
                <a:cs typeface="IBM Plex Sans"/>
                <a:sym typeface="IBM Plex Sans"/>
              </a:rPr>
              <a:t>Con accionar remoto via aplicacion</a:t>
            </a:r>
          </a:p>
          <a:p>
            <a:pPr algn="l" marL="453392" indent="-226696" lvl="1">
              <a:lnSpc>
                <a:spcPts val="2730"/>
              </a:lnSpc>
              <a:buFont typeface="Arial"/>
              <a:buChar char="•"/>
            </a:pPr>
            <a:r>
              <a:rPr lang="en-US" sz="2100" strike="noStrike" u="none">
                <a:solidFill>
                  <a:srgbClr val="000000"/>
                </a:solidFill>
                <a:latin typeface="IBM Plex Sans"/>
                <a:ea typeface="IBM Plex Sans"/>
                <a:cs typeface="IBM Plex Sans"/>
                <a:sym typeface="IBM Plex Sans"/>
              </a:rPr>
              <a:t>Con registro en base de datos 24/7 para posterior analisis</a:t>
            </a:r>
          </a:p>
          <a:p>
            <a:pPr algn="l" marL="453392" indent="-226696" lvl="1">
              <a:lnSpc>
                <a:spcPts val="2730"/>
              </a:lnSpc>
              <a:buFont typeface="Arial"/>
              <a:buChar char="•"/>
            </a:pPr>
            <a:r>
              <a:rPr lang="en-US" sz="2100" strike="noStrike" u="none">
                <a:solidFill>
                  <a:srgbClr val="000000"/>
                </a:solidFill>
                <a:latin typeface="IBM Plex Sans"/>
                <a:ea typeface="IBM Plex Sans"/>
                <a:cs typeface="IBM Plex Sans"/>
                <a:sym typeface="IBM Plex Sans"/>
              </a:rPr>
              <a:t>Presentacion visual via dashboards de claro entendimiento</a:t>
            </a:r>
          </a:p>
          <a:p>
            <a:pPr algn="l" marL="453392" indent="-226696" lvl="1">
              <a:lnSpc>
                <a:spcPts val="2730"/>
              </a:lnSpc>
              <a:buFont typeface="Arial"/>
              <a:buChar char="•"/>
            </a:pPr>
            <a:r>
              <a:rPr lang="en-US" sz="2100" strike="noStrike" u="none">
                <a:solidFill>
                  <a:srgbClr val="000000"/>
                </a:solidFill>
                <a:latin typeface="IBM Plex Sans"/>
                <a:ea typeface="IBM Plex Sans"/>
                <a:cs typeface="IBM Plex Sans"/>
                <a:sym typeface="IBM Plex Sans"/>
              </a:rPr>
              <a:t>Con un sistema y base de datos desplegados en la nube, delegando asi la infraestructura</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776282" y="9311941"/>
            <a:ext cx="10239160" cy="1834469"/>
            <a:chOff x="0" y="0"/>
            <a:chExt cx="3300168" cy="591265"/>
          </a:xfrm>
        </p:grpSpPr>
        <p:sp>
          <p:nvSpPr>
            <p:cNvPr name="Freeform 3" id="3"/>
            <p:cNvSpPr/>
            <p:nvPr/>
          </p:nvSpPr>
          <p:spPr>
            <a:xfrm flipH="false" flipV="false" rot="0">
              <a:off x="0" y="0"/>
              <a:ext cx="3300168" cy="591265"/>
            </a:xfrm>
            <a:custGeom>
              <a:avLst/>
              <a:gdLst/>
              <a:ahLst/>
              <a:cxnLst/>
              <a:rect r="r" b="b" t="t" l="l"/>
              <a:pathLst>
                <a:path h="591265" w="3300168">
                  <a:moveTo>
                    <a:pt x="0" y="0"/>
                  </a:moveTo>
                  <a:lnTo>
                    <a:pt x="3300168" y="0"/>
                  </a:lnTo>
                  <a:lnTo>
                    <a:pt x="3300168" y="591265"/>
                  </a:lnTo>
                  <a:lnTo>
                    <a:pt x="0" y="591265"/>
                  </a:lnTo>
                  <a:close/>
                </a:path>
              </a:pathLst>
            </a:custGeom>
            <a:solidFill>
              <a:srgbClr val="313030"/>
            </a:solidFill>
          </p:spPr>
        </p:sp>
        <p:sp>
          <p:nvSpPr>
            <p:cNvPr name="TextBox 4" id="4"/>
            <p:cNvSpPr txBox="true"/>
            <p:nvPr/>
          </p:nvSpPr>
          <p:spPr>
            <a:xfrm>
              <a:off x="0" y="-47625"/>
              <a:ext cx="3300168" cy="63889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7444161" y="9040390"/>
            <a:ext cx="13209958" cy="1831980"/>
            <a:chOff x="0" y="0"/>
            <a:chExt cx="1991251" cy="276150"/>
          </a:xfrm>
        </p:grpSpPr>
        <p:sp>
          <p:nvSpPr>
            <p:cNvPr name="Freeform 6" id="6"/>
            <p:cNvSpPr/>
            <p:nvPr/>
          </p:nvSpPr>
          <p:spPr>
            <a:xfrm flipH="false" flipV="false" rot="0">
              <a:off x="0" y="0"/>
              <a:ext cx="1991252" cy="276150"/>
            </a:xfrm>
            <a:custGeom>
              <a:avLst/>
              <a:gdLst/>
              <a:ahLst/>
              <a:cxnLst/>
              <a:rect r="r" b="b" t="t" l="l"/>
              <a:pathLst>
                <a:path h="276150" w="1991252">
                  <a:moveTo>
                    <a:pt x="1788052" y="0"/>
                  </a:moveTo>
                  <a:lnTo>
                    <a:pt x="0" y="0"/>
                  </a:lnTo>
                  <a:lnTo>
                    <a:pt x="203200" y="276150"/>
                  </a:lnTo>
                  <a:lnTo>
                    <a:pt x="1991252" y="276150"/>
                  </a:lnTo>
                  <a:lnTo>
                    <a:pt x="1788052" y="0"/>
                  </a:lnTo>
                  <a:close/>
                </a:path>
              </a:pathLst>
            </a:custGeom>
            <a:solidFill>
              <a:srgbClr val="BC1823"/>
            </a:solidFill>
            <a:ln w="38100" cap="sq">
              <a:solidFill>
                <a:srgbClr val="FFFFFF"/>
              </a:solidFill>
              <a:prstDash val="solid"/>
              <a:miter/>
            </a:ln>
          </p:spPr>
        </p:sp>
        <p:sp>
          <p:nvSpPr>
            <p:cNvPr name="TextBox 7" id="7"/>
            <p:cNvSpPr txBox="true"/>
            <p:nvPr/>
          </p:nvSpPr>
          <p:spPr>
            <a:xfrm>
              <a:off x="101600" y="-47625"/>
              <a:ext cx="1788051" cy="323775"/>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6729361" y="481012"/>
            <a:ext cx="11108626" cy="8345865"/>
          </a:xfrm>
          <a:custGeom>
            <a:avLst/>
            <a:gdLst/>
            <a:ahLst/>
            <a:cxnLst/>
            <a:rect r="r" b="b" t="t" l="l"/>
            <a:pathLst>
              <a:path h="8345865" w="11108626">
                <a:moveTo>
                  <a:pt x="0" y="0"/>
                </a:moveTo>
                <a:lnTo>
                  <a:pt x="11108627" y="0"/>
                </a:lnTo>
                <a:lnTo>
                  <a:pt x="11108627" y="8345865"/>
                </a:lnTo>
                <a:lnTo>
                  <a:pt x="0" y="8345865"/>
                </a:lnTo>
                <a:lnTo>
                  <a:pt x="0" y="0"/>
                </a:lnTo>
                <a:close/>
              </a:path>
            </a:pathLst>
          </a:custGeom>
          <a:blipFill>
            <a:blip r:embed="rId2"/>
            <a:stretch>
              <a:fillRect l="-440" t="0" r="-440" b="0"/>
            </a:stretch>
          </a:blipFill>
          <a:ln w="38100" cap="rnd">
            <a:solidFill>
              <a:srgbClr val="000000"/>
            </a:solidFill>
            <a:prstDash val="lgDash"/>
            <a:round/>
          </a:ln>
        </p:spPr>
      </p:sp>
      <p:sp>
        <p:nvSpPr>
          <p:cNvPr name="TextBox 9" id="9"/>
          <p:cNvSpPr txBox="true"/>
          <p:nvPr/>
        </p:nvSpPr>
        <p:spPr>
          <a:xfrm rot="0">
            <a:off x="578499" y="471487"/>
            <a:ext cx="5700661" cy="2200275"/>
          </a:xfrm>
          <a:prstGeom prst="rect">
            <a:avLst/>
          </a:prstGeom>
        </p:spPr>
        <p:txBody>
          <a:bodyPr anchor="t" rtlCol="false" tIns="0" lIns="0" bIns="0" rIns="0">
            <a:spAutoFit/>
          </a:bodyPr>
          <a:lstStyle/>
          <a:p>
            <a:pPr algn="l" marL="0" indent="0" lvl="0">
              <a:lnSpc>
                <a:spcPts val="8640"/>
              </a:lnSpc>
              <a:spcBef>
                <a:spcPct val="0"/>
              </a:spcBef>
            </a:pPr>
            <a:r>
              <a:rPr lang="en-US" b="true" sz="7200">
                <a:solidFill>
                  <a:srgbClr val="000000"/>
                </a:solidFill>
                <a:latin typeface="IBM Plex Sans Bold"/>
                <a:ea typeface="IBM Plex Sans Bold"/>
                <a:cs typeface="IBM Plex Sans Bold"/>
                <a:sym typeface="IBM Plex Sans Bold"/>
              </a:rPr>
              <a:t>Arquitectura del Sistema</a:t>
            </a:r>
          </a:p>
        </p:txBody>
      </p:sp>
      <p:sp>
        <p:nvSpPr>
          <p:cNvPr name="TextBox 10" id="10"/>
          <p:cNvSpPr txBox="true"/>
          <p:nvPr/>
        </p:nvSpPr>
        <p:spPr>
          <a:xfrm rot="0">
            <a:off x="578499" y="3113722"/>
            <a:ext cx="5700661" cy="3992880"/>
          </a:xfrm>
          <a:prstGeom prst="rect">
            <a:avLst/>
          </a:prstGeom>
        </p:spPr>
        <p:txBody>
          <a:bodyPr anchor="t" rtlCol="false" tIns="0" lIns="0" bIns="0" rIns="0">
            <a:spAutoFit/>
          </a:bodyPr>
          <a:lstStyle/>
          <a:p>
            <a:pPr algn="l" marL="626104" indent="-313052" lvl="1">
              <a:lnSpc>
                <a:spcPts val="4059"/>
              </a:lnSpc>
              <a:buFont typeface="Arial"/>
              <a:buChar char="•"/>
            </a:pPr>
            <a:r>
              <a:rPr lang="en-US" sz="2899">
                <a:solidFill>
                  <a:srgbClr val="000000"/>
                </a:solidFill>
                <a:latin typeface="Arimo"/>
                <a:ea typeface="Arimo"/>
                <a:cs typeface="Arimo"/>
                <a:sym typeface="Arimo"/>
              </a:rPr>
              <a:t>SImple</a:t>
            </a:r>
          </a:p>
          <a:p>
            <a:pPr algn="l" marL="626104" indent="-313052" lvl="1">
              <a:lnSpc>
                <a:spcPts val="4059"/>
              </a:lnSpc>
              <a:buFont typeface="Arial"/>
              <a:buChar char="•"/>
            </a:pPr>
            <a:r>
              <a:rPr lang="en-US" sz="2899">
                <a:solidFill>
                  <a:srgbClr val="000000"/>
                </a:solidFill>
                <a:latin typeface="Arimo"/>
                <a:ea typeface="Arimo"/>
                <a:cs typeface="Arimo"/>
                <a:sym typeface="Arimo"/>
              </a:rPr>
              <a:t>Funcional</a:t>
            </a:r>
          </a:p>
          <a:p>
            <a:pPr algn="l" marL="626104" indent="-313052" lvl="1">
              <a:lnSpc>
                <a:spcPts val="4059"/>
              </a:lnSpc>
              <a:buFont typeface="Arial"/>
              <a:buChar char="•"/>
            </a:pPr>
            <a:r>
              <a:rPr lang="en-US" sz="2899">
                <a:solidFill>
                  <a:srgbClr val="000000"/>
                </a:solidFill>
                <a:latin typeface="Arimo"/>
                <a:ea typeface="Arimo"/>
                <a:cs typeface="Arimo"/>
                <a:sym typeface="Arimo"/>
              </a:rPr>
              <a:t>Ampliamente Escalable</a:t>
            </a:r>
          </a:p>
          <a:p>
            <a:pPr algn="l" marL="626104" indent="-313052" lvl="1">
              <a:lnSpc>
                <a:spcPts val="4059"/>
              </a:lnSpc>
              <a:buFont typeface="Arial"/>
              <a:buChar char="•"/>
            </a:pPr>
            <a:r>
              <a:rPr lang="en-US" sz="2899">
                <a:solidFill>
                  <a:srgbClr val="000000"/>
                </a:solidFill>
                <a:latin typeface="Arimo"/>
                <a:ea typeface="Arimo"/>
                <a:cs typeface="Arimo"/>
                <a:sym typeface="Arimo"/>
              </a:rPr>
              <a:t>De Bajo Costo</a:t>
            </a:r>
          </a:p>
          <a:p>
            <a:pPr algn="l" marL="626104" indent="-313052" lvl="1">
              <a:lnSpc>
                <a:spcPts val="4059"/>
              </a:lnSpc>
              <a:buFont typeface="Arial"/>
              <a:buChar char="•"/>
            </a:pPr>
            <a:r>
              <a:rPr lang="en-US" sz="2899">
                <a:solidFill>
                  <a:srgbClr val="000000"/>
                </a:solidFill>
                <a:latin typeface="Arimo"/>
                <a:ea typeface="Arimo"/>
                <a:cs typeface="Arimo"/>
                <a:sym typeface="Arimo"/>
              </a:rPr>
              <a:t>Eficiente y con Fácil Mejora</a:t>
            </a:r>
          </a:p>
          <a:p>
            <a:pPr algn="l" marL="626104" indent="-313052" lvl="1">
              <a:lnSpc>
                <a:spcPts val="4059"/>
              </a:lnSpc>
              <a:buFont typeface="Arial"/>
              <a:buChar char="•"/>
            </a:pPr>
            <a:r>
              <a:rPr lang="en-US" sz="2899">
                <a:solidFill>
                  <a:srgbClr val="000000"/>
                </a:solidFill>
                <a:latin typeface="Arimo"/>
                <a:ea typeface="Arimo"/>
                <a:cs typeface="Arimo"/>
                <a:sym typeface="Arimo"/>
              </a:rPr>
              <a:t>Transparente y Claro en los Datos</a:t>
            </a:r>
          </a:p>
          <a:p>
            <a:pPr algn="l">
              <a:lnSpc>
                <a:spcPts val="3079"/>
              </a:lnSpc>
              <a:spcBef>
                <a:spcPct val="0"/>
              </a:spcBef>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776282" y="9311941"/>
            <a:ext cx="10239160" cy="1834469"/>
            <a:chOff x="0" y="0"/>
            <a:chExt cx="3300168" cy="591265"/>
          </a:xfrm>
        </p:grpSpPr>
        <p:sp>
          <p:nvSpPr>
            <p:cNvPr name="Freeform 3" id="3"/>
            <p:cNvSpPr/>
            <p:nvPr/>
          </p:nvSpPr>
          <p:spPr>
            <a:xfrm flipH="false" flipV="false" rot="0">
              <a:off x="0" y="0"/>
              <a:ext cx="3300168" cy="591265"/>
            </a:xfrm>
            <a:custGeom>
              <a:avLst/>
              <a:gdLst/>
              <a:ahLst/>
              <a:cxnLst/>
              <a:rect r="r" b="b" t="t" l="l"/>
              <a:pathLst>
                <a:path h="591265" w="3300168">
                  <a:moveTo>
                    <a:pt x="0" y="0"/>
                  </a:moveTo>
                  <a:lnTo>
                    <a:pt x="3300168" y="0"/>
                  </a:lnTo>
                  <a:lnTo>
                    <a:pt x="3300168" y="591265"/>
                  </a:lnTo>
                  <a:lnTo>
                    <a:pt x="0" y="591265"/>
                  </a:lnTo>
                  <a:close/>
                </a:path>
              </a:pathLst>
            </a:custGeom>
            <a:solidFill>
              <a:srgbClr val="313030"/>
            </a:solidFill>
          </p:spPr>
        </p:sp>
        <p:sp>
          <p:nvSpPr>
            <p:cNvPr name="TextBox 4" id="4"/>
            <p:cNvSpPr txBox="true"/>
            <p:nvPr/>
          </p:nvSpPr>
          <p:spPr>
            <a:xfrm>
              <a:off x="0" y="-47625"/>
              <a:ext cx="3300168" cy="63889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7444161" y="9040390"/>
            <a:ext cx="13209958" cy="1831980"/>
            <a:chOff x="0" y="0"/>
            <a:chExt cx="1991251" cy="276150"/>
          </a:xfrm>
        </p:grpSpPr>
        <p:sp>
          <p:nvSpPr>
            <p:cNvPr name="Freeform 6" id="6"/>
            <p:cNvSpPr/>
            <p:nvPr/>
          </p:nvSpPr>
          <p:spPr>
            <a:xfrm flipH="false" flipV="false" rot="0">
              <a:off x="0" y="0"/>
              <a:ext cx="1991252" cy="276150"/>
            </a:xfrm>
            <a:custGeom>
              <a:avLst/>
              <a:gdLst/>
              <a:ahLst/>
              <a:cxnLst/>
              <a:rect r="r" b="b" t="t" l="l"/>
              <a:pathLst>
                <a:path h="276150" w="1991252">
                  <a:moveTo>
                    <a:pt x="1788052" y="0"/>
                  </a:moveTo>
                  <a:lnTo>
                    <a:pt x="0" y="0"/>
                  </a:lnTo>
                  <a:lnTo>
                    <a:pt x="203200" y="276150"/>
                  </a:lnTo>
                  <a:lnTo>
                    <a:pt x="1991252" y="276150"/>
                  </a:lnTo>
                  <a:lnTo>
                    <a:pt x="1788052" y="0"/>
                  </a:lnTo>
                  <a:close/>
                </a:path>
              </a:pathLst>
            </a:custGeom>
            <a:solidFill>
              <a:srgbClr val="BC1823"/>
            </a:solidFill>
            <a:ln w="38100" cap="sq">
              <a:solidFill>
                <a:srgbClr val="FFFFFF"/>
              </a:solidFill>
              <a:prstDash val="solid"/>
              <a:miter/>
            </a:ln>
          </p:spPr>
        </p:sp>
        <p:sp>
          <p:nvSpPr>
            <p:cNvPr name="TextBox 7" id="7"/>
            <p:cNvSpPr txBox="true"/>
            <p:nvPr/>
          </p:nvSpPr>
          <p:spPr>
            <a:xfrm>
              <a:off x="101600" y="-47625"/>
              <a:ext cx="1788051" cy="323775"/>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TextBox 8" id="8"/>
          <p:cNvSpPr txBox="true"/>
          <p:nvPr/>
        </p:nvSpPr>
        <p:spPr>
          <a:xfrm rot="0">
            <a:off x="1580020" y="1110718"/>
            <a:ext cx="7822244" cy="2200275"/>
          </a:xfrm>
          <a:prstGeom prst="rect">
            <a:avLst/>
          </a:prstGeom>
        </p:spPr>
        <p:txBody>
          <a:bodyPr anchor="t" rtlCol="false" tIns="0" lIns="0" bIns="0" rIns="0">
            <a:spAutoFit/>
          </a:bodyPr>
          <a:lstStyle/>
          <a:p>
            <a:pPr algn="l" marL="0" indent="0" lvl="0">
              <a:lnSpc>
                <a:spcPts val="8640"/>
              </a:lnSpc>
              <a:spcBef>
                <a:spcPct val="0"/>
              </a:spcBef>
            </a:pPr>
            <a:r>
              <a:rPr lang="en-US" b="true" sz="7200">
                <a:solidFill>
                  <a:srgbClr val="000000"/>
                </a:solidFill>
                <a:latin typeface="IBM Plex Sans Bold"/>
                <a:ea typeface="IBM Plex Sans Bold"/>
                <a:cs typeface="IBM Plex Sans Bold"/>
                <a:sym typeface="IBM Plex Sans Bold"/>
              </a:rPr>
              <a:t>NODO SENSOR </a:t>
            </a:r>
            <a:r>
              <a:rPr lang="en-US" sz="7200" i="true">
                <a:solidFill>
                  <a:srgbClr val="000000"/>
                </a:solidFill>
                <a:latin typeface="IBM Plex Sans Italics"/>
                <a:ea typeface="IBM Plex Sans Italics"/>
                <a:cs typeface="IBM Plex Sans Italics"/>
                <a:sym typeface="IBM Plex Sans Italics"/>
              </a:rPr>
              <a:t>dispositivo TX</a:t>
            </a:r>
          </a:p>
        </p:txBody>
      </p:sp>
      <p:sp>
        <p:nvSpPr>
          <p:cNvPr name="TextBox 9" id="9"/>
          <p:cNvSpPr txBox="true"/>
          <p:nvPr/>
        </p:nvSpPr>
        <p:spPr>
          <a:xfrm rot="0">
            <a:off x="1580020" y="4107752"/>
            <a:ext cx="6111791" cy="2932129"/>
          </a:xfrm>
          <a:prstGeom prst="rect">
            <a:avLst/>
          </a:prstGeom>
        </p:spPr>
        <p:txBody>
          <a:bodyPr anchor="t" rtlCol="false" tIns="0" lIns="0" bIns="0" rIns="0">
            <a:spAutoFit/>
          </a:bodyPr>
          <a:lstStyle/>
          <a:p>
            <a:pPr algn="l">
              <a:lnSpc>
                <a:spcPts val="3378"/>
              </a:lnSpc>
            </a:pPr>
            <a:r>
              <a:rPr lang="en-US" sz="2598">
                <a:solidFill>
                  <a:srgbClr val="000000"/>
                </a:solidFill>
                <a:latin typeface="IBM Plex Sans"/>
                <a:ea typeface="IBM Plex Sans"/>
                <a:cs typeface="IBM Plex Sans"/>
                <a:sym typeface="IBM Plex Sans"/>
              </a:rPr>
              <a:t>El </a:t>
            </a:r>
            <a:r>
              <a:rPr lang="en-US" sz="2598">
                <a:solidFill>
                  <a:srgbClr val="000000"/>
                </a:solidFill>
                <a:latin typeface="IBM Plex Sans"/>
                <a:ea typeface="IBM Plex Sans"/>
                <a:cs typeface="IBM Plex Sans"/>
                <a:sym typeface="IBM Plex Sans"/>
              </a:rPr>
              <a:t>Nodo </a:t>
            </a:r>
            <a:r>
              <a:rPr lang="en-US" sz="2598">
                <a:solidFill>
                  <a:srgbClr val="000000"/>
                </a:solidFill>
                <a:latin typeface="IBM Plex Sans"/>
                <a:ea typeface="IBM Plex Sans"/>
                <a:cs typeface="IBM Plex Sans"/>
                <a:sym typeface="IBM Plex Sans"/>
              </a:rPr>
              <a:t>S</a:t>
            </a:r>
            <a:r>
              <a:rPr lang="en-US" sz="2598">
                <a:solidFill>
                  <a:srgbClr val="000000"/>
                </a:solidFill>
                <a:latin typeface="IBM Plex Sans"/>
                <a:ea typeface="IBM Plex Sans"/>
                <a:cs typeface="IBM Plex Sans"/>
                <a:sym typeface="IBM Plex Sans"/>
              </a:rPr>
              <a:t>en</a:t>
            </a:r>
            <a:r>
              <a:rPr lang="en-US" sz="2598">
                <a:solidFill>
                  <a:srgbClr val="000000"/>
                </a:solidFill>
                <a:latin typeface="IBM Plex Sans"/>
                <a:ea typeface="IBM Plex Sans"/>
                <a:cs typeface="IBM Plex Sans"/>
                <a:sym typeface="IBM Plex Sans"/>
              </a:rPr>
              <a:t>so</a:t>
            </a:r>
            <a:r>
              <a:rPr lang="en-US" sz="2598">
                <a:solidFill>
                  <a:srgbClr val="000000"/>
                </a:solidFill>
                <a:latin typeface="IBM Plex Sans"/>
                <a:ea typeface="IBM Plex Sans"/>
                <a:cs typeface="IBM Plex Sans"/>
                <a:sym typeface="IBM Plex Sans"/>
              </a:rPr>
              <a:t>r</a:t>
            </a:r>
            <a:r>
              <a:rPr lang="en-US" sz="2598">
                <a:solidFill>
                  <a:srgbClr val="000000"/>
                </a:solidFill>
                <a:latin typeface="IBM Plex Sans"/>
                <a:ea typeface="IBM Plex Sans"/>
                <a:cs typeface="IBM Plex Sans"/>
                <a:sym typeface="IBM Plex Sans"/>
              </a:rPr>
              <a:t> </a:t>
            </a:r>
            <a:r>
              <a:rPr lang="en-US" sz="2598">
                <a:solidFill>
                  <a:srgbClr val="000000"/>
                </a:solidFill>
                <a:latin typeface="IBM Plex Sans"/>
                <a:ea typeface="IBM Plex Sans"/>
                <a:cs typeface="IBM Plex Sans"/>
                <a:sym typeface="IBM Plex Sans"/>
              </a:rPr>
              <a:t>es</a:t>
            </a:r>
            <a:r>
              <a:rPr lang="en-US" sz="2598">
                <a:solidFill>
                  <a:srgbClr val="000000"/>
                </a:solidFill>
                <a:latin typeface="IBM Plex Sans"/>
                <a:ea typeface="IBM Plex Sans"/>
                <a:cs typeface="IBM Plex Sans"/>
                <a:sym typeface="IBM Plex Sans"/>
              </a:rPr>
              <a:t> un Arduino Nano que emplea un sens</a:t>
            </a:r>
            <a:r>
              <a:rPr lang="en-US" sz="2598">
                <a:solidFill>
                  <a:srgbClr val="000000"/>
                </a:solidFill>
                <a:latin typeface="IBM Plex Sans"/>
                <a:ea typeface="IBM Plex Sans"/>
                <a:cs typeface="IBM Plex Sans"/>
                <a:sym typeface="IBM Plex Sans"/>
              </a:rPr>
              <a:t>or</a:t>
            </a:r>
            <a:r>
              <a:rPr lang="en-US" sz="2598">
                <a:solidFill>
                  <a:srgbClr val="000000"/>
                </a:solidFill>
                <a:latin typeface="IBM Plex Sans"/>
                <a:ea typeface="IBM Plex Sans"/>
                <a:cs typeface="IBM Plex Sans"/>
                <a:sym typeface="IBM Plex Sans"/>
              </a:rPr>
              <a:t> MQ para medir la concentración de CO₂ en el aire.</a:t>
            </a:r>
          </a:p>
          <a:p>
            <a:pPr algn="l">
              <a:lnSpc>
                <a:spcPts val="3378"/>
              </a:lnSpc>
            </a:pPr>
          </a:p>
          <a:p>
            <a:pPr algn="l" marL="0" indent="0" lvl="1">
              <a:lnSpc>
                <a:spcPts val="3378"/>
              </a:lnSpc>
              <a:spcBef>
                <a:spcPct val="0"/>
              </a:spcBef>
            </a:pPr>
            <a:r>
              <a:rPr lang="en-US" sz="2598">
                <a:solidFill>
                  <a:srgbClr val="000000"/>
                </a:solidFill>
                <a:latin typeface="IBM Plex Sans"/>
                <a:ea typeface="IBM Plex Sans"/>
                <a:cs typeface="IBM Plex Sans"/>
                <a:sym typeface="IBM Plex Sans"/>
              </a:rPr>
              <a:t>L</a:t>
            </a:r>
            <a:r>
              <a:rPr lang="en-US" sz="2598">
                <a:solidFill>
                  <a:srgbClr val="000000"/>
                </a:solidFill>
                <a:latin typeface="IBM Plex Sans"/>
                <a:ea typeface="IBM Plex Sans"/>
                <a:cs typeface="IBM Plex Sans"/>
                <a:sym typeface="IBM Plex Sans"/>
              </a:rPr>
              <a:t>os datos son enviados periódicamente vía LoRa a ESP32, utilizando una conexión punto a punto.</a:t>
            </a:r>
          </a:p>
        </p:txBody>
      </p:sp>
      <p:sp>
        <p:nvSpPr>
          <p:cNvPr name="AutoShape 10" id="10"/>
          <p:cNvSpPr/>
          <p:nvPr/>
        </p:nvSpPr>
        <p:spPr>
          <a:xfrm rot="0">
            <a:off x="10367354" y="1028700"/>
            <a:ext cx="6891946" cy="1340862"/>
          </a:xfrm>
          <a:prstGeom prst="rect">
            <a:avLst/>
          </a:prstGeom>
          <a:solidFill>
            <a:srgbClr val="F4F4F4"/>
          </a:solidFill>
        </p:spPr>
      </p:sp>
      <p:pic>
        <p:nvPicPr>
          <p:cNvPr name="Picture 11" id="11"/>
          <p:cNvPicPr>
            <a:picLocks noChangeAspect="true"/>
          </p:cNvPicPr>
          <p:nvPr/>
        </p:nvPicPr>
        <p:blipFill>
          <a:blip r:embed="rId2"/>
          <a:stretch>
            <a:fillRect/>
          </a:stretch>
        </p:blipFill>
        <p:spPr>
          <a:xfrm rot="0">
            <a:off x="10652816" y="939069"/>
            <a:ext cx="1520124" cy="1520124"/>
          </a:xfrm>
          <a:prstGeom prst="rect">
            <a:avLst/>
          </a:prstGeom>
        </p:spPr>
      </p:pic>
      <p:sp>
        <p:nvSpPr>
          <p:cNvPr name="TextBox 12" id="12"/>
          <p:cNvSpPr txBox="true"/>
          <p:nvPr/>
        </p:nvSpPr>
        <p:spPr>
          <a:xfrm rot="0">
            <a:off x="12156239" y="1145438"/>
            <a:ext cx="4243001" cy="1030442"/>
          </a:xfrm>
          <a:prstGeom prst="rect">
            <a:avLst/>
          </a:prstGeom>
        </p:spPr>
        <p:txBody>
          <a:bodyPr anchor="t" rtlCol="false" tIns="0" lIns="0" bIns="0" rIns="0">
            <a:spAutoFit/>
          </a:bodyPr>
          <a:lstStyle/>
          <a:p>
            <a:pPr algn="l" marL="0" indent="0" lvl="1">
              <a:lnSpc>
                <a:spcPts val="2730"/>
              </a:lnSpc>
              <a:spcBef>
                <a:spcPct val="0"/>
              </a:spcBef>
            </a:pPr>
            <a:r>
              <a:rPr lang="en-US" b="true" sz="2100">
                <a:solidFill>
                  <a:srgbClr val="000000"/>
                </a:solidFill>
                <a:latin typeface="IBM Plex Sans Medium"/>
                <a:ea typeface="IBM Plex Sans Medium"/>
                <a:cs typeface="IBM Plex Sans Medium"/>
                <a:sym typeface="IBM Plex Sans Medium"/>
              </a:rPr>
              <a:t>Inicialización:</a:t>
            </a:r>
            <a:r>
              <a:rPr lang="en-US" sz="2100">
                <a:solidFill>
                  <a:srgbClr val="000000"/>
                </a:solidFill>
                <a:latin typeface="IBM Plex Sans"/>
                <a:ea typeface="IBM Plex Sans"/>
                <a:cs typeface="IBM Plex Sans"/>
                <a:sym typeface="IBM Plex Sans"/>
              </a:rPr>
              <a:t> Se configura LoRa y el sensor MQ, calibrándolo en aire limpio.</a:t>
            </a:r>
          </a:p>
        </p:txBody>
      </p:sp>
      <p:sp>
        <p:nvSpPr>
          <p:cNvPr name="TextBox 13" id="13"/>
          <p:cNvSpPr txBox="true"/>
          <p:nvPr/>
        </p:nvSpPr>
        <p:spPr>
          <a:xfrm rot="0">
            <a:off x="10902316" y="1383229"/>
            <a:ext cx="1021124" cy="603229"/>
          </a:xfrm>
          <a:prstGeom prst="rect">
            <a:avLst/>
          </a:prstGeom>
        </p:spPr>
        <p:txBody>
          <a:bodyPr anchor="t" rtlCol="false" tIns="0" lIns="0" bIns="0" rIns="0">
            <a:spAutoFit/>
          </a:bodyPr>
          <a:lstStyle/>
          <a:p>
            <a:pPr algn="ctr" marL="0" indent="0" lvl="1">
              <a:lnSpc>
                <a:spcPts val="4960"/>
              </a:lnSpc>
              <a:spcBef>
                <a:spcPct val="0"/>
              </a:spcBef>
            </a:pPr>
            <a:r>
              <a:rPr lang="en-US" sz="3816">
                <a:solidFill>
                  <a:srgbClr val="000000"/>
                </a:solidFill>
                <a:latin typeface="IBM Plex Sans"/>
                <a:ea typeface="IBM Plex Sans"/>
                <a:cs typeface="IBM Plex Sans"/>
                <a:sym typeface="IBM Plex Sans"/>
              </a:rPr>
              <a:t>01</a:t>
            </a:r>
          </a:p>
        </p:txBody>
      </p:sp>
      <p:sp>
        <p:nvSpPr>
          <p:cNvPr name="AutoShape 14" id="14"/>
          <p:cNvSpPr/>
          <p:nvPr/>
        </p:nvSpPr>
        <p:spPr>
          <a:xfrm rot="0">
            <a:off x="10367354" y="2438400"/>
            <a:ext cx="6891946" cy="1340862"/>
          </a:xfrm>
          <a:prstGeom prst="rect">
            <a:avLst/>
          </a:prstGeom>
          <a:solidFill>
            <a:srgbClr val="F4F4F4"/>
          </a:solidFill>
        </p:spPr>
      </p:sp>
      <p:pic>
        <p:nvPicPr>
          <p:cNvPr name="Picture 15" id="15"/>
          <p:cNvPicPr>
            <a:picLocks noChangeAspect="true"/>
          </p:cNvPicPr>
          <p:nvPr/>
        </p:nvPicPr>
        <p:blipFill>
          <a:blip r:embed="rId3"/>
          <a:stretch>
            <a:fillRect/>
          </a:stretch>
        </p:blipFill>
        <p:spPr>
          <a:xfrm rot="0">
            <a:off x="10652816" y="2348769"/>
            <a:ext cx="1520124" cy="1520124"/>
          </a:xfrm>
          <a:prstGeom prst="rect">
            <a:avLst/>
          </a:prstGeom>
        </p:spPr>
      </p:pic>
      <p:sp>
        <p:nvSpPr>
          <p:cNvPr name="TextBox 16" id="16"/>
          <p:cNvSpPr txBox="true"/>
          <p:nvPr/>
        </p:nvSpPr>
        <p:spPr>
          <a:xfrm rot="0">
            <a:off x="12156239" y="2728688"/>
            <a:ext cx="4243001" cy="1030442"/>
          </a:xfrm>
          <a:prstGeom prst="rect">
            <a:avLst/>
          </a:prstGeom>
        </p:spPr>
        <p:txBody>
          <a:bodyPr anchor="t" rtlCol="false" tIns="0" lIns="0" bIns="0" rIns="0">
            <a:spAutoFit/>
          </a:bodyPr>
          <a:lstStyle/>
          <a:p>
            <a:pPr algn="just">
              <a:lnSpc>
                <a:spcPts val="2730"/>
              </a:lnSpc>
              <a:spcBef>
                <a:spcPct val="0"/>
              </a:spcBef>
            </a:pPr>
            <a:r>
              <a:rPr lang="en-US" b="true" sz="2100">
                <a:solidFill>
                  <a:srgbClr val="000000"/>
                </a:solidFill>
                <a:latin typeface="IBM Plex Sans Medium"/>
                <a:ea typeface="IBM Plex Sans Medium"/>
                <a:cs typeface="IBM Plex Sans Medium"/>
                <a:sym typeface="IBM Plex Sans Medium"/>
              </a:rPr>
              <a:t>L</a:t>
            </a:r>
            <a:r>
              <a:rPr lang="en-US" b="true" sz="2100">
                <a:solidFill>
                  <a:srgbClr val="000000"/>
                </a:solidFill>
                <a:latin typeface="IBM Plex Sans Medium"/>
                <a:ea typeface="IBM Plex Sans Medium"/>
                <a:cs typeface="IBM Plex Sans Medium"/>
                <a:sym typeface="IBM Plex Sans Medium"/>
              </a:rPr>
              <a:t>ectura del sensor: Se captura el valor PPM de CO₂.</a:t>
            </a:r>
          </a:p>
          <a:p>
            <a:pPr algn="just">
              <a:lnSpc>
                <a:spcPts val="2730"/>
              </a:lnSpc>
              <a:spcBef>
                <a:spcPct val="0"/>
              </a:spcBef>
            </a:pPr>
          </a:p>
        </p:txBody>
      </p:sp>
      <p:sp>
        <p:nvSpPr>
          <p:cNvPr name="TextBox 17" id="17"/>
          <p:cNvSpPr txBox="true"/>
          <p:nvPr/>
        </p:nvSpPr>
        <p:spPr>
          <a:xfrm rot="0">
            <a:off x="10902316" y="2792978"/>
            <a:ext cx="1021124" cy="603131"/>
          </a:xfrm>
          <a:prstGeom prst="rect">
            <a:avLst/>
          </a:prstGeom>
        </p:spPr>
        <p:txBody>
          <a:bodyPr anchor="t" rtlCol="false" tIns="0" lIns="0" bIns="0" rIns="0">
            <a:spAutoFit/>
          </a:bodyPr>
          <a:lstStyle/>
          <a:p>
            <a:pPr algn="ctr" marL="0" indent="0" lvl="1">
              <a:lnSpc>
                <a:spcPts val="4960"/>
              </a:lnSpc>
              <a:spcBef>
                <a:spcPct val="0"/>
              </a:spcBef>
            </a:pPr>
            <a:r>
              <a:rPr lang="en-US" sz="3816">
                <a:solidFill>
                  <a:srgbClr val="000000"/>
                </a:solidFill>
                <a:latin typeface="IBM Plex Sans"/>
                <a:ea typeface="IBM Plex Sans"/>
                <a:cs typeface="IBM Plex Sans"/>
                <a:sym typeface="IBM Plex Sans"/>
              </a:rPr>
              <a:t>02</a:t>
            </a:r>
          </a:p>
        </p:txBody>
      </p:sp>
      <p:sp>
        <p:nvSpPr>
          <p:cNvPr name="AutoShape 18" id="18"/>
          <p:cNvSpPr/>
          <p:nvPr/>
        </p:nvSpPr>
        <p:spPr>
          <a:xfrm rot="0">
            <a:off x="10367354" y="3845937"/>
            <a:ext cx="6891946" cy="1340862"/>
          </a:xfrm>
          <a:prstGeom prst="rect">
            <a:avLst/>
          </a:prstGeom>
          <a:solidFill>
            <a:srgbClr val="F4F4F4"/>
          </a:solidFill>
        </p:spPr>
      </p:sp>
      <p:pic>
        <p:nvPicPr>
          <p:cNvPr name="Picture 19" id="19"/>
          <p:cNvPicPr>
            <a:picLocks noChangeAspect="true"/>
          </p:cNvPicPr>
          <p:nvPr/>
        </p:nvPicPr>
        <p:blipFill>
          <a:blip r:embed="rId4"/>
          <a:stretch>
            <a:fillRect/>
          </a:stretch>
        </p:blipFill>
        <p:spPr>
          <a:xfrm rot="0">
            <a:off x="10652816" y="3756306"/>
            <a:ext cx="1520124" cy="1520124"/>
          </a:xfrm>
          <a:prstGeom prst="rect">
            <a:avLst/>
          </a:prstGeom>
        </p:spPr>
      </p:pic>
      <p:sp>
        <p:nvSpPr>
          <p:cNvPr name="TextBox 20" id="20"/>
          <p:cNvSpPr txBox="true"/>
          <p:nvPr/>
        </p:nvSpPr>
        <p:spPr>
          <a:xfrm rot="0">
            <a:off x="12156239" y="4118256"/>
            <a:ext cx="4243001" cy="1030442"/>
          </a:xfrm>
          <a:prstGeom prst="rect">
            <a:avLst/>
          </a:prstGeom>
        </p:spPr>
        <p:txBody>
          <a:bodyPr anchor="t" rtlCol="false" tIns="0" lIns="0" bIns="0" rIns="0">
            <a:spAutoFit/>
          </a:bodyPr>
          <a:lstStyle/>
          <a:p>
            <a:pPr algn="l">
              <a:lnSpc>
                <a:spcPts val="2730"/>
              </a:lnSpc>
              <a:spcBef>
                <a:spcPct val="0"/>
              </a:spcBef>
            </a:pPr>
            <a:r>
              <a:rPr lang="en-US" b="true" sz="2100">
                <a:solidFill>
                  <a:srgbClr val="000000"/>
                </a:solidFill>
                <a:latin typeface="IBM Plex Sans Medium"/>
                <a:ea typeface="IBM Plex Sans Medium"/>
                <a:cs typeface="IBM Plex Sans Medium"/>
                <a:sym typeface="IBM Plex Sans Medium"/>
              </a:rPr>
              <a:t>F</a:t>
            </a:r>
            <a:r>
              <a:rPr lang="en-US" b="true" sz="2100">
                <a:solidFill>
                  <a:srgbClr val="000000"/>
                </a:solidFill>
                <a:latin typeface="IBM Plex Sans Medium"/>
                <a:ea typeface="IBM Plex Sans Medium"/>
                <a:cs typeface="IBM Plex Sans Medium"/>
                <a:sym typeface="IBM Plex Sans Medium"/>
              </a:rPr>
              <a:t>ormateo de datos: Se genera un mensaje en JSON.</a:t>
            </a:r>
          </a:p>
          <a:p>
            <a:pPr algn="l">
              <a:lnSpc>
                <a:spcPts val="2730"/>
              </a:lnSpc>
              <a:spcBef>
                <a:spcPct val="0"/>
              </a:spcBef>
            </a:pPr>
          </a:p>
        </p:txBody>
      </p:sp>
      <p:sp>
        <p:nvSpPr>
          <p:cNvPr name="TextBox 21" id="21"/>
          <p:cNvSpPr txBox="true"/>
          <p:nvPr/>
        </p:nvSpPr>
        <p:spPr>
          <a:xfrm rot="0">
            <a:off x="10902316" y="4200515"/>
            <a:ext cx="1021124" cy="603131"/>
          </a:xfrm>
          <a:prstGeom prst="rect">
            <a:avLst/>
          </a:prstGeom>
        </p:spPr>
        <p:txBody>
          <a:bodyPr anchor="t" rtlCol="false" tIns="0" lIns="0" bIns="0" rIns="0">
            <a:spAutoFit/>
          </a:bodyPr>
          <a:lstStyle/>
          <a:p>
            <a:pPr algn="ctr" marL="0" indent="0" lvl="1">
              <a:lnSpc>
                <a:spcPts val="4960"/>
              </a:lnSpc>
              <a:spcBef>
                <a:spcPct val="0"/>
              </a:spcBef>
            </a:pPr>
            <a:r>
              <a:rPr lang="en-US" sz="3816">
                <a:solidFill>
                  <a:srgbClr val="000000"/>
                </a:solidFill>
                <a:latin typeface="IBM Plex Sans"/>
                <a:ea typeface="IBM Plex Sans"/>
                <a:cs typeface="IBM Plex Sans"/>
                <a:sym typeface="IBM Plex Sans"/>
              </a:rPr>
              <a:t>03</a:t>
            </a:r>
          </a:p>
        </p:txBody>
      </p:sp>
      <p:sp>
        <p:nvSpPr>
          <p:cNvPr name="AutoShape 22" id="22"/>
          <p:cNvSpPr/>
          <p:nvPr/>
        </p:nvSpPr>
        <p:spPr>
          <a:xfrm rot="0">
            <a:off x="10367354" y="5253474"/>
            <a:ext cx="6891946" cy="1340862"/>
          </a:xfrm>
          <a:prstGeom prst="rect">
            <a:avLst/>
          </a:prstGeom>
          <a:solidFill>
            <a:srgbClr val="F4F4F4"/>
          </a:solidFill>
        </p:spPr>
      </p:sp>
      <p:pic>
        <p:nvPicPr>
          <p:cNvPr name="Picture 23" id="23"/>
          <p:cNvPicPr>
            <a:picLocks noChangeAspect="true"/>
          </p:cNvPicPr>
          <p:nvPr/>
        </p:nvPicPr>
        <p:blipFill>
          <a:blip r:embed="rId5"/>
          <a:stretch>
            <a:fillRect/>
          </a:stretch>
        </p:blipFill>
        <p:spPr>
          <a:xfrm rot="0">
            <a:off x="10652816" y="5163842"/>
            <a:ext cx="1520124" cy="1520124"/>
          </a:xfrm>
          <a:prstGeom prst="rect">
            <a:avLst/>
          </a:prstGeom>
        </p:spPr>
      </p:pic>
      <p:sp>
        <p:nvSpPr>
          <p:cNvPr name="TextBox 24" id="24"/>
          <p:cNvSpPr txBox="true"/>
          <p:nvPr/>
        </p:nvSpPr>
        <p:spPr>
          <a:xfrm rot="0">
            <a:off x="12156239" y="5526847"/>
            <a:ext cx="4243001" cy="1030442"/>
          </a:xfrm>
          <a:prstGeom prst="rect">
            <a:avLst/>
          </a:prstGeom>
        </p:spPr>
        <p:txBody>
          <a:bodyPr anchor="t" rtlCol="false" tIns="0" lIns="0" bIns="0" rIns="0">
            <a:spAutoFit/>
          </a:bodyPr>
          <a:lstStyle/>
          <a:p>
            <a:pPr algn="l">
              <a:lnSpc>
                <a:spcPts val="2730"/>
              </a:lnSpc>
              <a:spcBef>
                <a:spcPct val="0"/>
              </a:spcBef>
            </a:pPr>
            <a:r>
              <a:rPr lang="en-US" b="true" sz="2100">
                <a:solidFill>
                  <a:srgbClr val="000000"/>
                </a:solidFill>
                <a:latin typeface="IBM Plex Sans Medium"/>
                <a:ea typeface="IBM Plex Sans Medium"/>
                <a:cs typeface="IBM Plex Sans Medium"/>
                <a:sym typeface="IBM Plex Sans Medium"/>
              </a:rPr>
              <a:t>Transmisión</a:t>
            </a:r>
            <a:r>
              <a:rPr lang="en-US" b="true" sz="2100">
                <a:solidFill>
                  <a:srgbClr val="000000"/>
                </a:solidFill>
                <a:latin typeface="IBM Plex Sans Medium"/>
                <a:ea typeface="IBM Plex Sans Medium"/>
                <a:cs typeface="IBM Plex Sans Medium"/>
                <a:sym typeface="IBM Plex Sans Medium"/>
              </a:rPr>
              <a:t> LoRa: Se envía el mensaje al Nodo Central (ESP32).</a:t>
            </a:r>
          </a:p>
          <a:p>
            <a:pPr algn="l">
              <a:lnSpc>
                <a:spcPts val="2730"/>
              </a:lnSpc>
              <a:spcBef>
                <a:spcPct val="0"/>
              </a:spcBef>
            </a:pPr>
          </a:p>
        </p:txBody>
      </p:sp>
      <p:sp>
        <p:nvSpPr>
          <p:cNvPr name="TextBox 25" id="25"/>
          <p:cNvSpPr txBox="true"/>
          <p:nvPr/>
        </p:nvSpPr>
        <p:spPr>
          <a:xfrm rot="0">
            <a:off x="10902316" y="5608052"/>
            <a:ext cx="1021124" cy="603131"/>
          </a:xfrm>
          <a:prstGeom prst="rect">
            <a:avLst/>
          </a:prstGeom>
        </p:spPr>
        <p:txBody>
          <a:bodyPr anchor="t" rtlCol="false" tIns="0" lIns="0" bIns="0" rIns="0">
            <a:spAutoFit/>
          </a:bodyPr>
          <a:lstStyle/>
          <a:p>
            <a:pPr algn="ctr" marL="0" indent="0" lvl="1">
              <a:lnSpc>
                <a:spcPts val="4960"/>
              </a:lnSpc>
              <a:spcBef>
                <a:spcPct val="0"/>
              </a:spcBef>
            </a:pPr>
            <a:r>
              <a:rPr lang="en-US" sz="3816">
                <a:solidFill>
                  <a:srgbClr val="000000"/>
                </a:solidFill>
                <a:latin typeface="IBM Plex Sans"/>
                <a:ea typeface="IBM Plex Sans"/>
                <a:cs typeface="IBM Plex Sans"/>
                <a:sym typeface="IBM Plex Sans"/>
              </a:rPr>
              <a:t>04</a:t>
            </a:r>
          </a:p>
        </p:txBody>
      </p:sp>
      <p:sp>
        <p:nvSpPr>
          <p:cNvPr name="AutoShape 26" id="26"/>
          <p:cNvSpPr/>
          <p:nvPr/>
        </p:nvSpPr>
        <p:spPr>
          <a:xfrm rot="0">
            <a:off x="10367354" y="6661010"/>
            <a:ext cx="6891946" cy="1340862"/>
          </a:xfrm>
          <a:prstGeom prst="rect">
            <a:avLst/>
          </a:prstGeom>
          <a:solidFill>
            <a:srgbClr val="F4F4F4"/>
          </a:solidFill>
        </p:spPr>
      </p:sp>
      <p:pic>
        <p:nvPicPr>
          <p:cNvPr name="Picture 27" id="27"/>
          <p:cNvPicPr>
            <a:picLocks noChangeAspect="true"/>
          </p:cNvPicPr>
          <p:nvPr/>
        </p:nvPicPr>
        <p:blipFill>
          <a:blip r:embed="rId6"/>
          <a:stretch>
            <a:fillRect/>
          </a:stretch>
        </p:blipFill>
        <p:spPr>
          <a:xfrm rot="0">
            <a:off x="10652816" y="6571379"/>
            <a:ext cx="1520124" cy="1520124"/>
          </a:xfrm>
          <a:prstGeom prst="rect">
            <a:avLst/>
          </a:prstGeom>
        </p:spPr>
      </p:pic>
      <p:sp>
        <p:nvSpPr>
          <p:cNvPr name="TextBox 28" id="28"/>
          <p:cNvSpPr txBox="true"/>
          <p:nvPr/>
        </p:nvSpPr>
        <p:spPr>
          <a:xfrm rot="0">
            <a:off x="12156239" y="6832460"/>
            <a:ext cx="4243001" cy="1373288"/>
          </a:xfrm>
          <a:prstGeom prst="rect">
            <a:avLst/>
          </a:prstGeom>
        </p:spPr>
        <p:txBody>
          <a:bodyPr anchor="t" rtlCol="false" tIns="0" lIns="0" bIns="0" rIns="0">
            <a:spAutoFit/>
          </a:bodyPr>
          <a:lstStyle/>
          <a:p>
            <a:pPr algn="l">
              <a:lnSpc>
                <a:spcPts val="2730"/>
              </a:lnSpc>
              <a:spcBef>
                <a:spcPct val="0"/>
              </a:spcBef>
            </a:pPr>
            <a:r>
              <a:rPr lang="en-US" b="true" sz="2100">
                <a:solidFill>
                  <a:srgbClr val="000000"/>
                </a:solidFill>
                <a:latin typeface="IBM Plex Sans Medium"/>
                <a:ea typeface="IBM Plex Sans Medium"/>
                <a:cs typeface="IBM Plex Sans Medium"/>
                <a:sym typeface="IBM Plex Sans Medium"/>
              </a:rPr>
              <a:t>Espera</a:t>
            </a:r>
            <a:r>
              <a:rPr lang="en-US" b="true" sz="2100">
                <a:solidFill>
                  <a:srgbClr val="000000"/>
                </a:solidFill>
                <a:latin typeface="IBM Plex Sans Medium"/>
                <a:ea typeface="IBM Plex Sans Medium"/>
                <a:cs typeface="IBM Plex Sans Medium"/>
                <a:sym typeface="IBM Plex Sans Medium"/>
              </a:rPr>
              <a:t> de intervalo: Se mantiene un lapso antes de la siguiente medición.</a:t>
            </a:r>
          </a:p>
          <a:p>
            <a:pPr algn="l">
              <a:lnSpc>
                <a:spcPts val="2730"/>
              </a:lnSpc>
              <a:spcBef>
                <a:spcPct val="0"/>
              </a:spcBef>
            </a:pPr>
          </a:p>
        </p:txBody>
      </p:sp>
      <p:sp>
        <p:nvSpPr>
          <p:cNvPr name="TextBox 29" id="29"/>
          <p:cNvSpPr txBox="true"/>
          <p:nvPr/>
        </p:nvSpPr>
        <p:spPr>
          <a:xfrm rot="0">
            <a:off x="10902316" y="7015588"/>
            <a:ext cx="1021124" cy="603131"/>
          </a:xfrm>
          <a:prstGeom prst="rect">
            <a:avLst/>
          </a:prstGeom>
        </p:spPr>
        <p:txBody>
          <a:bodyPr anchor="t" rtlCol="false" tIns="0" lIns="0" bIns="0" rIns="0">
            <a:spAutoFit/>
          </a:bodyPr>
          <a:lstStyle/>
          <a:p>
            <a:pPr algn="ctr" marL="0" indent="0" lvl="1">
              <a:lnSpc>
                <a:spcPts val="4960"/>
              </a:lnSpc>
              <a:spcBef>
                <a:spcPct val="0"/>
              </a:spcBef>
            </a:pPr>
            <a:r>
              <a:rPr lang="en-US" sz="3816">
                <a:solidFill>
                  <a:srgbClr val="000000"/>
                </a:solidFill>
                <a:latin typeface="IBM Plex Sans"/>
                <a:ea typeface="IBM Plex Sans"/>
                <a:cs typeface="IBM Plex Sans"/>
                <a:sym typeface="IBM Plex Sans"/>
              </a:rPr>
              <a:t>05</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776282" y="9311941"/>
            <a:ext cx="10239160" cy="1834469"/>
            <a:chOff x="0" y="0"/>
            <a:chExt cx="3300168" cy="591265"/>
          </a:xfrm>
        </p:grpSpPr>
        <p:sp>
          <p:nvSpPr>
            <p:cNvPr name="Freeform 3" id="3"/>
            <p:cNvSpPr/>
            <p:nvPr/>
          </p:nvSpPr>
          <p:spPr>
            <a:xfrm flipH="false" flipV="false" rot="0">
              <a:off x="0" y="0"/>
              <a:ext cx="3300168" cy="591265"/>
            </a:xfrm>
            <a:custGeom>
              <a:avLst/>
              <a:gdLst/>
              <a:ahLst/>
              <a:cxnLst/>
              <a:rect r="r" b="b" t="t" l="l"/>
              <a:pathLst>
                <a:path h="591265" w="3300168">
                  <a:moveTo>
                    <a:pt x="0" y="0"/>
                  </a:moveTo>
                  <a:lnTo>
                    <a:pt x="3300168" y="0"/>
                  </a:lnTo>
                  <a:lnTo>
                    <a:pt x="3300168" y="591265"/>
                  </a:lnTo>
                  <a:lnTo>
                    <a:pt x="0" y="591265"/>
                  </a:lnTo>
                  <a:close/>
                </a:path>
              </a:pathLst>
            </a:custGeom>
            <a:solidFill>
              <a:srgbClr val="313030"/>
            </a:solidFill>
          </p:spPr>
        </p:sp>
        <p:sp>
          <p:nvSpPr>
            <p:cNvPr name="TextBox 4" id="4"/>
            <p:cNvSpPr txBox="true"/>
            <p:nvPr/>
          </p:nvSpPr>
          <p:spPr>
            <a:xfrm>
              <a:off x="0" y="-47625"/>
              <a:ext cx="3300168" cy="63889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7444161" y="9040390"/>
            <a:ext cx="13209958" cy="1831980"/>
            <a:chOff x="0" y="0"/>
            <a:chExt cx="1991251" cy="276150"/>
          </a:xfrm>
        </p:grpSpPr>
        <p:sp>
          <p:nvSpPr>
            <p:cNvPr name="Freeform 6" id="6"/>
            <p:cNvSpPr/>
            <p:nvPr/>
          </p:nvSpPr>
          <p:spPr>
            <a:xfrm flipH="false" flipV="false" rot="0">
              <a:off x="0" y="0"/>
              <a:ext cx="1991252" cy="276150"/>
            </a:xfrm>
            <a:custGeom>
              <a:avLst/>
              <a:gdLst/>
              <a:ahLst/>
              <a:cxnLst/>
              <a:rect r="r" b="b" t="t" l="l"/>
              <a:pathLst>
                <a:path h="276150" w="1991252">
                  <a:moveTo>
                    <a:pt x="1788052" y="0"/>
                  </a:moveTo>
                  <a:lnTo>
                    <a:pt x="0" y="0"/>
                  </a:lnTo>
                  <a:lnTo>
                    <a:pt x="203200" y="276150"/>
                  </a:lnTo>
                  <a:lnTo>
                    <a:pt x="1991252" y="276150"/>
                  </a:lnTo>
                  <a:lnTo>
                    <a:pt x="1788052" y="0"/>
                  </a:lnTo>
                  <a:close/>
                </a:path>
              </a:pathLst>
            </a:custGeom>
            <a:solidFill>
              <a:srgbClr val="BC1823"/>
            </a:solidFill>
            <a:ln w="38100" cap="sq">
              <a:solidFill>
                <a:srgbClr val="FFFFFF"/>
              </a:solidFill>
              <a:prstDash val="solid"/>
              <a:miter/>
            </a:ln>
          </p:spPr>
        </p:sp>
        <p:sp>
          <p:nvSpPr>
            <p:cNvPr name="TextBox 7" id="7"/>
            <p:cNvSpPr txBox="true"/>
            <p:nvPr/>
          </p:nvSpPr>
          <p:spPr>
            <a:xfrm>
              <a:off x="101600" y="-47625"/>
              <a:ext cx="1788051" cy="323775"/>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TextBox 8" id="8"/>
          <p:cNvSpPr txBox="true"/>
          <p:nvPr/>
        </p:nvSpPr>
        <p:spPr>
          <a:xfrm rot="0">
            <a:off x="1640633" y="1019175"/>
            <a:ext cx="7822244" cy="2200275"/>
          </a:xfrm>
          <a:prstGeom prst="rect">
            <a:avLst/>
          </a:prstGeom>
        </p:spPr>
        <p:txBody>
          <a:bodyPr anchor="t" rtlCol="false" tIns="0" lIns="0" bIns="0" rIns="0">
            <a:spAutoFit/>
          </a:bodyPr>
          <a:lstStyle/>
          <a:p>
            <a:pPr algn="l">
              <a:lnSpc>
                <a:spcPts val="8640"/>
              </a:lnSpc>
            </a:pPr>
            <a:r>
              <a:rPr lang="en-US" sz="7200" b="true">
                <a:solidFill>
                  <a:srgbClr val="000000"/>
                </a:solidFill>
                <a:latin typeface="IBM Plex Sans Bold"/>
                <a:ea typeface="IBM Plex Sans Bold"/>
                <a:cs typeface="IBM Plex Sans Bold"/>
                <a:sym typeface="IBM Plex Sans Bold"/>
              </a:rPr>
              <a:t>NODO CENTRAL</a:t>
            </a:r>
          </a:p>
          <a:p>
            <a:pPr algn="l" marL="0" indent="0" lvl="0">
              <a:lnSpc>
                <a:spcPts val="8640"/>
              </a:lnSpc>
              <a:spcBef>
                <a:spcPct val="0"/>
              </a:spcBef>
            </a:pPr>
            <a:r>
              <a:rPr lang="en-US" sz="7200" i="true">
                <a:solidFill>
                  <a:srgbClr val="000000"/>
                </a:solidFill>
                <a:latin typeface="IBM Plex Sans Italics"/>
                <a:ea typeface="IBM Plex Sans Italics"/>
                <a:cs typeface="IBM Plex Sans Italics"/>
                <a:sym typeface="IBM Plex Sans Italics"/>
              </a:rPr>
              <a:t>dispositivo RX</a:t>
            </a:r>
          </a:p>
        </p:txBody>
      </p:sp>
      <p:sp>
        <p:nvSpPr>
          <p:cNvPr name="TextBox 9" id="9"/>
          <p:cNvSpPr txBox="true"/>
          <p:nvPr/>
        </p:nvSpPr>
        <p:spPr>
          <a:xfrm rot="0">
            <a:off x="1640633" y="4112997"/>
            <a:ext cx="5803528" cy="3556595"/>
          </a:xfrm>
          <a:prstGeom prst="rect">
            <a:avLst/>
          </a:prstGeom>
        </p:spPr>
        <p:txBody>
          <a:bodyPr anchor="t" rtlCol="false" tIns="0" lIns="0" bIns="0" rIns="0">
            <a:spAutoFit/>
          </a:bodyPr>
          <a:lstStyle/>
          <a:p>
            <a:pPr algn="l">
              <a:lnSpc>
                <a:spcPts val="2600"/>
              </a:lnSpc>
              <a:spcBef>
                <a:spcPct val="0"/>
              </a:spcBef>
            </a:pPr>
            <a:r>
              <a:rPr lang="en-US" sz="2000">
                <a:solidFill>
                  <a:srgbClr val="000000"/>
                </a:solidFill>
                <a:latin typeface="IBM Plex Sans"/>
                <a:ea typeface="IBM Plex Sans"/>
                <a:cs typeface="IBM Plex Sans"/>
                <a:sym typeface="IBM Plex Sans"/>
              </a:rPr>
              <a:t>El N</a:t>
            </a:r>
            <a:r>
              <a:rPr lang="en-US" sz="2000" strike="noStrike" u="none">
                <a:solidFill>
                  <a:srgbClr val="000000"/>
                </a:solidFill>
                <a:latin typeface="IBM Plex Sans"/>
                <a:ea typeface="IBM Plex Sans"/>
                <a:cs typeface="IBM Plex Sans"/>
                <a:sym typeface="IBM Plex Sans"/>
              </a:rPr>
              <a:t>odo Central LoRa actúa como el cerebro del sistema, encargado de recibir los datos enviados por el sensor vía LoRa, procesarlos y ejecutar acciones sobre los extractores para la ventilación del área.</a:t>
            </a:r>
          </a:p>
          <a:p>
            <a:pPr algn="l">
              <a:lnSpc>
                <a:spcPts val="2600"/>
              </a:lnSpc>
              <a:spcBef>
                <a:spcPct val="0"/>
              </a:spcBef>
            </a:pPr>
          </a:p>
          <a:p>
            <a:pPr algn="l">
              <a:lnSpc>
                <a:spcPts val="2600"/>
              </a:lnSpc>
              <a:spcBef>
                <a:spcPct val="0"/>
              </a:spcBef>
            </a:pPr>
            <a:r>
              <a:rPr lang="en-US" sz="2000" strike="noStrike" u="none">
                <a:solidFill>
                  <a:srgbClr val="000000"/>
                </a:solidFill>
                <a:latin typeface="IBM Plex Sans"/>
                <a:ea typeface="IBM Plex Sans"/>
                <a:cs typeface="IBM Plex Sans"/>
                <a:sym typeface="IBM Plex Sans"/>
              </a:rPr>
              <a:t>Además, los datos se envían a una API a través del protocolo MQTT, permitiendo monitoreo remoto.</a:t>
            </a:r>
          </a:p>
          <a:p>
            <a:pPr algn="l" marL="0" indent="0" lvl="1">
              <a:lnSpc>
                <a:spcPts val="2600"/>
              </a:lnSpc>
              <a:spcBef>
                <a:spcPct val="0"/>
              </a:spcBef>
            </a:pPr>
            <a:r>
              <a:rPr lang="en-US" sz="2000" strike="noStrike" u="none">
                <a:solidFill>
                  <a:srgbClr val="000000"/>
                </a:solidFill>
                <a:latin typeface="IBM Plex Sans"/>
                <a:ea typeface="IBM Plex Sans"/>
                <a:cs typeface="IBM Plex Sans"/>
                <a:sym typeface="IBM Plex Sans"/>
              </a:rPr>
              <a:t>También recibe comandos desde la API y la aplicación móvil para activar/desactivar los extractores manualmente.</a:t>
            </a:r>
          </a:p>
        </p:txBody>
      </p:sp>
      <p:sp>
        <p:nvSpPr>
          <p:cNvPr name="AutoShape 10" id="10"/>
          <p:cNvSpPr/>
          <p:nvPr/>
        </p:nvSpPr>
        <p:spPr>
          <a:xfrm rot="0">
            <a:off x="10367354" y="379659"/>
            <a:ext cx="6891946" cy="1340862"/>
          </a:xfrm>
          <a:prstGeom prst="rect">
            <a:avLst/>
          </a:prstGeom>
          <a:solidFill>
            <a:srgbClr val="F4F4F4"/>
          </a:solidFill>
        </p:spPr>
      </p:sp>
      <p:pic>
        <p:nvPicPr>
          <p:cNvPr name="Picture 11" id="11"/>
          <p:cNvPicPr>
            <a:picLocks noChangeAspect="true"/>
          </p:cNvPicPr>
          <p:nvPr/>
        </p:nvPicPr>
        <p:blipFill>
          <a:blip r:embed="rId2"/>
          <a:stretch>
            <a:fillRect/>
          </a:stretch>
        </p:blipFill>
        <p:spPr>
          <a:xfrm rot="0">
            <a:off x="10652816" y="290028"/>
            <a:ext cx="1520124" cy="1520124"/>
          </a:xfrm>
          <a:prstGeom prst="rect">
            <a:avLst/>
          </a:prstGeom>
        </p:spPr>
      </p:pic>
      <p:sp>
        <p:nvSpPr>
          <p:cNvPr name="TextBox 12" id="12"/>
          <p:cNvSpPr txBox="true"/>
          <p:nvPr/>
        </p:nvSpPr>
        <p:spPr>
          <a:xfrm rot="0">
            <a:off x="12156239" y="597658"/>
            <a:ext cx="4243001" cy="1030442"/>
          </a:xfrm>
          <a:prstGeom prst="rect">
            <a:avLst/>
          </a:prstGeom>
        </p:spPr>
        <p:txBody>
          <a:bodyPr anchor="t" rtlCol="false" tIns="0" lIns="0" bIns="0" rIns="0">
            <a:spAutoFit/>
          </a:bodyPr>
          <a:lstStyle/>
          <a:p>
            <a:pPr algn="l">
              <a:lnSpc>
                <a:spcPts val="2730"/>
              </a:lnSpc>
              <a:spcBef>
                <a:spcPct val="0"/>
              </a:spcBef>
            </a:pPr>
            <a:r>
              <a:rPr lang="en-US" b="true" sz="2100">
                <a:solidFill>
                  <a:srgbClr val="000000"/>
                </a:solidFill>
                <a:latin typeface="IBM Plex Sans Medium"/>
                <a:ea typeface="IBM Plex Sans Medium"/>
                <a:cs typeface="IBM Plex Sans Medium"/>
                <a:sym typeface="IBM Plex Sans Medium"/>
              </a:rPr>
              <a:t>Inicialización: </a:t>
            </a:r>
            <a:r>
              <a:rPr lang="en-US" b="true" sz="2100">
                <a:solidFill>
                  <a:srgbClr val="000000"/>
                </a:solidFill>
                <a:latin typeface="IBM Plex Sans Medium"/>
                <a:ea typeface="IBM Plex Sans Medium"/>
                <a:cs typeface="IBM Plex Sans Medium"/>
                <a:sym typeface="IBM Plex Sans Medium"/>
              </a:rPr>
              <a:t>Se establece la conectividad WiFi, MQTT y LoRa.</a:t>
            </a:r>
          </a:p>
          <a:p>
            <a:pPr algn="l">
              <a:lnSpc>
                <a:spcPts val="2730"/>
              </a:lnSpc>
              <a:spcBef>
                <a:spcPct val="0"/>
              </a:spcBef>
            </a:pPr>
          </a:p>
        </p:txBody>
      </p:sp>
      <p:sp>
        <p:nvSpPr>
          <p:cNvPr name="TextBox 13" id="13"/>
          <p:cNvSpPr txBox="true"/>
          <p:nvPr/>
        </p:nvSpPr>
        <p:spPr>
          <a:xfrm rot="0">
            <a:off x="10902316" y="734188"/>
            <a:ext cx="1021124" cy="603229"/>
          </a:xfrm>
          <a:prstGeom prst="rect">
            <a:avLst/>
          </a:prstGeom>
        </p:spPr>
        <p:txBody>
          <a:bodyPr anchor="t" rtlCol="false" tIns="0" lIns="0" bIns="0" rIns="0">
            <a:spAutoFit/>
          </a:bodyPr>
          <a:lstStyle/>
          <a:p>
            <a:pPr algn="ctr" marL="0" indent="0" lvl="1">
              <a:lnSpc>
                <a:spcPts val="4960"/>
              </a:lnSpc>
              <a:spcBef>
                <a:spcPct val="0"/>
              </a:spcBef>
            </a:pPr>
            <a:r>
              <a:rPr lang="en-US" sz="3816">
                <a:solidFill>
                  <a:srgbClr val="000000"/>
                </a:solidFill>
                <a:latin typeface="IBM Plex Sans"/>
                <a:ea typeface="IBM Plex Sans"/>
                <a:cs typeface="IBM Plex Sans"/>
                <a:sym typeface="IBM Plex Sans"/>
              </a:rPr>
              <a:t>01</a:t>
            </a:r>
          </a:p>
        </p:txBody>
      </p:sp>
      <p:sp>
        <p:nvSpPr>
          <p:cNvPr name="AutoShape 14" id="14"/>
          <p:cNvSpPr/>
          <p:nvPr/>
        </p:nvSpPr>
        <p:spPr>
          <a:xfrm rot="0">
            <a:off x="10367354" y="1789359"/>
            <a:ext cx="6891946" cy="1340862"/>
          </a:xfrm>
          <a:prstGeom prst="rect">
            <a:avLst/>
          </a:prstGeom>
          <a:solidFill>
            <a:srgbClr val="F4F4F4"/>
          </a:solidFill>
        </p:spPr>
      </p:sp>
      <p:pic>
        <p:nvPicPr>
          <p:cNvPr name="Picture 15" id="15"/>
          <p:cNvPicPr>
            <a:picLocks noChangeAspect="true"/>
          </p:cNvPicPr>
          <p:nvPr/>
        </p:nvPicPr>
        <p:blipFill>
          <a:blip r:embed="rId3"/>
          <a:stretch>
            <a:fillRect/>
          </a:stretch>
        </p:blipFill>
        <p:spPr>
          <a:xfrm rot="0">
            <a:off x="10652816" y="1699728"/>
            <a:ext cx="1520124" cy="1520124"/>
          </a:xfrm>
          <a:prstGeom prst="rect">
            <a:avLst/>
          </a:prstGeom>
        </p:spPr>
      </p:pic>
      <p:sp>
        <p:nvSpPr>
          <p:cNvPr name="TextBox 16" id="16"/>
          <p:cNvSpPr txBox="true"/>
          <p:nvPr/>
        </p:nvSpPr>
        <p:spPr>
          <a:xfrm rot="0">
            <a:off x="12156239" y="2019727"/>
            <a:ext cx="4243001" cy="1373288"/>
          </a:xfrm>
          <a:prstGeom prst="rect">
            <a:avLst/>
          </a:prstGeom>
        </p:spPr>
        <p:txBody>
          <a:bodyPr anchor="t" rtlCol="false" tIns="0" lIns="0" bIns="0" rIns="0">
            <a:spAutoFit/>
          </a:bodyPr>
          <a:lstStyle/>
          <a:p>
            <a:pPr algn="just">
              <a:lnSpc>
                <a:spcPts val="2730"/>
              </a:lnSpc>
              <a:spcBef>
                <a:spcPct val="0"/>
              </a:spcBef>
            </a:pPr>
            <a:r>
              <a:rPr lang="en-US" b="true" sz="2100">
                <a:solidFill>
                  <a:srgbClr val="000000"/>
                </a:solidFill>
                <a:latin typeface="IBM Plex Sans Medium"/>
                <a:ea typeface="IBM Plex Sans Medium"/>
                <a:cs typeface="IBM Plex Sans Medium"/>
                <a:sym typeface="IBM Plex Sans Medium"/>
              </a:rPr>
              <a:t>Rec</a:t>
            </a:r>
            <a:r>
              <a:rPr lang="en-US" b="true" sz="2100">
                <a:solidFill>
                  <a:srgbClr val="000000"/>
                </a:solidFill>
                <a:latin typeface="IBM Plex Sans Medium"/>
                <a:ea typeface="IBM Plex Sans Medium"/>
                <a:cs typeface="IBM Plex Sans Medium"/>
                <a:sym typeface="IBM Plex Sans Medium"/>
              </a:rPr>
              <a:t>epción de datos: Se recibe información de los sensores vía LoRa.</a:t>
            </a:r>
          </a:p>
          <a:p>
            <a:pPr algn="just">
              <a:lnSpc>
                <a:spcPts val="2730"/>
              </a:lnSpc>
              <a:spcBef>
                <a:spcPct val="0"/>
              </a:spcBef>
            </a:pPr>
          </a:p>
        </p:txBody>
      </p:sp>
      <p:sp>
        <p:nvSpPr>
          <p:cNvPr name="TextBox 17" id="17"/>
          <p:cNvSpPr txBox="true"/>
          <p:nvPr/>
        </p:nvSpPr>
        <p:spPr>
          <a:xfrm rot="0">
            <a:off x="10902316" y="2143937"/>
            <a:ext cx="1021124" cy="603131"/>
          </a:xfrm>
          <a:prstGeom prst="rect">
            <a:avLst/>
          </a:prstGeom>
        </p:spPr>
        <p:txBody>
          <a:bodyPr anchor="t" rtlCol="false" tIns="0" lIns="0" bIns="0" rIns="0">
            <a:spAutoFit/>
          </a:bodyPr>
          <a:lstStyle/>
          <a:p>
            <a:pPr algn="ctr" marL="0" indent="0" lvl="1">
              <a:lnSpc>
                <a:spcPts val="4960"/>
              </a:lnSpc>
              <a:spcBef>
                <a:spcPct val="0"/>
              </a:spcBef>
            </a:pPr>
            <a:r>
              <a:rPr lang="en-US" sz="3816">
                <a:solidFill>
                  <a:srgbClr val="000000"/>
                </a:solidFill>
                <a:latin typeface="IBM Plex Sans"/>
                <a:ea typeface="IBM Plex Sans"/>
                <a:cs typeface="IBM Plex Sans"/>
                <a:sym typeface="IBM Plex Sans"/>
              </a:rPr>
              <a:t>02</a:t>
            </a:r>
          </a:p>
        </p:txBody>
      </p:sp>
      <p:sp>
        <p:nvSpPr>
          <p:cNvPr name="AutoShape 18" id="18"/>
          <p:cNvSpPr/>
          <p:nvPr/>
        </p:nvSpPr>
        <p:spPr>
          <a:xfrm rot="0">
            <a:off x="10367354" y="3196896"/>
            <a:ext cx="6891946" cy="1340862"/>
          </a:xfrm>
          <a:prstGeom prst="rect">
            <a:avLst/>
          </a:prstGeom>
          <a:solidFill>
            <a:srgbClr val="F4F4F4"/>
          </a:solidFill>
        </p:spPr>
      </p:sp>
      <p:pic>
        <p:nvPicPr>
          <p:cNvPr name="Picture 19" id="19"/>
          <p:cNvPicPr>
            <a:picLocks noChangeAspect="true"/>
          </p:cNvPicPr>
          <p:nvPr/>
        </p:nvPicPr>
        <p:blipFill>
          <a:blip r:embed="rId4"/>
          <a:stretch>
            <a:fillRect/>
          </a:stretch>
        </p:blipFill>
        <p:spPr>
          <a:xfrm rot="0">
            <a:off x="10652816" y="3107264"/>
            <a:ext cx="1520124" cy="1520124"/>
          </a:xfrm>
          <a:prstGeom prst="rect">
            <a:avLst/>
          </a:prstGeom>
        </p:spPr>
      </p:pic>
      <p:sp>
        <p:nvSpPr>
          <p:cNvPr name="TextBox 20" id="20"/>
          <p:cNvSpPr txBox="true"/>
          <p:nvPr/>
        </p:nvSpPr>
        <p:spPr>
          <a:xfrm rot="0">
            <a:off x="12156239" y="3431115"/>
            <a:ext cx="4243001" cy="1373288"/>
          </a:xfrm>
          <a:prstGeom prst="rect">
            <a:avLst/>
          </a:prstGeom>
        </p:spPr>
        <p:txBody>
          <a:bodyPr anchor="t" rtlCol="false" tIns="0" lIns="0" bIns="0" rIns="0">
            <a:spAutoFit/>
          </a:bodyPr>
          <a:lstStyle/>
          <a:p>
            <a:pPr algn="l">
              <a:lnSpc>
                <a:spcPts val="2730"/>
              </a:lnSpc>
              <a:spcBef>
                <a:spcPct val="0"/>
              </a:spcBef>
            </a:pPr>
            <a:r>
              <a:rPr lang="en-US" b="true" sz="2100">
                <a:solidFill>
                  <a:srgbClr val="000000"/>
                </a:solidFill>
                <a:latin typeface="IBM Plex Sans Medium"/>
                <a:ea typeface="IBM Plex Sans Medium"/>
                <a:cs typeface="IBM Plex Sans Medium"/>
                <a:sym typeface="IBM Plex Sans Medium"/>
              </a:rPr>
              <a:t>Pr</a:t>
            </a:r>
            <a:r>
              <a:rPr lang="en-US" b="true" sz="2100">
                <a:solidFill>
                  <a:srgbClr val="000000"/>
                </a:solidFill>
                <a:latin typeface="IBM Plex Sans Medium"/>
                <a:ea typeface="IBM Plex Sans Medium"/>
                <a:cs typeface="IBM Plex Sans Medium"/>
                <a:sym typeface="IBM Plex Sans Medium"/>
              </a:rPr>
              <a:t>ocesamiento de información: Se comparan los valores con los umbrales definidos.</a:t>
            </a:r>
          </a:p>
          <a:p>
            <a:pPr algn="l">
              <a:lnSpc>
                <a:spcPts val="2730"/>
              </a:lnSpc>
              <a:spcBef>
                <a:spcPct val="0"/>
              </a:spcBef>
            </a:pPr>
          </a:p>
        </p:txBody>
      </p:sp>
      <p:sp>
        <p:nvSpPr>
          <p:cNvPr name="TextBox 21" id="21"/>
          <p:cNvSpPr txBox="true"/>
          <p:nvPr/>
        </p:nvSpPr>
        <p:spPr>
          <a:xfrm rot="0">
            <a:off x="10902316" y="3551474"/>
            <a:ext cx="1021124" cy="603131"/>
          </a:xfrm>
          <a:prstGeom prst="rect">
            <a:avLst/>
          </a:prstGeom>
        </p:spPr>
        <p:txBody>
          <a:bodyPr anchor="t" rtlCol="false" tIns="0" lIns="0" bIns="0" rIns="0">
            <a:spAutoFit/>
          </a:bodyPr>
          <a:lstStyle/>
          <a:p>
            <a:pPr algn="ctr" marL="0" indent="0" lvl="1">
              <a:lnSpc>
                <a:spcPts val="4960"/>
              </a:lnSpc>
              <a:spcBef>
                <a:spcPct val="0"/>
              </a:spcBef>
            </a:pPr>
            <a:r>
              <a:rPr lang="en-US" sz="3816">
                <a:solidFill>
                  <a:srgbClr val="000000"/>
                </a:solidFill>
                <a:latin typeface="IBM Plex Sans"/>
                <a:ea typeface="IBM Plex Sans"/>
                <a:cs typeface="IBM Plex Sans"/>
                <a:sym typeface="IBM Plex Sans"/>
              </a:rPr>
              <a:t>03</a:t>
            </a:r>
          </a:p>
        </p:txBody>
      </p:sp>
      <p:sp>
        <p:nvSpPr>
          <p:cNvPr name="AutoShape 22" id="22"/>
          <p:cNvSpPr/>
          <p:nvPr/>
        </p:nvSpPr>
        <p:spPr>
          <a:xfrm rot="0">
            <a:off x="10367354" y="4604432"/>
            <a:ext cx="6891946" cy="1340862"/>
          </a:xfrm>
          <a:prstGeom prst="rect">
            <a:avLst/>
          </a:prstGeom>
          <a:solidFill>
            <a:srgbClr val="F4F4F4"/>
          </a:solidFill>
        </p:spPr>
      </p:sp>
      <p:pic>
        <p:nvPicPr>
          <p:cNvPr name="Picture 23" id="23"/>
          <p:cNvPicPr>
            <a:picLocks noChangeAspect="true"/>
          </p:cNvPicPr>
          <p:nvPr/>
        </p:nvPicPr>
        <p:blipFill>
          <a:blip r:embed="rId5"/>
          <a:stretch>
            <a:fillRect/>
          </a:stretch>
        </p:blipFill>
        <p:spPr>
          <a:xfrm rot="0">
            <a:off x="10652816" y="4514801"/>
            <a:ext cx="1520124" cy="1520124"/>
          </a:xfrm>
          <a:prstGeom prst="rect">
            <a:avLst/>
          </a:prstGeom>
        </p:spPr>
      </p:pic>
      <p:sp>
        <p:nvSpPr>
          <p:cNvPr name="TextBox 24" id="24"/>
          <p:cNvSpPr txBox="true"/>
          <p:nvPr/>
        </p:nvSpPr>
        <p:spPr>
          <a:xfrm rot="0">
            <a:off x="12156239" y="4842503"/>
            <a:ext cx="4243001" cy="1373288"/>
          </a:xfrm>
          <a:prstGeom prst="rect">
            <a:avLst/>
          </a:prstGeom>
        </p:spPr>
        <p:txBody>
          <a:bodyPr anchor="t" rtlCol="false" tIns="0" lIns="0" bIns="0" rIns="0">
            <a:spAutoFit/>
          </a:bodyPr>
          <a:lstStyle/>
          <a:p>
            <a:pPr algn="l">
              <a:lnSpc>
                <a:spcPts val="2730"/>
              </a:lnSpc>
              <a:spcBef>
                <a:spcPct val="0"/>
              </a:spcBef>
            </a:pPr>
            <a:r>
              <a:rPr lang="en-US" b="true" sz="2100">
                <a:solidFill>
                  <a:srgbClr val="000000"/>
                </a:solidFill>
                <a:latin typeface="IBM Plex Sans Medium"/>
                <a:ea typeface="IBM Plex Sans Medium"/>
                <a:cs typeface="IBM Plex Sans Medium"/>
                <a:sym typeface="IBM Plex Sans Medium"/>
              </a:rPr>
              <a:t>Activación</a:t>
            </a:r>
            <a:r>
              <a:rPr lang="en-US" b="true" sz="2100">
                <a:solidFill>
                  <a:srgbClr val="000000"/>
                </a:solidFill>
                <a:latin typeface="IBM Plex Sans Medium"/>
                <a:ea typeface="IBM Plex Sans Medium"/>
                <a:cs typeface="IBM Plex Sans Medium"/>
                <a:sym typeface="IBM Plex Sans Medium"/>
              </a:rPr>
              <a:t> de extractores: Se ajusta la velocidad de ventilación según los niveles de gas.</a:t>
            </a:r>
          </a:p>
          <a:p>
            <a:pPr algn="l">
              <a:lnSpc>
                <a:spcPts val="2730"/>
              </a:lnSpc>
              <a:spcBef>
                <a:spcPct val="0"/>
              </a:spcBef>
            </a:pPr>
          </a:p>
        </p:txBody>
      </p:sp>
      <p:sp>
        <p:nvSpPr>
          <p:cNvPr name="TextBox 25" id="25"/>
          <p:cNvSpPr txBox="true"/>
          <p:nvPr/>
        </p:nvSpPr>
        <p:spPr>
          <a:xfrm rot="0">
            <a:off x="10902316" y="4959010"/>
            <a:ext cx="1021124" cy="603131"/>
          </a:xfrm>
          <a:prstGeom prst="rect">
            <a:avLst/>
          </a:prstGeom>
        </p:spPr>
        <p:txBody>
          <a:bodyPr anchor="t" rtlCol="false" tIns="0" lIns="0" bIns="0" rIns="0">
            <a:spAutoFit/>
          </a:bodyPr>
          <a:lstStyle/>
          <a:p>
            <a:pPr algn="ctr" marL="0" indent="0" lvl="1">
              <a:lnSpc>
                <a:spcPts val="4960"/>
              </a:lnSpc>
              <a:spcBef>
                <a:spcPct val="0"/>
              </a:spcBef>
            </a:pPr>
            <a:r>
              <a:rPr lang="en-US" sz="3816">
                <a:solidFill>
                  <a:srgbClr val="000000"/>
                </a:solidFill>
                <a:latin typeface="IBM Plex Sans"/>
                <a:ea typeface="IBM Plex Sans"/>
                <a:cs typeface="IBM Plex Sans"/>
                <a:sym typeface="IBM Plex Sans"/>
              </a:rPr>
              <a:t>04</a:t>
            </a:r>
          </a:p>
        </p:txBody>
      </p:sp>
      <p:sp>
        <p:nvSpPr>
          <p:cNvPr name="AutoShape 26" id="26"/>
          <p:cNvSpPr/>
          <p:nvPr/>
        </p:nvSpPr>
        <p:spPr>
          <a:xfrm rot="0">
            <a:off x="10367354" y="6011969"/>
            <a:ext cx="6891946" cy="1340862"/>
          </a:xfrm>
          <a:prstGeom prst="rect">
            <a:avLst/>
          </a:prstGeom>
          <a:solidFill>
            <a:srgbClr val="F4F4F4"/>
          </a:solidFill>
        </p:spPr>
      </p:sp>
      <p:pic>
        <p:nvPicPr>
          <p:cNvPr name="Picture 27" id="27"/>
          <p:cNvPicPr>
            <a:picLocks noChangeAspect="true"/>
          </p:cNvPicPr>
          <p:nvPr/>
        </p:nvPicPr>
        <p:blipFill>
          <a:blip r:embed="rId6"/>
          <a:stretch>
            <a:fillRect/>
          </a:stretch>
        </p:blipFill>
        <p:spPr>
          <a:xfrm rot="0">
            <a:off x="10652816" y="5922338"/>
            <a:ext cx="1520124" cy="1520124"/>
          </a:xfrm>
          <a:prstGeom prst="rect">
            <a:avLst/>
          </a:prstGeom>
        </p:spPr>
      </p:pic>
      <p:sp>
        <p:nvSpPr>
          <p:cNvPr name="TextBox 28" id="28"/>
          <p:cNvSpPr txBox="true"/>
          <p:nvPr/>
        </p:nvSpPr>
        <p:spPr>
          <a:xfrm rot="0">
            <a:off x="12156239" y="6152891"/>
            <a:ext cx="4243001" cy="1030442"/>
          </a:xfrm>
          <a:prstGeom prst="rect">
            <a:avLst/>
          </a:prstGeom>
        </p:spPr>
        <p:txBody>
          <a:bodyPr anchor="t" rtlCol="false" tIns="0" lIns="0" bIns="0" rIns="0">
            <a:spAutoFit/>
          </a:bodyPr>
          <a:lstStyle/>
          <a:p>
            <a:pPr algn="l">
              <a:lnSpc>
                <a:spcPts val="2730"/>
              </a:lnSpc>
              <a:spcBef>
                <a:spcPct val="0"/>
              </a:spcBef>
            </a:pPr>
            <a:r>
              <a:rPr lang="en-US" b="true" sz="2100">
                <a:solidFill>
                  <a:srgbClr val="000000"/>
                </a:solidFill>
                <a:latin typeface="IBM Plex Sans Medium"/>
                <a:ea typeface="IBM Plex Sans Medium"/>
                <a:cs typeface="IBM Plex Sans Medium"/>
                <a:sym typeface="IBM Plex Sans Medium"/>
              </a:rPr>
              <a:t>Publicación</a:t>
            </a:r>
            <a:r>
              <a:rPr lang="en-US" b="true" sz="2100">
                <a:solidFill>
                  <a:srgbClr val="000000"/>
                </a:solidFill>
                <a:latin typeface="IBM Plex Sans Medium"/>
                <a:ea typeface="IBM Plex Sans Medium"/>
                <a:cs typeface="IBM Plex Sans Medium"/>
                <a:sym typeface="IBM Plex Sans Medium"/>
              </a:rPr>
              <a:t> de datos: Se envían los registros a la API vía MQTT.</a:t>
            </a:r>
          </a:p>
          <a:p>
            <a:pPr algn="l">
              <a:lnSpc>
                <a:spcPts val="2730"/>
              </a:lnSpc>
              <a:spcBef>
                <a:spcPct val="0"/>
              </a:spcBef>
            </a:pPr>
          </a:p>
        </p:txBody>
      </p:sp>
      <p:sp>
        <p:nvSpPr>
          <p:cNvPr name="TextBox 29" id="29"/>
          <p:cNvSpPr txBox="true"/>
          <p:nvPr/>
        </p:nvSpPr>
        <p:spPr>
          <a:xfrm rot="0">
            <a:off x="10902316" y="6366547"/>
            <a:ext cx="1021124" cy="603131"/>
          </a:xfrm>
          <a:prstGeom prst="rect">
            <a:avLst/>
          </a:prstGeom>
        </p:spPr>
        <p:txBody>
          <a:bodyPr anchor="t" rtlCol="false" tIns="0" lIns="0" bIns="0" rIns="0">
            <a:spAutoFit/>
          </a:bodyPr>
          <a:lstStyle/>
          <a:p>
            <a:pPr algn="ctr" marL="0" indent="0" lvl="1">
              <a:lnSpc>
                <a:spcPts val="4960"/>
              </a:lnSpc>
              <a:spcBef>
                <a:spcPct val="0"/>
              </a:spcBef>
            </a:pPr>
            <a:r>
              <a:rPr lang="en-US" sz="3816">
                <a:solidFill>
                  <a:srgbClr val="000000"/>
                </a:solidFill>
                <a:latin typeface="IBM Plex Sans"/>
                <a:ea typeface="IBM Plex Sans"/>
                <a:cs typeface="IBM Plex Sans"/>
                <a:sym typeface="IBM Plex Sans"/>
              </a:rPr>
              <a:t>05</a:t>
            </a:r>
          </a:p>
        </p:txBody>
      </p:sp>
      <p:sp>
        <p:nvSpPr>
          <p:cNvPr name="AutoShape 30" id="30"/>
          <p:cNvSpPr/>
          <p:nvPr/>
        </p:nvSpPr>
        <p:spPr>
          <a:xfrm rot="0">
            <a:off x="10367354" y="7419506"/>
            <a:ext cx="6891946" cy="1340862"/>
          </a:xfrm>
          <a:prstGeom prst="rect">
            <a:avLst/>
          </a:prstGeom>
          <a:solidFill>
            <a:srgbClr val="F4F4F4"/>
          </a:solidFill>
        </p:spPr>
      </p:sp>
      <p:pic>
        <p:nvPicPr>
          <p:cNvPr name="Picture 31" id="31"/>
          <p:cNvPicPr>
            <a:picLocks noChangeAspect="true"/>
          </p:cNvPicPr>
          <p:nvPr/>
        </p:nvPicPr>
        <p:blipFill>
          <a:blip r:embed="rId7"/>
          <a:stretch>
            <a:fillRect/>
          </a:stretch>
        </p:blipFill>
        <p:spPr>
          <a:xfrm rot="0">
            <a:off x="10652816" y="7329875"/>
            <a:ext cx="1520124" cy="1520124"/>
          </a:xfrm>
          <a:prstGeom prst="rect">
            <a:avLst/>
          </a:prstGeom>
        </p:spPr>
      </p:pic>
      <p:sp>
        <p:nvSpPr>
          <p:cNvPr name="TextBox 32" id="32"/>
          <p:cNvSpPr txBox="true"/>
          <p:nvPr/>
        </p:nvSpPr>
        <p:spPr>
          <a:xfrm rot="0">
            <a:off x="12156239" y="7324256"/>
            <a:ext cx="4243001" cy="1716134"/>
          </a:xfrm>
          <a:prstGeom prst="rect">
            <a:avLst/>
          </a:prstGeom>
        </p:spPr>
        <p:txBody>
          <a:bodyPr anchor="t" rtlCol="false" tIns="0" lIns="0" bIns="0" rIns="0">
            <a:spAutoFit/>
          </a:bodyPr>
          <a:lstStyle/>
          <a:p>
            <a:pPr algn="l">
              <a:lnSpc>
                <a:spcPts val="2730"/>
              </a:lnSpc>
              <a:spcBef>
                <a:spcPct val="0"/>
              </a:spcBef>
            </a:pPr>
            <a:r>
              <a:rPr lang="en-US" b="true" sz="2100">
                <a:solidFill>
                  <a:srgbClr val="000000"/>
                </a:solidFill>
                <a:latin typeface="IBM Plex Sans Medium"/>
                <a:ea typeface="IBM Plex Sans Medium"/>
                <a:cs typeface="IBM Plex Sans Medium"/>
                <a:sym typeface="IBM Plex Sans Medium"/>
              </a:rPr>
              <a:t>Recepción</a:t>
            </a:r>
            <a:r>
              <a:rPr lang="en-US" b="true" sz="2100">
                <a:solidFill>
                  <a:srgbClr val="000000"/>
                </a:solidFill>
                <a:latin typeface="IBM Plex Sans Medium"/>
                <a:ea typeface="IBM Plex Sans Medium"/>
                <a:cs typeface="IBM Plex Sans Medium"/>
                <a:sym typeface="IBM Plex Sans Medium"/>
              </a:rPr>
              <a:t> de comandos: Se procesan órdenes de la aplicación móvil para activar/desactivar extractores manualmente.</a:t>
            </a:r>
          </a:p>
          <a:p>
            <a:pPr algn="l">
              <a:lnSpc>
                <a:spcPts val="2730"/>
              </a:lnSpc>
              <a:spcBef>
                <a:spcPct val="0"/>
              </a:spcBef>
            </a:pPr>
          </a:p>
        </p:txBody>
      </p:sp>
      <p:sp>
        <p:nvSpPr>
          <p:cNvPr name="TextBox 33" id="33"/>
          <p:cNvSpPr txBox="true"/>
          <p:nvPr/>
        </p:nvSpPr>
        <p:spPr>
          <a:xfrm rot="0">
            <a:off x="10902316" y="7774084"/>
            <a:ext cx="1021124" cy="603131"/>
          </a:xfrm>
          <a:prstGeom prst="rect">
            <a:avLst/>
          </a:prstGeom>
        </p:spPr>
        <p:txBody>
          <a:bodyPr anchor="t" rtlCol="false" tIns="0" lIns="0" bIns="0" rIns="0">
            <a:spAutoFit/>
          </a:bodyPr>
          <a:lstStyle/>
          <a:p>
            <a:pPr algn="ctr" marL="0" indent="0" lvl="1">
              <a:lnSpc>
                <a:spcPts val="4960"/>
              </a:lnSpc>
              <a:spcBef>
                <a:spcPct val="0"/>
              </a:spcBef>
            </a:pPr>
            <a:r>
              <a:rPr lang="en-US" sz="3816">
                <a:solidFill>
                  <a:srgbClr val="000000"/>
                </a:solidFill>
                <a:latin typeface="IBM Plex Sans"/>
                <a:ea typeface="IBM Plex Sans"/>
                <a:cs typeface="IBM Plex Sans"/>
                <a:sym typeface="IBM Plex Sans"/>
              </a:rPr>
              <a:t>06</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776282" y="9311941"/>
            <a:ext cx="10239160" cy="1834469"/>
            <a:chOff x="0" y="0"/>
            <a:chExt cx="3300168" cy="591265"/>
          </a:xfrm>
        </p:grpSpPr>
        <p:sp>
          <p:nvSpPr>
            <p:cNvPr name="Freeform 3" id="3"/>
            <p:cNvSpPr/>
            <p:nvPr/>
          </p:nvSpPr>
          <p:spPr>
            <a:xfrm flipH="false" flipV="false" rot="0">
              <a:off x="0" y="0"/>
              <a:ext cx="3300168" cy="591265"/>
            </a:xfrm>
            <a:custGeom>
              <a:avLst/>
              <a:gdLst/>
              <a:ahLst/>
              <a:cxnLst/>
              <a:rect r="r" b="b" t="t" l="l"/>
              <a:pathLst>
                <a:path h="591265" w="3300168">
                  <a:moveTo>
                    <a:pt x="0" y="0"/>
                  </a:moveTo>
                  <a:lnTo>
                    <a:pt x="3300168" y="0"/>
                  </a:lnTo>
                  <a:lnTo>
                    <a:pt x="3300168" y="591265"/>
                  </a:lnTo>
                  <a:lnTo>
                    <a:pt x="0" y="591265"/>
                  </a:lnTo>
                  <a:close/>
                </a:path>
              </a:pathLst>
            </a:custGeom>
            <a:solidFill>
              <a:srgbClr val="313030"/>
            </a:solidFill>
          </p:spPr>
        </p:sp>
        <p:sp>
          <p:nvSpPr>
            <p:cNvPr name="TextBox 4" id="4"/>
            <p:cNvSpPr txBox="true"/>
            <p:nvPr/>
          </p:nvSpPr>
          <p:spPr>
            <a:xfrm>
              <a:off x="0" y="-47625"/>
              <a:ext cx="3300168" cy="63889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7444161" y="9040390"/>
            <a:ext cx="13209958" cy="1831980"/>
            <a:chOff x="0" y="0"/>
            <a:chExt cx="1991251" cy="276150"/>
          </a:xfrm>
        </p:grpSpPr>
        <p:sp>
          <p:nvSpPr>
            <p:cNvPr name="Freeform 6" id="6"/>
            <p:cNvSpPr/>
            <p:nvPr/>
          </p:nvSpPr>
          <p:spPr>
            <a:xfrm flipH="false" flipV="false" rot="0">
              <a:off x="0" y="0"/>
              <a:ext cx="1991252" cy="276150"/>
            </a:xfrm>
            <a:custGeom>
              <a:avLst/>
              <a:gdLst/>
              <a:ahLst/>
              <a:cxnLst/>
              <a:rect r="r" b="b" t="t" l="l"/>
              <a:pathLst>
                <a:path h="276150" w="1991252">
                  <a:moveTo>
                    <a:pt x="1788052" y="0"/>
                  </a:moveTo>
                  <a:lnTo>
                    <a:pt x="0" y="0"/>
                  </a:lnTo>
                  <a:lnTo>
                    <a:pt x="203200" y="276150"/>
                  </a:lnTo>
                  <a:lnTo>
                    <a:pt x="1991252" y="276150"/>
                  </a:lnTo>
                  <a:lnTo>
                    <a:pt x="1788052" y="0"/>
                  </a:lnTo>
                  <a:close/>
                </a:path>
              </a:pathLst>
            </a:custGeom>
            <a:solidFill>
              <a:srgbClr val="BC1823"/>
            </a:solidFill>
            <a:ln w="38100" cap="sq">
              <a:solidFill>
                <a:srgbClr val="FFFFFF"/>
              </a:solidFill>
              <a:prstDash val="solid"/>
              <a:miter/>
            </a:ln>
          </p:spPr>
        </p:sp>
        <p:sp>
          <p:nvSpPr>
            <p:cNvPr name="TextBox 7" id="7"/>
            <p:cNvSpPr txBox="true"/>
            <p:nvPr/>
          </p:nvSpPr>
          <p:spPr>
            <a:xfrm>
              <a:off x="101600" y="-47625"/>
              <a:ext cx="1788051" cy="323775"/>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TextBox 8" id="8"/>
          <p:cNvSpPr txBox="true"/>
          <p:nvPr/>
        </p:nvSpPr>
        <p:spPr>
          <a:xfrm rot="0">
            <a:off x="1637357" y="971511"/>
            <a:ext cx="7822244" cy="2200275"/>
          </a:xfrm>
          <a:prstGeom prst="rect">
            <a:avLst/>
          </a:prstGeom>
        </p:spPr>
        <p:txBody>
          <a:bodyPr anchor="t" rtlCol="false" tIns="0" lIns="0" bIns="0" rIns="0">
            <a:spAutoFit/>
          </a:bodyPr>
          <a:lstStyle/>
          <a:p>
            <a:pPr algn="l" marL="0" indent="0" lvl="0">
              <a:lnSpc>
                <a:spcPts val="8640"/>
              </a:lnSpc>
              <a:spcBef>
                <a:spcPct val="0"/>
              </a:spcBef>
            </a:pPr>
            <a:r>
              <a:rPr lang="en-US" b="true" sz="7200">
                <a:solidFill>
                  <a:srgbClr val="000000"/>
                </a:solidFill>
                <a:latin typeface="IBM Plex Sans Bold"/>
                <a:ea typeface="IBM Plex Sans Bold"/>
                <a:cs typeface="IBM Plex Sans Bold"/>
                <a:sym typeface="IBM Plex Sans Bold"/>
              </a:rPr>
              <a:t>Base de datos </a:t>
            </a:r>
            <a:r>
              <a:rPr lang="en-US" sz="7200" i="true">
                <a:solidFill>
                  <a:srgbClr val="000000"/>
                </a:solidFill>
                <a:latin typeface="IBM Plex Sans Italics"/>
                <a:ea typeface="IBM Plex Sans Italics"/>
                <a:cs typeface="IBM Plex Sans Italics"/>
                <a:sym typeface="IBM Plex Sans Italics"/>
              </a:rPr>
              <a:t>(MariaDB -remota)</a:t>
            </a:r>
          </a:p>
        </p:txBody>
      </p:sp>
      <p:sp>
        <p:nvSpPr>
          <p:cNvPr name="AutoShape 9" id="9"/>
          <p:cNvSpPr/>
          <p:nvPr/>
        </p:nvSpPr>
        <p:spPr>
          <a:xfrm rot="0">
            <a:off x="10138754" y="1187175"/>
            <a:ext cx="6891946" cy="1984610"/>
          </a:xfrm>
          <a:prstGeom prst="rect">
            <a:avLst/>
          </a:prstGeom>
          <a:solidFill>
            <a:srgbClr val="F4F4F4"/>
          </a:solidFill>
        </p:spPr>
      </p:sp>
      <p:pic>
        <p:nvPicPr>
          <p:cNvPr name="Picture 10" id="10"/>
          <p:cNvPicPr>
            <a:picLocks noChangeAspect="true"/>
          </p:cNvPicPr>
          <p:nvPr/>
        </p:nvPicPr>
        <p:blipFill>
          <a:blip r:embed="rId2"/>
          <a:stretch>
            <a:fillRect/>
          </a:stretch>
        </p:blipFill>
        <p:spPr>
          <a:xfrm rot="0">
            <a:off x="10399651" y="1272030"/>
            <a:ext cx="1814899" cy="1814899"/>
          </a:xfrm>
          <a:prstGeom prst="rect">
            <a:avLst/>
          </a:prstGeom>
        </p:spPr>
      </p:pic>
      <p:sp>
        <p:nvSpPr>
          <p:cNvPr name="AutoShape 11" id="11"/>
          <p:cNvSpPr/>
          <p:nvPr/>
        </p:nvSpPr>
        <p:spPr>
          <a:xfrm rot="0">
            <a:off x="10138754" y="3527555"/>
            <a:ext cx="6891946" cy="2330276"/>
          </a:xfrm>
          <a:prstGeom prst="rect">
            <a:avLst/>
          </a:prstGeom>
          <a:solidFill>
            <a:srgbClr val="F4F4F4"/>
          </a:solidFill>
        </p:spPr>
      </p:sp>
      <p:sp>
        <p:nvSpPr>
          <p:cNvPr name="TextBox 12" id="12"/>
          <p:cNvSpPr txBox="true"/>
          <p:nvPr/>
        </p:nvSpPr>
        <p:spPr>
          <a:xfrm rot="0">
            <a:off x="12309826" y="3636003"/>
            <a:ext cx="4720874" cy="2058980"/>
          </a:xfrm>
          <a:prstGeom prst="rect">
            <a:avLst/>
          </a:prstGeom>
        </p:spPr>
        <p:txBody>
          <a:bodyPr anchor="t" rtlCol="false" tIns="0" lIns="0" bIns="0" rIns="0">
            <a:spAutoFit/>
          </a:bodyPr>
          <a:lstStyle/>
          <a:p>
            <a:pPr algn="l" marL="0" indent="0" lvl="1">
              <a:lnSpc>
                <a:spcPts val="2730"/>
              </a:lnSpc>
              <a:spcBef>
                <a:spcPct val="0"/>
              </a:spcBef>
            </a:pPr>
            <a:r>
              <a:rPr lang="en-US" sz="2100">
                <a:solidFill>
                  <a:srgbClr val="000000"/>
                </a:solidFill>
                <a:latin typeface="IBM Plex Sans"/>
                <a:ea typeface="IBM Plex Sans"/>
                <a:cs typeface="IBM Plex Sans"/>
                <a:sym typeface="IBM Plex Sans"/>
              </a:rPr>
              <a:t>R</a:t>
            </a:r>
            <a:r>
              <a:rPr lang="en-US" sz="2100" strike="noStrike" u="none">
                <a:solidFill>
                  <a:srgbClr val="000000"/>
                </a:solidFill>
                <a:latin typeface="IBM Plex Sans"/>
                <a:ea typeface="IBM Plex Sans"/>
                <a:cs typeface="IBM Plex Sans"/>
                <a:sym typeface="IBM Plex Sans"/>
              </a:rPr>
              <a:t>endimiento y escalabilidad: Está optimizada para ofrecer consultas rápidas y un procesamiento eficiente, permitiendo que se manejen grandes volúmenes de datos y diversas conexiones simultáneas.</a:t>
            </a:r>
          </a:p>
        </p:txBody>
      </p:sp>
      <p:pic>
        <p:nvPicPr>
          <p:cNvPr name="Picture 13" id="13"/>
          <p:cNvPicPr>
            <a:picLocks noChangeAspect="true"/>
          </p:cNvPicPr>
          <p:nvPr/>
        </p:nvPicPr>
        <p:blipFill>
          <a:blip r:embed="rId3"/>
          <a:stretch>
            <a:fillRect/>
          </a:stretch>
        </p:blipFill>
        <p:spPr>
          <a:xfrm rot="0">
            <a:off x="10399651" y="3785243"/>
            <a:ext cx="1814899" cy="1814899"/>
          </a:xfrm>
          <a:prstGeom prst="rect">
            <a:avLst/>
          </a:prstGeom>
        </p:spPr>
      </p:pic>
      <p:sp>
        <p:nvSpPr>
          <p:cNvPr name="TextBox 14" id="14"/>
          <p:cNvSpPr txBox="true"/>
          <p:nvPr/>
        </p:nvSpPr>
        <p:spPr>
          <a:xfrm rot="0">
            <a:off x="10796539" y="1863578"/>
            <a:ext cx="1021124" cy="603229"/>
          </a:xfrm>
          <a:prstGeom prst="rect">
            <a:avLst/>
          </a:prstGeom>
        </p:spPr>
        <p:txBody>
          <a:bodyPr anchor="t" rtlCol="false" tIns="0" lIns="0" bIns="0" rIns="0">
            <a:spAutoFit/>
          </a:bodyPr>
          <a:lstStyle/>
          <a:p>
            <a:pPr algn="ctr" marL="0" indent="0" lvl="1">
              <a:lnSpc>
                <a:spcPts val="4960"/>
              </a:lnSpc>
              <a:spcBef>
                <a:spcPct val="0"/>
              </a:spcBef>
            </a:pPr>
            <a:r>
              <a:rPr lang="en-US" sz="3816">
                <a:solidFill>
                  <a:srgbClr val="000000"/>
                </a:solidFill>
                <a:latin typeface="IBM Plex Sans"/>
                <a:ea typeface="IBM Plex Sans"/>
                <a:cs typeface="IBM Plex Sans"/>
                <a:sym typeface="IBM Plex Sans"/>
              </a:rPr>
              <a:t>01</a:t>
            </a:r>
          </a:p>
        </p:txBody>
      </p:sp>
      <p:sp>
        <p:nvSpPr>
          <p:cNvPr name="TextBox 15" id="15"/>
          <p:cNvSpPr txBox="true"/>
          <p:nvPr/>
        </p:nvSpPr>
        <p:spPr>
          <a:xfrm rot="0">
            <a:off x="10796539" y="4376791"/>
            <a:ext cx="1021124" cy="603229"/>
          </a:xfrm>
          <a:prstGeom prst="rect">
            <a:avLst/>
          </a:prstGeom>
        </p:spPr>
        <p:txBody>
          <a:bodyPr anchor="t" rtlCol="false" tIns="0" lIns="0" bIns="0" rIns="0">
            <a:spAutoFit/>
          </a:bodyPr>
          <a:lstStyle/>
          <a:p>
            <a:pPr algn="ctr" marL="0" indent="0" lvl="1">
              <a:lnSpc>
                <a:spcPts val="4960"/>
              </a:lnSpc>
              <a:spcBef>
                <a:spcPct val="0"/>
              </a:spcBef>
            </a:pPr>
            <a:r>
              <a:rPr lang="en-US" sz="3816">
                <a:solidFill>
                  <a:srgbClr val="000000"/>
                </a:solidFill>
                <a:latin typeface="IBM Plex Sans"/>
                <a:ea typeface="IBM Plex Sans"/>
                <a:cs typeface="IBM Plex Sans"/>
                <a:sym typeface="IBM Plex Sans"/>
              </a:rPr>
              <a:t>02</a:t>
            </a:r>
          </a:p>
        </p:txBody>
      </p:sp>
      <p:sp>
        <p:nvSpPr>
          <p:cNvPr name="AutoShape 16" id="16"/>
          <p:cNvSpPr/>
          <p:nvPr/>
        </p:nvSpPr>
        <p:spPr>
          <a:xfrm rot="0">
            <a:off x="10138754" y="6210256"/>
            <a:ext cx="6891946" cy="2306784"/>
          </a:xfrm>
          <a:prstGeom prst="rect">
            <a:avLst/>
          </a:prstGeom>
          <a:solidFill>
            <a:srgbClr val="F4F4F4"/>
          </a:solidFill>
        </p:spPr>
      </p:sp>
      <p:sp>
        <p:nvSpPr>
          <p:cNvPr name="TextBox 17" id="17"/>
          <p:cNvSpPr txBox="true"/>
          <p:nvPr/>
        </p:nvSpPr>
        <p:spPr>
          <a:xfrm rot="0">
            <a:off x="12309826" y="6312977"/>
            <a:ext cx="4720874" cy="2058980"/>
          </a:xfrm>
          <a:prstGeom prst="rect">
            <a:avLst/>
          </a:prstGeom>
        </p:spPr>
        <p:txBody>
          <a:bodyPr anchor="t" rtlCol="false" tIns="0" lIns="0" bIns="0" rIns="0">
            <a:spAutoFit/>
          </a:bodyPr>
          <a:lstStyle/>
          <a:p>
            <a:pPr algn="l" marL="0" indent="0" lvl="1">
              <a:lnSpc>
                <a:spcPts val="2730"/>
              </a:lnSpc>
              <a:spcBef>
                <a:spcPct val="0"/>
              </a:spcBef>
            </a:pPr>
            <a:r>
              <a:rPr lang="en-US" sz="2100">
                <a:solidFill>
                  <a:srgbClr val="000000"/>
                </a:solidFill>
                <a:latin typeface="IBM Plex Sans"/>
                <a:ea typeface="IBM Plex Sans"/>
                <a:cs typeface="IBM Plex Sans"/>
                <a:sym typeface="IBM Plex Sans"/>
              </a:rPr>
              <a:t>C</a:t>
            </a:r>
            <a:r>
              <a:rPr lang="en-US" sz="2100" strike="noStrike" u="none">
                <a:solidFill>
                  <a:srgbClr val="000000"/>
                </a:solidFill>
                <a:latin typeface="IBM Plex Sans"/>
                <a:ea typeface="IBM Plex Sans"/>
                <a:cs typeface="IBM Plex Sans"/>
                <a:sym typeface="IBM Plex Sans"/>
              </a:rPr>
              <a:t>omunidad activa y código abierto: Su naturaleza de código abierto respalda un desarrollo continuo y mejoras constantes, gracias a una amplia comunidad que ofrece soporte y actualizaciones regulares.</a:t>
            </a:r>
          </a:p>
        </p:txBody>
      </p:sp>
      <p:pic>
        <p:nvPicPr>
          <p:cNvPr name="Picture 18" id="18"/>
          <p:cNvPicPr>
            <a:picLocks noChangeAspect="true"/>
          </p:cNvPicPr>
          <p:nvPr/>
        </p:nvPicPr>
        <p:blipFill>
          <a:blip r:embed="rId4"/>
          <a:stretch>
            <a:fillRect/>
          </a:stretch>
        </p:blipFill>
        <p:spPr>
          <a:xfrm rot="0">
            <a:off x="10399651" y="6449304"/>
            <a:ext cx="1814899" cy="1814899"/>
          </a:xfrm>
          <a:prstGeom prst="rect">
            <a:avLst/>
          </a:prstGeom>
        </p:spPr>
      </p:pic>
      <p:sp>
        <p:nvSpPr>
          <p:cNvPr name="TextBox 19" id="19"/>
          <p:cNvSpPr txBox="true"/>
          <p:nvPr/>
        </p:nvSpPr>
        <p:spPr>
          <a:xfrm rot="0">
            <a:off x="10796539" y="7040852"/>
            <a:ext cx="1021124" cy="603229"/>
          </a:xfrm>
          <a:prstGeom prst="rect">
            <a:avLst/>
          </a:prstGeom>
        </p:spPr>
        <p:txBody>
          <a:bodyPr anchor="t" rtlCol="false" tIns="0" lIns="0" bIns="0" rIns="0">
            <a:spAutoFit/>
          </a:bodyPr>
          <a:lstStyle/>
          <a:p>
            <a:pPr algn="ctr" marL="0" indent="0" lvl="1">
              <a:lnSpc>
                <a:spcPts val="4960"/>
              </a:lnSpc>
              <a:spcBef>
                <a:spcPct val="0"/>
              </a:spcBef>
            </a:pPr>
            <a:r>
              <a:rPr lang="en-US" sz="3816">
                <a:solidFill>
                  <a:srgbClr val="000000"/>
                </a:solidFill>
                <a:latin typeface="IBM Plex Sans"/>
                <a:ea typeface="IBM Plex Sans"/>
                <a:cs typeface="IBM Plex Sans"/>
                <a:sym typeface="IBM Plex Sans"/>
              </a:rPr>
              <a:t>03</a:t>
            </a:r>
          </a:p>
        </p:txBody>
      </p:sp>
      <p:sp>
        <p:nvSpPr>
          <p:cNvPr name="TextBox 20" id="20"/>
          <p:cNvSpPr txBox="true"/>
          <p:nvPr/>
        </p:nvSpPr>
        <p:spPr>
          <a:xfrm rot="0">
            <a:off x="1637357" y="3508505"/>
            <a:ext cx="6406408" cy="5176116"/>
          </a:xfrm>
          <a:prstGeom prst="rect">
            <a:avLst/>
          </a:prstGeom>
        </p:spPr>
        <p:txBody>
          <a:bodyPr anchor="t" rtlCol="false" tIns="0" lIns="0" bIns="0" rIns="0">
            <a:spAutoFit/>
          </a:bodyPr>
          <a:lstStyle/>
          <a:p>
            <a:pPr algn="l">
              <a:lnSpc>
                <a:spcPts val="2600"/>
              </a:lnSpc>
            </a:pPr>
            <a:r>
              <a:rPr lang="en-US" sz="2000">
                <a:solidFill>
                  <a:srgbClr val="000000"/>
                </a:solidFill>
                <a:latin typeface="IBM Plex Sans"/>
                <a:ea typeface="IBM Plex Sans"/>
                <a:cs typeface="IBM Plex Sans"/>
                <a:sym typeface="IBM Plex Sans"/>
              </a:rPr>
              <a:t>Optamos por utilizar la base de datos </a:t>
            </a:r>
            <a:r>
              <a:rPr lang="en-US" sz="2000" i="true" b="true">
                <a:solidFill>
                  <a:srgbClr val="000000"/>
                </a:solidFill>
                <a:latin typeface="IBM Plex Sans Bold Italics"/>
                <a:ea typeface="IBM Plex Sans Bold Italics"/>
                <a:cs typeface="IBM Plex Sans Bold Italics"/>
                <a:sym typeface="IBM Plex Sans Bold Italics"/>
              </a:rPr>
              <a:t>MariaDB</a:t>
            </a:r>
            <a:r>
              <a:rPr lang="en-US" sz="2000">
                <a:solidFill>
                  <a:srgbClr val="000000"/>
                </a:solidFill>
                <a:latin typeface="IBM Plex Sans"/>
                <a:ea typeface="IBM Plex Sans"/>
                <a:cs typeface="IBM Plex Sans"/>
                <a:sym typeface="IBM Plex Sans"/>
              </a:rPr>
              <a:t> porque es una base de datos relacional robusta y madura, ideal para manejar datos estructurados y relaciones complejas. </a:t>
            </a:r>
          </a:p>
          <a:p>
            <a:pPr algn="l">
              <a:lnSpc>
                <a:spcPts val="2600"/>
              </a:lnSpc>
            </a:pPr>
          </a:p>
          <a:p>
            <a:pPr algn="l">
              <a:lnSpc>
                <a:spcPts val="2600"/>
              </a:lnSpc>
              <a:spcBef>
                <a:spcPct val="0"/>
              </a:spcBef>
            </a:pPr>
            <a:r>
              <a:rPr lang="en-US" sz="2000">
                <a:solidFill>
                  <a:srgbClr val="000000"/>
                </a:solidFill>
                <a:latin typeface="IBM Plex Sans"/>
                <a:ea typeface="IBM Plex Sans"/>
                <a:cs typeface="IBM Plex Sans"/>
                <a:sym typeface="IBM Plex Sans"/>
              </a:rPr>
              <a:t>Su capacidad para garantizar la integridad de la información y ej</a:t>
            </a:r>
            <a:r>
              <a:rPr lang="en-US" sz="2000">
                <a:solidFill>
                  <a:srgbClr val="000000"/>
                </a:solidFill>
                <a:latin typeface="IBM Plex Sans"/>
                <a:ea typeface="IBM Plex Sans"/>
                <a:cs typeface="IBM Plex Sans"/>
                <a:sym typeface="IBM Plex Sans"/>
              </a:rPr>
              <a:t>ecutar consultas avanzadas, junto con su naturaleza de código abierto y amplio soporte, la convierten en una opción rentable y confiable para el almacenamiento y análisis de datos en nuestro proyecto.</a:t>
            </a:r>
          </a:p>
          <a:p>
            <a:pPr algn="l">
              <a:lnSpc>
                <a:spcPts val="2600"/>
              </a:lnSpc>
              <a:spcBef>
                <a:spcPct val="0"/>
              </a:spcBef>
            </a:pPr>
          </a:p>
          <a:p>
            <a:pPr algn="l">
              <a:lnSpc>
                <a:spcPts val="2600"/>
              </a:lnSpc>
              <a:spcBef>
                <a:spcPct val="0"/>
              </a:spcBef>
            </a:pPr>
            <a:r>
              <a:rPr lang="en-US" sz="2000">
                <a:solidFill>
                  <a:srgbClr val="000000"/>
                </a:solidFill>
                <a:latin typeface="IBM Plex Sans"/>
                <a:ea typeface="IBM Plex Sans"/>
                <a:cs typeface="IBM Plex Sans"/>
                <a:sym typeface="IBM Plex Sans"/>
              </a:rPr>
              <a:t>Intregramos el gestor de Base de Datos HeidiDB, por su simplicidad de uso y potente entorno amigable. Ademas a traves de una extension del IDE VS Code se logró también gestonar la DB.</a:t>
            </a:r>
          </a:p>
        </p:txBody>
      </p:sp>
      <p:sp>
        <p:nvSpPr>
          <p:cNvPr name="TextBox 21" id="21"/>
          <p:cNvSpPr txBox="true"/>
          <p:nvPr/>
        </p:nvSpPr>
        <p:spPr>
          <a:xfrm rot="0">
            <a:off x="12291909" y="1478599"/>
            <a:ext cx="4967391" cy="1373288"/>
          </a:xfrm>
          <a:prstGeom prst="rect">
            <a:avLst/>
          </a:prstGeom>
        </p:spPr>
        <p:txBody>
          <a:bodyPr anchor="t" rtlCol="false" tIns="0" lIns="0" bIns="0" rIns="0">
            <a:spAutoFit/>
          </a:bodyPr>
          <a:lstStyle/>
          <a:p>
            <a:pPr algn="l">
              <a:lnSpc>
                <a:spcPts val="2730"/>
              </a:lnSpc>
              <a:spcBef>
                <a:spcPct val="0"/>
              </a:spcBef>
            </a:pPr>
            <a:r>
              <a:rPr lang="en-US" sz="2100">
                <a:solidFill>
                  <a:srgbClr val="000000"/>
                </a:solidFill>
                <a:latin typeface="IBM Plex Sans"/>
                <a:ea typeface="IBM Plex Sans"/>
                <a:cs typeface="IBM Plex Sans"/>
                <a:sym typeface="IBM Plex Sans"/>
              </a:rPr>
              <a:t>Alta compatibilidad y fl</a:t>
            </a:r>
            <a:r>
              <a:rPr lang="en-US" sz="2100">
                <a:solidFill>
                  <a:srgbClr val="000000"/>
                </a:solidFill>
                <a:latin typeface="IBM Plex Sans"/>
                <a:ea typeface="IBM Plex Sans"/>
                <a:cs typeface="IBM Plex Sans"/>
                <a:sym typeface="IBM Plex Sans"/>
              </a:rPr>
              <a:t>exibilidad: Es compatible con MySQL, lo que facilita la migración y puede adaptarse a diversas necesidades.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776282" y="9311941"/>
            <a:ext cx="10239160" cy="1834469"/>
            <a:chOff x="0" y="0"/>
            <a:chExt cx="3300168" cy="591265"/>
          </a:xfrm>
        </p:grpSpPr>
        <p:sp>
          <p:nvSpPr>
            <p:cNvPr name="Freeform 3" id="3"/>
            <p:cNvSpPr/>
            <p:nvPr/>
          </p:nvSpPr>
          <p:spPr>
            <a:xfrm flipH="false" flipV="false" rot="0">
              <a:off x="0" y="0"/>
              <a:ext cx="3300168" cy="591265"/>
            </a:xfrm>
            <a:custGeom>
              <a:avLst/>
              <a:gdLst/>
              <a:ahLst/>
              <a:cxnLst/>
              <a:rect r="r" b="b" t="t" l="l"/>
              <a:pathLst>
                <a:path h="591265" w="3300168">
                  <a:moveTo>
                    <a:pt x="0" y="0"/>
                  </a:moveTo>
                  <a:lnTo>
                    <a:pt x="3300168" y="0"/>
                  </a:lnTo>
                  <a:lnTo>
                    <a:pt x="3300168" y="591265"/>
                  </a:lnTo>
                  <a:lnTo>
                    <a:pt x="0" y="591265"/>
                  </a:lnTo>
                  <a:close/>
                </a:path>
              </a:pathLst>
            </a:custGeom>
            <a:solidFill>
              <a:srgbClr val="313030"/>
            </a:solidFill>
          </p:spPr>
        </p:sp>
        <p:sp>
          <p:nvSpPr>
            <p:cNvPr name="TextBox 4" id="4"/>
            <p:cNvSpPr txBox="true"/>
            <p:nvPr/>
          </p:nvSpPr>
          <p:spPr>
            <a:xfrm>
              <a:off x="0" y="-47625"/>
              <a:ext cx="3300168" cy="63889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7444161" y="9040390"/>
            <a:ext cx="13209958" cy="1831980"/>
            <a:chOff x="0" y="0"/>
            <a:chExt cx="1991251" cy="276150"/>
          </a:xfrm>
        </p:grpSpPr>
        <p:sp>
          <p:nvSpPr>
            <p:cNvPr name="Freeform 6" id="6"/>
            <p:cNvSpPr/>
            <p:nvPr/>
          </p:nvSpPr>
          <p:spPr>
            <a:xfrm flipH="false" flipV="false" rot="0">
              <a:off x="0" y="0"/>
              <a:ext cx="1991252" cy="276150"/>
            </a:xfrm>
            <a:custGeom>
              <a:avLst/>
              <a:gdLst/>
              <a:ahLst/>
              <a:cxnLst/>
              <a:rect r="r" b="b" t="t" l="l"/>
              <a:pathLst>
                <a:path h="276150" w="1991252">
                  <a:moveTo>
                    <a:pt x="1788052" y="0"/>
                  </a:moveTo>
                  <a:lnTo>
                    <a:pt x="0" y="0"/>
                  </a:lnTo>
                  <a:lnTo>
                    <a:pt x="203200" y="276150"/>
                  </a:lnTo>
                  <a:lnTo>
                    <a:pt x="1991252" y="276150"/>
                  </a:lnTo>
                  <a:lnTo>
                    <a:pt x="1788052" y="0"/>
                  </a:lnTo>
                  <a:close/>
                </a:path>
              </a:pathLst>
            </a:custGeom>
            <a:solidFill>
              <a:srgbClr val="BC1823"/>
            </a:solidFill>
            <a:ln w="38100" cap="sq">
              <a:solidFill>
                <a:srgbClr val="FFFFFF"/>
              </a:solidFill>
              <a:prstDash val="solid"/>
              <a:miter/>
            </a:ln>
          </p:spPr>
        </p:sp>
        <p:sp>
          <p:nvSpPr>
            <p:cNvPr name="TextBox 7" id="7"/>
            <p:cNvSpPr txBox="true"/>
            <p:nvPr/>
          </p:nvSpPr>
          <p:spPr>
            <a:xfrm>
              <a:off x="101600" y="-47625"/>
              <a:ext cx="1788051" cy="323775"/>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AutoShape 8" id="8"/>
          <p:cNvSpPr/>
          <p:nvPr/>
        </p:nvSpPr>
        <p:spPr>
          <a:xfrm rot="0">
            <a:off x="10603167" y="1028700"/>
            <a:ext cx="6891946" cy="1984610"/>
          </a:xfrm>
          <a:prstGeom prst="rect">
            <a:avLst/>
          </a:prstGeom>
          <a:solidFill>
            <a:srgbClr val="F4F4F4"/>
          </a:solidFill>
        </p:spPr>
      </p:sp>
      <p:pic>
        <p:nvPicPr>
          <p:cNvPr name="Picture 9" id="9"/>
          <p:cNvPicPr>
            <a:picLocks noChangeAspect="true"/>
          </p:cNvPicPr>
          <p:nvPr/>
        </p:nvPicPr>
        <p:blipFill>
          <a:blip r:embed="rId2"/>
          <a:stretch>
            <a:fillRect/>
          </a:stretch>
        </p:blipFill>
        <p:spPr>
          <a:xfrm rot="0">
            <a:off x="10864064" y="1113555"/>
            <a:ext cx="1814899" cy="1814899"/>
          </a:xfrm>
          <a:prstGeom prst="rect">
            <a:avLst/>
          </a:prstGeom>
        </p:spPr>
      </p:pic>
      <p:sp>
        <p:nvSpPr>
          <p:cNvPr name="TextBox 10" id="10"/>
          <p:cNvSpPr txBox="true"/>
          <p:nvPr/>
        </p:nvSpPr>
        <p:spPr>
          <a:xfrm rot="0">
            <a:off x="1321756" y="807748"/>
            <a:ext cx="7822244" cy="2200275"/>
          </a:xfrm>
          <a:prstGeom prst="rect">
            <a:avLst/>
          </a:prstGeom>
        </p:spPr>
        <p:txBody>
          <a:bodyPr anchor="t" rtlCol="false" tIns="0" lIns="0" bIns="0" rIns="0">
            <a:spAutoFit/>
          </a:bodyPr>
          <a:lstStyle/>
          <a:p>
            <a:pPr algn="l" marL="0" indent="0" lvl="0">
              <a:lnSpc>
                <a:spcPts val="8640"/>
              </a:lnSpc>
              <a:spcBef>
                <a:spcPct val="0"/>
              </a:spcBef>
            </a:pPr>
            <a:r>
              <a:rPr lang="en-US" b="true" sz="7200">
                <a:solidFill>
                  <a:srgbClr val="000000"/>
                </a:solidFill>
                <a:latin typeface="IBM Plex Sans Bold"/>
                <a:ea typeface="IBM Plex Sans Bold"/>
                <a:cs typeface="IBM Plex Sans Bold"/>
                <a:sym typeface="IBM Plex Sans Bold"/>
              </a:rPr>
              <a:t>API y Aplicaciones</a:t>
            </a:r>
          </a:p>
        </p:txBody>
      </p:sp>
      <p:sp>
        <p:nvSpPr>
          <p:cNvPr name="Freeform 11" id="11"/>
          <p:cNvSpPr/>
          <p:nvPr/>
        </p:nvSpPr>
        <p:spPr>
          <a:xfrm flipH="false" flipV="false" rot="0">
            <a:off x="12774239" y="1028700"/>
            <a:ext cx="4185341" cy="7744837"/>
          </a:xfrm>
          <a:custGeom>
            <a:avLst/>
            <a:gdLst/>
            <a:ahLst/>
            <a:cxnLst/>
            <a:rect r="r" b="b" t="t" l="l"/>
            <a:pathLst>
              <a:path h="7744837" w="4185341">
                <a:moveTo>
                  <a:pt x="0" y="0"/>
                </a:moveTo>
                <a:lnTo>
                  <a:pt x="4185341" y="0"/>
                </a:lnTo>
                <a:lnTo>
                  <a:pt x="4185341" y="7744837"/>
                </a:lnTo>
                <a:lnTo>
                  <a:pt x="0" y="7744837"/>
                </a:lnTo>
                <a:lnTo>
                  <a:pt x="0" y="0"/>
                </a:lnTo>
                <a:close/>
              </a:path>
            </a:pathLst>
          </a:custGeom>
          <a:blipFill>
            <a:blip r:embed="rId3"/>
            <a:stretch>
              <a:fillRect l="0" t="0" r="0" b="0"/>
            </a:stretch>
          </a:blipFill>
        </p:spPr>
      </p:sp>
      <p:sp>
        <p:nvSpPr>
          <p:cNvPr name="TextBox 12" id="12"/>
          <p:cNvSpPr txBox="true"/>
          <p:nvPr/>
        </p:nvSpPr>
        <p:spPr>
          <a:xfrm rot="0">
            <a:off x="1321756" y="3427057"/>
            <a:ext cx="7707571" cy="5175250"/>
          </a:xfrm>
          <a:prstGeom prst="rect">
            <a:avLst/>
          </a:prstGeom>
        </p:spPr>
        <p:txBody>
          <a:bodyPr anchor="t" rtlCol="false" tIns="0" lIns="0" bIns="0" rIns="0">
            <a:spAutoFit/>
          </a:bodyPr>
          <a:lstStyle/>
          <a:p>
            <a:pPr algn="l">
              <a:lnSpc>
                <a:spcPts val="2600"/>
              </a:lnSpc>
            </a:pPr>
            <a:r>
              <a:rPr lang="en-US" sz="2000">
                <a:solidFill>
                  <a:srgbClr val="000000"/>
                </a:solidFill>
                <a:latin typeface="IBM Plex Sans"/>
                <a:ea typeface="IBM Plex Sans"/>
                <a:cs typeface="IBM Plex Sans"/>
                <a:sym typeface="IBM Plex Sans"/>
              </a:rPr>
              <a:t>Para conectar la base de datos con el dispositivo, recurrimos a un middleware dearrollado por nosotros. Una api realizada en python  y desplegada en Docker, que mediante un cliente mqtt conecta con el topic “gas/datos”, parsea el json de forma que pueda guardarlo efectivamente en la base de datos, con la que conecta manera remota.</a:t>
            </a:r>
          </a:p>
          <a:p>
            <a:pPr algn="l">
              <a:lnSpc>
                <a:spcPts val="2600"/>
              </a:lnSpc>
            </a:pPr>
          </a:p>
          <a:p>
            <a:pPr algn="l">
              <a:lnSpc>
                <a:spcPts val="2600"/>
              </a:lnSpc>
            </a:pPr>
            <a:r>
              <a:rPr lang="en-US" sz="2000">
                <a:solidFill>
                  <a:srgbClr val="000000"/>
                </a:solidFill>
                <a:latin typeface="IBM Plex Sans"/>
                <a:ea typeface="IBM Plex Sans"/>
                <a:cs typeface="IBM Plex Sans"/>
                <a:sym typeface="IBM Plex Sans"/>
              </a:rPr>
              <a:t>Hicimos enfoque en la simpleza, y proligidad del codigo, utilizando medidas propias de un entorno productivo como lo son gestion de credenciales y endpoints via un archivo de enviroment “.env”. </a:t>
            </a:r>
          </a:p>
          <a:p>
            <a:pPr algn="l">
              <a:lnSpc>
                <a:spcPts val="2600"/>
              </a:lnSpc>
            </a:pPr>
          </a:p>
          <a:p>
            <a:pPr algn="l">
              <a:lnSpc>
                <a:spcPts val="2600"/>
              </a:lnSpc>
            </a:pPr>
            <a:r>
              <a:rPr lang="en-US" sz="2000">
                <a:solidFill>
                  <a:srgbClr val="000000"/>
                </a:solidFill>
                <a:latin typeface="IBM Plex Sans"/>
                <a:ea typeface="IBM Plex Sans"/>
                <a:cs typeface="IBM Plex Sans"/>
                <a:sym typeface="IBM Plex Sans"/>
              </a:rPr>
              <a:t>Desplegas con su correpondiente docker compose, que permite desplegarla en cualquier entorno. </a:t>
            </a:r>
          </a:p>
          <a:p>
            <a:pPr algn="l">
              <a:lnSpc>
                <a:spcPts val="2600"/>
              </a:lnSpc>
            </a:pPr>
          </a:p>
          <a:p>
            <a:pPr algn="l" marL="0" indent="0" lvl="1">
              <a:lnSpc>
                <a:spcPts val="2600"/>
              </a:lnSpc>
              <a:spcBef>
                <a:spcPct val="0"/>
              </a:spcBef>
            </a:pPr>
            <a:r>
              <a:rPr lang="en-US" sz="2000">
                <a:solidFill>
                  <a:srgbClr val="000000"/>
                </a:solidFill>
                <a:latin typeface="IBM Plex Sans"/>
                <a:ea typeface="IBM Plex Sans"/>
                <a:cs typeface="IBM Plex Sans"/>
                <a:sym typeface="IBM Plex Sans"/>
              </a:rPr>
              <a:t>Y un sistema de log, gestionado por un logguer que ademas informa con detalle las etapas que la app va cumpliendo.</a:t>
            </a:r>
          </a:p>
        </p:txBody>
      </p:sp>
      <p:sp>
        <p:nvSpPr>
          <p:cNvPr name="TextBox 13" id="13"/>
          <p:cNvSpPr txBox="true"/>
          <p:nvPr/>
        </p:nvSpPr>
        <p:spPr>
          <a:xfrm rot="0">
            <a:off x="12774239" y="1491415"/>
            <a:ext cx="4243001" cy="1030605"/>
          </a:xfrm>
          <a:prstGeom prst="rect">
            <a:avLst/>
          </a:prstGeom>
        </p:spPr>
        <p:txBody>
          <a:bodyPr anchor="t" rtlCol="false" tIns="0" lIns="0" bIns="0" rIns="0">
            <a:spAutoFit/>
          </a:bodyPr>
          <a:lstStyle/>
          <a:p>
            <a:pPr algn="l" marL="0" indent="0" lvl="1">
              <a:lnSpc>
                <a:spcPts val="2730"/>
              </a:lnSpc>
              <a:spcBef>
                <a:spcPct val="0"/>
              </a:spcBef>
            </a:pPr>
            <a:r>
              <a:rPr lang="en-US" sz="2100">
                <a:solidFill>
                  <a:srgbClr val="000000"/>
                </a:solidFill>
                <a:latin typeface="IBM Plex Sans"/>
                <a:ea typeface="IBM Plex Sans"/>
                <a:cs typeface="IBM Plex Sans"/>
                <a:sym typeface="IBM Plex Sans"/>
              </a:rPr>
              <a:t>Directorio prolijo, utilizando metodologias y ordenes propios de una produccion profesional</a:t>
            </a:r>
          </a:p>
        </p:txBody>
      </p:sp>
      <p:sp>
        <p:nvSpPr>
          <p:cNvPr name="TextBox 14" id="14"/>
          <p:cNvSpPr txBox="true"/>
          <p:nvPr/>
        </p:nvSpPr>
        <p:spPr>
          <a:xfrm rot="0">
            <a:off x="11260952" y="1705103"/>
            <a:ext cx="1021124" cy="603229"/>
          </a:xfrm>
          <a:prstGeom prst="rect">
            <a:avLst/>
          </a:prstGeom>
        </p:spPr>
        <p:txBody>
          <a:bodyPr anchor="t" rtlCol="false" tIns="0" lIns="0" bIns="0" rIns="0">
            <a:spAutoFit/>
          </a:bodyPr>
          <a:lstStyle/>
          <a:p>
            <a:pPr algn="ctr" marL="0" indent="0" lvl="1">
              <a:lnSpc>
                <a:spcPts val="4960"/>
              </a:lnSpc>
              <a:spcBef>
                <a:spcPct val="0"/>
              </a:spcBef>
            </a:pPr>
            <a:r>
              <a:rPr lang="en-US" sz="3816">
                <a:solidFill>
                  <a:srgbClr val="000000"/>
                </a:solidFill>
                <a:latin typeface="IBM Plex Sans"/>
                <a:ea typeface="IBM Plex Sans"/>
                <a:cs typeface="IBM Plex Sans"/>
                <a:sym typeface="IBM Plex Sans"/>
              </a:rPr>
              <a:t>01</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776282" y="9311941"/>
            <a:ext cx="10239160" cy="1834469"/>
            <a:chOff x="0" y="0"/>
            <a:chExt cx="3300168" cy="591265"/>
          </a:xfrm>
        </p:grpSpPr>
        <p:sp>
          <p:nvSpPr>
            <p:cNvPr name="Freeform 3" id="3"/>
            <p:cNvSpPr/>
            <p:nvPr/>
          </p:nvSpPr>
          <p:spPr>
            <a:xfrm flipH="false" flipV="false" rot="0">
              <a:off x="0" y="0"/>
              <a:ext cx="3300168" cy="591265"/>
            </a:xfrm>
            <a:custGeom>
              <a:avLst/>
              <a:gdLst/>
              <a:ahLst/>
              <a:cxnLst/>
              <a:rect r="r" b="b" t="t" l="l"/>
              <a:pathLst>
                <a:path h="591265" w="3300168">
                  <a:moveTo>
                    <a:pt x="0" y="0"/>
                  </a:moveTo>
                  <a:lnTo>
                    <a:pt x="3300168" y="0"/>
                  </a:lnTo>
                  <a:lnTo>
                    <a:pt x="3300168" y="591265"/>
                  </a:lnTo>
                  <a:lnTo>
                    <a:pt x="0" y="591265"/>
                  </a:lnTo>
                  <a:close/>
                </a:path>
              </a:pathLst>
            </a:custGeom>
            <a:solidFill>
              <a:srgbClr val="313030"/>
            </a:solidFill>
          </p:spPr>
        </p:sp>
        <p:sp>
          <p:nvSpPr>
            <p:cNvPr name="TextBox 4" id="4"/>
            <p:cNvSpPr txBox="true"/>
            <p:nvPr/>
          </p:nvSpPr>
          <p:spPr>
            <a:xfrm>
              <a:off x="0" y="-47625"/>
              <a:ext cx="3300168" cy="63889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7444161" y="9040390"/>
            <a:ext cx="13209958" cy="1831980"/>
            <a:chOff x="0" y="0"/>
            <a:chExt cx="1991251" cy="276150"/>
          </a:xfrm>
        </p:grpSpPr>
        <p:sp>
          <p:nvSpPr>
            <p:cNvPr name="Freeform 6" id="6"/>
            <p:cNvSpPr/>
            <p:nvPr/>
          </p:nvSpPr>
          <p:spPr>
            <a:xfrm flipH="false" flipV="false" rot="0">
              <a:off x="0" y="0"/>
              <a:ext cx="1991252" cy="276150"/>
            </a:xfrm>
            <a:custGeom>
              <a:avLst/>
              <a:gdLst/>
              <a:ahLst/>
              <a:cxnLst/>
              <a:rect r="r" b="b" t="t" l="l"/>
              <a:pathLst>
                <a:path h="276150" w="1991252">
                  <a:moveTo>
                    <a:pt x="1788052" y="0"/>
                  </a:moveTo>
                  <a:lnTo>
                    <a:pt x="0" y="0"/>
                  </a:lnTo>
                  <a:lnTo>
                    <a:pt x="203200" y="276150"/>
                  </a:lnTo>
                  <a:lnTo>
                    <a:pt x="1991252" y="276150"/>
                  </a:lnTo>
                  <a:lnTo>
                    <a:pt x="1788052" y="0"/>
                  </a:lnTo>
                  <a:close/>
                </a:path>
              </a:pathLst>
            </a:custGeom>
            <a:solidFill>
              <a:srgbClr val="BC1823"/>
            </a:solidFill>
            <a:ln w="38100" cap="sq">
              <a:solidFill>
                <a:srgbClr val="FFFFFF"/>
              </a:solidFill>
              <a:prstDash val="solid"/>
              <a:miter/>
            </a:ln>
          </p:spPr>
        </p:sp>
        <p:sp>
          <p:nvSpPr>
            <p:cNvPr name="TextBox 7" id="7"/>
            <p:cNvSpPr txBox="true"/>
            <p:nvPr/>
          </p:nvSpPr>
          <p:spPr>
            <a:xfrm>
              <a:off x="101600" y="-47625"/>
              <a:ext cx="1788051" cy="323775"/>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8" id="8"/>
          <p:cNvGrpSpPr/>
          <p:nvPr/>
        </p:nvGrpSpPr>
        <p:grpSpPr>
          <a:xfrm rot="0">
            <a:off x="549519" y="314796"/>
            <a:ext cx="1269820" cy="1269820"/>
            <a:chOff x="0" y="0"/>
            <a:chExt cx="2016555" cy="2016555"/>
          </a:xfrm>
        </p:grpSpPr>
        <p:sp>
          <p:nvSpPr>
            <p:cNvPr name="AutoShape 9" id="9"/>
            <p:cNvSpPr/>
            <p:nvPr/>
          </p:nvSpPr>
          <p:spPr>
            <a:xfrm rot="0">
              <a:off x="0" y="0"/>
              <a:ext cx="9189261" cy="1902116"/>
            </a:xfrm>
            <a:prstGeom prst="rect">
              <a:avLst/>
            </a:prstGeom>
            <a:solidFill>
              <a:srgbClr val="F4F4F4"/>
            </a:solidFill>
          </p:spPr>
        </p:sp>
        <p:sp>
          <p:nvSpPr>
            <p:cNvPr name="TextBox 10" id="10"/>
            <p:cNvSpPr txBox="true"/>
            <p:nvPr/>
          </p:nvSpPr>
          <p:spPr>
            <a:xfrm rot="0">
              <a:off x="2238546" y="710311"/>
              <a:ext cx="5657335" cy="450215"/>
            </a:xfrm>
            <a:prstGeom prst="rect">
              <a:avLst/>
            </a:prstGeom>
          </p:spPr>
          <p:txBody>
            <a:bodyPr anchor="t" rtlCol="false" tIns="0" lIns="0" bIns="0" rIns="0">
              <a:spAutoFit/>
            </a:bodyPr>
            <a:lstStyle/>
            <a:p>
              <a:pPr algn="l" marL="0" indent="0" lvl="1">
                <a:lnSpc>
                  <a:spcPts val="2730"/>
                </a:lnSpc>
                <a:spcBef>
                  <a:spcPct val="0"/>
                </a:spcBef>
              </a:pPr>
              <a:r>
                <a:rPr lang="en-US" sz="2100">
                  <a:solidFill>
                    <a:srgbClr val="000000"/>
                  </a:solidFill>
                  <a:latin typeface="IBM Plex Sans"/>
                  <a:ea typeface="IBM Plex Sans"/>
                  <a:cs typeface="IBM Plex Sans"/>
                  <a:sym typeface="IBM Plex Sans"/>
                  <a:hlinkClick r:id="rId2" tooltip="http://telecomunicaciones.ddns.net:8080/portainer/#!/home"/>
                </a:rPr>
                <a:t>PORTAINER</a:t>
              </a:r>
            </a:p>
          </p:txBody>
        </p:sp>
        <p:grpSp>
          <p:nvGrpSpPr>
            <p:cNvPr name="Group 11" id="11"/>
            <p:cNvGrpSpPr>
              <a:grpSpLocks noChangeAspect="true"/>
            </p:cNvGrpSpPr>
            <p:nvPr/>
          </p:nvGrpSpPr>
          <p:grpSpPr>
            <a:xfrm rot="0">
              <a:off x="0" y="0"/>
              <a:ext cx="2016555" cy="2016555"/>
              <a:chOff x="0" y="0"/>
              <a:chExt cx="2540000" cy="2540000"/>
            </a:xfrm>
          </p:grpSpPr>
          <p:sp>
            <p:nvSpPr>
              <p:cNvPr name="Freeform 12" id="12"/>
              <p:cNvSpPr/>
              <p:nvPr/>
            </p:nvSpPr>
            <p:spPr>
              <a:xfrm flipH="false" flipV="false" rot="0">
                <a:off x="-62725" y="-2035"/>
                <a:ext cx="2665449" cy="2544070"/>
              </a:xfrm>
              <a:custGeom>
                <a:avLst/>
                <a:gdLst/>
                <a:ahLst/>
                <a:cxnLst/>
                <a:rect r="r" b="b" t="t" l="l"/>
                <a:pathLst>
                  <a:path h="2544070" w="2665449">
                    <a:moveTo>
                      <a:pt x="1332725" y="2035"/>
                    </a:moveTo>
                    <a:cubicBezTo>
                      <a:pt x="1787805" y="0"/>
                      <a:pt x="2209190" y="241614"/>
                      <a:pt x="2437320" y="635390"/>
                    </a:cubicBezTo>
                    <a:cubicBezTo>
                      <a:pt x="2665450" y="1029165"/>
                      <a:pt x="2665450" y="1514905"/>
                      <a:pt x="2437320" y="1908680"/>
                    </a:cubicBezTo>
                    <a:cubicBezTo>
                      <a:pt x="2209190" y="2302456"/>
                      <a:pt x="1787805" y="2544070"/>
                      <a:pt x="1332725" y="2542035"/>
                    </a:cubicBezTo>
                    <a:cubicBezTo>
                      <a:pt x="877645" y="2544070"/>
                      <a:pt x="456260" y="2302456"/>
                      <a:pt x="228130" y="1908680"/>
                    </a:cubicBezTo>
                    <a:cubicBezTo>
                      <a:pt x="0" y="1514905"/>
                      <a:pt x="0" y="1029165"/>
                      <a:pt x="228130" y="635390"/>
                    </a:cubicBezTo>
                    <a:cubicBezTo>
                      <a:pt x="456260" y="241614"/>
                      <a:pt x="877645" y="0"/>
                      <a:pt x="1332725" y="2035"/>
                    </a:cubicBezTo>
                    <a:lnTo>
                      <a:pt x="1332725" y="510035"/>
                    </a:lnTo>
                    <a:cubicBezTo>
                      <a:pt x="1059677" y="508814"/>
                      <a:pt x="806846" y="653783"/>
                      <a:pt x="669968" y="890048"/>
                    </a:cubicBezTo>
                    <a:cubicBezTo>
                      <a:pt x="533090" y="1126313"/>
                      <a:pt x="533090" y="1417757"/>
                      <a:pt x="669968" y="1654022"/>
                    </a:cubicBezTo>
                    <a:cubicBezTo>
                      <a:pt x="806846" y="1890287"/>
                      <a:pt x="1059677" y="2035256"/>
                      <a:pt x="1332725" y="2034035"/>
                    </a:cubicBezTo>
                    <a:cubicBezTo>
                      <a:pt x="1605773" y="2035256"/>
                      <a:pt x="1858604" y="1890287"/>
                      <a:pt x="1995482" y="1654022"/>
                    </a:cubicBezTo>
                    <a:cubicBezTo>
                      <a:pt x="2132360" y="1417757"/>
                      <a:pt x="2132360" y="1126313"/>
                      <a:pt x="1995482" y="890048"/>
                    </a:cubicBezTo>
                    <a:cubicBezTo>
                      <a:pt x="1858604" y="653783"/>
                      <a:pt x="1605773" y="508814"/>
                      <a:pt x="1332725" y="510035"/>
                    </a:cubicBezTo>
                    <a:close/>
                  </a:path>
                </a:pathLst>
              </a:custGeom>
              <a:solidFill>
                <a:srgbClr val="000000"/>
              </a:solidFill>
            </p:spPr>
          </p:sp>
          <p:sp>
            <p:nvSpPr>
              <p:cNvPr name="Freeform 13" id="13"/>
              <p:cNvSpPr/>
              <p:nvPr/>
            </p:nvSpPr>
            <p:spPr>
              <a:xfrm flipH="false" flipV="false" rot="0">
                <a:off x="157091" y="0"/>
                <a:ext cx="2468466" cy="2673147"/>
              </a:xfrm>
              <a:custGeom>
                <a:avLst/>
                <a:gdLst/>
                <a:ahLst/>
                <a:cxnLst/>
                <a:rect r="r" b="b" t="t" l="l"/>
                <a:pathLst>
                  <a:path h="2673147" w="2468466">
                    <a:moveTo>
                      <a:pt x="1112909" y="0"/>
                    </a:moveTo>
                    <a:cubicBezTo>
                      <a:pt x="1732581" y="0"/>
                      <a:pt x="2261782" y="447210"/>
                      <a:pt x="2365124" y="1058204"/>
                    </a:cubicBezTo>
                    <a:cubicBezTo>
                      <a:pt x="2468466" y="1669198"/>
                      <a:pt x="2115773" y="2265568"/>
                      <a:pt x="1530570" y="2469358"/>
                    </a:cubicBezTo>
                    <a:cubicBezTo>
                      <a:pt x="945366" y="2673147"/>
                      <a:pt x="298529" y="2424850"/>
                      <a:pt x="0" y="1881827"/>
                    </a:cubicBezTo>
                    <a:lnTo>
                      <a:pt x="445163" y="1637096"/>
                    </a:lnTo>
                    <a:cubicBezTo>
                      <a:pt x="624281" y="1962910"/>
                      <a:pt x="1012383" y="2111889"/>
                      <a:pt x="1363505" y="1989615"/>
                    </a:cubicBezTo>
                    <a:cubicBezTo>
                      <a:pt x="1714628" y="1867341"/>
                      <a:pt x="1926243" y="1509519"/>
                      <a:pt x="1864238" y="1142922"/>
                    </a:cubicBezTo>
                    <a:cubicBezTo>
                      <a:pt x="1802233" y="776326"/>
                      <a:pt x="1484712" y="508000"/>
                      <a:pt x="1112909" y="508000"/>
                    </a:cubicBezTo>
                    <a:close/>
                  </a:path>
                </a:pathLst>
              </a:custGeom>
              <a:solidFill>
                <a:srgbClr val="BC1823"/>
              </a:solidFill>
            </p:spPr>
          </p:sp>
        </p:grpSp>
        <p:sp>
          <p:nvSpPr>
            <p:cNvPr name="TextBox 14" id="14"/>
            <p:cNvSpPr txBox="true"/>
            <p:nvPr/>
          </p:nvSpPr>
          <p:spPr>
            <a:xfrm rot="0">
              <a:off x="755762" y="679892"/>
              <a:ext cx="857333" cy="511053"/>
            </a:xfrm>
            <a:prstGeom prst="rect">
              <a:avLst/>
            </a:prstGeom>
          </p:spPr>
          <p:txBody>
            <a:bodyPr anchor="t" rtlCol="false" tIns="0" lIns="0" bIns="0" rIns="0">
              <a:spAutoFit/>
            </a:bodyPr>
            <a:lstStyle/>
            <a:p>
              <a:pPr algn="ctr" marL="0" indent="0" lvl="1">
                <a:lnSpc>
                  <a:spcPts val="3123"/>
                </a:lnSpc>
                <a:spcBef>
                  <a:spcPct val="0"/>
                </a:spcBef>
              </a:pPr>
              <a:r>
                <a:rPr lang="en-US" sz="2403">
                  <a:solidFill>
                    <a:srgbClr val="000000"/>
                  </a:solidFill>
                  <a:latin typeface="IBM Plex Sans"/>
                  <a:ea typeface="IBM Plex Sans"/>
                  <a:cs typeface="IBM Plex Sans"/>
                  <a:sym typeface="IBM Plex Sans"/>
                </a:rPr>
                <a:t>01</a:t>
              </a:r>
            </a:p>
          </p:txBody>
        </p:sp>
      </p:grpSp>
      <p:grpSp>
        <p:nvGrpSpPr>
          <p:cNvPr name="Group 15" id="15"/>
          <p:cNvGrpSpPr/>
          <p:nvPr/>
        </p:nvGrpSpPr>
        <p:grpSpPr>
          <a:xfrm rot="0">
            <a:off x="549519" y="473082"/>
            <a:ext cx="1269820" cy="1269820"/>
            <a:chOff x="0" y="0"/>
            <a:chExt cx="1269820" cy="1269820"/>
          </a:xfrm>
        </p:grpSpPr>
        <p:sp>
          <p:nvSpPr>
            <p:cNvPr name="AutoShape 16" id="16"/>
            <p:cNvSpPr/>
            <p:nvPr/>
          </p:nvSpPr>
          <p:spPr>
            <a:xfrm rot="0">
              <a:off x="0" y="0"/>
              <a:ext cx="9189261" cy="2045879"/>
            </a:xfrm>
            <a:prstGeom prst="rect">
              <a:avLst/>
            </a:prstGeom>
            <a:solidFill>
              <a:srgbClr val="F4F4F4"/>
            </a:solidFill>
          </p:spPr>
        </p:sp>
        <p:sp>
          <p:nvSpPr>
            <p:cNvPr name="TextBox 17" id="17"/>
            <p:cNvSpPr txBox="true"/>
            <p:nvPr/>
          </p:nvSpPr>
          <p:spPr>
            <a:xfrm rot="0">
              <a:off x="2238546" y="763983"/>
              <a:ext cx="5657335" cy="450215"/>
            </a:xfrm>
            <a:prstGeom prst="rect">
              <a:avLst/>
            </a:prstGeom>
          </p:spPr>
          <p:txBody>
            <a:bodyPr anchor="t" rtlCol="false" tIns="0" lIns="0" bIns="0" rIns="0">
              <a:spAutoFit/>
            </a:bodyPr>
            <a:lstStyle/>
            <a:p>
              <a:pPr algn="l" marL="0" indent="0" lvl="1">
                <a:lnSpc>
                  <a:spcPts val="2730"/>
                </a:lnSpc>
                <a:spcBef>
                  <a:spcPct val="0"/>
                </a:spcBef>
              </a:pPr>
              <a:r>
                <a:rPr lang="en-US" sz="2100">
                  <a:solidFill>
                    <a:srgbClr val="000000"/>
                  </a:solidFill>
                  <a:latin typeface="IBM Plex Sans"/>
                  <a:ea typeface="IBM Plex Sans"/>
                  <a:cs typeface="IBM Plex Sans"/>
                  <a:sym typeface="IBM Plex Sans"/>
                  <a:hlinkClick r:id="rId3" tooltip="http://telecomunicaciones.ddns.net:8080/grafana/"/>
                </a:rPr>
                <a:t>GRAFANA</a:t>
              </a:r>
            </a:p>
          </p:txBody>
        </p:sp>
        <p:grpSp>
          <p:nvGrpSpPr>
            <p:cNvPr name="Group 18" id="18"/>
            <p:cNvGrpSpPr>
              <a:grpSpLocks noChangeAspect="true"/>
            </p:cNvGrpSpPr>
            <p:nvPr/>
          </p:nvGrpSpPr>
          <p:grpSpPr>
            <a:xfrm rot="0">
              <a:off x="0" y="0"/>
              <a:ext cx="1269820" cy="1269820"/>
              <a:chOff x="0" y="0"/>
              <a:chExt cx="2540000" cy="2540000"/>
            </a:xfrm>
          </p:grpSpPr>
          <p:sp>
            <p:nvSpPr>
              <p:cNvPr name="Freeform 19" id="19"/>
              <p:cNvSpPr/>
              <p:nvPr/>
            </p:nvSpPr>
            <p:spPr>
              <a:xfrm flipH="false" flipV="false" rot="0">
                <a:off x="-62725" y="-2035"/>
                <a:ext cx="2665449" cy="2544070"/>
              </a:xfrm>
              <a:custGeom>
                <a:avLst/>
                <a:gdLst/>
                <a:ahLst/>
                <a:cxnLst/>
                <a:rect r="r" b="b" t="t" l="l"/>
                <a:pathLst>
                  <a:path h="2544070" w="2665449">
                    <a:moveTo>
                      <a:pt x="1332725" y="2035"/>
                    </a:moveTo>
                    <a:cubicBezTo>
                      <a:pt x="1787805" y="0"/>
                      <a:pt x="2209190" y="241614"/>
                      <a:pt x="2437320" y="635390"/>
                    </a:cubicBezTo>
                    <a:cubicBezTo>
                      <a:pt x="2665450" y="1029165"/>
                      <a:pt x="2665450" y="1514905"/>
                      <a:pt x="2437320" y="1908680"/>
                    </a:cubicBezTo>
                    <a:cubicBezTo>
                      <a:pt x="2209190" y="2302456"/>
                      <a:pt x="1787805" y="2544070"/>
                      <a:pt x="1332725" y="2542035"/>
                    </a:cubicBezTo>
                    <a:cubicBezTo>
                      <a:pt x="877645" y="2544070"/>
                      <a:pt x="456260" y="2302456"/>
                      <a:pt x="228130" y="1908680"/>
                    </a:cubicBezTo>
                    <a:cubicBezTo>
                      <a:pt x="0" y="1514905"/>
                      <a:pt x="0" y="1029165"/>
                      <a:pt x="228130" y="635390"/>
                    </a:cubicBezTo>
                    <a:cubicBezTo>
                      <a:pt x="456260" y="241614"/>
                      <a:pt x="877645" y="0"/>
                      <a:pt x="1332725" y="2035"/>
                    </a:cubicBezTo>
                    <a:lnTo>
                      <a:pt x="1332725" y="510035"/>
                    </a:lnTo>
                    <a:cubicBezTo>
                      <a:pt x="1059677" y="508814"/>
                      <a:pt x="806846" y="653783"/>
                      <a:pt x="669968" y="890048"/>
                    </a:cubicBezTo>
                    <a:cubicBezTo>
                      <a:pt x="533090" y="1126313"/>
                      <a:pt x="533090" y="1417757"/>
                      <a:pt x="669968" y="1654022"/>
                    </a:cubicBezTo>
                    <a:cubicBezTo>
                      <a:pt x="806846" y="1890287"/>
                      <a:pt x="1059677" y="2035256"/>
                      <a:pt x="1332725" y="2034035"/>
                    </a:cubicBezTo>
                    <a:cubicBezTo>
                      <a:pt x="1605773" y="2035256"/>
                      <a:pt x="1858604" y="1890287"/>
                      <a:pt x="1995482" y="1654022"/>
                    </a:cubicBezTo>
                    <a:cubicBezTo>
                      <a:pt x="2132360" y="1417757"/>
                      <a:pt x="2132360" y="1126313"/>
                      <a:pt x="1995482" y="890048"/>
                    </a:cubicBezTo>
                    <a:cubicBezTo>
                      <a:pt x="1858604" y="653783"/>
                      <a:pt x="1605773" y="508814"/>
                      <a:pt x="1332725" y="510035"/>
                    </a:cubicBezTo>
                    <a:close/>
                  </a:path>
                </a:pathLst>
              </a:custGeom>
              <a:solidFill>
                <a:srgbClr val="000000"/>
              </a:solidFill>
            </p:spPr>
          </p:sp>
          <p:sp>
            <p:nvSpPr>
              <p:cNvPr name="Freeform 20" id="20"/>
              <p:cNvSpPr/>
              <p:nvPr/>
            </p:nvSpPr>
            <p:spPr>
              <a:xfrm flipH="false" flipV="false" rot="0">
                <a:off x="157091" y="0"/>
                <a:ext cx="2468466" cy="2673147"/>
              </a:xfrm>
              <a:custGeom>
                <a:avLst/>
                <a:gdLst/>
                <a:ahLst/>
                <a:cxnLst/>
                <a:rect r="r" b="b" t="t" l="l"/>
                <a:pathLst>
                  <a:path h="2673147" w="2468466">
                    <a:moveTo>
                      <a:pt x="1112909" y="0"/>
                    </a:moveTo>
                    <a:cubicBezTo>
                      <a:pt x="1732581" y="0"/>
                      <a:pt x="2261782" y="447210"/>
                      <a:pt x="2365124" y="1058204"/>
                    </a:cubicBezTo>
                    <a:cubicBezTo>
                      <a:pt x="2468466" y="1669198"/>
                      <a:pt x="2115773" y="2265568"/>
                      <a:pt x="1530570" y="2469358"/>
                    </a:cubicBezTo>
                    <a:cubicBezTo>
                      <a:pt x="945366" y="2673147"/>
                      <a:pt x="298529" y="2424850"/>
                      <a:pt x="0" y="1881827"/>
                    </a:cubicBezTo>
                    <a:lnTo>
                      <a:pt x="445163" y="1637096"/>
                    </a:lnTo>
                    <a:cubicBezTo>
                      <a:pt x="624281" y="1962910"/>
                      <a:pt x="1012383" y="2111889"/>
                      <a:pt x="1363505" y="1989615"/>
                    </a:cubicBezTo>
                    <a:cubicBezTo>
                      <a:pt x="1714628" y="1867341"/>
                      <a:pt x="1926243" y="1509519"/>
                      <a:pt x="1864238" y="1142922"/>
                    </a:cubicBezTo>
                    <a:cubicBezTo>
                      <a:pt x="1802233" y="776326"/>
                      <a:pt x="1484712" y="508000"/>
                      <a:pt x="1112909" y="508000"/>
                    </a:cubicBezTo>
                    <a:close/>
                  </a:path>
                </a:pathLst>
              </a:custGeom>
              <a:solidFill>
                <a:srgbClr val="BC1823"/>
              </a:solidFill>
            </p:spPr>
          </p:sp>
        </p:grpSp>
        <p:sp>
          <p:nvSpPr>
            <p:cNvPr name="TextBox 21" id="21"/>
            <p:cNvSpPr txBox="true"/>
            <p:nvPr/>
          </p:nvSpPr>
          <p:spPr>
            <a:xfrm rot="0">
              <a:off x="755762" y="838178"/>
              <a:ext cx="857333" cy="511053"/>
            </a:xfrm>
            <a:prstGeom prst="rect">
              <a:avLst/>
            </a:prstGeom>
          </p:spPr>
          <p:txBody>
            <a:bodyPr anchor="t" rtlCol="false" tIns="0" lIns="0" bIns="0" rIns="0">
              <a:spAutoFit/>
            </a:bodyPr>
            <a:lstStyle/>
            <a:p>
              <a:pPr algn="ctr" marL="0" indent="0" lvl="1">
                <a:lnSpc>
                  <a:spcPts val="3123"/>
                </a:lnSpc>
                <a:spcBef>
                  <a:spcPct val="0"/>
                </a:spcBef>
              </a:pPr>
              <a:r>
                <a:rPr lang="en-US" sz="2403">
                  <a:solidFill>
                    <a:srgbClr val="000000"/>
                  </a:solidFill>
                  <a:latin typeface="IBM Plex Sans"/>
                  <a:ea typeface="IBM Plex Sans"/>
                  <a:cs typeface="IBM Plex Sans"/>
                  <a:sym typeface="IBM Plex Sans"/>
                </a:rPr>
                <a:t>04</a:t>
              </a:r>
            </a:p>
          </p:txBody>
        </p:sp>
      </p:grpSp>
      <p:sp>
        <p:nvSpPr>
          <p:cNvPr name="TextBox 22" id="22"/>
          <p:cNvSpPr txBox="true"/>
          <p:nvPr/>
        </p:nvSpPr>
        <p:spPr>
          <a:xfrm rot="0">
            <a:off x="1637357" y="1177651"/>
            <a:ext cx="7822244" cy="2200275"/>
          </a:xfrm>
          <a:prstGeom prst="rect">
            <a:avLst/>
          </a:prstGeom>
        </p:spPr>
        <p:txBody>
          <a:bodyPr anchor="t" rtlCol="false" tIns="0" lIns="0" bIns="0" rIns="0">
            <a:spAutoFit/>
          </a:bodyPr>
          <a:lstStyle/>
          <a:p>
            <a:pPr algn="l" marL="0" indent="0" lvl="0">
              <a:lnSpc>
                <a:spcPts val="8640"/>
              </a:lnSpc>
              <a:spcBef>
                <a:spcPct val="0"/>
              </a:spcBef>
            </a:pPr>
            <a:r>
              <a:rPr lang="en-US" b="true" sz="7200">
                <a:solidFill>
                  <a:srgbClr val="000000"/>
                </a:solidFill>
                <a:latin typeface="IBM Plex Sans Bold"/>
                <a:ea typeface="IBM Plex Sans Bold"/>
                <a:cs typeface="IBM Plex Sans Bold"/>
                <a:sym typeface="IBM Plex Sans Bold"/>
              </a:rPr>
              <a:t>Despliegue en Nube y/o Docker</a:t>
            </a:r>
          </a:p>
        </p:txBody>
      </p:sp>
      <p:sp>
        <p:nvSpPr>
          <p:cNvPr name="TextBox 23" id="23"/>
          <p:cNvSpPr txBox="true"/>
          <p:nvPr/>
        </p:nvSpPr>
        <p:spPr>
          <a:xfrm rot="0">
            <a:off x="1637357" y="3909708"/>
            <a:ext cx="7707571" cy="4851400"/>
          </a:xfrm>
          <a:prstGeom prst="rect">
            <a:avLst/>
          </a:prstGeom>
        </p:spPr>
        <p:txBody>
          <a:bodyPr anchor="t" rtlCol="false" tIns="0" lIns="0" bIns="0" rIns="0">
            <a:spAutoFit/>
          </a:bodyPr>
          <a:lstStyle/>
          <a:p>
            <a:pPr algn="l">
              <a:lnSpc>
                <a:spcPts val="2600"/>
              </a:lnSpc>
            </a:pPr>
            <a:r>
              <a:rPr lang="en-US" sz="2000">
                <a:solidFill>
                  <a:srgbClr val="000000"/>
                </a:solidFill>
                <a:latin typeface="IBM Plex Sans"/>
                <a:ea typeface="IBM Plex Sans"/>
                <a:cs typeface="IBM Plex Sans"/>
                <a:sym typeface="IBM Plex Sans"/>
              </a:rPr>
              <a:t>El proyecto se encuentra diseñado para poder ser escalado via despleigue en la nube. A falta de disposicion de un acceso real a una nube como lo puede ser AWS o Azure, dispusimos de un servidor ofrecido por el profesor Mario Alejandro Gonzalez . </a:t>
            </a:r>
          </a:p>
          <a:p>
            <a:pPr algn="l">
              <a:lnSpc>
                <a:spcPts val="2600"/>
              </a:lnSpc>
            </a:pPr>
          </a:p>
          <a:p>
            <a:pPr algn="l">
              <a:lnSpc>
                <a:spcPts val="2600"/>
              </a:lnSpc>
            </a:pPr>
            <a:r>
              <a:rPr lang="en-US" sz="2000">
                <a:solidFill>
                  <a:srgbClr val="000000"/>
                </a:solidFill>
                <a:latin typeface="IBM Plex Sans"/>
                <a:ea typeface="IBM Plex Sans"/>
                <a:cs typeface="IBM Plex Sans"/>
                <a:sym typeface="IBM Plex Sans"/>
              </a:rPr>
              <a:t>El mismo dispone de un entorno de docker en el que encontramos en despliegue entornos de Grafana, Node-Red, bases de datos mediante imagen de MariaDB, un portainer para la visualizacion del entorno, y un proxy generado via nginx. Y hasta un broker MQTT, basado en mosquitto</a:t>
            </a:r>
          </a:p>
          <a:p>
            <a:pPr algn="l">
              <a:lnSpc>
                <a:spcPts val="2600"/>
              </a:lnSpc>
            </a:pPr>
          </a:p>
          <a:p>
            <a:pPr algn="l" marL="0" indent="0" lvl="1">
              <a:lnSpc>
                <a:spcPts val="2600"/>
              </a:lnSpc>
              <a:spcBef>
                <a:spcPct val="0"/>
              </a:spcBef>
            </a:pPr>
            <a:r>
              <a:rPr lang="en-US" sz="2000">
                <a:solidFill>
                  <a:srgbClr val="000000"/>
                </a:solidFill>
                <a:latin typeface="IBM Plex Sans"/>
                <a:ea typeface="IBM Plex Sans"/>
                <a:cs typeface="IBM Plex Sans"/>
                <a:sym typeface="IBM Plex Sans"/>
              </a:rPr>
              <a:t>Es mediante estos despleigues que generamos las bases de datos, los dashboards de visualizacion y hasta cargamos la API que funciona como intermediaria entre el dispositivo “nodo central” y la base de datos</a:t>
            </a:r>
          </a:p>
        </p:txBody>
      </p:sp>
      <p:grpSp>
        <p:nvGrpSpPr>
          <p:cNvPr name="Group 24" id="24"/>
          <p:cNvGrpSpPr/>
          <p:nvPr/>
        </p:nvGrpSpPr>
        <p:grpSpPr>
          <a:xfrm rot="0">
            <a:off x="549519" y="473082"/>
            <a:ext cx="1269820" cy="1269820"/>
            <a:chOff x="0" y="0"/>
            <a:chExt cx="1269820" cy="1269820"/>
          </a:xfrm>
        </p:grpSpPr>
        <p:sp>
          <p:nvSpPr>
            <p:cNvPr name="AutoShape 25" id="25"/>
            <p:cNvSpPr/>
            <p:nvPr/>
          </p:nvSpPr>
          <p:spPr>
            <a:xfrm rot="0">
              <a:off x="0" y="0"/>
              <a:ext cx="9189261" cy="2045879"/>
            </a:xfrm>
            <a:prstGeom prst="rect">
              <a:avLst/>
            </a:prstGeom>
            <a:solidFill>
              <a:srgbClr val="F4F4F4"/>
            </a:solidFill>
          </p:spPr>
        </p:sp>
        <p:grpSp>
          <p:nvGrpSpPr>
            <p:cNvPr name="Group 26" id="26"/>
            <p:cNvGrpSpPr>
              <a:grpSpLocks noChangeAspect="true"/>
            </p:cNvGrpSpPr>
            <p:nvPr/>
          </p:nvGrpSpPr>
          <p:grpSpPr>
            <a:xfrm rot="0">
              <a:off x="0" y="0"/>
              <a:ext cx="1269820" cy="1269820"/>
              <a:chOff x="0" y="0"/>
              <a:chExt cx="2540000" cy="2540000"/>
            </a:xfrm>
          </p:grpSpPr>
          <p:sp>
            <p:nvSpPr>
              <p:cNvPr name="Freeform 27" id="27"/>
              <p:cNvSpPr/>
              <p:nvPr/>
            </p:nvSpPr>
            <p:spPr>
              <a:xfrm flipH="false" flipV="false" rot="0">
                <a:off x="-62725" y="-2035"/>
                <a:ext cx="2665449" cy="2544070"/>
              </a:xfrm>
              <a:custGeom>
                <a:avLst/>
                <a:gdLst/>
                <a:ahLst/>
                <a:cxnLst/>
                <a:rect r="r" b="b" t="t" l="l"/>
                <a:pathLst>
                  <a:path h="2544070" w="2665449">
                    <a:moveTo>
                      <a:pt x="1332725" y="2035"/>
                    </a:moveTo>
                    <a:cubicBezTo>
                      <a:pt x="1787805" y="0"/>
                      <a:pt x="2209190" y="241614"/>
                      <a:pt x="2437320" y="635390"/>
                    </a:cubicBezTo>
                    <a:cubicBezTo>
                      <a:pt x="2665450" y="1029165"/>
                      <a:pt x="2665450" y="1514905"/>
                      <a:pt x="2437320" y="1908680"/>
                    </a:cubicBezTo>
                    <a:cubicBezTo>
                      <a:pt x="2209190" y="2302456"/>
                      <a:pt x="1787805" y="2544070"/>
                      <a:pt x="1332725" y="2542035"/>
                    </a:cubicBezTo>
                    <a:cubicBezTo>
                      <a:pt x="877645" y="2544070"/>
                      <a:pt x="456260" y="2302456"/>
                      <a:pt x="228130" y="1908680"/>
                    </a:cubicBezTo>
                    <a:cubicBezTo>
                      <a:pt x="0" y="1514905"/>
                      <a:pt x="0" y="1029165"/>
                      <a:pt x="228130" y="635390"/>
                    </a:cubicBezTo>
                    <a:cubicBezTo>
                      <a:pt x="456260" y="241614"/>
                      <a:pt x="877645" y="0"/>
                      <a:pt x="1332725" y="2035"/>
                    </a:cubicBezTo>
                    <a:lnTo>
                      <a:pt x="1332725" y="510035"/>
                    </a:lnTo>
                    <a:cubicBezTo>
                      <a:pt x="1059677" y="508814"/>
                      <a:pt x="806846" y="653783"/>
                      <a:pt x="669968" y="890048"/>
                    </a:cubicBezTo>
                    <a:cubicBezTo>
                      <a:pt x="533090" y="1126313"/>
                      <a:pt x="533090" y="1417757"/>
                      <a:pt x="669968" y="1654022"/>
                    </a:cubicBezTo>
                    <a:cubicBezTo>
                      <a:pt x="806846" y="1890287"/>
                      <a:pt x="1059677" y="2035256"/>
                      <a:pt x="1332725" y="2034035"/>
                    </a:cubicBezTo>
                    <a:cubicBezTo>
                      <a:pt x="1605773" y="2035256"/>
                      <a:pt x="1858604" y="1890287"/>
                      <a:pt x="1995482" y="1654022"/>
                    </a:cubicBezTo>
                    <a:cubicBezTo>
                      <a:pt x="2132360" y="1417757"/>
                      <a:pt x="2132360" y="1126313"/>
                      <a:pt x="1995482" y="890048"/>
                    </a:cubicBezTo>
                    <a:cubicBezTo>
                      <a:pt x="1858604" y="653783"/>
                      <a:pt x="1605773" y="508814"/>
                      <a:pt x="1332725" y="510035"/>
                    </a:cubicBezTo>
                    <a:close/>
                  </a:path>
                </a:pathLst>
              </a:custGeom>
              <a:solidFill>
                <a:srgbClr val="000000"/>
              </a:solidFill>
            </p:spPr>
          </p:sp>
          <p:sp>
            <p:nvSpPr>
              <p:cNvPr name="Freeform 28" id="28"/>
              <p:cNvSpPr/>
              <p:nvPr/>
            </p:nvSpPr>
            <p:spPr>
              <a:xfrm flipH="false" flipV="false" rot="0">
                <a:off x="157091" y="0"/>
                <a:ext cx="2468466" cy="2673147"/>
              </a:xfrm>
              <a:custGeom>
                <a:avLst/>
                <a:gdLst/>
                <a:ahLst/>
                <a:cxnLst/>
                <a:rect r="r" b="b" t="t" l="l"/>
                <a:pathLst>
                  <a:path h="2673147" w="2468466">
                    <a:moveTo>
                      <a:pt x="1112909" y="0"/>
                    </a:moveTo>
                    <a:cubicBezTo>
                      <a:pt x="1732581" y="0"/>
                      <a:pt x="2261782" y="447210"/>
                      <a:pt x="2365124" y="1058204"/>
                    </a:cubicBezTo>
                    <a:cubicBezTo>
                      <a:pt x="2468466" y="1669198"/>
                      <a:pt x="2115773" y="2265568"/>
                      <a:pt x="1530570" y="2469358"/>
                    </a:cubicBezTo>
                    <a:cubicBezTo>
                      <a:pt x="945366" y="2673147"/>
                      <a:pt x="298529" y="2424850"/>
                      <a:pt x="0" y="1881827"/>
                    </a:cubicBezTo>
                    <a:lnTo>
                      <a:pt x="445163" y="1637096"/>
                    </a:lnTo>
                    <a:cubicBezTo>
                      <a:pt x="624281" y="1962910"/>
                      <a:pt x="1012383" y="2111889"/>
                      <a:pt x="1363505" y="1989615"/>
                    </a:cubicBezTo>
                    <a:cubicBezTo>
                      <a:pt x="1714628" y="1867341"/>
                      <a:pt x="1926243" y="1509519"/>
                      <a:pt x="1864238" y="1142922"/>
                    </a:cubicBezTo>
                    <a:cubicBezTo>
                      <a:pt x="1802233" y="776326"/>
                      <a:pt x="1484712" y="508000"/>
                      <a:pt x="1112909" y="508000"/>
                    </a:cubicBezTo>
                    <a:close/>
                  </a:path>
                </a:pathLst>
              </a:custGeom>
              <a:solidFill>
                <a:srgbClr val="BC1823"/>
              </a:solidFill>
            </p:spPr>
          </p:sp>
        </p:grpSp>
        <p:sp>
          <p:nvSpPr>
            <p:cNvPr name="TextBox 29" id="29"/>
            <p:cNvSpPr txBox="true"/>
            <p:nvPr/>
          </p:nvSpPr>
          <p:spPr>
            <a:xfrm rot="0">
              <a:off x="2238546" y="763983"/>
              <a:ext cx="1965689" cy="450215"/>
            </a:xfrm>
            <a:prstGeom prst="rect">
              <a:avLst/>
            </a:prstGeom>
          </p:spPr>
          <p:txBody>
            <a:bodyPr anchor="t" rtlCol="false" tIns="0" lIns="0" bIns="0" rIns="0">
              <a:spAutoFit/>
            </a:bodyPr>
            <a:lstStyle/>
            <a:p>
              <a:pPr algn="l" marL="0" indent="0" lvl="1">
                <a:lnSpc>
                  <a:spcPts val="2730"/>
                </a:lnSpc>
                <a:spcBef>
                  <a:spcPct val="0"/>
                </a:spcBef>
              </a:pPr>
              <a:r>
                <a:rPr lang="en-US" sz="2100">
                  <a:solidFill>
                    <a:srgbClr val="000000"/>
                  </a:solidFill>
                  <a:latin typeface="IBM Plex Sans"/>
                  <a:ea typeface="IBM Plex Sans"/>
                  <a:cs typeface="IBM Plex Sans"/>
                  <a:sym typeface="IBM Plex Sans"/>
                  <a:hlinkClick r:id="rId4" tooltip="http://telecomunicaciones.ddns.net:6034"/>
                </a:rPr>
                <a:t>MARIADB</a:t>
              </a:r>
            </a:p>
          </p:txBody>
        </p:sp>
        <p:sp>
          <p:nvSpPr>
            <p:cNvPr name="TextBox 30" id="30"/>
            <p:cNvSpPr txBox="true"/>
            <p:nvPr/>
          </p:nvSpPr>
          <p:spPr>
            <a:xfrm rot="0">
              <a:off x="755762" y="838178"/>
              <a:ext cx="857333" cy="511053"/>
            </a:xfrm>
            <a:prstGeom prst="rect">
              <a:avLst/>
            </a:prstGeom>
          </p:spPr>
          <p:txBody>
            <a:bodyPr anchor="t" rtlCol="false" tIns="0" lIns="0" bIns="0" rIns="0">
              <a:spAutoFit/>
            </a:bodyPr>
            <a:lstStyle/>
            <a:p>
              <a:pPr algn="ctr" marL="0" indent="0" lvl="1">
                <a:lnSpc>
                  <a:spcPts val="3123"/>
                </a:lnSpc>
                <a:spcBef>
                  <a:spcPct val="0"/>
                </a:spcBef>
              </a:pPr>
              <a:r>
                <a:rPr lang="en-US" sz="2403">
                  <a:solidFill>
                    <a:srgbClr val="000000"/>
                  </a:solidFill>
                  <a:latin typeface="IBM Plex Sans"/>
                  <a:ea typeface="IBM Plex Sans"/>
                  <a:cs typeface="IBM Plex Sans"/>
                  <a:sym typeface="IBM Plex Sans"/>
                </a:rPr>
                <a:t>03</a:t>
              </a:r>
            </a:p>
          </p:txBody>
        </p:sp>
      </p:grpSp>
      <p:grpSp>
        <p:nvGrpSpPr>
          <p:cNvPr name="Group 31" id="31"/>
          <p:cNvGrpSpPr/>
          <p:nvPr/>
        </p:nvGrpSpPr>
        <p:grpSpPr>
          <a:xfrm rot="0">
            <a:off x="549519" y="473082"/>
            <a:ext cx="1269820" cy="1269820"/>
            <a:chOff x="0" y="0"/>
            <a:chExt cx="1269820" cy="1269820"/>
          </a:xfrm>
        </p:grpSpPr>
        <p:sp>
          <p:nvSpPr>
            <p:cNvPr name="AutoShape 32" id="32"/>
            <p:cNvSpPr/>
            <p:nvPr/>
          </p:nvSpPr>
          <p:spPr>
            <a:xfrm rot="0">
              <a:off x="0" y="0"/>
              <a:ext cx="9189261" cy="2045879"/>
            </a:xfrm>
            <a:prstGeom prst="rect">
              <a:avLst/>
            </a:prstGeom>
            <a:solidFill>
              <a:srgbClr val="F4F4F4"/>
            </a:solidFill>
          </p:spPr>
        </p:sp>
        <p:grpSp>
          <p:nvGrpSpPr>
            <p:cNvPr name="Group 33" id="33"/>
            <p:cNvGrpSpPr>
              <a:grpSpLocks noChangeAspect="true"/>
            </p:cNvGrpSpPr>
            <p:nvPr/>
          </p:nvGrpSpPr>
          <p:grpSpPr>
            <a:xfrm rot="0">
              <a:off x="0" y="0"/>
              <a:ext cx="1269820" cy="1269820"/>
              <a:chOff x="0" y="0"/>
              <a:chExt cx="2540000" cy="2540000"/>
            </a:xfrm>
          </p:grpSpPr>
          <p:sp>
            <p:nvSpPr>
              <p:cNvPr name="Freeform 34" id="34"/>
              <p:cNvSpPr/>
              <p:nvPr/>
            </p:nvSpPr>
            <p:spPr>
              <a:xfrm flipH="false" flipV="false" rot="0">
                <a:off x="-62725" y="-2035"/>
                <a:ext cx="2665449" cy="2544070"/>
              </a:xfrm>
              <a:custGeom>
                <a:avLst/>
                <a:gdLst/>
                <a:ahLst/>
                <a:cxnLst/>
                <a:rect r="r" b="b" t="t" l="l"/>
                <a:pathLst>
                  <a:path h="2544070" w="2665449">
                    <a:moveTo>
                      <a:pt x="1332725" y="2035"/>
                    </a:moveTo>
                    <a:cubicBezTo>
                      <a:pt x="1787805" y="0"/>
                      <a:pt x="2209190" y="241614"/>
                      <a:pt x="2437320" y="635390"/>
                    </a:cubicBezTo>
                    <a:cubicBezTo>
                      <a:pt x="2665450" y="1029165"/>
                      <a:pt x="2665450" y="1514905"/>
                      <a:pt x="2437320" y="1908680"/>
                    </a:cubicBezTo>
                    <a:cubicBezTo>
                      <a:pt x="2209190" y="2302456"/>
                      <a:pt x="1787805" y="2544070"/>
                      <a:pt x="1332725" y="2542035"/>
                    </a:cubicBezTo>
                    <a:cubicBezTo>
                      <a:pt x="877645" y="2544070"/>
                      <a:pt x="456260" y="2302456"/>
                      <a:pt x="228130" y="1908680"/>
                    </a:cubicBezTo>
                    <a:cubicBezTo>
                      <a:pt x="0" y="1514905"/>
                      <a:pt x="0" y="1029165"/>
                      <a:pt x="228130" y="635390"/>
                    </a:cubicBezTo>
                    <a:cubicBezTo>
                      <a:pt x="456260" y="241614"/>
                      <a:pt x="877645" y="0"/>
                      <a:pt x="1332725" y="2035"/>
                    </a:cubicBezTo>
                    <a:lnTo>
                      <a:pt x="1332725" y="510035"/>
                    </a:lnTo>
                    <a:cubicBezTo>
                      <a:pt x="1059677" y="508814"/>
                      <a:pt x="806846" y="653783"/>
                      <a:pt x="669968" y="890048"/>
                    </a:cubicBezTo>
                    <a:cubicBezTo>
                      <a:pt x="533090" y="1126313"/>
                      <a:pt x="533090" y="1417757"/>
                      <a:pt x="669968" y="1654022"/>
                    </a:cubicBezTo>
                    <a:cubicBezTo>
                      <a:pt x="806846" y="1890287"/>
                      <a:pt x="1059677" y="2035256"/>
                      <a:pt x="1332725" y="2034035"/>
                    </a:cubicBezTo>
                    <a:cubicBezTo>
                      <a:pt x="1605773" y="2035256"/>
                      <a:pt x="1858604" y="1890287"/>
                      <a:pt x="1995482" y="1654022"/>
                    </a:cubicBezTo>
                    <a:cubicBezTo>
                      <a:pt x="2132360" y="1417757"/>
                      <a:pt x="2132360" y="1126313"/>
                      <a:pt x="1995482" y="890048"/>
                    </a:cubicBezTo>
                    <a:cubicBezTo>
                      <a:pt x="1858604" y="653783"/>
                      <a:pt x="1605773" y="508814"/>
                      <a:pt x="1332725" y="510035"/>
                    </a:cubicBezTo>
                    <a:close/>
                  </a:path>
                </a:pathLst>
              </a:custGeom>
              <a:solidFill>
                <a:srgbClr val="000000"/>
              </a:solidFill>
            </p:spPr>
          </p:sp>
          <p:sp>
            <p:nvSpPr>
              <p:cNvPr name="Freeform 35" id="35"/>
              <p:cNvSpPr/>
              <p:nvPr/>
            </p:nvSpPr>
            <p:spPr>
              <a:xfrm flipH="false" flipV="false" rot="0">
                <a:off x="157091" y="0"/>
                <a:ext cx="2468466" cy="2673147"/>
              </a:xfrm>
              <a:custGeom>
                <a:avLst/>
                <a:gdLst/>
                <a:ahLst/>
                <a:cxnLst/>
                <a:rect r="r" b="b" t="t" l="l"/>
                <a:pathLst>
                  <a:path h="2673147" w="2468466">
                    <a:moveTo>
                      <a:pt x="1112909" y="0"/>
                    </a:moveTo>
                    <a:cubicBezTo>
                      <a:pt x="1732581" y="0"/>
                      <a:pt x="2261782" y="447210"/>
                      <a:pt x="2365124" y="1058204"/>
                    </a:cubicBezTo>
                    <a:cubicBezTo>
                      <a:pt x="2468466" y="1669198"/>
                      <a:pt x="2115773" y="2265568"/>
                      <a:pt x="1530570" y="2469358"/>
                    </a:cubicBezTo>
                    <a:cubicBezTo>
                      <a:pt x="945366" y="2673147"/>
                      <a:pt x="298529" y="2424850"/>
                      <a:pt x="0" y="1881827"/>
                    </a:cubicBezTo>
                    <a:lnTo>
                      <a:pt x="445163" y="1637096"/>
                    </a:lnTo>
                    <a:cubicBezTo>
                      <a:pt x="624281" y="1962910"/>
                      <a:pt x="1012383" y="2111889"/>
                      <a:pt x="1363505" y="1989615"/>
                    </a:cubicBezTo>
                    <a:cubicBezTo>
                      <a:pt x="1714628" y="1867341"/>
                      <a:pt x="1926243" y="1509519"/>
                      <a:pt x="1864238" y="1142922"/>
                    </a:cubicBezTo>
                    <a:cubicBezTo>
                      <a:pt x="1802233" y="776326"/>
                      <a:pt x="1484712" y="508000"/>
                      <a:pt x="1112909" y="508000"/>
                    </a:cubicBezTo>
                    <a:close/>
                  </a:path>
                </a:pathLst>
              </a:custGeom>
              <a:solidFill>
                <a:srgbClr val="BC1823"/>
              </a:solidFill>
            </p:spPr>
          </p:sp>
        </p:grpSp>
        <p:sp>
          <p:nvSpPr>
            <p:cNvPr name="TextBox 36" id="36"/>
            <p:cNvSpPr txBox="true"/>
            <p:nvPr/>
          </p:nvSpPr>
          <p:spPr>
            <a:xfrm rot="0">
              <a:off x="2385180" y="444507"/>
              <a:ext cx="5657335" cy="450215"/>
            </a:xfrm>
            <a:prstGeom prst="rect">
              <a:avLst/>
            </a:prstGeom>
          </p:spPr>
          <p:txBody>
            <a:bodyPr anchor="t" rtlCol="false" tIns="0" lIns="0" bIns="0" rIns="0">
              <a:spAutoFit/>
            </a:bodyPr>
            <a:lstStyle/>
            <a:p>
              <a:pPr algn="l" marL="0" indent="0" lvl="1">
                <a:lnSpc>
                  <a:spcPts val="2730"/>
                </a:lnSpc>
                <a:spcBef>
                  <a:spcPct val="0"/>
                </a:spcBef>
              </a:pPr>
              <a:r>
                <a:rPr lang="en-US" sz="2100">
                  <a:solidFill>
                    <a:srgbClr val="000000"/>
                  </a:solidFill>
                  <a:latin typeface="IBM Plex Sans"/>
                  <a:ea typeface="IBM Plex Sans"/>
                  <a:cs typeface="IBM Plex Sans"/>
                  <a:sym typeface="IBM Plex Sans"/>
                  <a:hlinkClick r:id="rId5" tooltip="http://telecomunicaciones.ddns.net:8080/nodered/"/>
                </a:rPr>
                <a:t>NODE-RED</a:t>
              </a:r>
            </a:p>
          </p:txBody>
        </p:sp>
        <p:sp>
          <p:nvSpPr>
            <p:cNvPr name="TextBox 37" id="37"/>
            <p:cNvSpPr txBox="true"/>
            <p:nvPr/>
          </p:nvSpPr>
          <p:spPr>
            <a:xfrm rot="0">
              <a:off x="755762" y="838178"/>
              <a:ext cx="857333" cy="511053"/>
            </a:xfrm>
            <a:prstGeom prst="rect">
              <a:avLst/>
            </a:prstGeom>
          </p:spPr>
          <p:txBody>
            <a:bodyPr anchor="t" rtlCol="false" tIns="0" lIns="0" bIns="0" rIns="0">
              <a:spAutoFit/>
            </a:bodyPr>
            <a:lstStyle/>
            <a:p>
              <a:pPr algn="ctr" marL="0" indent="0" lvl="1">
                <a:lnSpc>
                  <a:spcPts val="3123"/>
                </a:lnSpc>
                <a:spcBef>
                  <a:spcPct val="0"/>
                </a:spcBef>
              </a:pPr>
              <a:r>
                <a:rPr lang="en-US" sz="2403">
                  <a:solidFill>
                    <a:srgbClr val="000000"/>
                  </a:solidFill>
                  <a:latin typeface="IBM Plex Sans"/>
                  <a:ea typeface="IBM Plex Sans"/>
                  <a:cs typeface="IBM Plex Sans"/>
                  <a:sym typeface="IBM Plex Sans"/>
                </a:rPr>
                <a:t>02</a:t>
              </a:r>
            </a:p>
          </p:txBody>
        </p:sp>
        <p:sp>
          <p:nvSpPr>
            <p:cNvPr name="TextBox 38" id="38"/>
            <p:cNvSpPr txBox="true"/>
            <p:nvPr/>
          </p:nvSpPr>
          <p:spPr>
            <a:xfrm rot="0">
              <a:off x="2385180" y="1109836"/>
              <a:ext cx="5657335" cy="450215"/>
            </a:xfrm>
            <a:prstGeom prst="rect">
              <a:avLst/>
            </a:prstGeom>
          </p:spPr>
          <p:txBody>
            <a:bodyPr anchor="t" rtlCol="false" tIns="0" lIns="0" bIns="0" rIns="0">
              <a:spAutoFit/>
            </a:bodyPr>
            <a:lstStyle/>
            <a:p>
              <a:pPr algn="l">
                <a:lnSpc>
                  <a:spcPts val="2730"/>
                </a:lnSpc>
              </a:pPr>
              <a:r>
                <a:rPr lang="en-US" sz="2100">
                  <a:solidFill>
                    <a:srgbClr val="000000"/>
                  </a:solidFill>
                  <a:latin typeface="IBM Plex Sans"/>
                  <a:ea typeface="IBM Plex Sans"/>
                  <a:cs typeface="IBM Plex Sans"/>
                  <a:sym typeface="IBM Plex Sans"/>
                  <a:hlinkClick r:id="rId6" tooltip="http://telecomunicaciones.ddns.net:8080/nodered/"/>
                </a:rPr>
                <a:t>NODE-RED </a:t>
              </a:r>
              <a:r>
                <a:rPr lang="en-US" sz="2100">
                  <a:solidFill>
                    <a:srgbClr val="000000"/>
                  </a:solidFill>
                  <a:latin typeface="IBM Plex Sans"/>
                  <a:ea typeface="IBM Plex Sans"/>
                  <a:cs typeface="IBM Plex Sans"/>
                  <a:sym typeface="IBM Plex Sans"/>
                </a:rPr>
                <a:t>/UI</a:t>
              </a:r>
            </a:p>
          </p:txBody>
        </p:sp>
      </p:grpSp>
      <p:grpSp>
        <p:nvGrpSpPr>
          <p:cNvPr name="Group 39" id="39"/>
          <p:cNvGrpSpPr/>
          <p:nvPr/>
        </p:nvGrpSpPr>
        <p:grpSpPr>
          <a:xfrm rot="0">
            <a:off x="13987255" y="4220564"/>
            <a:ext cx="2059694" cy="657112"/>
            <a:chOff x="0" y="0"/>
            <a:chExt cx="2746259" cy="876149"/>
          </a:xfrm>
        </p:grpSpPr>
        <p:grpSp>
          <p:nvGrpSpPr>
            <p:cNvPr name="Group 40" id="40"/>
            <p:cNvGrpSpPr/>
            <p:nvPr/>
          </p:nvGrpSpPr>
          <p:grpSpPr>
            <a:xfrm rot="0">
              <a:off x="0" y="0"/>
              <a:ext cx="2746259" cy="876149"/>
              <a:chOff x="0" y="0"/>
              <a:chExt cx="542471" cy="173066"/>
            </a:xfrm>
          </p:grpSpPr>
          <p:sp>
            <p:nvSpPr>
              <p:cNvPr name="Freeform 41" id="41"/>
              <p:cNvSpPr/>
              <p:nvPr/>
            </p:nvSpPr>
            <p:spPr>
              <a:xfrm flipH="false" flipV="false" rot="0">
                <a:off x="0" y="0"/>
                <a:ext cx="542471" cy="173066"/>
              </a:xfrm>
              <a:custGeom>
                <a:avLst/>
                <a:gdLst/>
                <a:ahLst/>
                <a:cxnLst/>
                <a:rect r="r" b="b" t="t" l="l"/>
                <a:pathLst>
                  <a:path h="173066" w="542471">
                    <a:moveTo>
                      <a:pt x="0" y="0"/>
                    </a:moveTo>
                    <a:lnTo>
                      <a:pt x="542471" y="0"/>
                    </a:lnTo>
                    <a:lnTo>
                      <a:pt x="542471" y="173066"/>
                    </a:lnTo>
                    <a:lnTo>
                      <a:pt x="0" y="173066"/>
                    </a:lnTo>
                    <a:close/>
                  </a:path>
                </a:pathLst>
              </a:custGeom>
              <a:solidFill>
                <a:srgbClr val="000000">
                  <a:alpha val="0"/>
                </a:srgbClr>
              </a:solidFill>
              <a:ln w="85725" cap="sq">
                <a:solidFill>
                  <a:srgbClr val="BC1823"/>
                </a:solidFill>
                <a:prstDash val="solid"/>
                <a:miter/>
              </a:ln>
            </p:spPr>
          </p:sp>
          <p:sp>
            <p:nvSpPr>
              <p:cNvPr name="TextBox 42" id="42"/>
              <p:cNvSpPr txBox="true"/>
              <p:nvPr/>
            </p:nvSpPr>
            <p:spPr>
              <a:xfrm>
                <a:off x="0" y="-28575"/>
                <a:ext cx="542471" cy="201641"/>
              </a:xfrm>
              <a:prstGeom prst="rect">
                <a:avLst/>
              </a:prstGeom>
            </p:spPr>
            <p:txBody>
              <a:bodyPr anchor="ctr" rtlCol="false" tIns="50800" lIns="50800" bIns="50800" rIns="50800"/>
              <a:lstStyle/>
              <a:p>
                <a:pPr algn="ctr">
                  <a:lnSpc>
                    <a:spcPts val="2730"/>
                  </a:lnSpc>
                </a:pPr>
              </a:p>
            </p:txBody>
          </p:sp>
        </p:grpSp>
        <p:sp>
          <p:nvSpPr>
            <p:cNvPr name="TextBox 43" id="43"/>
            <p:cNvSpPr txBox="true"/>
            <p:nvPr/>
          </p:nvSpPr>
          <p:spPr>
            <a:xfrm rot="0">
              <a:off x="390397" y="198679"/>
              <a:ext cx="2355863" cy="450215"/>
            </a:xfrm>
            <a:prstGeom prst="rect">
              <a:avLst/>
            </a:prstGeom>
          </p:spPr>
          <p:txBody>
            <a:bodyPr anchor="t" rtlCol="false" tIns="0" lIns="0" bIns="0" rIns="0">
              <a:spAutoFit/>
            </a:bodyPr>
            <a:lstStyle/>
            <a:p>
              <a:pPr algn="l" marL="0" indent="0" lvl="1">
                <a:lnSpc>
                  <a:spcPts val="2730"/>
                </a:lnSpc>
                <a:spcBef>
                  <a:spcPct val="0"/>
                </a:spcBef>
              </a:pPr>
              <a:r>
                <a:rPr lang="en-US" sz="2100">
                  <a:solidFill>
                    <a:srgbClr val="000000"/>
                  </a:solidFill>
                  <a:latin typeface="IBM Plex Sans"/>
                  <a:ea typeface="IBM Plex Sans"/>
                  <a:cs typeface="IBM Plex Sans"/>
                  <a:sym typeface="IBM Plex Sans"/>
                </a:rPr>
                <a:t>db: OpaloDB</a:t>
              </a:r>
            </a:p>
          </p:txBody>
        </p:sp>
      </p:grpSp>
      <p:grpSp>
        <p:nvGrpSpPr>
          <p:cNvPr name="Group 44" id="44"/>
          <p:cNvGrpSpPr/>
          <p:nvPr/>
        </p:nvGrpSpPr>
        <p:grpSpPr>
          <a:xfrm rot="0">
            <a:off x="549519" y="314796"/>
            <a:ext cx="1269820" cy="1269820"/>
            <a:chOff x="0" y="0"/>
            <a:chExt cx="2016555" cy="2016555"/>
          </a:xfrm>
        </p:grpSpPr>
        <p:sp>
          <p:nvSpPr>
            <p:cNvPr name="AutoShape 45" id="45"/>
            <p:cNvSpPr/>
            <p:nvPr/>
          </p:nvSpPr>
          <p:spPr>
            <a:xfrm rot="0">
              <a:off x="0" y="0"/>
              <a:ext cx="9189261" cy="1902116"/>
            </a:xfrm>
            <a:prstGeom prst="rect">
              <a:avLst/>
            </a:prstGeom>
            <a:solidFill>
              <a:srgbClr val="F4F4F4"/>
            </a:solidFill>
          </p:spPr>
        </p:sp>
        <p:sp>
          <p:nvSpPr>
            <p:cNvPr name="TextBox 46" id="46"/>
            <p:cNvSpPr txBox="true"/>
            <p:nvPr/>
          </p:nvSpPr>
          <p:spPr>
            <a:xfrm rot="0">
              <a:off x="2238546" y="710311"/>
              <a:ext cx="5657335" cy="450215"/>
            </a:xfrm>
            <a:prstGeom prst="rect">
              <a:avLst/>
            </a:prstGeom>
          </p:spPr>
          <p:txBody>
            <a:bodyPr anchor="t" rtlCol="false" tIns="0" lIns="0" bIns="0" rIns="0">
              <a:spAutoFit/>
            </a:bodyPr>
            <a:lstStyle/>
            <a:p>
              <a:pPr algn="l" marL="0" indent="0" lvl="1">
                <a:lnSpc>
                  <a:spcPts val="2730"/>
                </a:lnSpc>
                <a:spcBef>
                  <a:spcPct val="0"/>
                </a:spcBef>
              </a:pPr>
              <a:r>
                <a:rPr lang="en-US" sz="2100">
                  <a:solidFill>
                    <a:srgbClr val="000000"/>
                  </a:solidFill>
                  <a:latin typeface="IBM Plex Sans"/>
                  <a:ea typeface="IBM Plex Sans"/>
                  <a:cs typeface="IBM Plex Sans"/>
                  <a:sym typeface="IBM Plex Sans"/>
                  <a:hlinkClick r:id="rId7" tooltip="http://telecomunicaciones.ddns.net:2480"/>
                </a:rPr>
                <a:t>BROKER MQTT</a:t>
              </a:r>
            </a:p>
          </p:txBody>
        </p:sp>
        <p:grpSp>
          <p:nvGrpSpPr>
            <p:cNvPr name="Group 47" id="47"/>
            <p:cNvGrpSpPr>
              <a:grpSpLocks noChangeAspect="true"/>
            </p:cNvGrpSpPr>
            <p:nvPr/>
          </p:nvGrpSpPr>
          <p:grpSpPr>
            <a:xfrm rot="0">
              <a:off x="0" y="0"/>
              <a:ext cx="2016555" cy="2016555"/>
              <a:chOff x="0" y="0"/>
              <a:chExt cx="2540000" cy="2540000"/>
            </a:xfrm>
          </p:grpSpPr>
          <p:sp>
            <p:nvSpPr>
              <p:cNvPr name="Freeform 48" id="48"/>
              <p:cNvSpPr/>
              <p:nvPr/>
            </p:nvSpPr>
            <p:spPr>
              <a:xfrm flipH="false" flipV="false" rot="0">
                <a:off x="-62725" y="-2035"/>
                <a:ext cx="2665449" cy="2544070"/>
              </a:xfrm>
              <a:custGeom>
                <a:avLst/>
                <a:gdLst/>
                <a:ahLst/>
                <a:cxnLst/>
                <a:rect r="r" b="b" t="t" l="l"/>
                <a:pathLst>
                  <a:path h="2544070" w="2665449">
                    <a:moveTo>
                      <a:pt x="1332725" y="2035"/>
                    </a:moveTo>
                    <a:cubicBezTo>
                      <a:pt x="1787805" y="0"/>
                      <a:pt x="2209190" y="241614"/>
                      <a:pt x="2437320" y="635390"/>
                    </a:cubicBezTo>
                    <a:cubicBezTo>
                      <a:pt x="2665450" y="1029165"/>
                      <a:pt x="2665450" y="1514905"/>
                      <a:pt x="2437320" y="1908680"/>
                    </a:cubicBezTo>
                    <a:cubicBezTo>
                      <a:pt x="2209190" y="2302456"/>
                      <a:pt x="1787805" y="2544070"/>
                      <a:pt x="1332725" y="2542035"/>
                    </a:cubicBezTo>
                    <a:cubicBezTo>
                      <a:pt x="877645" y="2544070"/>
                      <a:pt x="456260" y="2302456"/>
                      <a:pt x="228130" y="1908680"/>
                    </a:cubicBezTo>
                    <a:cubicBezTo>
                      <a:pt x="0" y="1514905"/>
                      <a:pt x="0" y="1029165"/>
                      <a:pt x="228130" y="635390"/>
                    </a:cubicBezTo>
                    <a:cubicBezTo>
                      <a:pt x="456260" y="241614"/>
                      <a:pt x="877645" y="0"/>
                      <a:pt x="1332725" y="2035"/>
                    </a:cubicBezTo>
                    <a:lnTo>
                      <a:pt x="1332725" y="510035"/>
                    </a:lnTo>
                    <a:cubicBezTo>
                      <a:pt x="1059677" y="508814"/>
                      <a:pt x="806846" y="653783"/>
                      <a:pt x="669968" y="890048"/>
                    </a:cubicBezTo>
                    <a:cubicBezTo>
                      <a:pt x="533090" y="1126313"/>
                      <a:pt x="533090" y="1417757"/>
                      <a:pt x="669968" y="1654022"/>
                    </a:cubicBezTo>
                    <a:cubicBezTo>
                      <a:pt x="806846" y="1890287"/>
                      <a:pt x="1059677" y="2035256"/>
                      <a:pt x="1332725" y="2034035"/>
                    </a:cubicBezTo>
                    <a:cubicBezTo>
                      <a:pt x="1605773" y="2035256"/>
                      <a:pt x="1858604" y="1890287"/>
                      <a:pt x="1995482" y="1654022"/>
                    </a:cubicBezTo>
                    <a:cubicBezTo>
                      <a:pt x="2132360" y="1417757"/>
                      <a:pt x="2132360" y="1126313"/>
                      <a:pt x="1995482" y="890048"/>
                    </a:cubicBezTo>
                    <a:cubicBezTo>
                      <a:pt x="1858604" y="653783"/>
                      <a:pt x="1605773" y="508814"/>
                      <a:pt x="1332725" y="510035"/>
                    </a:cubicBezTo>
                    <a:close/>
                  </a:path>
                </a:pathLst>
              </a:custGeom>
              <a:solidFill>
                <a:srgbClr val="000000"/>
              </a:solidFill>
            </p:spPr>
          </p:sp>
          <p:sp>
            <p:nvSpPr>
              <p:cNvPr name="Freeform 49" id="49"/>
              <p:cNvSpPr/>
              <p:nvPr/>
            </p:nvSpPr>
            <p:spPr>
              <a:xfrm flipH="false" flipV="false" rot="0">
                <a:off x="157091" y="0"/>
                <a:ext cx="2468466" cy="2673147"/>
              </a:xfrm>
              <a:custGeom>
                <a:avLst/>
                <a:gdLst/>
                <a:ahLst/>
                <a:cxnLst/>
                <a:rect r="r" b="b" t="t" l="l"/>
                <a:pathLst>
                  <a:path h="2673147" w="2468466">
                    <a:moveTo>
                      <a:pt x="1112909" y="0"/>
                    </a:moveTo>
                    <a:cubicBezTo>
                      <a:pt x="1732581" y="0"/>
                      <a:pt x="2261782" y="447210"/>
                      <a:pt x="2365124" y="1058204"/>
                    </a:cubicBezTo>
                    <a:cubicBezTo>
                      <a:pt x="2468466" y="1669198"/>
                      <a:pt x="2115773" y="2265568"/>
                      <a:pt x="1530570" y="2469358"/>
                    </a:cubicBezTo>
                    <a:cubicBezTo>
                      <a:pt x="945366" y="2673147"/>
                      <a:pt x="298529" y="2424850"/>
                      <a:pt x="0" y="1881827"/>
                    </a:cubicBezTo>
                    <a:lnTo>
                      <a:pt x="445163" y="1637096"/>
                    </a:lnTo>
                    <a:cubicBezTo>
                      <a:pt x="624281" y="1962910"/>
                      <a:pt x="1012383" y="2111889"/>
                      <a:pt x="1363505" y="1989615"/>
                    </a:cubicBezTo>
                    <a:cubicBezTo>
                      <a:pt x="1714628" y="1867341"/>
                      <a:pt x="1926243" y="1509519"/>
                      <a:pt x="1864238" y="1142922"/>
                    </a:cubicBezTo>
                    <a:cubicBezTo>
                      <a:pt x="1802233" y="776326"/>
                      <a:pt x="1484712" y="508000"/>
                      <a:pt x="1112909" y="508000"/>
                    </a:cubicBezTo>
                    <a:close/>
                  </a:path>
                </a:pathLst>
              </a:custGeom>
              <a:solidFill>
                <a:srgbClr val="BC1823"/>
              </a:solidFill>
            </p:spPr>
          </p:sp>
        </p:grpSp>
        <p:sp>
          <p:nvSpPr>
            <p:cNvPr name="TextBox 50" id="50"/>
            <p:cNvSpPr txBox="true"/>
            <p:nvPr/>
          </p:nvSpPr>
          <p:spPr>
            <a:xfrm rot="0">
              <a:off x="755762" y="679892"/>
              <a:ext cx="857333" cy="511053"/>
            </a:xfrm>
            <a:prstGeom prst="rect">
              <a:avLst/>
            </a:prstGeom>
          </p:spPr>
          <p:txBody>
            <a:bodyPr anchor="t" rtlCol="false" tIns="0" lIns="0" bIns="0" rIns="0">
              <a:spAutoFit/>
            </a:bodyPr>
            <a:lstStyle/>
            <a:p>
              <a:pPr algn="ctr" marL="0" indent="0" lvl="1">
                <a:lnSpc>
                  <a:spcPts val="3123"/>
                </a:lnSpc>
                <a:spcBef>
                  <a:spcPct val="0"/>
                </a:spcBef>
              </a:pPr>
              <a:r>
                <a:rPr lang="en-US" sz="2403">
                  <a:solidFill>
                    <a:srgbClr val="000000"/>
                  </a:solidFill>
                  <a:latin typeface="IBM Plex Sans"/>
                  <a:ea typeface="IBM Plex Sans"/>
                  <a:cs typeface="IBM Plex Sans"/>
                  <a:sym typeface="IBM Plex Sans"/>
                </a:rPr>
                <a:t>05</a:t>
              </a:r>
            </a:p>
          </p:txBody>
        </p:sp>
      </p:gr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776282" y="9311941"/>
            <a:ext cx="10239160" cy="1834469"/>
            <a:chOff x="0" y="0"/>
            <a:chExt cx="3300168" cy="591265"/>
          </a:xfrm>
        </p:grpSpPr>
        <p:sp>
          <p:nvSpPr>
            <p:cNvPr name="Freeform 3" id="3"/>
            <p:cNvSpPr/>
            <p:nvPr/>
          </p:nvSpPr>
          <p:spPr>
            <a:xfrm flipH="false" flipV="false" rot="0">
              <a:off x="0" y="0"/>
              <a:ext cx="3300168" cy="591265"/>
            </a:xfrm>
            <a:custGeom>
              <a:avLst/>
              <a:gdLst/>
              <a:ahLst/>
              <a:cxnLst/>
              <a:rect r="r" b="b" t="t" l="l"/>
              <a:pathLst>
                <a:path h="591265" w="3300168">
                  <a:moveTo>
                    <a:pt x="0" y="0"/>
                  </a:moveTo>
                  <a:lnTo>
                    <a:pt x="3300168" y="0"/>
                  </a:lnTo>
                  <a:lnTo>
                    <a:pt x="3300168" y="591265"/>
                  </a:lnTo>
                  <a:lnTo>
                    <a:pt x="0" y="591265"/>
                  </a:lnTo>
                  <a:close/>
                </a:path>
              </a:pathLst>
            </a:custGeom>
            <a:solidFill>
              <a:srgbClr val="313030"/>
            </a:solidFill>
          </p:spPr>
        </p:sp>
        <p:sp>
          <p:nvSpPr>
            <p:cNvPr name="TextBox 4" id="4"/>
            <p:cNvSpPr txBox="true"/>
            <p:nvPr/>
          </p:nvSpPr>
          <p:spPr>
            <a:xfrm>
              <a:off x="0" y="-47625"/>
              <a:ext cx="3300168" cy="63889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7444161" y="9040390"/>
            <a:ext cx="13209958" cy="1831980"/>
            <a:chOff x="0" y="0"/>
            <a:chExt cx="1991251" cy="276150"/>
          </a:xfrm>
        </p:grpSpPr>
        <p:sp>
          <p:nvSpPr>
            <p:cNvPr name="Freeform 6" id="6"/>
            <p:cNvSpPr/>
            <p:nvPr/>
          </p:nvSpPr>
          <p:spPr>
            <a:xfrm flipH="false" flipV="false" rot="0">
              <a:off x="0" y="0"/>
              <a:ext cx="1991252" cy="276150"/>
            </a:xfrm>
            <a:custGeom>
              <a:avLst/>
              <a:gdLst/>
              <a:ahLst/>
              <a:cxnLst/>
              <a:rect r="r" b="b" t="t" l="l"/>
              <a:pathLst>
                <a:path h="276150" w="1991252">
                  <a:moveTo>
                    <a:pt x="1788052" y="0"/>
                  </a:moveTo>
                  <a:lnTo>
                    <a:pt x="0" y="0"/>
                  </a:lnTo>
                  <a:lnTo>
                    <a:pt x="203200" y="276150"/>
                  </a:lnTo>
                  <a:lnTo>
                    <a:pt x="1991252" y="276150"/>
                  </a:lnTo>
                  <a:lnTo>
                    <a:pt x="1788052" y="0"/>
                  </a:lnTo>
                  <a:close/>
                </a:path>
              </a:pathLst>
            </a:custGeom>
            <a:solidFill>
              <a:srgbClr val="BC1823"/>
            </a:solidFill>
            <a:ln w="38100" cap="sq">
              <a:solidFill>
                <a:srgbClr val="FFFFFF"/>
              </a:solidFill>
              <a:prstDash val="solid"/>
              <a:miter/>
            </a:ln>
          </p:spPr>
        </p:sp>
        <p:sp>
          <p:nvSpPr>
            <p:cNvPr name="TextBox 7" id="7"/>
            <p:cNvSpPr txBox="true"/>
            <p:nvPr/>
          </p:nvSpPr>
          <p:spPr>
            <a:xfrm>
              <a:off x="101600" y="-47625"/>
              <a:ext cx="1788051" cy="323775"/>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TextBox 8" id="8"/>
          <p:cNvSpPr txBox="true"/>
          <p:nvPr/>
        </p:nvSpPr>
        <p:spPr>
          <a:xfrm rot="0">
            <a:off x="1141179" y="1334941"/>
            <a:ext cx="8321698" cy="1104900"/>
          </a:xfrm>
          <a:prstGeom prst="rect">
            <a:avLst/>
          </a:prstGeom>
        </p:spPr>
        <p:txBody>
          <a:bodyPr anchor="t" rtlCol="false" tIns="0" lIns="0" bIns="0" rIns="0">
            <a:spAutoFit/>
          </a:bodyPr>
          <a:lstStyle/>
          <a:p>
            <a:pPr algn="l" marL="0" indent="0" lvl="0">
              <a:lnSpc>
                <a:spcPts val="8640"/>
              </a:lnSpc>
              <a:spcBef>
                <a:spcPct val="0"/>
              </a:spcBef>
            </a:pPr>
            <a:r>
              <a:rPr lang="en-US" b="true" sz="7200">
                <a:solidFill>
                  <a:srgbClr val="000000"/>
                </a:solidFill>
                <a:latin typeface="IBM Plex Sans Bold"/>
                <a:ea typeface="IBM Plex Sans Bold"/>
                <a:cs typeface="IBM Plex Sans Bold"/>
                <a:sym typeface="IBM Plex Sans Bold"/>
              </a:rPr>
              <a:t>Dashboard y Datos</a:t>
            </a:r>
          </a:p>
        </p:txBody>
      </p:sp>
      <p:sp>
        <p:nvSpPr>
          <p:cNvPr name="TextBox 9" id="9"/>
          <p:cNvSpPr txBox="true"/>
          <p:nvPr/>
        </p:nvSpPr>
        <p:spPr>
          <a:xfrm rot="0">
            <a:off x="1141179" y="2980295"/>
            <a:ext cx="7707571" cy="3556595"/>
          </a:xfrm>
          <a:prstGeom prst="rect">
            <a:avLst/>
          </a:prstGeom>
        </p:spPr>
        <p:txBody>
          <a:bodyPr anchor="t" rtlCol="false" tIns="0" lIns="0" bIns="0" rIns="0">
            <a:spAutoFit/>
          </a:bodyPr>
          <a:lstStyle/>
          <a:p>
            <a:pPr algn="l">
              <a:lnSpc>
                <a:spcPts val="2600"/>
              </a:lnSpc>
              <a:spcBef>
                <a:spcPct val="0"/>
              </a:spcBef>
            </a:pPr>
            <a:r>
              <a:rPr lang="en-US" sz="2000">
                <a:solidFill>
                  <a:srgbClr val="000000"/>
                </a:solidFill>
                <a:latin typeface="IBM Plex Sans"/>
                <a:ea typeface="IBM Plex Sans"/>
                <a:cs typeface="IBM Plex Sans"/>
                <a:sym typeface="IBM Plex Sans"/>
              </a:rPr>
              <a:t>El</a:t>
            </a:r>
            <a:r>
              <a:rPr lang="en-US" sz="2000" strike="noStrike" u="none">
                <a:solidFill>
                  <a:srgbClr val="000000"/>
                </a:solidFill>
                <a:latin typeface="IBM Plex Sans"/>
                <a:ea typeface="IBM Plex Sans"/>
                <a:cs typeface="IBM Plex Sans"/>
                <a:sym typeface="IBM Plex Sans"/>
              </a:rPr>
              <a:t> manejo de datos inicia con la recolección y almacenamiento de la información proveniente de dispositivos IoT. </a:t>
            </a:r>
          </a:p>
          <a:p>
            <a:pPr algn="l">
              <a:lnSpc>
                <a:spcPts val="2600"/>
              </a:lnSpc>
              <a:spcBef>
                <a:spcPct val="0"/>
              </a:spcBef>
            </a:pPr>
          </a:p>
          <a:p>
            <a:pPr algn="l" marL="0" indent="0" lvl="1">
              <a:lnSpc>
                <a:spcPts val="2600"/>
              </a:lnSpc>
              <a:spcBef>
                <a:spcPct val="0"/>
              </a:spcBef>
            </a:pPr>
            <a:r>
              <a:rPr lang="en-US" sz="2000" strike="noStrike" u="none">
                <a:solidFill>
                  <a:srgbClr val="000000"/>
                </a:solidFill>
                <a:latin typeface="IBM Plex Sans"/>
                <a:ea typeface="IBM Plex Sans"/>
                <a:cs typeface="IBM Plex Sans"/>
                <a:sym typeface="IBM Plex Sans"/>
              </a:rPr>
              <a:t>Node-RED integra y automatiza estos flujos de datos, creando rutas lógicas para su procesamiento.</a:t>
            </a:r>
          </a:p>
          <a:p>
            <a:pPr algn="l" marL="0" indent="0" lvl="1">
              <a:lnSpc>
                <a:spcPts val="2600"/>
              </a:lnSpc>
              <a:spcBef>
                <a:spcPct val="0"/>
              </a:spcBef>
            </a:pPr>
          </a:p>
          <a:p>
            <a:pPr algn="l" marL="0" indent="0" lvl="1">
              <a:lnSpc>
                <a:spcPts val="2600"/>
              </a:lnSpc>
              <a:spcBef>
                <a:spcPct val="0"/>
              </a:spcBef>
            </a:pPr>
            <a:r>
              <a:rPr lang="en-US" sz="2000" strike="noStrike" u="none">
                <a:solidFill>
                  <a:srgbClr val="000000"/>
                </a:solidFill>
                <a:latin typeface="IBM Plex Sans"/>
                <a:ea typeface="IBM Plex Sans"/>
                <a:cs typeface="IBM Plex Sans"/>
                <a:sym typeface="IBM Plex Sans"/>
              </a:rPr>
              <a:t>Grafana, por su parte, transforma esta información en dashboards interactivos y personalizables, mostrando métricas en tiempo real para facilitar el análisis y la detección de anomalías. Este enfoque combinado permite una monitorización efectiva y una toma de decisiones basada en datos actualizados.</a:t>
            </a:r>
          </a:p>
        </p:txBody>
      </p:sp>
      <p:sp>
        <p:nvSpPr>
          <p:cNvPr name="AutoShape 10" id="10"/>
          <p:cNvSpPr/>
          <p:nvPr/>
        </p:nvSpPr>
        <p:spPr>
          <a:xfrm rot="0">
            <a:off x="10138754" y="560085"/>
            <a:ext cx="6891946" cy="2664137"/>
          </a:xfrm>
          <a:prstGeom prst="rect">
            <a:avLst/>
          </a:prstGeom>
          <a:solidFill>
            <a:srgbClr val="F4F4F4"/>
          </a:solidFill>
        </p:spPr>
      </p:sp>
      <p:pic>
        <p:nvPicPr>
          <p:cNvPr name="Picture 11" id="11"/>
          <p:cNvPicPr>
            <a:picLocks noChangeAspect="true"/>
          </p:cNvPicPr>
          <p:nvPr/>
        </p:nvPicPr>
        <p:blipFill>
          <a:blip r:embed="rId2"/>
          <a:stretch>
            <a:fillRect/>
          </a:stretch>
        </p:blipFill>
        <p:spPr>
          <a:xfrm rot="0">
            <a:off x="10188476" y="808288"/>
            <a:ext cx="2045273" cy="2045273"/>
          </a:xfrm>
          <a:prstGeom prst="rect">
            <a:avLst/>
          </a:prstGeom>
        </p:spPr>
      </p:pic>
      <p:sp>
        <p:nvSpPr>
          <p:cNvPr name="TextBox 12" id="12"/>
          <p:cNvSpPr txBox="true"/>
          <p:nvPr/>
        </p:nvSpPr>
        <p:spPr>
          <a:xfrm rot="0">
            <a:off x="12309826" y="862653"/>
            <a:ext cx="4482974" cy="2118995"/>
          </a:xfrm>
          <a:prstGeom prst="rect">
            <a:avLst/>
          </a:prstGeom>
        </p:spPr>
        <p:txBody>
          <a:bodyPr anchor="t" rtlCol="false" tIns="0" lIns="0" bIns="0" rIns="0">
            <a:spAutoFit/>
          </a:bodyPr>
          <a:lstStyle/>
          <a:p>
            <a:pPr algn="l" marL="0" indent="0" lvl="1">
              <a:lnSpc>
                <a:spcPts val="2470"/>
              </a:lnSpc>
              <a:spcBef>
                <a:spcPct val="0"/>
              </a:spcBef>
            </a:pPr>
            <a:r>
              <a:rPr lang="en-US" sz="1900">
                <a:solidFill>
                  <a:srgbClr val="000000"/>
                </a:solidFill>
                <a:latin typeface="IBM Plex Sans"/>
                <a:ea typeface="IBM Plex Sans"/>
                <a:cs typeface="IBM Plex Sans"/>
                <a:sym typeface="IBM Plex Sans"/>
              </a:rPr>
              <a:t>Rec</a:t>
            </a:r>
            <a:r>
              <a:rPr lang="en-US" sz="1900" strike="noStrike" u="none">
                <a:solidFill>
                  <a:srgbClr val="000000"/>
                </a:solidFill>
                <a:latin typeface="IBM Plex Sans"/>
                <a:ea typeface="IBM Plex Sans"/>
                <a:cs typeface="IBM Plex Sans"/>
                <a:sym typeface="IBM Plex Sans"/>
              </a:rPr>
              <a:t>olección y Almacenamiento de Datos: Se inicia con la captura continua de información proveniente de dispositivos IoT, lo que permite disponer de datos históricos. Esta base sirve para realizar un análisis preventivo y detectar rápidamente situaciones anómalas.</a:t>
            </a:r>
          </a:p>
        </p:txBody>
      </p:sp>
      <p:sp>
        <p:nvSpPr>
          <p:cNvPr name="TextBox 13" id="13"/>
          <p:cNvSpPr txBox="true"/>
          <p:nvPr/>
        </p:nvSpPr>
        <p:spPr>
          <a:xfrm rot="0">
            <a:off x="10625722" y="1463386"/>
            <a:ext cx="1170781" cy="696976"/>
          </a:xfrm>
          <a:prstGeom prst="rect">
            <a:avLst/>
          </a:prstGeom>
        </p:spPr>
        <p:txBody>
          <a:bodyPr anchor="t" rtlCol="false" tIns="0" lIns="0" bIns="0" rIns="0">
            <a:spAutoFit/>
          </a:bodyPr>
          <a:lstStyle/>
          <a:p>
            <a:pPr algn="ctr" marL="0" indent="0" lvl="1">
              <a:lnSpc>
                <a:spcPts val="5688"/>
              </a:lnSpc>
              <a:spcBef>
                <a:spcPct val="0"/>
              </a:spcBef>
            </a:pPr>
            <a:r>
              <a:rPr lang="en-US" sz="4375">
                <a:solidFill>
                  <a:srgbClr val="000000"/>
                </a:solidFill>
                <a:latin typeface="IBM Plex Sans"/>
                <a:ea typeface="IBM Plex Sans"/>
                <a:cs typeface="IBM Plex Sans"/>
                <a:sym typeface="IBM Plex Sans"/>
              </a:rPr>
              <a:t>01</a:t>
            </a:r>
          </a:p>
        </p:txBody>
      </p:sp>
      <p:sp>
        <p:nvSpPr>
          <p:cNvPr name="AutoShape 14" id="14"/>
          <p:cNvSpPr/>
          <p:nvPr/>
        </p:nvSpPr>
        <p:spPr>
          <a:xfrm rot="0">
            <a:off x="10138754" y="3485201"/>
            <a:ext cx="6891946" cy="2613118"/>
          </a:xfrm>
          <a:prstGeom prst="rect">
            <a:avLst/>
          </a:prstGeom>
          <a:solidFill>
            <a:srgbClr val="F4F4F4"/>
          </a:solidFill>
        </p:spPr>
      </p:sp>
      <p:pic>
        <p:nvPicPr>
          <p:cNvPr name="Picture 15" id="15"/>
          <p:cNvPicPr>
            <a:picLocks noChangeAspect="true"/>
          </p:cNvPicPr>
          <p:nvPr/>
        </p:nvPicPr>
        <p:blipFill>
          <a:blip r:embed="rId3"/>
          <a:stretch>
            <a:fillRect/>
          </a:stretch>
        </p:blipFill>
        <p:spPr>
          <a:xfrm rot="0">
            <a:off x="10188476" y="3673135"/>
            <a:ext cx="2045273" cy="2045273"/>
          </a:xfrm>
          <a:prstGeom prst="rect">
            <a:avLst/>
          </a:prstGeom>
        </p:spPr>
      </p:pic>
      <p:sp>
        <p:nvSpPr>
          <p:cNvPr name="TextBox 16" id="16"/>
          <p:cNvSpPr txBox="true"/>
          <p:nvPr/>
        </p:nvSpPr>
        <p:spPr>
          <a:xfrm rot="0">
            <a:off x="12309826" y="3727405"/>
            <a:ext cx="4482974" cy="2119184"/>
          </a:xfrm>
          <a:prstGeom prst="rect">
            <a:avLst/>
          </a:prstGeom>
        </p:spPr>
        <p:txBody>
          <a:bodyPr anchor="t" rtlCol="false" tIns="0" lIns="0" bIns="0" rIns="0">
            <a:spAutoFit/>
          </a:bodyPr>
          <a:lstStyle/>
          <a:p>
            <a:pPr algn="l">
              <a:lnSpc>
                <a:spcPts val="2470"/>
              </a:lnSpc>
              <a:spcBef>
                <a:spcPct val="0"/>
              </a:spcBef>
            </a:pPr>
            <a:r>
              <a:rPr lang="en-US" sz="1900">
                <a:solidFill>
                  <a:srgbClr val="000000"/>
                </a:solidFill>
                <a:latin typeface="IBM Plex Sans"/>
                <a:ea typeface="IBM Plex Sans"/>
                <a:cs typeface="IBM Plex Sans"/>
                <a:sym typeface="IBM Plex Sans"/>
              </a:rPr>
              <a:t>Visua</a:t>
            </a:r>
            <a:r>
              <a:rPr lang="en-US" sz="1900" strike="noStrike" u="none">
                <a:solidFill>
                  <a:srgbClr val="000000"/>
                </a:solidFill>
                <a:latin typeface="IBM Plex Sans"/>
                <a:ea typeface="IBM Plex Sans"/>
                <a:cs typeface="IBM Plex Sans"/>
                <a:sym typeface="IBM Plex Sans"/>
              </a:rPr>
              <a:t>lización Interactiva a través de Grafana: Grafana transforma los datos en dashboards personalizables que muestran métricas en tiempo real. Esta visualización mejora el análisis y la toma de decisiones basadas en datos actualizados.</a:t>
            </a:r>
          </a:p>
        </p:txBody>
      </p:sp>
      <p:sp>
        <p:nvSpPr>
          <p:cNvPr name="TextBox 17" id="17"/>
          <p:cNvSpPr txBox="true"/>
          <p:nvPr/>
        </p:nvSpPr>
        <p:spPr>
          <a:xfrm rot="0">
            <a:off x="10625722" y="4328289"/>
            <a:ext cx="1170781" cy="696863"/>
          </a:xfrm>
          <a:prstGeom prst="rect">
            <a:avLst/>
          </a:prstGeom>
        </p:spPr>
        <p:txBody>
          <a:bodyPr anchor="t" rtlCol="false" tIns="0" lIns="0" bIns="0" rIns="0">
            <a:spAutoFit/>
          </a:bodyPr>
          <a:lstStyle/>
          <a:p>
            <a:pPr algn="ctr" marL="0" indent="0" lvl="1">
              <a:lnSpc>
                <a:spcPts val="5688"/>
              </a:lnSpc>
              <a:spcBef>
                <a:spcPct val="0"/>
              </a:spcBef>
            </a:pPr>
            <a:r>
              <a:rPr lang="en-US" sz="4375">
                <a:solidFill>
                  <a:srgbClr val="000000"/>
                </a:solidFill>
                <a:latin typeface="IBM Plex Sans"/>
                <a:ea typeface="IBM Plex Sans"/>
                <a:cs typeface="IBM Plex Sans"/>
                <a:sym typeface="IBM Plex Sans"/>
              </a:rPr>
              <a:t>02</a:t>
            </a:r>
          </a:p>
        </p:txBody>
      </p:sp>
      <p:sp>
        <p:nvSpPr>
          <p:cNvPr name="AutoShape 18" id="18"/>
          <p:cNvSpPr/>
          <p:nvPr/>
        </p:nvSpPr>
        <p:spPr>
          <a:xfrm rot="0">
            <a:off x="10138754" y="6355494"/>
            <a:ext cx="6891946" cy="2645631"/>
          </a:xfrm>
          <a:prstGeom prst="rect">
            <a:avLst/>
          </a:prstGeom>
          <a:solidFill>
            <a:srgbClr val="F4F4F4"/>
          </a:solidFill>
        </p:spPr>
      </p:sp>
      <p:pic>
        <p:nvPicPr>
          <p:cNvPr name="Picture 19" id="19"/>
          <p:cNvPicPr>
            <a:picLocks noChangeAspect="true"/>
          </p:cNvPicPr>
          <p:nvPr/>
        </p:nvPicPr>
        <p:blipFill>
          <a:blip r:embed="rId4"/>
          <a:stretch>
            <a:fillRect/>
          </a:stretch>
        </p:blipFill>
        <p:spPr>
          <a:xfrm rot="0">
            <a:off x="10188476" y="6581387"/>
            <a:ext cx="2045273" cy="2045273"/>
          </a:xfrm>
          <a:prstGeom prst="rect">
            <a:avLst/>
          </a:prstGeom>
        </p:spPr>
      </p:pic>
      <p:sp>
        <p:nvSpPr>
          <p:cNvPr name="TextBox 20" id="20"/>
          <p:cNvSpPr txBox="true"/>
          <p:nvPr/>
        </p:nvSpPr>
        <p:spPr>
          <a:xfrm rot="0">
            <a:off x="12309826" y="6635657"/>
            <a:ext cx="4482974" cy="2119184"/>
          </a:xfrm>
          <a:prstGeom prst="rect">
            <a:avLst/>
          </a:prstGeom>
        </p:spPr>
        <p:txBody>
          <a:bodyPr anchor="t" rtlCol="false" tIns="0" lIns="0" bIns="0" rIns="0">
            <a:spAutoFit/>
          </a:bodyPr>
          <a:lstStyle/>
          <a:p>
            <a:pPr algn="l">
              <a:lnSpc>
                <a:spcPts val="2470"/>
              </a:lnSpc>
              <a:spcBef>
                <a:spcPct val="0"/>
              </a:spcBef>
            </a:pPr>
            <a:r>
              <a:rPr lang="en-US" sz="1900">
                <a:solidFill>
                  <a:srgbClr val="000000"/>
                </a:solidFill>
                <a:latin typeface="IBM Plex Sans"/>
                <a:ea typeface="IBM Plex Sans"/>
                <a:cs typeface="IBM Plex Sans"/>
                <a:sym typeface="IBM Plex Sans"/>
              </a:rPr>
              <a:t>Automat</a:t>
            </a:r>
            <a:r>
              <a:rPr lang="en-US" sz="1900" strike="noStrike" u="none">
                <a:solidFill>
                  <a:srgbClr val="000000"/>
                </a:solidFill>
                <a:latin typeface="IBM Plex Sans"/>
                <a:ea typeface="IBM Plex Sans"/>
                <a:cs typeface="IBM Plex Sans"/>
                <a:sym typeface="IBM Plex Sans"/>
              </a:rPr>
              <a:t>ización del Flujo de Datos con Node-RED: Node-RED integra y automatiza la transmisión y el procesamiento de los datos mediante rutas lógicas. Esto facilita la estructuración de la información para una gestión centralizada y eficiente.</a:t>
            </a:r>
          </a:p>
        </p:txBody>
      </p:sp>
      <p:sp>
        <p:nvSpPr>
          <p:cNvPr name="TextBox 21" id="21"/>
          <p:cNvSpPr txBox="true"/>
          <p:nvPr/>
        </p:nvSpPr>
        <p:spPr>
          <a:xfrm rot="0">
            <a:off x="10625722" y="7236541"/>
            <a:ext cx="1170781" cy="696863"/>
          </a:xfrm>
          <a:prstGeom prst="rect">
            <a:avLst/>
          </a:prstGeom>
        </p:spPr>
        <p:txBody>
          <a:bodyPr anchor="t" rtlCol="false" tIns="0" lIns="0" bIns="0" rIns="0">
            <a:spAutoFit/>
          </a:bodyPr>
          <a:lstStyle/>
          <a:p>
            <a:pPr algn="ctr" marL="0" indent="0" lvl="1">
              <a:lnSpc>
                <a:spcPts val="5688"/>
              </a:lnSpc>
              <a:spcBef>
                <a:spcPct val="0"/>
              </a:spcBef>
            </a:pPr>
            <a:r>
              <a:rPr lang="en-US" sz="4375">
                <a:solidFill>
                  <a:srgbClr val="000000"/>
                </a:solidFill>
                <a:latin typeface="IBM Plex Sans"/>
                <a:ea typeface="IBM Plex Sans"/>
                <a:cs typeface="IBM Plex Sans"/>
                <a:sym typeface="IBM Plex Sans"/>
              </a:rPr>
              <a:t>03</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DAGpb1ZMw0Y</dc:identifier>
  <dcterms:modified xsi:type="dcterms:W3CDTF">2011-08-01T06:04:30Z</dcterms:modified>
  <cp:revision>1</cp:revision>
  <dc:title>Grupo Opalo - ISPC Telecomunicaciones</dc:title>
</cp:coreProperties>
</file>