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</p:sldIdLst>
  <p:sldSz cx="21374100" cy="30276800"/>
  <p:notesSz cx="6858000" cy="9144000"/>
  <p:embeddedFontLst>
    <p:embeddedFont>
      <p:font typeface="Anek Bangla Bold" charset="1" panose="00000000000000000000"/>
      <p:regular r:id="rId7"/>
    </p:embeddedFont>
    <p:embeddedFont>
      <p:font typeface="Anek Bangla" charset="1" panose="00000000000000000000"/>
      <p:regular r:id="rId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fonts/font7.fntdata" Type="http://schemas.openxmlformats.org/officeDocument/2006/relationships/font"/><Relationship Id="rId8" Target="fonts/font8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DFDADA">
                <a:alpha val="100000"/>
              </a:srgbClr>
            </a:gs>
            <a:gs pos="50000">
              <a:srgbClr val="FFFFFF">
                <a:alpha val="100000"/>
              </a:srgbClr>
            </a:gs>
            <a:gs pos="100000">
              <a:srgbClr val="FFFFFF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677456" y="10072140"/>
            <a:ext cx="16029088" cy="10131719"/>
          </a:xfrm>
          <a:custGeom>
            <a:avLst/>
            <a:gdLst/>
            <a:ahLst/>
            <a:cxnLst/>
            <a:rect r="r" b="b" t="t" l="l"/>
            <a:pathLst>
              <a:path h="10131719" w="16029088">
                <a:moveTo>
                  <a:pt x="0" y="0"/>
                </a:moveTo>
                <a:lnTo>
                  <a:pt x="16029088" y="0"/>
                </a:lnTo>
                <a:lnTo>
                  <a:pt x="16029088" y="10131720"/>
                </a:lnTo>
                <a:lnTo>
                  <a:pt x="0" y="101317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999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138400" y="5807335"/>
            <a:ext cx="5798206" cy="1735297"/>
            <a:chOff x="0" y="0"/>
            <a:chExt cx="734627" cy="21986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734627" cy="219861"/>
            </a:xfrm>
            <a:custGeom>
              <a:avLst/>
              <a:gdLst/>
              <a:ahLst/>
              <a:cxnLst/>
              <a:rect r="r" b="b" t="t" l="l"/>
              <a:pathLst>
                <a:path h="219861" w="734627">
                  <a:moveTo>
                    <a:pt x="30710" y="0"/>
                  </a:moveTo>
                  <a:lnTo>
                    <a:pt x="703917" y="0"/>
                  </a:lnTo>
                  <a:cubicBezTo>
                    <a:pt x="720878" y="0"/>
                    <a:pt x="734627" y="13749"/>
                    <a:pt x="734627" y="30710"/>
                  </a:cubicBezTo>
                  <a:lnTo>
                    <a:pt x="734627" y="189150"/>
                  </a:lnTo>
                  <a:cubicBezTo>
                    <a:pt x="734627" y="206111"/>
                    <a:pt x="720878" y="219861"/>
                    <a:pt x="703917" y="219861"/>
                  </a:cubicBezTo>
                  <a:lnTo>
                    <a:pt x="30710" y="219861"/>
                  </a:lnTo>
                  <a:cubicBezTo>
                    <a:pt x="13749" y="219861"/>
                    <a:pt x="0" y="206111"/>
                    <a:pt x="0" y="189150"/>
                  </a:cubicBezTo>
                  <a:lnTo>
                    <a:pt x="0" y="30710"/>
                  </a:lnTo>
                  <a:cubicBezTo>
                    <a:pt x="0" y="13749"/>
                    <a:pt x="13749" y="0"/>
                    <a:pt x="3071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rnd">
              <a:solidFill>
                <a:srgbClr val="00A8E3"/>
              </a:solidFill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734627" cy="2674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2616678" y="6039568"/>
            <a:ext cx="2827932" cy="3728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b="true" sz="2199">
                <a:solidFill>
                  <a:srgbClr val="00A8E3"/>
                </a:solidFill>
                <a:latin typeface="Anek Bangla Bold"/>
                <a:ea typeface="Anek Bangla Bold"/>
                <a:cs typeface="Anek Bangla Bold"/>
                <a:sym typeface="Anek Bangla Bold"/>
              </a:rPr>
              <a:t>TIPO DE PROYECTO: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2138400" y="7956280"/>
            <a:ext cx="5798206" cy="1557959"/>
            <a:chOff x="0" y="0"/>
            <a:chExt cx="734627" cy="19739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734627" cy="197392"/>
            </a:xfrm>
            <a:custGeom>
              <a:avLst/>
              <a:gdLst/>
              <a:ahLst/>
              <a:cxnLst/>
              <a:rect r="r" b="b" t="t" l="l"/>
              <a:pathLst>
                <a:path h="197392" w="734627">
                  <a:moveTo>
                    <a:pt x="30710" y="0"/>
                  </a:moveTo>
                  <a:lnTo>
                    <a:pt x="703917" y="0"/>
                  </a:lnTo>
                  <a:cubicBezTo>
                    <a:pt x="720878" y="0"/>
                    <a:pt x="734627" y="13749"/>
                    <a:pt x="734627" y="30710"/>
                  </a:cubicBezTo>
                  <a:lnTo>
                    <a:pt x="734627" y="166682"/>
                  </a:lnTo>
                  <a:cubicBezTo>
                    <a:pt x="734627" y="183643"/>
                    <a:pt x="720878" y="197392"/>
                    <a:pt x="703917" y="197392"/>
                  </a:cubicBezTo>
                  <a:lnTo>
                    <a:pt x="30710" y="197392"/>
                  </a:lnTo>
                  <a:cubicBezTo>
                    <a:pt x="13749" y="197392"/>
                    <a:pt x="0" y="183643"/>
                    <a:pt x="0" y="166682"/>
                  </a:cubicBezTo>
                  <a:lnTo>
                    <a:pt x="0" y="30710"/>
                  </a:lnTo>
                  <a:cubicBezTo>
                    <a:pt x="0" y="13749"/>
                    <a:pt x="13749" y="0"/>
                    <a:pt x="3071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rnd">
              <a:solidFill>
                <a:srgbClr val="00A8E3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734627" cy="2450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2445021" y="8204742"/>
            <a:ext cx="4373269" cy="3728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b="true" sz="2199">
                <a:solidFill>
                  <a:srgbClr val="00A8E3"/>
                </a:solidFill>
                <a:latin typeface="Anek Bangla Bold"/>
                <a:ea typeface="Anek Bangla Bold"/>
                <a:cs typeface="Anek Bangla Bold"/>
                <a:sym typeface="Anek Bangla Bold"/>
              </a:rPr>
              <a:t>ESPACIO CURRICULAR/MÓDULO: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2138400" y="9872953"/>
            <a:ext cx="5798206" cy="1818806"/>
            <a:chOff x="0" y="0"/>
            <a:chExt cx="749085" cy="2349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749085" cy="234976"/>
            </a:xfrm>
            <a:custGeom>
              <a:avLst/>
              <a:gdLst/>
              <a:ahLst/>
              <a:cxnLst/>
              <a:rect r="r" b="b" t="t" l="l"/>
              <a:pathLst>
                <a:path h="234976" w="749085">
                  <a:moveTo>
                    <a:pt x="30710" y="0"/>
                  </a:moveTo>
                  <a:lnTo>
                    <a:pt x="718375" y="0"/>
                  </a:lnTo>
                  <a:cubicBezTo>
                    <a:pt x="735336" y="0"/>
                    <a:pt x="749085" y="13749"/>
                    <a:pt x="749085" y="30710"/>
                  </a:cubicBezTo>
                  <a:lnTo>
                    <a:pt x="749085" y="204266"/>
                  </a:lnTo>
                  <a:cubicBezTo>
                    <a:pt x="749085" y="221227"/>
                    <a:pt x="735336" y="234976"/>
                    <a:pt x="718375" y="234976"/>
                  </a:cubicBezTo>
                  <a:lnTo>
                    <a:pt x="30710" y="234976"/>
                  </a:lnTo>
                  <a:cubicBezTo>
                    <a:pt x="13749" y="234976"/>
                    <a:pt x="0" y="221227"/>
                    <a:pt x="0" y="204266"/>
                  </a:cubicBezTo>
                  <a:lnTo>
                    <a:pt x="0" y="30710"/>
                  </a:lnTo>
                  <a:cubicBezTo>
                    <a:pt x="0" y="13749"/>
                    <a:pt x="13749" y="0"/>
                    <a:pt x="3071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rnd">
              <a:solidFill>
                <a:srgbClr val="00A8E3"/>
              </a:solidFill>
              <a:prstDash val="solid"/>
              <a:round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28575"/>
              <a:ext cx="749085" cy="263551"/>
            </a:xfrm>
            <a:prstGeom prst="rect">
              <a:avLst/>
            </a:prstGeom>
          </p:spPr>
          <p:txBody>
            <a:bodyPr anchor="ctr" rtlCol="false" tIns="49820" lIns="49820" bIns="49820" rIns="49820"/>
            <a:lstStyle/>
            <a:p>
              <a:pPr algn="ctr">
                <a:lnSpc>
                  <a:spcPts val="21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2794211" y="9898839"/>
            <a:ext cx="4379685" cy="3758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20"/>
              </a:lnSpc>
            </a:pPr>
            <a:r>
              <a:rPr lang="en-US" b="true" sz="2157">
                <a:solidFill>
                  <a:srgbClr val="00A8E3"/>
                </a:solidFill>
                <a:latin typeface="Anek Bangla Bold"/>
                <a:ea typeface="Anek Bangla Bold"/>
                <a:cs typeface="Anek Bangla Bold"/>
                <a:sym typeface="Anek Bangla Bold"/>
              </a:rPr>
              <a:t>EJES | UNIDADES CONCEPTUALES: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8479531" y="5807335"/>
            <a:ext cx="5257049" cy="5852038"/>
            <a:chOff x="0" y="0"/>
            <a:chExt cx="666063" cy="741448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666063" cy="741448"/>
            </a:xfrm>
            <a:custGeom>
              <a:avLst/>
              <a:gdLst/>
              <a:ahLst/>
              <a:cxnLst/>
              <a:rect r="r" b="b" t="t" l="l"/>
              <a:pathLst>
                <a:path h="741448" w="666063">
                  <a:moveTo>
                    <a:pt x="33872" y="0"/>
                  </a:moveTo>
                  <a:lnTo>
                    <a:pt x="632192" y="0"/>
                  </a:lnTo>
                  <a:cubicBezTo>
                    <a:pt x="641175" y="0"/>
                    <a:pt x="649790" y="3569"/>
                    <a:pt x="656143" y="9921"/>
                  </a:cubicBezTo>
                  <a:cubicBezTo>
                    <a:pt x="662495" y="16273"/>
                    <a:pt x="666063" y="24888"/>
                    <a:pt x="666063" y="33872"/>
                  </a:cubicBezTo>
                  <a:lnTo>
                    <a:pt x="666063" y="707576"/>
                  </a:lnTo>
                  <a:cubicBezTo>
                    <a:pt x="666063" y="716560"/>
                    <a:pt x="662495" y="725175"/>
                    <a:pt x="656143" y="731527"/>
                  </a:cubicBezTo>
                  <a:cubicBezTo>
                    <a:pt x="649790" y="737879"/>
                    <a:pt x="641175" y="741448"/>
                    <a:pt x="632192" y="741448"/>
                  </a:cubicBezTo>
                  <a:lnTo>
                    <a:pt x="33872" y="741448"/>
                  </a:lnTo>
                  <a:cubicBezTo>
                    <a:pt x="24888" y="741448"/>
                    <a:pt x="16273" y="737879"/>
                    <a:pt x="9921" y="731527"/>
                  </a:cubicBezTo>
                  <a:cubicBezTo>
                    <a:pt x="3569" y="725175"/>
                    <a:pt x="0" y="716560"/>
                    <a:pt x="0" y="707576"/>
                  </a:cubicBezTo>
                  <a:lnTo>
                    <a:pt x="0" y="33872"/>
                  </a:lnTo>
                  <a:cubicBezTo>
                    <a:pt x="0" y="24888"/>
                    <a:pt x="3569" y="16273"/>
                    <a:pt x="9921" y="9921"/>
                  </a:cubicBezTo>
                  <a:cubicBezTo>
                    <a:pt x="16273" y="3569"/>
                    <a:pt x="24888" y="0"/>
                    <a:pt x="3387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00A8E3"/>
              </a:solidFill>
              <a:prstDash val="solid"/>
              <a:round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76200"/>
              <a:ext cx="666063" cy="8176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59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9098700" y="5844272"/>
            <a:ext cx="4018710" cy="7634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b="true" sz="2199">
                <a:solidFill>
                  <a:srgbClr val="00A8E3"/>
                </a:solidFill>
                <a:latin typeface="Anek Bangla Bold"/>
                <a:ea typeface="Anek Bangla Bold"/>
                <a:cs typeface="Anek Bangla Bold"/>
                <a:sym typeface="Anek Bangla Bold"/>
              </a:rPr>
              <a:t>PROBLEMÁTICA | NECESIDAD | CASO: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14279505" y="5807335"/>
            <a:ext cx="4966095" cy="5855850"/>
            <a:chOff x="0" y="0"/>
            <a:chExt cx="616384" cy="726819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616384" cy="726819"/>
            </a:xfrm>
            <a:custGeom>
              <a:avLst/>
              <a:gdLst/>
              <a:ahLst/>
              <a:cxnLst/>
              <a:rect r="r" b="b" t="t" l="l"/>
              <a:pathLst>
                <a:path h="726819" w="616384">
                  <a:moveTo>
                    <a:pt x="35856" y="0"/>
                  </a:moveTo>
                  <a:lnTo>
                    <a:pt x="580528" y="0"/>
                  </a:lnTo>
                  <a:cubicBezTo>
                    <a:pt x="600331" y="0"/>
                    <a:pt x="616384" y="16053"/>
                    <a:pt x="616384" y="35856"/>
                  </a:cubicBezTo>
                  <a:lnTo>
                    <a:pt x="616384" y="690963"/>
                  </a:lnTo>
                  <a:cubicBezTo>
                    <a:pt x="616384" y="710766"/>
                    <a:pt x="600331" y="726819"/>
                    <a:pt x="580528" y="726819"/>
                  </a:cubicBezTo>
                  <a:lnTo>
                    <a:pt x="35856" y="726819"/>
                  </a:lnTo>
                  <a:cubicBezTo>
                    <a:pt x="16053" y="726819"/>
                    <a:pt x="0" y="710766"/>
                    <a:pt x="0" y="690963"/>
                  </a:cubicBezTo>
                  <a:lnTo>
                    <a:pt x="0" y="35856"/>
                  </a:lnTo>
                  <a:cubicBezTo>
                    <a:pt x="0" y="16053"/>
                    <a:pt x="16053" y="0"/>
                    <a:pt x="3585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00A8E3"/>
              </a:solidFill>
              <a:prstDash val="solid"/>
              <a:round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0" y="-76200"/>
              <a:ext cx="616384" cy="803019"/>
            </a:xfrm>
            <a:prstGeom prst="rect">
              <a:avLst/>
            </a:prstGeom>
          </p:spPr>
          <p:txBody>
            <a:bodyPr anchor="ctr" rtlCol="false" tIns="51856" lIns="51856" bIns="51856" rIns="51856"/>
            <a:lstStyle/>
            <a:p>
              <a:pPr algn="ctr">
                <a:lnSpc>
                  <a:spcPts val="559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-777374" y="11996560"/>
            <a:ext cx="32058175" cy="1911949"/>
            <a:chOff x="0" y="0"/>
            <a:chExt cx="42744233" cy="2549265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21372117" cy="2074876"/>
            </a:xfrm>
            <a:custGeom>
              <a:avLst/>
              <a:gdLst/>
              <a:ahLst/>
              <a:cxnLst/>
              <a:rect r="r" b="b" t="t" l="l"/>
              <a:pathLst>
                <a:path h="2074876" w="21372117">
                  <a:moveTo>
                    <a:pt x="0" y="0"/>
                  </a:moveTo>
                  <a:lnTo>
                    <a:pt x="21372117" y="0"/>
                  </a:lnTo>
                  <a:lnTo>
                    <a:pt x="21372117" y="2074876"/>
                  </a:lnTo>
                  <a:lnTo>
                    <a:pt x="0" y="207487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  <p:sp>
          <p:nvSpPr>
            <p:cNvPr name="Freeform 24" id="24"/>
            <p:cNvSpPr/>
            <p:nvPr/>
          </p:nvSpPr>
          <p:spPr>
            <a:xfrm flipH="false" flipV="false" rot="-10800000">
              <a:off x="21372117" y="884021"/>
              <a:ext cx="21372117" cy="1665244"/>
            </a:xfrm>
            <a:custGeom>
              <a:avLst/>
              <a:gdLst/>
              <a:ahLst/>
              <a:cxnLst/>
              <a:rect r="r" b="b" t="t" l="l"/>
              <a:pathLst>
                <a:path h="1665244" w="21372117">
                  <a:moveTo>
                    <a:pt x="0" y="0"/>
                  </a:moveTo>
                  <a:lnTo>
                    <a:pt x="21372116" y="0"/>
                  </a:lnTo>
                  <a:lnTo>
                    <a:pt x="21372116" y="1665244"/>
                  </a:lnTo>
                  <a:lnTo>
                    <a:pt x="0" y="166524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</p:grpSp>
      <p:sp>
        <p:nvSpPr>
          <p:cNvPr name="Freeform 25" id="25"/>
          <p:cNvSpPr/>
          <p:nvPr/>
        </p:nvSpPr>
        <p:spPr>
          <a:xfrm flipH="false" flipV="false" rot="5400000">
            <a:off x="2479249" y="12174679"/>
            <a:ext cx="955335" cy="1963072"/>
          </a:xfrm>
          <a:custGeom>
            <a:avLst/>
            <a:gdLst/>
            <a:ahLst/>
            <a:cxnLst/>
            <a:rect r="r" b="b" t="t" l="l"/>
            <a:pathLst>
              <a:path h="1963072" w="955335">
                <a:moveTo>
                  <a:pt x="0" y="0"/>
                </a:moveTo>
                <a:lnTo>
                  <a:pt x="955334" y="0"/>
                </a:lnTo>
                <a:lnTo>
                  <a:pt x="955334" y="1963071"/>
                </a:lnTo>
                <a:lnTo>
                  <a:pt x="0" y="196307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20534270" y="22148270"/>
            <a:ext cx="849730" cy="1975532"/>
          </a:xfrm>
          <a:custGeom>
            <a:avLst/>
            <a:gdLst/>
            <a:ahLst/>
            <a:cxnLst/>
            <a:rect r="r" b="b" t="t" l="l"/>
            <a:pathLst>
              <a:path h="1975532" w="849730">
                <a:moveTo>
                  <a:pt x="0" y="0"/>
                </a:moveTo>
                <a:lnTo>
                  <a:pt x="849730" y="0"/>
                </a:lnTo>
                <a:lnTo>
                  <a:pt x="849730" y="1975533"/>
                </a:lnTo>
                <a:lnTo>
                  <a:pt x="0" y="197553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0" y="24368803"/>
            <a:ext cx="849730" cy="1975532"/>
          </a:xfrm>
          <a:custGeom>
            <a:avLst/>
            <a:gdLst/>
            <a:ahLst/>
            <a:cxnLst/>
            <a:rect r="r" b="b" t="t" l="l"/>
            <a:pathLst>
              <a:path h="1975532" w="849730">
                <a:moveTo>
                  <a:pt x="0" y="0"/>
                </a:moveTo>
                <a:lnTo>
                  <a:pt x="849730" y="0"/>
                </a:lnTo>
                <a:lnTo>
                  <a:pt x="849730" y="1975532"/>
                </a:lnTo>
                <a:lnTo>
                  <a:pt x="0" y="197553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grpSp>
        <p:nvGrpSpPr>
          <p:cNvPr name="Group 28" id="28"/>
          <p:cNvGrpSpPr/>
          <p:nvPr/>
        </p:nvGrpSpPr>
        <p:grpSpPr>
          <a:xfrm rot="0">
            <a:off x="-1592014" y="1752991"/>
            <a:ext cx="23982403" cy="2911344"/>
            <a:chOff x="0" y="0"/>
            <a:chExt cx="3038549" cy="368865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3038549" cy="368865"/>
            </a:xfrm>
            <a:custGeom>
              <a:avLst/>
              <a:gdLst/>
              <a:ahLst/>
              <a:cxnLst/>
              <a:rect r="r" b="b" t="t" l="l"/>
              <a:pathLst>
                <a:path h="368865" w="3038549">
                  <a:moveTo>
                    <a:pt x="33896" y="0"/>
                  </a:moveTo>
                  <a:lnTo>
                    <a:pt x="3004653" y="0"/>
                  </a:lnTo>
                  <a:cubicBezTo>
                    <a:pt x="3023373" y="0"/>
                    <a:pt x="3038549" y="15176"/>
                    <a:pt x="3038549" y="33896"/>
                  </a:cubicBezTo>
                  <a:lnTo>
                    <a:pt x="3038549" y="334969"/>
                  </a:lnTo>
                  <a:cubicBezTo>
                    <a:pt x="3038549" y="353689"/>
                    <a:pt x="3023373" y="368865"/>
                    <a:pt x="3004653" y="368865"/>
                  </a:cubicBezTo>
                  <a:lnTo>
                    <a:pt x="33896" y="368865"/>
                  </a:lnTo>
                  <a:cubicBezTo>
                    <a:pt x="15176" y="368865"/>
                    <a:pt x="0" y="353689"/>
                    <a:pt x="0" y="334969"/>
                  </a:cubicBezTo>
                  <a:lnTo>
                    <a:pt x="0" y="33896"/>
                  </a:lnTo>
                  <a:cubicBezTo>
                    <a:pt x="0" y="15176"/>
                    <a:pt x="15176" y="0"/>
                    <a:pt x="33896" y="0"/>
                  </a:cubicBezTo>
                  <a:close/>
                </a:path>
              </a:pathLst>
            </a:custGeom>
            <a:solidFill>
              <a:srgbClr val="00A8E3"/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0" y="-76200"/>
              <a:ext cx="3038549" cy="4450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599"/>
                </a:lnSpc>
              </a:pPr>
            </a:p>
          </p:txBody>
        </p:sp>
      </p:grpSp>
      <p:sp>
        <p:nvSpPr>
          <p:cNvPr name="Freeform 31" id="31"/>
          <p:cNvSpPr/>
          <p:nvPr/>
        </p:nvSpPr>
        <p:spPr>
          <a:xfrm flipH="false" flipV="false" rot="0">
            <a:off x="16653075" y="1070014"/>
            <a:ext cx="4002377" cy="4200858"/>
          </a:xfrm>
          <a:custGeom>
            <a:avLst/>
            <a:gdLst/>
            <a:ahLst/>
            <a:cxnLst/>
            <a:rect r="r" b="b" t="t" l="l"/>
            <a:pathLst>
              <a:path h="4200858" w="4002377">
                <a:moveTo>
                  <a:pt x="0" y="0"/>
                </a:moveTo>
                <a:lnTo>
                  <a:pt x="4002378" y="0"/>
                </a:lnTo>
                <a:lnTo>
                  <a:pt x="4002378" y="4200858"/>
                </a:lnTo>
                <a:lnTo>
                  <a:pt x="0" y="420085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32" id="32"/>
          <p:cNvSpPr txBox="true"/>
          <p:nvPr/>
        </p:nvSpPr>
        <p:spPr>
          <a:xfrm rot="0">
            <a:off x="0" y="1638691"/>
            <a:ext cx="18423290" cy="31076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59"/>
              </a:lnSpc>
            </a:pPr>
            <a:r>
              <a:rPr lang="en-US" b="true" sz="5899">
                <a:solidFill>
                  <a:srgbClr val="FFFFFF"/>
                </a:solidFill>
                <a:latin typeface="Anek Bangla Bold"/>
                <a:ea typeface="Anek Bangla Bold"/>
                <a:cs typeface="Anek Bangla Bold"/>
                <a:sym typeface="Anek Bangla Bold"/>
              </a:rPr>
              <a:t>“ILUMINET”</a:t>
            </a:r>
          </a:p>
          <a:p>
            <a:pPr algn="ctr">
              <a:lnSpc>
                <a:spcPts val="8259"/>
              </a:lnSpc>
            </a:pPr>
            <a:r>
              <a:rPr lang="en-US" b="true" sz="5899">
                <a:solidFill>
                  <a:srgbClr val="FFFFFF"/>
                </a:solidFill>
                <a:latin typeface="Anek Bangla Bold"/>
                <a:ea typeface="Anek Bangla Bold"/>
                <a:cs typeface="Anek Bangla Bold"/>
                <a:sym typeface="Anek Bangla Bold"/>
              </a:rPr>
              <a:t>SISTEMA DE ALUMBRADO PÚBLICO INTELIGENTE BASADO EN IOT</a:t>
            </a:r>
          </a:p>
        </p:txBody>
      </p:sp>
      <p:grpSp>
        <p:nvGrpSpPr>
          <p:cNvPr name="Group 33" id="33"/>
          <p:cNvGrpSpPr/>
          <p:nvPr/>
        </p:nvGrpSpPr>
        <p:grpSpPr>
          <a:xfrm rot="0">
            <a:off x="2138400" y="13941597"/>
            <a:ext cx="17107200" cy="7336703"/>
            <a:chOff x="0" y="0"/>
            <a:chExt cx="2167467" cy="929554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2167467" cy="929554"/>
            </a:xfrm>
            <a:custGeom>
              <a:avLst/>
              <a:gdLst/>
              <a:ahLst/>
              <a:cxnLst/>
              <a:rect r="r" b="b" t="t" l="l"/>
              <a:pathLst>
                <a:path h="929554" w="2167467">
                  <a:moveTo>
                    <a:pt x="10409" y="0"/>
                  </a:moveTo>
                  <a:lnTo>
                    <a:pt x="2157058" y="0"/>
                  </a:lnTo>
                  <a:cubicBezTo>
                    <a:pt x="2162807" y="0"/>
                    <a:pt x="2167467" y="4660"/>
                    <a:pt x="2167467" y="10409"/>
                  </a:cubicBezTo>
                  <a:lnTo>
                    <a:pt x="2167467" y="919145"/>
                  </a:lnTo>
                  <a:cubicBezTo>
                    <a:pt x="2167467" y="924893"/>
                    <a:pt x="2162807" y="929554"/>
                    <a:pt x="2157058" y="929554"/>
                  </a:cubicBezTo>
                  <a:lnTo>
                    <a:pt x="10409" y="929554"/>
                  </a:lnTo>
                  <a:cubicBezTo>
                    <a:pt x="4660" y="929554"/>
                    <a:pt x="0" y="924893"/>
                    <a:pt x="0" y="919145"/>
                  </a:cubicBezTo>
                  <a:lnTo>
                    <a:pt x="0" y="10409"/>
                  </a:lnTo>
                  <a:cubicBezTo>
                    <a:pt x="0" y="4660"/>
                    <a:pt x="4660" y="0"/>
                    <a:pt x="1040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00A8E3"/>
              </a:solidFill>
              <a:prstDash val="solid"/>
              <a:round/>
            </a:ln>
          </p:spPr>
        </p:sp>
        <p:sp>
          <p:nvSpPr>
            <p:cNvPr name="TextBox 35" id="35"/>
            <p:cNvSpPr txBox="true"/>
            <p:nvPr/>
          </p:nvSpPr>
          <p:spPr>
            <a:xfrm>
              <a:off x="0" y="-76200"/>
              <a:ext cx="2167467" cy="10057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59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36" id="36"/>
          <p:cNvSpPr txBox="true"/>
          <p:nvPr/>
        </p:nvSpPr>
        <p:spPr>
          <a:xfrm rot="0">
            <a:off x="2677456" y="14889583"/>
            <a:ext cx="4619610" cy="3728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b="true" sz="2199">
                <a:solidFill>
                  <a:srgbClr val="00A8E3"/>
                </a:solidFill>
                <a:latin typeface="Anek Bangla Bold"/>
                <a:ea typeface="Anek Bangla Bold"/>
                <a:cs typeface="Anek Bangla Bold"/>
                <a:sym typeface="Anek Bangla Bold"/>
              </a:rPr>
              <a:t>FUNDAMENTACIÓN | HIPÓTESIS: </a:t>
            </a:r>
          </a:p>
        </p:txBody>
      </p:sp>
      <p:grpSp>
        <p:nvGrpSpPr>
          <p:cNvPr name="Group 37" id="37"/>
          <p:cNvGrpSpPr/>
          <p:nvPr/>
        </p:nvGrpSpPr>
        <p:grpSpPr>
          <a:xfrm rot="0">
            <a:off x="2138400" y="21912836"/>
            <a:ext cx="7677084" cy="6319878"/>
            <a:chOff x="0" y="0"/>
            <a:chExt cx="972680" cy="800723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972680" cy="800723"/>
            </a:xfrm>
            <a:custGeom>
              <a:avLst/>
              <a:gdLst/>
              <a:ahLst/>
              <a:cxnLst/>
              <a:rect r="r" b="b" t="t" l="l"/>
              <a:pathLst>
                <a:path h="800723" w="972680">
                  <a:moveTo>
                    <a:pt x="23194" y="0"/>
                  </a:moveTo>
                  <a:lnTo>
                    <a:pt x="949485" y="0"/>
                  </a:lnTo>
                  <a:cubicBezTo>
                    <a:pt x="962295" y="0"/>
                    <a:pt x="972680" y="10384"/>
                    <a:pt x="972680" y="23194"/>
                  </a:cubicBezTo>
                  <a:lnTo>
                    <a:pt x="972680" y="777529"/>
                  </a:lnTo>
                  <a:cubicBezTo>
                    <a:pt x="972680" y="790338"/>
                    <a:pt x="962295" y="800723"/>
                    <a:pt x="949485" y="800723"/>
                  </a:cubicBezTo>
                  <a:lnTo>
                    <a:pt x="23194" y="800723"/>
                  </a:lnTo>
                  <a:cubicBezTo>
                    <a:pt x="10384" y="800723"/>
                    <a:pt x="0" y="790338"/>
                    <a:pt x="0" y="777529"/>
                  </a:cubicBezTo>
                  <a:lnTo>
                    <a:pt x="0" y="23194"/>
                  </a:lnTo>
                  <a:cubicBezTo>
                    <a:pt x="0" y="10384"/>
                    <a:pt x="10384" y="0"/>
                    <a:pt x="2319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00A8E3"/>
              </a:solidFill>
              <a:prstDash val="solid"/>
              <a:round/>
            </a:ln>
          </p:spPr>
        </p:sp>
        <p:sp>
          <p:nvSpPr>
            <p:cNvPr name="TextBox 39" id="39"/>
            <p:cNvSpPr txBox="true"/>
            <p:nvPr/>
          </p:nvSpPr>
          <p:spPr>
            <a:xfrm>
              <a:off x="0" y="-76200"/>
              <a:ext cx="972680" cy="8769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59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40" id="40"/>
          <p:cNvSpPr txBox="true"/>
          <p:nvPr/>
        </p:nvSpPr>
        <p:spPr>
          <a:xfrm rot="0">
            <a:off x="3285157" y="22021250"/>
            <a:ext cx="4318907" cy="3728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b="true" sz="2199">
                <a:solidFill>
                  <a:srgbClr val="00A8E3"/>
                </a:solidFill>
                <a:latin typeface="Anek Bangla Bold"/>
                <a:ea typeface="Anek Bangla Bold"/>
                <a:cs typeface="Anek Bangla Bold"/>
                <a:sym typeface="Anek Bangla Bold"/>
              </a:rPr>
              <a:t>ACCIONES | RECURSOS  |  TIEMPO:</a:t>
            </a:r>
          </a:p>
        </p:txBody>
      </p:sp>
      <p:grpSp>
        <p:nvGrpSpPr>
          <p:cNvPr name="Group 41" id="41"/>
          <p:cNvGrpSpPr/>
          <p:nvPr/>
        </p:nvGrpSpPr>
        <p:grpSpPr>
          <a:xfrm rot="0">
            <a:off x="10574468" y="21912836"/>
            <a:ext cx="8671132" cy="6281778"/>
            <a:chOff x="0" y="0"/>
            <a:chExt cx="1120832" cy="811984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1120832" cy="811984"/>
            </a:xfrm>
            <a:custGeom>
              <a:avLst/>
              <a:gdLst/>
              <a:ahLst/>
              <a:cxnLst/>
              <a:rect r="r" b="b" t="t" l="l"/>
              <a:pathLst>
                <a:path h="811984" w="1120832">
                  <a:moveTo>
                    <a:pt x="20535" y="0"/>
                  </a:moveTo>
                  <a:lnTo>
                    <a:pt x="1100297" y="0"/>
                  </a:lnTo>
                  <a:cubicBezTo>
                    <a:pt x="1111638" y="0"/>
                    <a:pt x="1120832" y="9194"/>
                    <a:pt x="1120832" y="20535"/>
                  </a:cubicBezTo>
                  <a:lnTo>
                    <a:pt x="1120832" y="791449"/>
                  </a:lnTo>
                  <a:cubicBezTo>
                    <a:pt x="1120832" y="802790"/>
                    <a:pt x="1111638" y="811984"/>
                    <a:pt x="1100297" y="811984"/>
                  </a:cubicBezTo>
                  <a:lnTo>
                    <a:pt x="20535" y="811984"/>
                  </a:lnTo>
                  <a:cubicBezTo>
                    <a:pt x="9194" y="811984"/>
                    <a:pt x="0" y="802790"/>
                    <a:pt x="0" y="791449"/>
                  </a:cubicBezTo>
                  <a:lnTo>
                    <a:pt x="0" y="20535"/>
                  </a:lnTo>
                  <a:cubicBezTo>
                    <a:pt x="0" y="9194"/>
                    <a:pt x="9194" y="0"/>
                    <a:pt x="2053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00A8E3"/>
              </a:solidFill>
              <a:prstDash val="solid"/>
              <a:round/>
            </a:ln>
          </p:spPr>
        </p:sp>
        <p:sp>
          <p:nvSpPr>
            <p:cNvPr name="TextBox 43" id="43"/>
            <p:cNvSpPr txBox="true"/>
            <p:nvPr/>
          </p:nvSpPr>
          <p:spPr>
            <a:xfrm>
              <a:off x="0" y="-76200"/>
              <a:ext cx="1120832" cy="888184"/>
            </a:xfrm>
            <a:prstGeom prst="rect">
              <a:avLst/>
            </a:prstGeom>
          </p:spPr>
          <p:txBody>
            <a:bodyPr anchor="ctr" rtlCol="false" tIns="49793" lIns="49793" bIns="49793" rIns="49793"/>
            <a:lstStyle/>
            <a:p>
              <a:pPr algn="ctr">
                <a:lnSpc>
                  <a:spcPts val="559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44" id="44"/>
          <p:cNvSpPr txBox="true"/>
          <p:nvPr/>
        </p:nvSpPr>
        <p:spPr>
          <a:xfrm rot="0">
            <a:off x="11108055" y="22074238"/>
            <a:ext cx="7500770" cy="375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18"/>
              </a:lnSpc>
            </a:pPr>
            <a:r>
              <a:rPr lang="en-US" b="true" sz="2156">
                <a:solidFill>
                  <a:srgbClr val="00A8E3"/>
                </a:solidFill>
                <a:latin typeface="Anek Bangla Bold"/>
                <a:ea typeface="Anek Bangla Bold"/>
                <a:cs typeface="Anek Bangla Bold"/>
                <a:sym typeface="Anek Bangla Bold"/>
              </a:rPr>
              <a:t>PRODUCTO FINAL | CONCLUSIONES  | RESULTADOS ESPERADOS: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14770514" y="5869319"/>
            <a:ext cx="2432401" cy="375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18"/>
              </a:lnSpc>
            </a:pPr>
            <a:r>
              <a:rPr lang="en-US" b="true" sz="2156">
                <a:solidFill>
                  <a:srgbClr val="00A8E3"/>
                </a:solidFill>
                <a:latin typeface="Anek Bangla Bold"/>
                <a:ea typeface="Anek Bangla Bold"/>
                <a:cs typeface="Anek Bangla Bold"/>
                <a:sym typeface="Anek Bangla Bold"/>
              </a:rPr>
              <a:t>OBJETIVO GENERAL: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14672905" y="8687635"/>
            <a:ext cx="2953723" cy="3738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18"/>
              </a:lnSpc>
            </a:pPr>
            <a:r>
              <a:rPr lang="en-US" sz="2156" b="true">
                <a:solidFill>
                  <a:srgbClr val="00A8E3"/>
                </a:solidFill>
                <a:latin typeface="Anek Bangla Bold"/>
                <a:ea typeface="Anek Bangla Bold"/>
                <a:cs typeface="Anek Bangla Bold"/>
                <a:sym typeface="Anek Bangla Bold"/>
              </a:rPr>
              <a:t>OBJETIVOS ESPECÍFICOS: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2345128" y="28427166"/>
            <a:ext cx="1829516" cy="375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18"/>
              </a:lnSpc>
            </a:pPr>
            <a:r>
              <a:rPr lang="en-US" b="true" sz="2156">
                <a:solidFill>
                  <a:srgbClr val="00A8E3"/>
                </a:solidFill>
                <a:latin typeface="Anek Bangla Bold"/>
                <a:ea typeface="Anek Bangla Bold"/>
                <a:cs typeface="Anek Bangla Bold"/>
                <a:sym typeface="Anek Bangla Bold"/>
              </a:rPr>
              <a:t>INTEGRANTES: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10692000" y="28427166"/>
            <a:ext cx="1902432" cy="375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18"/>
              </a:lnSpc>
            </a:pPr>
            <a:r>
              <a:rPr lang="en-US" b="true" sz="2156">
                <a:solidFill>
                  <a:srgbClr val="00A8E3"/>
                </a:solidFill>
                <a:latin typeface="Anek Bangla Bold"/>
                <a:ea typeface="Anek Bangla Bold"/>
                <a:cs typeface="Anek Bangla Bold"/>
                <a:sym typeface="Anek Bangla Bold"/>
              </a:rPr>
              <a:t>TECNICATURA: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11016533" y="29069323"/>
            <a:ext cx="1253367" cy="375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18"/>
              </a:lnSpc>
            </a:pPr>
            <a:r>
              <a:rPr lang="en-US" b="true" sz="2156">
                <a:solidFill>
                  <a:srgbClr val="00A8E3"/>
                </a:solidFill>
                <a:latin typeface="Anek Bangla Bold"/>
                <a:ea typeface="Anek Bangla Bold"/>
                <a:cs typeface="Anek Bangla Bold"/>
                <a:sym typeface="Anek Bangla Bold"/>
              </a:rPr>
              <a:t>COHORTE:</a:t>
            </a:r>
          </a:p>
        </p:txBody>
      </p:sp>
      <p:sp>
        <p:nvSpPr>
          <p:cNvPr name="TextBox 50" id="50"/>
          <p:cNvSpPr txBox="true"/>
          <p:nvPr/>
        </p:nvSpPr>
        <p:spPr>
          <a:xfrm rot="0">
            <a:off x="11016533" y="29673627"/>
            <a:ext cx="1206012" cy="375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18"/>
              </a:lnSpc>
            </a:pPr>
            <a:r>
              <a:rPr lang="en-US" b="true" sz="2156">
                <a:solidFill>
                  <a:srgbClr val="00A8E3"/>
                </a:solidFill>
                <a:latin typeface="Anek Bangla Bold"/>
                <a:ea typeface="Anek Bangla Bold"/>
                <a:cs typeface="Anek Bangla Bold"/>
                <a:sym typeface="Anek Bangla Bold"/>
              </a:rPr>
              <a:t>DOCENTE:</a:t>
            </a:r>
          </a:p>
        </p:txBody>
      </p:sp>
      <p:sp>
        <p:nvSpPr>
          <p:cNvPr name="TextBox 51" id="51"/>
          <p:cNvSpPr txBox="true"/>
          <p:nvPr/>
        </p:nvSpPr>
        <p:spPr>
          <a:xfrm rot="0">
            <a:off x="2616678" y="8601964"/>
            <a:ext cx="4373269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Anek Bangla"/>
                <a:ea typeface="Anek Bangla"/>
                <a:cs typeface="Anek Bangla"/>
                <a:sym typeface="Anek Bangla"/>
              </a:rPr>
              <a:t>DESARROLLO DE APLICACIONES IOT</a:t>
            </a:r>
          </a:p>
        </p:txBody>
      </p:sp>
      <p:sp>
        <p:nvSpPr>
          <p:cNvPr name="TextBox 52" id="52"/>
          <p:cNvSpPr txBox="true"/>
          <p:nvPr/>
        </p:nvSpPr>
        <p:spPr>
          <a:xfrm rot="0">
            <a:off x="2800627" y="6636883"/>
            <a:ext cx="4373269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Anek Bangla"/>
                <a:ea typeface="Anek Bangla"/>
                <a:cs typeface="Anek Bangla"/>
                <a:sym typeface="Anek Bangla"/>
              </a:rPr>
              <a:t>T</a:t>
            </a:r>
            <a:r>
              <a:rPr lang="en-US" sz="2199">
                <a:solidFill>
                  <a:srgbClr val="000000"/>
                </a:solidFill>
                <a:latin typeface="Anek Bangla"/>
                <a:ea typeface="Anek Bangla"/>
                <a:cs typeface="Anek Bangla"/>
                <a:sym typeface="Anek Bangla"/>
              </a:rPr>
              <a:t>ECNOLÓGICO</a:t>
            </a:r>
          </a:p>
        </p:txBody>
      </p:sp>
      <p:sp>
        <p:nvSpPr>
          <p:cNvPr name="TextBox 53" id="53"/>
          <p:cNvSpPr txBox="true"/>
          <p:nvPr/>
        </p:nvSpPr>
        <p:spPr>
          <a:xfrm rot="0">
            <a:off x="2138400" y="10236615"/>
            <a:ext cx="5798206" cy="16567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10211" indent="-205106" lvl="1">
              <a:lnSpc>
                <a:spcPts val="2660"/>
              </a:lnSpc>
              <a:buFont typeface="Arial"/>
              <a:buChar char="•"/>
            </a:pPr>
            <a:r>
              <a:rPr lang="en-US" sz="1900">
                <a:solidFill>
                  <a:srgbClr val="000000"/>
                </a:solidFill>
                <a:latin typeface="Anek Bangla"/>
                <a:ea typeface="Anek Bangla"/>
                <a:cs typeface="Anek Bangla"/>
                <a:sym typeface="Anek Bangla"/>
              </a:rPr>
              <a:t>IOT APLIC</a:t>
            </a:r>
            <a:r>
              <a:rPr lang="en-US" sz="1900">
                <a:solidFill>
                  <a:srgbClr val="000000"/>
                </a:solidFill>
                <a:latin typeface="Anek Bangla"/>
                <a:ea typeface="Anek Bangla"/>
                <a:cs typeface="Anek Bangla"/>
                <a:sym typeface="Anek Bangla"/>
              </a:rPr>
              <a:t>ADO A LA MOVILIDAD Y GESTIÓN URBANA.</a:t>
            </a:r>
          </a:p>
          <a:p>
            <a:pPr algn="ctr" marL="410211" indent="-205106" lvl="1">
              <a:lnSpc>
                <a:spcPts val="2660"/>
              </a:lnSpc>
              <a:buFont typeface="Arial"/>
              <a:buChar char="•"/>
            </a:pPr>
            <a:r>
              <a:rPr lang="en-US" sz="1900">
                <a:solidFill>
                  <a:srgbClr val="000000"/>
                </a:solidFill>
                <a:latin typeface="Anek Bangla"/>
                <a:ea typeface="Anek Bangla"/>
                <a:cs typeface="Anek Bangla"/>
                <a:sym typeface="Anek Bangla"/>
              </a:rPr>
              <a:t>IOT EN ENERGÍA, MEDIOAMBIENTE Y SERVICIOS PÚBLICOS.</a:t>
            </a:r>
          </a:p>
          <a:p>
            <a:pPr algn="ctr" marL="410211" indent="-205106" lvl="1">
              <a:lnSpc>
                <a:spcPts val="2660"/>
              </a:lnSpc>
              <a:buFont typeface="Arial"/>
              <a:buChar char="•"/>
            </a:pPr>
            <a:r>
              <a:rPr lang="en-US" sz="1900">
                <a:solidFill>
                  <a:srgbClr val="000000"/>
                </a:solidFill>
                <a:latin typeface="Anek Bangla"/>
                <a:ea typeface="Anek Bangla"/>
                <a:cs typeface="Anek Bangla"/>
                <a:sym typeface="Anek Bangla"/>
              </a:rPr>
              <a:t>INTERACCIÓN CIUDADANA Y SERVICIOS INTELIGENTES</a:t>
            </a:r>
          </a:p>
          <a:p>
            <a:pPr algn="ctr">
              <a:lnSpc>
                <a:spcPts val="2660"/>
              </a:lnSpc>
            </a:pPr>
          </a:p>
        </p:txBody>
      </p:sp>
      <p:sp>
        <p:nvSpPr>
          <p:cNvPr name="TextBox 54" id="54"/>
          <p:cNvSpPr txBox="true"/>
          <p:nvPr/>
        </p:nvSpPr>
        <p:spPr>
          <a:xfrm rot="0">
            <a:off x="8536231" y="6725994"/>
            <a:ext cx="5143648" cy="4813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>
                <a:solidFill>
                  <a:srgbClr val="000000"/>
                </a:solidFill>
                <a:latin typeface="Anek Bangla"/>
                <a:ea typeface="Anek Bangla"/>
                <a:cs typeface="Anek Bangla"/>
                <a:sym typeface="Anek Bangla"/>
              </a:rPr>
              <a:t>EL ALUMBRADO PÚBLICO TRADICIONAL GENERA UN EL</a:t>
            </a:r>
            <a:r>
              <a:rPr lang="en-US" sz="2100">
                <a:solidFill>
                  <a:srgbClr val="000000"/>
                </a:solidFill>
                <a:latin typeface="Anek Bangla"/>
                <a:ea typeface="Anek Bangla"/>
                <a:cs typeface="Anek Bangla"/>
                <a:sym typeface="Anek Bangla"/>
              </a:rPr>
              <a:t>EVADO CONSUMO ENERGÉTICO Y ALTOS COSTOS OPERATIVOS. ADEMÁS, PROVOCA ZONAS CON ILUMINACIÓN DEFICIENTE QUE AFECTAN LA SEGURIDAD CIUDADANA, INCREMENTAN LA PERCEPCIÓN DE INSEGURIDAD Y LIMITAN LA CIRCULACIÓN NOCTURNA. LA FALTA DE MONITOREO EN TIEMPO REAL RETRASA LA DETECCIÓN DE FALLAS Y LA RESPUESTA ANTE RECLAMOS COMUNITARIOS, DEPENDIENDO DE PROCESOS MANUALES O APLICACIONES QUE EXCLUYEN A UN SECTOR DE LA POBLACIÓN</a:t>
            </a:r>
          </a:p>
        </p:txBody>
      </p:sp>
      <p:sp>
        <p:nvSpPr>
          <p:cNvPr name="TextBox 55" id="55"/>
          <p:cNvSpPr txBox="true"/>
          <p:nvPr/>
        </p:nvSpPr>
        <p:spPr>
          <a:xfrm rot="0">
            <a:off x="14336655" y="6197398"/>
            <a:ext cx="4949757" cy="2111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Anek Bangla"/>
                <a:ea typeface="Anek Bangla"/>
                <a:cs typeface="Anek Bangla"/>
                <a:sym typeface="Anek Bangla"/>
              </a:rPr>
              <a:t>IMPLEM</a:t>
            </a:r>
            <a:r>
              <a:rPr lang="en-US" sz="2000">
                <a:solidFill>
                  <a:srgbClr val="000000"/>
                </a:solidFill>
                <a:latin typeface="Anek Bangla"/>
                <a:ea typeface="Anek Bangla"/>
                <a:cs typeface="Anek Bangla"/>
                <a:sym typeface="Anek Bangla"/>
              </a:rPr>
              <a:t>ENTAR UN SISTEMA INTELIGENTE DE ALUMBRADO PÚBLICO QUE OPTIMICE EL CONSUMO ENERGÉTICO, MEJORE LA GESTIÓN OPERATIVA Y AUMENTE LA SEGURIDAD CIUDADANA MEDIANTE EL USO DE SENSORES Y UNA PLATAFORMA DE MONITOREO REMOTO</a:t>
            </a:r>
          </a:p>
        </p:txBody>
      </p:sp>
      <p:sp>
        <p:nvSpPr>
          <p:cNvPr name="TextBox 56" id="56"/>
          <p:cNvSpPr txBox="true"/>
          <p:nvPr/>
        </p:nvSpPr>
        <p:spPr>
          <a:xfrm rot="0">
            <a:off x="14336655" y="9250460"/>
            <a:ext cx="4807127" cy="2642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367032" indent="-183516" lvl="1">
              <a:lnSpc>
                <a:spcPts val="2380"/>
              </a:lnSpc>
              <a:buFont typeface="Arial"/>
              <a:buChar char="•"/>
            </a:pPr>
            <a:r>
              <a:rPr lang="en-US" sz="1700">
                <a:solidFill>
                  <a:srgbClr val="000000"/>
                </a:solidFill>
                <a:latin typeface="Anek Bangla"/>
                <a:ea typeface="Anek Bangla"/>
                <a:cs typeface="Anek Bangla"/>
                <a:sym typeface="Anek Bangla"/>
              </a:rPr>
              <a:t>AUTOMATIZ</a:t>
            </a:r>
            <a:r>
              <a:rPr lang="en-US" sz="1700">
                <a:solidFill>
                  <a:srgbClr val="000000"/>
                </a:solidFill>
                <a:latin typeface="Anek Bangla"/>
                <a:ea typeface="Anek Bangla"/>
                <a:cs typeface="Anek Bangla"/>
                <a:sym typeface="Anek Bangla"/>
              </a:rPr>
              <a:t>AR EL ENCENDIDO Y LA REGULACIÓN DE INTENSIDAD DE LAS LUMINARIAS.</a:t>
            </a:r>
          </a:p>
          <a:p>
            <a:pPr algn="ctr" marL="367032" indent="-183516" lvl="1">
              <a:lnSpc>
                <a:spcPts val="2380"/>
              </a:lnSpc>
              <a:buFont typeface="Arial"/>
              <a:buChar char="•"/>
            </a:pPr>
            <a:r>
              <a:rPr lang="en-US" sz="1700">
                <a:solidFill>
                  <a:srgbClr val="000000"/>
                </a:solidFill>
                <a:latin typeface="Anek Bangla"/>
                <a:ea typeface="Anek Bangla"/>
                <a:cs typeface="Anek Bangla"/>
                <a:sym typeface="Anek Bangla"/>
              </a:rPr>
              <a:t>MONITOREAR EN TIEMPO REAL EL ESTADO Y EL CONSUMO DEL SISTEMA.</a:t>
            </a:r>
          </a:p>
          <a:p>
            <a:pPr algn="ctr" marL="367032" indent="-183516" lvl="1">
              <a:lnSpc>
                <a:spcPts val="2380"/>
              </a:lnSpc>
              <a:buFont typeface="Arial"/>
              <a:buChar char="•"/>
            </a:pPr>
            <a:r>
              <a:rPr lang="en-US" sz="1700">
                <a:solidFill>
                  <a:srgbClr val="000000"/>
                </a:solidFill>
                <a:latin typeface="Anek Bangla"/>
                <a:ea typeface="Anek Bangla"/>
                <a:cs typeface="Anek Bangla"/>
                <a:sym typeface="Anek Bangla"/>
              </a:rPr>
              <a:t>REDUCIR EL CONSUMO ELÉCTRICO MEDIANTE UNA GESTIÓN ADAPTATIVA.</a:t>
            </a:r>
          </a:p>
          <a:p>
            <a:pPr algn="ctr" marL="367032" indent="-183516" lvl="1">
              <a:lnSpc>
                <a:spcPts val="2380"/>
              </a:lnSpc>
              <a:buFont typeface="Arial"/>
              <a:buChar char="•"/>
            </a:pPr>
            <a:r>
              <a:rPr lang="en-US" sz="1700">
                <a:solidFill>
                  <a:srgbClr val="000000"/>
                </a:solidFill>
                <a:latin typeface="Anek Bangla"/>
                <a:ea typeface="Anek Bangla"/>
                <a:cs typeface="Anek Bangla"/>
                <a:sym typeface="Anek Bangla"/>
              </a:rPr>
              <a:t>FACILITAR EL MANTENIMIENTO PREVENTIVO Y CORRECTIVO DEL SISTEMA.</a:t>
            </a:r>
          </a:p>
          <a:p>
            <a:pPr algn="ctr">
              <a:lnSpc>
                <a:spcPts val="2380"/>
              </a:lnSpc>
            </a:pPr>
          </a:p>
        </p:txBody>
      </p:sp>
      <p:sp>
        <p:nvSpPr>
          <p:cNvPr name="TextBox 57" id="57"/>
          <p:cNvSpPr txBox="true"/>
          <p:nvPr/>
        </p:nvSpPr>
        <p:spPr>
          <a:xfrm rot="0">
            <a:off x="2245952" y="15471944"/>
            <a:ext cx="16897831" cy="56413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59"/>
              </a:lnSpc>
            </a:pPr>
            <a:r>
              <a:rPr lang="en-US" b="true" sz="2899">
                <a:solidFill>
                  <a:srgbClr val="000000"/>
                </a:solidFill>
                <a:latin typeface="Anek Bangla Bold"/>
                <a:ea typeface="Anek Bangla Bold"/>
                <a:cs typeface="Anek Bangla Bold"/>
                <a:sym typeface="Anek Bangla Bold"/>
              </a:rPr>
              <a:t>FUNDAMENTACIÓN</a:t>
            </a:r>
            <a:r>
              <a:rPr lang="en-US" sz="2899">
                <a:solidFill>
                  <a:srgbClr val="000000"/>
                </a:solidFill>
                <a:latin typeface="Anek Bangla"/>
                <a:ea typeface="Anek Bangla"/>
                <a:cs typeface="Anek Bangla"/>
                <a:sym typeface="Anek Bangla"/>
              </a:rPr>
              <a:t>:</a:t>
            </a:r>
          </a:p>
          <a:p>
            <a:pPr algn="ctr">
              <a:lnSpc>
                <a:spcPts val="4059"/>
              </a:lnSpc>
            </a:pPr>
            <a:r>
              <a:rPr lang="en-US" sz="2899">
                <a:solidFill>
                  <a:srgbClr val="000000"/>
                </a:solidFill>
                <a:latin typeface="Anek Bangla"/>
                <a:ea typeface="Anek Bangla"/>
                <a:cs typeface="Anek Bangla"/>
                <a:sym typeface="Anek Bangla"/>
              </a:rPr>
              <a:t> EL PROYECTO SURGE DE LA NECESIDAD DE TRANSFORMAR LA INFRA</a:t>
            </a:r>
            <a:r>
              <a:rPr lang="en-US" sz="2899">
                <a:solidFill>
                  <a:srgbClr val="000000"/>
                </a:solidFill>
                <a:latin typeface="Anek Bangla"/>
                <a:ea typeface="Anek Bangla"/>
                <a:cs typeface="Anek Bangla"/>
                <a:sym typeface="Anek Bangla"/>
              </a:rPr>
              <a:t>ESTRUCTURA URBANA MEDIANTE TECNOLOGÍA IOT, CON IMPACTO POSITIVO EN LA SOSTENIBILIDAD, SEGURIDAD Y ECONOMÍA LOCAL.</a:t>
            </a:r>
          </a:p>
          <a:p>
            <a:pPr algn="ctr">
              <a:lnSpc>
                <a:spcPts val="4059"/>
              </a:lnSpc>
            </a:pPr>
            <a:r>
              <a:rPr lang="en-US" sz="2899">
                <a:solidFill>
                  <a:srgbClr val="000000"/>
                </a:solidFill>
                <a:latin typeface="Anek Bangla"/>
                <a:ea typeface="Anek Bangla"/>
                <a:cs typeface="Anek Bangla"/>
                <a:sym typeface="Anek Bangla"/>
              </a:rPr>
              <a:t> ILUMINET PROPONE UN SISTEMA CAPAZ DE ENCENDER, REGULAR Y MONITOREAR LUMINARIAS EN FUNCIÓN DE CONDICIONES REALES, OPTIMIZANDO EL CONSUMO ENERGÉTICO Y MEJORANDO LA CALIDAD DE VIDA URBANA.</a:t>
            </a:r>
          </a:p>
          <a:p>
            <a:pPr algn="ctr">
              <a:lnSpc>
                <a:spcPts val="4059"/>
              </a:lnSpc>
            </a:pPr>
          </a:p>
          <a:p>
            <a:pPr algn="ctr">
              <a:lnSpc>
                <a:spcPts val="4059"/>
              </a:lnSpc>
            </a:pPr>
            <a:r>
              <a:rPr lang="en-US" b="true" sz="2899">
                <a:solidFill>
                  <a:srgbClr val="000000"/>
                </a:solidFill>
                <a:latin typeface="Anek Bangla Bold"/>
                <a:ea typeface="Anek Bangla Bold"/>
                <a:cs typeface="Anek Bangla Bold"/>
                <a:sym typeface="Anek Bangla Bold"/>
              </a:rPr>
              <a:t>HIPÓTESIS</a:t>
            </a:r>
            <a:r>
              <a:rPr lang="en-US" sz="2899">
                <a:solidFill>
                  <a:srgbClr val="000000"/>
                </a:solidFill>
                <a:latin typeface="Anek Bangla"/>
                <a:ea typeface="Anek Bangla"/>
                <a:cs typeface="Anek Bangla"/>
                <a:sym typeface="Anek Bangla"/>
              </a:rPr>
              <a:t>:</a:t>
            </a:r>
          </a:p>
          <a:p>
            <a:pPr algn="ctr">
              <a:lnSpc>
                <a:spcPts val="4059"/>
              </a:lnSpc>
            </a:pPr>
            <a:r>
              <a:rPr lang="en-US" sz="2899">
                <a:solidFill>
                  <a:srgbClr val="000000"/>
                </a:solidFill>
                <a:latin typeface="Anek Bangla"/>
                <a:ea typeface="Anek Bangla"/>
                <a:cs typeface="Anek Bangla"/>
                <a:sym typeface="Anek Bangla"/>
              </a:rPr>
              <a:t>SI SE IMPLEMENTA UN SISTEMA DE ALUMBRADO PÚBLICO INTELIGENTE BASADO EN IOT, ENTONCES SERÁ POSIBLE REDUCIR SIGNIFICATIVAMENTE EL CONSUMO ELÉCTRICO Y LOS COSTOS DE MANTENIMIENTO, A LA VEZ QUE SE INCREMENTA LA SEGURIDAD Y LA EFICIENCIA DE GESTIÓN URBANA.</a:t>
            </a:r>
          </a:p>
          <a:p>
            <a:pPr algn="ctr">
              <a:lnSpc>
                <a:spcPts val="4059"/>
              </a:lnSpc>
            </a:pPr>
          </a:p>
        </p:txBody>
      </p:sp>
      <p:sp>
        <p:nvSpPr>
          <p:cNvPr name="TextBox 58" id="58"/>
          <p:cNvSpPr txBox="true"/>
          <p:nvPr/>
        </p:nvSpPr>
        <p:spPr>
          <a:xfrm rot="0">
            <a:off x="2191091" y="22572250"/>
            <a:ext cx="7571703" cy="6230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b="true" sz="2199">
                <a:solidFill>
                  <a:srgbClr val="000000"/>
                </a:solidFill>
                <a:latin typeface="Anek Bangla Bold"/>
                <a:ea typeface="Anek Bangla Bold"/>
                <a:cs typeface="Anek Bangla Bold"/>
                <a:sym typeface="Anek Bangla Bold"/>
              </a:rPr>
              <a:t>ACCION</a:t>
            </a:r>
            <a:r>
              <a:rPr lang="en-US" b="true" sz="2199">
                <a:solidFill>
                  <a:srgbClr val="000000"/>
                </a:solidFill>
                <a:latin typeface="Anek Bangla Bold"/>
                <a:ea typeface="Anek Bangla Bold"/>
                <a:cs typeface="Anek Bangla Bold"/>
                <a:sym typeface="Anek Bangla Bold"/>
              </a:rPr>
              <a:t>ES</a:t>
            </a:r>
            <a:r>
              <a:rPr lang="en-US" sz="2199">
                <a:solidFill>
                  <a:srgbClr val="000000"/>
                </a:solidFill>
                <a:latin typeface="Anek Bangla"/>
                <a:ea typeface="Anek Bangla"/>
                <a:cs typeface="Anek Bangla"/>
                <a:sym typeface="Anek Bangla"/>
              </a:rPr>
              <a:t>: INSTALAR SENSORES DE PRESENCIA Y LUMINOSIDAD , PROGRAMAR EL CONTROL DINÁMICO DE INTENSIDAD , CONFIGURAR LA TRANSMISIÓN DE DATOS VÍA MQTT , DISEÑAR PANELES DE VISUALIZACIÓN , APLICAR ENCENDIDO ADAPTATIVO , REGISTRAR MÉTRICAS DE USO , DETECTAR FALLAS AUTOMÁTICAMENTE Y GENERAR ALERTAS.</a:t>
            </a:r>
          </a:p>
          <a:p>
            <a:pPr algn="ctr">
              <a:lnSpc>
                <a:spcPts val="3079"/>
              </a:lnSpc>
            </a:pPr>
          </a:p>
          <a:p>
            <a:pPr algn="ctr">
              <a:lnSpc>
                <a:spcPts val="3079"/>
              </a:lnSpc>
            </a:pPr>
            <a:r>
              <a:rPr lang="en-US" b="true" sz="2199">
                <a:solidFill>
                  <a:srgbClr val="000000"/>
                </a:solidFill>
                <a:latin typeface="Anek Bangla Bold"/>
                <a:ea typeface="Anek Bangla Bold"/>
                <a:cs typeface="Anek Bangla Bold"/>
                <a:sym typeface="Anek Bangla Bold"/>
              </a:rPr>
              <a:t>RECURSOS</a:t>
            </a:r>
            <a:r>
              <a:rPr lang="en-US" sz="2199">
                <a:solidFill>
                  <a:srgbClr val="000000"/>
                </a:solidFill>
                <a:latin typeface="Anek Bangla"/>
                <a:ea typeface="Anek Bangla"/>
                <a:cs typeface="Anek Bangla"/>
                <a:sym typeface="Anek Bangla"/>
              </a:rPr>
              <a:t>: MICROCONTROLADORES (ESP32/ESP8266), SENSORES (PIR, LDR, SCT013-005), MÓDULOS DE COMUNICACIÓN (RF 433MHZ, SIM800L) Y UNA PLATAFORMA DE SOFTWARE (MOSQUITTO, INFLUXDB, GRAFANA, NODE-RED, NGINX).</a:t>
            </a:r>
          </a:p>
          <a:p>
            <a:pPr algn="ctr">
              <a:lnSpc>
                <a:spcPts val="3079"/>
              </a:lnSpc>
            </a:pPr>
          </a:p>
          <a:p>
            <a:pPr algn="ctr">
              <a:lnSpc>
                <a:spcPts val="3079"/>
              </a:lnSpc>
            </a:pPr>
            <a:r>
              <a:rPr lang="en-US" b="true" sz="2199">
                <a:solidFill>
                  <a:srgbClr val="000000"/>
                </a:solidFill>
                <a:latin typeface="Anek Bangla Bold"/>
                <a:ea typeface="Anek Bangla Bold"/>
                <a:cs typeface="Anek Bangla Bold"/>
                <a:sym typeface="Anek Bangla Bold"/>
              </a:rPr>
              <a:t>TIEMPO</a:t>
            </a:r>
            <a:r>
              <a:rPr lang="en-US" sz="2199">
                <a:solidFill>
                  <a:srgbClr val="000000"/>
                </a:solidFill>
                <a:latin typeface="Anek Bangla"/>
                <a:ea typeface="Anek Bangla"/>
                <a:cs typeface="Anek Bangla"/>
                <a:sym typeface="Anek Bangla"/>
              </a:rPr>
              <a:t>: EL PROYECTO ESTÁ PLANIFICADO PARA EJECUTARSE EN UN CRONOGRAMA DE 8 SEMANAS.</a:t>
            </a:r>
          </a:p>
          <a:p>
            <a:pPr algn="ctr">
              <a:lnSpc>
                <a:spcPts val="3079"/>
              </a:lnSpc>
            </a:pPr>
          </a:p>
          <a:p>
            <a:pPr algn="ctr">
              <a:lnSpc>
                <a:spcPts val="3079"/>
              </a:lnSpc>
            </a:pPr>
          </a:p>
        </p:txBody>
      </p:sp>
      <p:sp>
        <p:nvSpPr>
          <p:cNvPr name="TextBox 59" id="59"/>
          <p:cNvSpPr txBox="true"/>
          <p:nvPr/>
        </p:nvSpPr>
        <p:spPr>
          <a:xfrm rot="0">
            <a:off x="10574468" y="22585869"/>
            <a:ext cx="8671132" cy="5185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b="true" sz="2100">
                <a:solidFill>
                  <a:srgbClr val="000000"/>
                </a:solidFill>
                <a:latin typeface="Anek Bangla Bold"/>
                <a:ea typeface="Anek Bangla Bold"/>
                <a:cs typeface="Anek Bangla Bold"/>
                <a:sym typeface="Anek Bangla Bold"/>
              </a:rPr>
              <a:t>PRODUCTO FINAL</a:t>
            </a:r>
            <a:r>
              <a:rPr lang="en-US" sz="2100">
                <a:solidFill>
                  <a:srgbClr val="000000"/>
                </a:solidFill>
                <a:latin typeface="Anek Bangla"/>
                <a:ea typeface="Anek Bangla"/>
                <a:cs typeface="Anek Bangla"/>
                <a:sym typeface="Anek Bangla"/>
              </a:rPr>
              <a:t>: EL PROYECTO CONSISTE </a:t>
            </a:r>
            <a:r>
              <a:rPr lang="en-US" sz="2100">
                <a:solidFill>
                  <a:srgbClr val="000000"/>
                </a:solidFill>
                <a:latin typeface="Anek Bangla"/>
                <a:ea typeface="Anek Bangla"/>
                <a:cs typeface="Anek Bangla"/>
                <a:sym typeface="Anek Bangla"/>
              </a:rPr>
              <a:t>EN UN SISTEMA INTEGRAL DE ILUMINACIÓN URBANA QUE OPTIMIZA EL CONSUMO ENERGÉTICO, MEJORA LA SEGURIDAD Y PERMITE LA MONITORIZACIÓN REMOTA. CADA LUMINARIA CUENTA CON SENSORES DE PRESENCIA (OPCIONAL), LUZ AMBIENTAL Y CONSUMO, CONTROLADA POR UN MICROCONTROLADOR (ESP32/ESP8266) QUE ENVÍA LOS DATOS A UNA PLATAFORMA IOT CENTRALIZADA. </a:t>
            </a:r>
          </a:p>
          <a:p>
            <a:pPr algn="ctr">
              <a:lnSpc>
                <a:spcPts val="2940"/>
              </a:lnSpc>
            </a:pPr>
          </a:p>
          <a:p>
            <a:pPr algn="ctr">
              <a:lnSpc>
                <a:spcPts val="2940"/>
              </a:lnSpc>
            </a:pPr>
            <a:r>
              <a:rPr lang="en-US" b="true" sz="2100">
                <a:solidFill>
                  <a:srgbClr val="000000"/>
                </a:solidFill>
                <a:latin typeface="Anek Bangla Bold"/>
                <a:ea typeface="Anek Bangla Bold"/>
                <a:cs typeface="Anek Bangla Bold"/>
                <a:sym typeface="Anek Bangla Bold"/>
              </a:rPr>
              <a:t>CONCLUSIONES Y RESULTADOS ESPERADOS</a:t>
            </a:r>
            <a:r>
              <a:rPr lang="en-US" sz="2100">
                <a:solidFill>
                  <a:srgbClr val="000000"/>
                </a:solidFill>
                <a:latin typeface="Anek Bangla"/>
                <a:ea typeface="Anek Bangla"/>
                <a:cs typeface="Anek Bangla"/>
                <a:sym typeface="Anek Bangla"/>
              </a:rPr>
              <a:t>: SE ESPERA OBTENER UNA SOLUCIÓN TECNOLÓGICA EFICIENTE Y SOSTENIBLE QUE REDUZCA COSTOS OPERATIVOS, MEJORE LA SEGURIDAD URBANA Y SIENTE LAS BASES PARA FUTURAS INTEGRACIONES CON PLATAFORMAS DE SMART CITIES. EL SISTEMA PERMITIRÁ UN AHORRO ENERGÉTICO DE HASTA UN 80%, UNA GESTIÓN DE MANTENIMIENTO PREDICTIVO Y UNA MEJORA GENERAL EN LA CALIDAD DE VIDA DE LA COMUNIDAD, PROMOVIENDO CIUDADES MÁS CONECTADAS Y SEGURAS</a:t>
            </a:r>
          </a:p>
        </p:txBody>
      </p:sp>
      <p:sp>
        <p:nvSpPr>
          <p:cNvPr name="TextBox 60" id="60"/>
          <p:cNvSpPr txBox="true"/>
          <p:nvPr/>
        </p:nvSpPr>
        <p:spPr>
          <a:xfrm rot="0">
            <a:off x="4174644" y="28339175"/>
            <a:ext cx="5430416" cy="2183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388622" indent="-194311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Anek Bangla"/>
                <a:ea typeface="Anek Bangla"/>
                <a:cs typeface="Anek Bangla"/>
                <a:sym typeface="Anek Bangla"/>
              </a:rPr>
              <a:t>MÁRQUEZ, JO</a:t>
            </a:r>
            <a:r>
              <a:rPr lang="en-US" sz="1800">
                <a:solidFill>
                  <a:srgbClr val="000000"/>
                </a:solidFill>
                <a:latin typeface="Anek Bangla"/>
                <a:ea typeface="Anek Bangla"/>
                <a:cs typeface="Anek Bangla"/>
                <a:sym typeface="Anek Bangla"/>
              </a:rPr>
              <a:t>SÉ LUIS</a:t>
            </a:r>
          </a:p>
          <a:p>
            <a:pPr algn="ctr" marL="388622" indent="-194311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Anek Bangla"/>
                <a:ea typeface="Anek Bangla"/>
                <a:cs typeface="Anek Bangla"/>
                <a:sym typeface="Anek Bangla"/>
              </a:rPr>
              <a:t>PAEZ, TIZIANO</a:t>
            </a:r>
          </a:p>
          <a:p>
            <a:pPr algn="ctr" marL="388622" indent="-194311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Anek Bangla"/>
                <a:ea typeface="Anek Bangla"/>
                <a:cs typeface="Anek Bangla"/>
                <a:sym typeface="Anek Bangla"/>
              </a:rPr>
              <a:t>GONZÁLEZ A., JUAN DIEGO</a:t>
            </a:r>
          </a:p>
          <a:p>
            <a:pPr algn="ctr" marL="388622" indent="-194311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Anek Bangla"/>
                <a:ea typeface="Anek Bangla"/>
                <a:cs typeface="Anek Bangla"/>
                <a:sym typeface="Anek Bangla"/>
              </a:rPr>
              <a:t>CARBALLO, MACARENA</a:t>
            </a:r>
          </a:p>
          <a:p>
            <a:pPr algn="ctr" marL="388622" indent="-194311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Anek Bangla"/>
                <a:ea typeface="Anek Bangla"/>
                <a:cs typeface="Anek Bangla"/>
                <a:sym typeface="Anek Bangla"/>
              </a:rPr>
              <a:t>GUZMÁN, LILEN</a:t>
            </a:r>
          </a:p>
          <a:p>
            <a:pPr algn="ctr" marL="388622" indent="-194311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Anek Bangla"/>
                <a:ea typeface="Anek Bangla"/>
                <a:cs typeface="Anek Bangla"/>
                <a:sym typeface="Anek Bangla"/>
              </a:rPr>
              <a:t>PANTOJA, PAOLA </a:t>
            </a:r>
          </a:p>
          <a:p>
            <a:pPr algn="ctr">
              <a:lnSpc>
                <a:spcPts val="2520"/>
              </a:lnSpc>
            </a:pPr>
          </a:p>
        </p:txBody>
      </p:sp>
      <p:sp>
        <p:nvSpPr>
          <p:cNvPr name="TextBox 61" id="61"/>
          <p:cNvSpPr txBox="true"/>
          <p:nvPr/>
        </p:nvSpPr>
        <p:spPr>
          <a:xfrm rot="0">
            <a:off x="12583880" y="29718293"/>
            <a:ext cx="4373269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Anek Bangla"/>
                <a:ea typeface="Anek Bangla"/>
                <a:cs typeface="Anek Bangla"/>
                <a:sym typeface="Anek Bangla"/>
              </a:rPr>
              <a:t>GONZÁLEZ, M</a:t>
            </a:r>
            <a:r>
              <a:rPr lang="en-US" sz="2199">
                <a:solidFill>
                  <a:srgbClr val="000000"/>
                </a:solidFill>
                <a:latin typeface="Anek Bangla"/>
                <a:ea typeface="Anek Bangla"/>
                <a:cs typeface="Anek Bangla"/>
                <a:sym typeface="Anek Bangla"/>
              </a:rPr>
              <a:t>ARIO</a:t>
            </a:r>
          </a:p>
        </p:txBody>
      </p:sp>
      <p:sp>
        <p:nvSpPr>
          <p:cNvPr name="TextBox 62" id="62"/>
          <p:cNvSpPr txBox="true"/>
          <p:nvPr/>
        </p:nvSpPr>
        <p:spPr>
          <a:xfrm rot="0">
            <a:off x="13065079" y="28436691"/>
            <a:ext cx="4373269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Anek Bangla"/>
                <a:ea typeface="Anek Bangla"/>
                <a:cs typeface="Anek Bangla"/>
                <a:sym typeface="Anek Bangla"/>
              </a:rPr>
              <a:t>SUP</a:t>
            </a:r>
            <a:r>
              <a:rPr lang="en-US" sz="2199">
                <a:solidFill>
                  <a:srgbClr val="000000"/>
                </a:solidFill>
                <a:latin typeface="Anek Bangla"/>
                <a:ea typeface="Anek Bangla"/>
                <a:cs typeface="Anek Bangla"/>
                <a:sym typeface="Anek Bangla"/>
              </a:rPr>
              <a:t>ERIOR EN TELECOMUNICACIONES</a:t>
            </a:r>
          </a:p>
        </p:txBody>
      </p:sp>
      <p:sp>
        <p:nvSpPr>
          <p:cNvPr name="TextBox 63" id="63"/>
          <p:cNvSpPr txBox="true"/>
          <p:nvPr/>
        </p:nvSpPr>
        <p:spPr>
          <a:xfrm rot="0">
            <a:off x="12931042" y="29078848"/>
            <a:ext cx="4373269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Anek Bangla"/>
                <a:ea typeface="Anek Bangla"/>
                <a:cs typeface="Anek Bangla"/>
                <a:sym typeface="Anek Bangla"/>
              </a:rPr>
              <a:t>2024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DAG2B4JJQ5o</dc:identifier>
  <dcterms:modified xsi:type="dcterms:W3CDTF">2011-08-01T06:04:30Z</dcterms:modified>
  <cp:revision>1</cp:revision>
  <dc:title>Defensa en el Proyecto "Iluminet"- ABP Desarrollo de aplicaciones IoT</dc:title>
</cp:coreProperties>
</file>