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85" r:id="rId4"/>
    <p:sldId id="286" r:id="rId5"/>
    <p:sldId id="287" r:id="rId6"/>
    <p:sldId id="288" r:id="rId7"/>
  </p:sldIdLst>
  <p:sldSz cx="9144000" cy="5143500" type="screen16x9"/>
  <p:notesSz cx="6858000" cy="9144000"/>
  <p:embeddedFontLst>
    <p:embeddedFont>
      <p:font typeface="Oxanium" panose="020B0604020202020204" charset="0"/>
      <p:regular r:id="rId9"/>
      <p:bold r:id="rId10"/>
    </p:embeddedFont>
    <p:embeddedFont>
      <p:font typeface="Overpas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18D847-D629-40E8-998E-8AE7831BAE32}">
  <a:tblStyle styleId="{A118D847-D629-40E8-998E-8AE7831BAE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f08a788ee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f08a788ee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BLANK_1_1_1_2_1_1_1_2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211600" y="1818425"/>
            <a:ext cx="4720800" cy="23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xample@example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371280" y="4176900"/>
            <a:ext cx="33540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Profesor: Gonzalo Vera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Catedra: Proyecto Integrador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Alumno: </a:t>
            </a:r>
            <a:r>
              <a:rPr lang="es-MX" dirty="0" err="1"/>
              <a:t>Jose</a:t>
            </a:r>
            <a:r>
              <a:rPr lang="es-MX" dirty="0"/>
              <a:t> </a:t>
            </a:r>
            <a:r>
              <a:rPr lang="es-MX" dirty="0" err="1"/>
              <a:t>Marquez</a:t>
            </a:r>
            <a:endParaRPr lang="es-MX"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200" dirty="0">
                <a:solidFill>
                  <a:schemeClr val="accent4"/>
                </a:solidFill>
              </a:rPr>
              <a:t>TECNICATURA EN TELECOMUNICACIONES</a:t>
            </a:r>
            <a:br>
              <a:rPr lang="es-MX" sz="3200" dirty="0">
                <a:solidFill>
                  <a:schemeClr val="accent4"/>
                </a:solidFill>
              </a:rPr>
            </a:br>
            <a:r>
              <a:rPr lang="es-MX" sz="3200" dirty="0">
                <a:solidFill>
                  <a:schemeClr val="accent4"/>
                </a:solidFill>
              </a:rPr>
              <a:t>ISPC 2024</a:t>
            </a:r>
            <a:br>
              <a:rPr lang="es-MX" sz="3200" dirty="0">
                <a:solidFill>
                  <a:schemeClr val="accent4"/>
                </a:solidFill>
              </a:rPr>
            </a:br>
            <a:r>
              <a:rPr lang="es-MX" sz="3200" dirty="0">
                <a:solidFill>
                  <a:schemeClr val="accent4"/>
                </a:solidFill>
              </a:rPr>
              <a:t/>
            </a:r>
            <a:br>
              <a:rPr lang="es-MX" sz="3200" dirty="0">
                <a:solidFill>
                  <a:schemeClr val="accent4"/>
                </a:solidFill>
              </a:rPr>
            </a:br>
            <a:r>
              <a:rPr lang="es-MX" sz="3200" dirty="0">
                <a:solidFill>
                  <a:schemeClr val="accent4"/>
                </a:solidFill>
              </a:rPr>
              <a:t>TRABAJO PRACTICO #1</a:t>
            </a: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484611" y="1990954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263" y="238754"/>
            <a:ext cx="1729890" cy="8535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2"/>
          <p:cNvSpPr txBox="1">
            <a:spLocks noGrp="1"/>
          </p:cNvSpPr>
          <p:nvPr>
            <p:ph type="title"/>
          </p:nvPr>
        </p:nvSpPr>
        <p:spPr>
          <a:xfrm>
            <a:off x="566091" y="340823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Conociendo GIT </a:t>
            </a:r>
            <a:endParaRPr lang="es-AR" dirty="0"/>
          </a:p>
        </p:txBody>
      </p:sp>
      <p:sp>
        <p:nvSpPr>
          <p:cNvPr id="1207" name="Google Shape;1207;p42"/>
          <p:cNvSpPr txBox="1">
            <a:spLocks noGrp="1"/>
          </p:cNvSpPr>
          <p:nvPr>
            <p:ph type="body" idx="1"/>
          </p:nvPr>
        </p:nvSpPr>
        <p:spPr>
          <a:xfrm>
            <a:off x="566091" y="1045534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100" dirty="0" err="1"/>
              <a:t>Git</a:t>
            </a:r>
            <a:r>
              <a:rPr lang="es-MX" sz="1100" dirty="0"/>
              <a:t> es un sistema de control de versiones distribuido que permite a los desarrolladores realizar un seguimiento de los cambios en su código a lo largo del tiempo, mientras que GitHub es una plataforma basada en la web que utiliza </a:t>
            </a:r>
            <a:r>
              <a:rPr lang="es-MX" sz="1100" dirty="0" err="1"/>
              <a:t>Git</a:t>
            </a:r>
            <a:r>
              <a:rPr lang="es-MX" sz="1100" dirty="0"/>
              <a:t> para alojar y administrar repositorios de código. </a:t>
            </a:r>
            <a:r>
              <a:rPr lang="es-MX" sz="1100" dirty="0" err="1"/>
              <a:t>Git</a:t>
            </a:r>
            <a:r>
              <a:rPr lang="es-MX" sz="1100" dirty="0"/>
              <a:t> permite a los desarrolladores colaborar en proyectos, crear ramas para diferentes funciones o correcciones de errores, y fusionar los cambios en la base de código principal. GitHub proporciona una interfaz fácil de usar para administrar repositorios de </a:t>
            </a:r>
            <a:r>
              <a:rPr lang="es-MX" sz="1100" dirty="0" err="1"/>
              <a:t>Git</a:t>
            </a:r>
            <a:r>
              <a:rPr lang="es-MX" sz="1100" dirty="0"/>
              <a:t>, incluidas características como el seguimiento de problemas, las solicitudes de incorporación de cambios y las revisiones de código. En resumen, </a:t>
            </a:r>
            <a:r>
              <a:rPr lang="es-MX" sz="1100" dirty="0" err="1"/>
              <a:t>Git</a:t>
            </a:r>
            <a:r>
              <a:rPr lang="es-MX" sz="1100" dirty="0"/>
              <a:t> es una herramienta para administrar repositorios de código y realizar un seguimiento de los cambios, mientras que GitHub es una plataforma para alojar y colaborar en repositorios de </a:t>
            </a:r>
            <a:r>
              <a:rPr lang="es-MX" sz="1100" dirty="0" err="1"/>
              <a:t>Git</a:t>
            </a:r>
            <a:r>
              <a:rPr lang="es-MX" sz="1100" dirty="0" smtClean="0"/>
              <a:t>.</a:t>
            </a:r>
          </a:p>
          <a:p>
            <a:pPr marL="0" lvl="0" indent="0">
              <a:buNone/>
            </a:pPr>
            <a:endParaRPr lang="es-MX" dirty="0" smtClean="0"/>
          </a:p>
          <a:p>
            <a:pPr marL="0" lvl="0" indent="0">
              <a:buNone/>
            </a:pPr>
            <a:endParaRPr lang="es-MX" dirty="0"/>
          </a:p>
          <a:p>
            <a:pPr marL="0" lvl="0" indent="0">
              <a:buNone/>
            </a:pPr>
            <a:endParaRPr lang="es-MX" dirty="0"/>
          </a:p>
          <a:p>
            <a:r>
              <a:rPr lang="es-ES" sz="1100" dirty="0"/>
              <a:t>Luego de esta breve introducción, procedemos a bajar el software y se instala en nuestra computadora desde su página oficial (</a:t>
            </a:r>
            <a:r>
              <a:rPr lang="es-ES" sz="1100" u="sng" dirty="0">
                <a:hlinkClick r:id="rId3"/>
              </a:rPr>
              <a:t>https://git-scm.com/downloads</a:t>
            </a:r>
            <a:r>
              <a:rPr lang="es-ES" sz="1100" dirty="0"/>
              <a:t>).</a:t>
            </a:r>
            <a:endParaRPr lang="es-AR" sz="1100" dirty="0"/>
          </a:p>
          <a:p>
            <a:r>
              <a:rPr lang="es-ES" sz="1100" dirty="0"/>
              <a:t>Una vez instalado en la máquina, podemos hacer una primera aproximación con algunos comandos iniciales:</a:t>
            </a:r>
            <a:endParaRPr lang="es-AR" sz="1100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34" y="192020"/>
            <a:ext cx="1729890" cy="8535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70"/>
          <p:cNvSpPr txBox="1">
            <a:spLocks noGrp="1"/>
          </p:cNvSpPr>
          <p:nvPr>
            <p:ph type="subTitle" idx="1"/>
          </p:nvPr>
        </p:nvSpPr>
        <p:spPr>
          <a:xfrm>
            <a:off x="921369" y="1104330"/>
            <a:ext cx="7648473" cy="3212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s-ES" sz="1100" dirty="0"/>
              <a:t>En la carpeta que vamos a destinar para el proyecto, podemos hacer </a:t>
            </a:r>
            <a:r>
              <a:rPr lang="es-ES" sz="1100" dirty="0" err="1"/>
              <a:t>click</a:t>
            </a:r>
            <a:r>
              <a:rPr lang="es-ES" sz="1100" dirty="0"/>
              <a:t> derecho y en el menú contextual tendremos las opciones, </a:t>
            </a:r>
            <a:r>
              <a:rPr lang="es-ES" sz="1100" b="1" dirty="0"/>
              <a:t>Open </a:t>
            </a:r>
            <a:r>
              <a:rPr lang="es-ES" sz="1100" b="1" dirty="0" err="1"/>
              <a:t>Git</a:t>
            </a:r>
            <a:r>
              <a:rPr lang="es-ES" sz="1100" b="1" dirty="0"/>
              <a:t> GUI </a:t>
            </a:r>
            <a:r>
              <a:rPr lang="es-ES" sz="1100" b="1" dirty="0" err="1"/>
              <a:t>here</a:t>
            </a:r>
            <a:r>
              <a:rPr lang="es-ES" sz="1100" b="1" dirty="0"/>
              <a:t> (interfaz gráfica) u Open </a:t>
            </a:r>
            <a:r>
              <a:rPr lang="es-ES" sz="1100" b="1" dirty="0" err="1"/>
              <a:t>Git</a:t>
            </a:r>
            <a:r>
              <a:rPr lang="es-ES" sz="1100" b="1" dirty="0"/>
              <a:t> </a:t>
            </a:r>
            <a:r>
              <a:rPr lang="es-ES" sz="1100" b="1" dirty="0" err="1"/>
              <a:t>Bash</a:t>
            </a:r>
            <a:r>
              <a:rPr lang="es-ES" sz="1100" b="1" dirty="0"/>
              <a:t> </a:t>
            </a:r>
            <a:r>
              <a:rPr lang="es-ES" sz="1100" b="1" dirty="0" err="1"/>
              <a:t>here</a:t>
            </a:r>
            <a:r>
              <a:rPr lang="es-ES" sz="1100" b="1" dirty="0"/>
              <a:t> (Consola o línea de comandos</a:t>
            </a:r>
            <a:r>
              <a:rPr lang="es-ES" sz="1100" b="1" dirty="0" smtClean="0"/>
              <a:t>).</a:t>
            </a:r>
          </a:p>
          <a:p>
            <a:pPr marL="139700" indent="0">
              <a:buNone/>
            </a:pPr>
            <a:endParaRPr lang="es-AR" sz="1100" dirty="0"/>
          </a:p>
          <a:p>
            <a:pPr marL="139700" indent="0">
              <a:buNone/>
            </a:pPr>
            <a:r>
              <a:rPr lang="es-ES" sz="1100" dirty="0"/>
              <a:t>Cuando hacemos </a:t>
            </a:r>
            <a:r>
              <a:rPr lang="es-ES" sz="1100" dirty="0" err="1"/>
              <a:t>click</a:t>
            </a:r>
            <a:r>
              <a:rPr lang="es-ES" sz="1100" dirty="0"/>
              <a:t> en la opción de </a:t>
            </a:r>
            <a:r>
              <a:rPr lang="es-ES" sz="1100" dirty="0" err="1"/>
              <a:t>Bash</a:t>
            </a:r>
            <a:r>
              <a:rPr lang="es-ES" sz="1100" dirty="0"/>
              <a:t>, se abre la consola para que podamos comenzar a utilizar GIT</a:t>
            </a:r>
            <a:r>
              <a:rPr lang="es-ES" sz="1100" dirty="0" smtClean="0"/>
              <a:t>.</a:t>
            </a:r>
          </a:p>
          <a:p>
            <a:pPr marL="139700" indent="0">
              <a:buNone/>
            </a:pPr>
            <a:endParaRPr lang="es-AR" sz="1100" dirty="0"/>
          </a:p>
          <a:p>
            <a:r>
              <a:rPr lang="es-ES" sz="1100" dirty="0"/>
              <a:t>Configuración inicial</a:t>
            </a:r>
            <a:endParaRPr lang="es-AR" sz="1100" dirty="0"/>
          </a:p>
          <a:p>
            <a:pPr lvl="1"/>
            <a:r>
              <a:rPr lang="es-ES" sz="1100" b="1" dirty="0" err="1"/>
              <a:t>g</a:t>
            </a:r>
            <a:r>
              <a:rPr lang="es-ES" sz="1100" b="1" dirty="0" err="1" smtClean="0"/>
              <a:t>it</a:t>
            </a:r>
            <a:r>
              <a:rPr lang="es-ES" sz="1100" b="1" dirty="0" smtClean="0"/>
              <a:t> </a:t>
            </a:r>
            <a:r>
              <a:rPr lang="es-ES" sz="1100" b="1" dirty="0"/>
              <a:t>--</a:t>
            </a:r>
            <a:r>
              <a:rPr lang="es-ES" sz="1100" b="1" dirty="0" err="1"/>
              <a:t>version</a:t>
            </a:r>
            <a:r>
              <a:rPr lang="es-ES" sz="1100" b="1" dirty="0"/>
              <a:t> </a:t>
            </a:r>
            <a:r>
              <a:rPr lang="es-ES" sz="1100" i="1" dirty="0"/>
              <a:t>“Muestra si se tiene correctamente instalado GIT y la versión instalada de GIT en nuestro equipo, puede ser WIN, </a:t>
            </a:r>
            <a:r>
              <a:rPr lang="es-ES" sz="1100" i="1" dirty="0" err="1"/>
              <a:t>MacOS</a:t>
            </a:r>
            <a:r>
              <a:rPr lang="es-ES" sz="1100" i="1" dirty="0"/>
              <a:t> o Linux.</a:t>
            </a:r>
            <a:endParaRPr lang="es-AR" sz="1100" i="1" dirty="0"/>
          </a:p>
          <a:p>
            <a:pPr lvl="1"/>
            <a:r>
              <a:rPr lang="es-ES" sz="1100" b="1" dirty="0" err="1"/>
              <a:t>git</a:t>
            </a:r>
            <a:r>
              <a:rPr lang="es-ES" sz="1100" b="1" dirty="0"/>
              <a:t> </a:t>
            </a:r>
            <a:r>
              <a:rPr lang="es-ES" sz="1100" b="1" dirty="0" err="1"/>
              <a:t>config</a:t>
            </a:r>
            <a:r>
              <a:rPr lang="es-ES" sz="1100" b="1" dirty="0"/>
              <a:t> </a:t>
            </a:r>
            <a:r>
              <a:rPr lang="es-ES" sz="1100" b="1" dirty="0" smtClean="0"/>
              <a:t>--global </a:t>
            </a:r>
            <a:r>
              <a:rPr lang="es-ES" sz="1100" i="1" dirty="0" smtClean="0"/>
              <a:t>“Configuración global y no por </a:t>
            </a:r>
            <a:r>
              <a:rPr lang="es-ES" sz="1100" i="1" dirty="0"/>
              <a:t>proyecto.</a:t>
            </a:r>
            <a:endParaRPr lang="es-AR" sz="1100" i="1" dirty="0"/>
          </a:p>
          <a:p>
            <a:pPr lvl="1"/>
            <a:r>
              <a:rPr lang="es-ES" sz="1100" b="1" dirty="0" err="1"/>
              <a:t>g</a:t>
            </a:r>
            <a:r>
              <a:rPr lang="es-ES" sz="1100" b="1" dirty="0" err="1" smtClean="0"/>
              <a:t>it</a:t>
            </a:r>
            <a:r>
              <a:rPr lang="es-ES" sz="1100" b="1" dirty="0" smtClean="0"/>
              <a:t> </a:t>
            </a:r>
            <a:r>
              <a:rPr lang="es-ES" sz="1100" b="1" dirty="0" err="1"/>
              <a:t>config</a:t>
            </a:r>
            <a:r>
              <a:rPr lang="es-ES" sz="1100" b="1" dirty="0"/>
              <a:t> --global </a:t>
            </a:r>
            <a:r>
              <a:rPr lang="es-ES" sz="1100" dirty="0"/>
              <a:t>user.name </a:t>
            </a:r>
            <a:r>
              <a:rPr lang="es-ES" sz="1100" dirty="0" smtClean="0"/>
              <a:t>“ nombre” </a:t>
            </a:r>
            <a:r>
              <a:rPr lang="es-ES" sz="1100" i="1" dirty="0" smtClean="0"/>
              <a:t>Configura en nombre de usuario.</a:t>
            </a:r>
            <a:endParaRPr lang="es-AR" sz="1100" i="1" dirty="0"/>
          </a:p>
          <a:p>
            <a:pPr lvl="1"/>
            <a:r>
              <a:rPr lang="es-ES" sz="1100" dirty="0" err="1"/>
              <a:t>Git</a:t>
            </a:r>
            <a:r>
              <a:rPr lang="es-ES" sz="1100" dirty="0"/>
              <a:t> </a:t>
            </a:r>
            <a:r>
              <a:rPr lang="es-ES" sz="1100" dirty="0" err="1" smtClean="0"/>
              <a:t>config</a:t>
            </a:r>
            <a:r>
              <a:rPr lang="es-ES" sz="1100" dirty="0" smtClean="0"/>
              <a:t> </a:t>
            </a:r>
            <a:r>
              <a:rPr lang="es-ES" sz="1100" dirty="0"/>
              <a:t>--global </a:t>
            </a:r>
            <a:r>
              <a:rPr lang="es-ES" sz="1100" dirty="0" err="1"/>
              <a:t>user.email</a:t>
            </a:r>
            <a:r>
              <a:rPr lang="es-ES" sz="1100" dirty="0"/>
              <a:t> </a:t>
            </a:r>
            <a:r>
              <a:rPr lang="es-ES" sz="1100" u="sng" dirty="0">
                <a:hlinkClick r:id="rId3"/>
              </a:rPr>
              <a:t>example@example.com</a:t>
            </a:r>
            <a:r>
              <a:rPr lang="es-ES" sz="1100" dirty="0"/>
              <a:t> </a:t>
            </a:r>
            <a:r>
              <a:rPr lang="es-ES" sz="1100" i="1" dirty="0"/>
              <a:t>“configura nuestro correo electrónico”</a:t>
            </a:r>
            <a:endParaRPr lang="es-AR" sz="1100" i="1" dirty="0"/>
          </a:p>
          <a:p>
            <a:r>
              <a:rPr lang="es-ES" sz="1100" i="1" dirty="0"/>
              <a:t>	Esto nos permite enlazar nuestros repositorios </a:t>
            </a:r>
            <a:r>
              <a:rPr lang="es-ES" sz="1100" i="1" dirty="0" smtClean="0"/>
              <a:t>locales con </a:t>
            </a:r>
            <a:r>
              <a:rPr lang="es-ES" sz="1100" i="1" dirty="0" err="1"/>
              <a:t>Git</a:t>
            </a:r>
            <a:r>
              <a:rPr lang="es-ES" sz="1100" i="1" dirty="0"/>
              <a:t> </a:t>
            </a:r>
            <a:r>
              <a:rPr lang="es-ES" sz="1100" i="1" dirty="0" err="1"/>
              <a:t>hub</a:t>
            </a:r>
            <a:r>
              <a:rPr lang="es-ES" sz="1100" i="1" dirty="0"/>
              <a:t>.</a:t>
            </a:r>
            <a:endParaRPr lang="es-AR" sz="1100" i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s-MX" sz="1600" dirty="0"/>
          </a:p>
        </p:txBody>
      </p:sp>
      <p:sp>
        <p:nvSpPr>
          <p:cNvPr id="1907" name="Google Shape;1907;p70"/>
          <p:cNvSpPr txBox="1">
            <a:spLocks noGrp="1"/>
          </p:cNvSpPr>
          <p:nvPr>
            <p:ph type="title"/>
          </p:nvPr>
        </p:nvSpPr>
        <p:spPr>
          <a:xfrm>
            <a:off x="305559" y="34405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Comandos iniciales de GIT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34" y="187930"/>
            <a:ext cx="1729890" cy="853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6;p70"/>
          <p:cNvSpPr txBox="1">
            <a:spLocks/>
          </p:cNvSpPr>
          <p:nvPr/>
        </p:nvSpPr>
        <p:spPr>
          <a:xfrm>
            <a:off x="999341" y="862650"/>
            <a:ext cx="7648473" cy="338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 smtClean="0">
                <a:solidFill>
                  <a:srgbClr val="F3F3F3"/>
                </a:solidFill>
                <a:latin typeface="Overpass"/>
              </a:rPr>
              <a:t>- </a:t>
            </a:r>
            <a:r>
              <a:rPr lang="es-ES" sz="1100" b="1" dirty="0" err="1">
                <a:solidFill>
                  <a:srgbClr val="F3F3F3"/>
                </a:solidFill>
                <a:latin typeface="Overpass"/>
              </a:rPr>
              <a:t>ls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: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listado de directorios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>
                <a:solidFill>
                  <a:srgbClr val="F3F3F3"/>
                </a:solidFill>
                <a:latin typeface="Overpass"/>
              </a:rPr>
              <a:t>- </a:t>
            </a:r>
            <a:r>
              <a:rPr lang="es-ES" sz="1100" b="1" dirty="0" err="1" smtClean="0">
                <a:solidFill>
                  <a:srgbClr val="F3F3F3"/>
                </a:solidFill>
                <a:latin typeface="Overpass"/>
              </a:rPr>
              <a:t>cd+tab</a:t>
            </a:r>
            <a:r>
              <a:rPr lang="es-ES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movernos en los directorios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>
                <a:solidFill>
                  <a:srgbClr val="F3F3F3"/>
                </a:solidFill>
                <a:latin typeface="Overpass"/>
              </a:rPr>
              <a:t>- cd</a:t>
            </a:r>
            <a:r>
              <a:rPr lang="es-ES" sz="1100" b="1" dirty="0" smtClean="0">
                <a:solidFill>
                  <a:srgbClr val="F3F3F3"/>
                </a:solidFill>
                <a:latin typeface="Overpass"/>
              </a:rPr>
              <a:t>..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sube un nivel de directorios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>
                <a:solidFill>
                  <a:srgbClr val="F3F3F3"/>
                </a:solidFill>
                <a:latin typeface="Overpass"/>
              </a:rPr>
              <a:t>- </a:t>
            </a:r>
            <a:r>
              <a:rPr lang="es-ES" sz="1100" b="1" dirty="0" err="1" smtClean="0">
                <a:solidFill>
                  <a:srgbClr val="F3F3F3"/>
                </a:solidFill>
                <a:latin typeface="Overpass"/>
              </a:rPr>
              <a:t>pwd</a:t>
            </a:r>
            <a:r>
              <a:rPr lang="es-ES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muestra en qué directorio nos encontramos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>
                <a:solidFill>
                  <a:srgbClr val="F3F3F3"/>
                </a:solidFill>
                <a:latin typeface="Overpass"/>
              </a:rPr>
              <a:t>- </a:t>
            </a:r>
            <a:r>
              <a:rPr lang="es-ES" sz="1100" b="1" dirty="0" err="1" smtClean="0">
                <a:solidFill>
                  <a:srgbClr val="F3F3F3"/>
                </a:solidFill>
                <a:latin typeface="Overpass"/>
              </a:rPr>
              <a:t>mkdir</a:t>
            </a:r>
            <a:r>
              <a:rPr lang="es-ES" sz="1100" b="1" dirty="0" smtClean="0">
                <a:solidFill>
                  <a:srgbClr val="F3F3F3"/>
                </a:solidFill>
                <a:latin typeface="Overpass"/>
              </a:rPr>
              <a:t>  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"Ejemplo"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Crea una </a:t>
            </a:r>
            <a:r>
              <a:rPr lang="es-ES" sz="1100" i="1" dirty="0" smtClean="0">
                <a:solidFill>
                  <a:srgbClr val="F3F3F3"/>
                </a:solidFill>
                <a:latin typeface="Overpass"/>
              </a:rPr>
              <a:t>carpeta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 err="1">
                <a:solidFill>
                  <a:srgbClr val="F3F3F3"/>
                </a:solidFill>
                <a:latin typeface="Overpass"/>
                <a:sym typeface="Overpass"/>
              </a:rPr>
              <a:t>git</a:t>
            </a:r>
            <a:r>
              <a:rPr lang="es-ES" sz="1100" b="1" dirty="0">
                <a:solidFill>
                  <a:srgbClr val="F3F3F3"/>
                </a:solidFill>
                <a:latin typeface="Overpass"/>
                <a:sym typeface="Overpass"/>
              </a:rPr>
              <a:t> --</a:t>
            </a:r>
            <a:r>
              <a:rPr lang="es-ES" sz="1100" b="1" dirty="0" err="1">
                <a:solidFill>
                  <a:srgbClr val="F3F3F3"/>
                </a:solidFill>
                <a:latin typeface="Overpass"/>
                <a:sym typeface="Overpass"/>
              </a:rPr>
              <a:t>version</a:t>
            </a:r>
            <a:r>
              <a:rPr lang="es-ES" sz="1100" b="1" dirty="0">
                <a:solidFill>
                  <a:srgbClr val="F3F3F3"/>
                </a:solidFill>
                <a:latin typeface="Overpass"/>
                <a:sym typeface="Overpass"/>
              </a:rPr>
              <a:t> </a:t>
            </a:r>
            <a:r>
              <a:rPr lang="es-ES" sz="1100" i="1" dirty="0">
                <a:solidFill>
                  <a:srgbClr val="F3F3F3"/>
                </a:solidFill>
                <a:latin typeface="Overpass"/>
                <a:sym typeface="Overpass"/>
              </a:rPr>
              <a:t>“Muestra si se tiene correctamente instalado GIT y la versión instalada de GIT en nuestro equipo, puede ser WIN, </a:t>
            </a:r>
            <a:r>
              <a:rPr lang="es-ES" sz="1100" i="1" dirty="0" err="1">
                <a:solidFill>
                  <a:srgbClr val="F3F3F3"/>
                </a:solidFill>
                <a:latin typeface="Overpass"/>
                <a:sym typeface="Overpass"/>
              </a:rPr>
              <a:t>MacOS</a:t>
            </a:r>
            <a:r>
              <a:rPr lang="es-ES" sz="1100" i="1" dirty="0">
                <a:solidFill>
                  <a:srgbClr val="F3F3F3"/>
                </a:solidFill>
                <a:latin typeface="Overpass"/>
                <a:sym typeface="Overpass"/>
              </a:rPr>
              <a:t> o Linux.</a:t>
            </a:r>
            <a:endParaRPr lang="es-AR" sz="1100" i="1" dirty="0">
              <a:solidFill>
                <a:srgbClr val="F3F3F3"/>
              </a:solidFill>
              <a:latin typeface="Overpass"/>
              <a:sym typeface="Overpass"/>
            </a:endParaRP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 err="1">
                <a:solidFill>
                  <a:srgbClr val="F3F3F3"/>
                </a:solidFill>
                <a:latin typeface="Overpass"/>
                <a:sym typeface="Overpass"/>
              </a:rPr>
              <a:t>git</a:t>
            </a:r>
            <a:r>
              <a:rPr lang="es-ES" sz="1100" b="1" dirty="0">
                <a:solidFill>
                  <a:srgbClr val="F3F3F3"/>
                </a:solidFill>
                <a:latin typeface="Overpass"/>
                <a:sym typeface="Overpass"/>
              </a:rPr>
              <a:t> </a:t>
            </a:r>
            <a:r>
              <a:rPr lang="es-ES" sz="1100" b="1" dirty="0" err="1">
                <a:solidFill>
                  <a:srgbClr val="F3F3F3"/>
                </a:solidFill>
                <a:latin typeface="Overpass"/>
                <a:sym typeface="Overpass"/>
              </a:rPr>
              <a:t>config</a:t>
            </a:r>
            <a:r>
              <a:rPr lang="es-ES" sz="1100" b="1" dirty="0">
                <a:solidFill>
                  <a:srgbClr val="F3F3F3"/>
                </a:solidFill>
                <a:latin typeface="Overpass"/>
                <a:sym typeface="Overpass"/>
              </a:rPr>
              <a:t> --global </a:t>
            </a:r>
            <a:r>
              <a:rPr lang="es-ES" sz="1100" i="1" dirty="0">
                <a:solidFill>
                  <a:srgbClr val="F3F3F3"/>
                </a:solidFill>
                <a:latin typeface="Overpass"/>
                <a:sym typeface="Overpass"/>
              </a:rPr>
              <a:t>“Configuración global y no por </a:t>
            </a:r>
            <a:r>
              <a:rPr lang="es-ES" sz="1100" i="1" dirty="0" smtClean="0">
                <a:solidFill>
                  <a:srgbClr val="F3F3F3"/>
                </a:solidFill>
                <a:latin typeface="Overpass"/>
                <a:sym typeface="Overpass"/>
              </a:rPr>
              <a:t>proyecto”.</a:t>
            </a:r>
            <a:endParaRPr lang="es-AR" sz="1100" i="1" dirty="0">
              <a:solidFill>
                <a:srgbClr val="F3F3F3"/>
              </a:solidFill>
              <a:latin typeface="Overpass"/>
              <a:sym typeface="Overpass"/>
            </a:endParaRP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 err="1">
                <a:solidFill>
                  <a:srgbClr val="F3F3F3"/>
                </a:solidFill>
                <a:latin typeface="Overpass"/>
                <a:sym typeface="Overpass"/>
              </a:rPr>
              <a:t>git</a:t>
            </a:r>
            <a:r>
              <a:rPr lang="es-ES" sz="1100" b="1" dirty="0">
                <a:solidFill>
                  <a:srgbClr val="F3F3F3"/>
                </a:solidFill>
                <a:latin typeface="Overpass"/>
                <a:sym typeface="Overpass"/>
              </a:rPr>
              <a:t> </a:t>
            </a:r>
            <a:r>
              <a:rPr lang="es-ES" sz="1100" b="1" dirty="0" err="1">
                <a:solidFill>
                  <a:srgbClr val="F3F3F3"/>
                </a:solidFill>
                <a:latin typeface="Overpass"/>
                <a:sym typeface="Overpass"/>
              </a:rPr>
              <a:t>config</a:t>
            </a:r>
            <a:r>
              <a:rPr lang="es-ES" sz="1100" b="1" dirty="0">
                <a:solidFill>
                  <a:srgbClr val="F3F3F3"/>
                </a:solidFill>
                <a:latin typeface="Overpass"/>
                <a:sym typeface="Overpass"/>
              </a:rPr>
              <a:t> --global </a:t>
            </a:r>
            <a:r>
              <a:rPr lang="es-ES" sz="1100" dirty="0">
                <a:solidFill>
                  <a:srgbClr val="F3F3F3"/>
                </a:solidFill>
                <a:latin typeface="Overpass"/>
                <a:sym typeface="Overpass"/>
              </a:rPr>
              <a:t>user.name “ nombre” </a:t>
            </a:r>
            <a:r>
              <a:rPr lang="es-ES" sz="1100" i="1" dirty="0">
                <a:solidFill>
                  <a:srgbClr val="F3F3F3"/>
                </a:solidFill>
                <a:latin typeface="Overpass"/>
                <a:sym typeface="Overpass"/>
              </a:rPr>
              <a:t>Configura en nombre de usuario.</a:t>
            </a:r>
            <a:endParaRPr lang="es-ES" sz="1100" b="1" i="1" dirty="0">
              <a:solidFill>
                <a:srgbClr val="F3F3F3"/>
              </a:solidFill>
              <a:latin typeface="Overpass"/>
            </a:endParaRP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ES" sz="1100" b="1" dirty="0" err="1">
                <a:solidFill>
                  <a:srgbClr val="F3F3F3"/>
                </a:solidFill>
                <a:latin typeface="Overpass"/>
              </a:rPr>
              <a:t>init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ES" sz="1100" b="1" dirty="0" smtClean="0">
                <a:solidFill>
                  <a:srgbClr val="F3F3F3"/>
                </a:solidFill>
                <a:latin typeface="Overpass"/>
              </a:rPr>
              <a:t>– </a:t>
            </a:r>
            <a:r>
              <a:rPr lang="es-ES" sz="1100" i="1" dirty="0" smtClean="0">
                <a:solidFill>
                  <a:srgbClr val="F3F3F3"/>
                </a:solidFill>
                <a:latin typeface="Overpass"/>
              </a:rPr>
              <a:t>inicializa </a:t>
            </a:r>
            <a:r>
              <a:rPr lang="es-ES" sz="1100" i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ES" sz="1100" i="1" dirty="0" smtClean="0">
                <a:solidFill>
                  <a:srgbClr val="F3F3F3"/>
                </a:solidFill>
                <a:latin typeface="Overpass"/>
              </a:rPr>
              <a:t> en nuestro repositorio.</a:t>
            </a:r>
            <a:endParaRPr lang="es-ES" sz="1100" i="1" dirty="0">
              <a:solidFill>
                <a:srgbClr val="F3F3F3"/>
              </a:solidFill>
              <a:latin typeface="Overpass"/>
            </a:endParaRP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 status -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Ver el estado de los </a:t>
            </a:r>
            <a:r>
              <a:rPr lang="es-ES" sz="1100" i="1" dirty="0" smtClean="0">
                <a:solidFill>
                  <a:srgbClr val="F3F3F3"/>
                </a:solidFill>
                <a:latin typeface="Overpass"/>
              </a:rPr>
              <a:t>ficheros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AR" sz="1100" b="1" dirty="0" err="1">
                <a:solidFill>
                  <a:srgbClr val="F3F3F3"/>
                </a:solidFill>
                <a:latin typeface="Overpass"/>
                <a:sym typeface="Overpass"/>
              </a:rPr>
              <a:t>git</a:t>
            </a:r>
            <a:r>
              <a:rPr lang="es-AR" sz="1100" b="1" dirty="0">
                <a:solidFill>
                  <a:srgbClr val="F3F3F3"/>
                </a:solidFill>
                <a:latin typeface="Overpass"/>
                <a:sym typeface="Overpass"/>
              </a:rPr>
              <a:t> </a:t>
            </a:r>
            <a:r>
              <a:rPr lang="es-AR" sz="1100" b="1" dirty="0" err="1">
                <a:solidFill>
                  <a:srgbClr val="F3F3F3"/>
                </a:solidFill>
                <a:latin typeface="Overpass"/>
                <a:sym typeface="Overpass"/>
              </a:rPr>
              <a:t>branch</a:t>
            </a:r>
            <a:r>
              <a:rPr lang="es-AR" sz="1100" b="1">
                <a:solidFill>
                  <a:srgbClr val="F3F3F3"/>
                </a:solidFill>
                <a:latin typeface="Overpass"/>
                <a:sym typeface="Overpass"/>
              </a:rPr>
              <a:t> </a:t>
            </a:r>
            <a:r>
              <a:rPr lang="es-AR" sz="1100" b="1" smtClean="0">
                <a:solidFill>
                  <a:srgbClr val="F3F3F3"/>
                </a:solidFill>
                <a:latin typeface="Overpass"/>
                <a:sym typeface="Overpass"/>
              </a:rPr>
              <a:t>-m </a:t>
            </a:r>
            <a:r>
              <a:rPr lang="es-AR" sz="1100" b="1" dirty="0" err="1">
                <a:solidFill>
                  <a:srgbClr val="F3F3F3"/>
                </a:solidFill>
                <a:latin typeface="Overpass"/>
                <a:sym typeface="Overpass"/>
              </a:rPr>
              <a:t>main</a:t>
            </a:r>
            <a:r>
              <a:rPr lang="es-AR" sz="1100" b="1" dirty="0">
                <a:solidFill>
                  <a:srgbClr val="F3F3F3"/>
                </a:solidFill>
                <a:latin typeface="Overpass"/>
                <a:sym typeface="Overpass"/>
              </a:rPr>
              <a:t> </a:t>
            </a:r>
            <a:r>
              <a:rPr lang="es-AR" sz="1100" i="1" dirty="0">
                <a:solidFill>
                  <a:srgbClr val="F3F3F3"/>
                </a:solidFill>
                <a:latin typeface="Overpass"/>
                <a:sym typeface="Overpass"/>
              </a:rPr>
              <a:t>Cambia el nombre de la rama MASTER a MAIN.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ES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ES" sz="1100" b="1" dirty="0" err="1">
                <a:solidFill>
                  <a:srgbClr val="F3F3F3"/>
                </a:solidFill>
                <a:latin typeface="Overpass"/>
              </a:rPr>
              <a:t>add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 . -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agrega todos los ficheros que están </a:t>
            </a:r>
            <a:r>
              <a:rPr lang="es-ES" sz="1100" i="1" dirty="0" smtClean="0">
                <a:solidFill>
                  <a:srgbClr val="F3F3F3"/>
                </a:solidFill>
                <a:latin typeface="Overpass"/>
              </a:rPr>
              <a:t>pendientes.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520454" y="293263"/>
            <a:ext cx="561753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100" b="1" dirty="0">
                <a:solidFill>
                  <a:srgbClr val="F3F3F3"/>
                </a:solidFill>
                <a:latin typeface="Oxanium"/>
                <a:sym typeface="Oxanium"/>
              </a:rPr>
              <a:t>Comandos iniciales de GIT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34" y="187930"/>
            <a:ext cx="1729890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2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6;p70"/>
          <p:cNvSpPr txBox="1">
            <a:spLocks/>
          </p:cNvSpPr>
          <p:nvPr/>
        </p:nvSpPr>
        <p:spPr>
          <a:xfrm>
            <a:off x="999341" y="862649"/>
            <a:ext cx="7648473" cy="3964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commit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-m "MENSAJE" 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Asocia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un mensaje al </a:t>
            </a:r>
            <a:r>
              <a:rPr lang="es-MX" sz="1100" i="1" dirty="0" err="1" smtClean="0">
                <a:solidFill>
                  <a:srgbClr val="F3F3F3"/>
                </a:solidFill>
                <a:latin typeface="Overpass"/>
              </a:rPr>
              <a:t>commit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, cada </a:t>
            </a:r>
            <a:r>
              <a:rPr lang="es-MX" sz="1100" i="1" dirty="0" err="1">
                <a:solidFill>
                  <a:srgbClr val="F3F3F3"/>
                </a:solidFill>
                <a:latin typeface="Overpass"/>
              </a:rPr>
              <a:t>commit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 genera un hash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.</a:t>
            </a:r>
          </a:p>
          <a:p>
            <a:pPr marL="596900" lvl="1">
              <a:spcBef>
                <a:spcPts val="600"/>
              </a:spcBef>
              <a:buClr>
                <a:srgbClr val="F3F3F3"/>
              </a:buClr>
              <a:buSzPts val="1400"/>
            </a:pPr>
            <a:r>
              <a:rPr lang="es-MX" sz="1100" i="1" dirty="0">
                <a:solidFill>
                  <a:srgbClr val="F3F3F3"/>
                </a:solidFill>
                <a:latin typeface="Overpass"/>
              </a:rPr>
              <a:t>Registra los cambios en el índice de </a:t>
            </a:r>
            <a:r>
              <a:rPr lang="es-MX" sz="1100" i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 como un </a:t>
            </a:r>
            <a:r>
              <a:rPr lang="es-MX" sz="1100" i="1" dirty="0" err="1">
                <a:solidFill>
                  <a:srgbClr val="F3F3F3"/>
                </a:solidFill>
                <a:latin typeface="Overpass"/>
              </a:rPr>
              <a:t>commit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 permanente</a:t>
            </a:r>
          </a:p>
          <a:p>
            <a:pPr marL="596900" lvl="1">
              <a:spcBef>
                <a:spcPts val="600"/>
              </a:spcBef>
              <a:buClr>
                <a:srgbClr val="F3F3F3"/>
              </a:buClr>
              <a:buSzPts val="1400"/>
            </a:pPr>
            <a:r>
              <a:rPr lang="es-MX" sz="1100" i="1" dirty="0">
                <a:solidFill>
                  <a:srgbClr val="F3F3F3"/>
                </a:solidFill>
                <a:latin typeface="Overpass"/>
              </a:rPr>
              <a:t>en el historial del proyecto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.</a:t>
            </a:r>
            <a:endParaRPr lang="es-MX" sz="1100" i="1" dirty="0">
              <a:solidFill>
                <a:srgbClr val="F3F3F3"/>
              </a:solidFill>
              <a:latin typeface="Overpass"/>
            </a:endParaRP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log 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i="1" dirty="0" err="1">
                <a:solidFill>
                  <a:srgbClr val="F3F3F3"/>
                </a:solidFill>
                <a:latin typeface="Overpass"/>
              </a:rPr>
              <a:t>Muesta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 el historial de los cambios y el hash, autor y el día y hora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.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remote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add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origin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main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: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Sincroniza el repositorio local con el repositorio 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remoto.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push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: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Envía los cambios locales al repositorio remoto.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pull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: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Descarga los cambios del repositorio remoto y los fusiona con la rama</a:t>
            </a:r>
          </a:p>
          <a:p>
            <a:pPr marL="596900" lvl="1">
              <a:spcBef>
                <a:spcPts val="600"/>
              </a:spcBef>
              <a:buClr>
                <a:srgbClr val="F3F3F3"/>
              </a:buClr>
              <a:buSzPts val="1400"/>
            </a:pPr>
            <a:r>
              <a:rPr lang="es-MX" sz="1100" i="1" dirty="0">
                <a:solidFill>
                  <a:srgbClr val="F3F3F3"/>
                </a:solidFill>
                <a:latin typeface="Overpass"/>
              </a:rPr>
              <a:t>local actual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.</a:t>
            </a:r>
            <a:endParaRPr lang="es-MX" sz="1100" i="1" dirty="0">
              <a:solidFill>
                <a:srgbClr val="F3F3F3"/>
              </a:solidFill>
              <a:latin typeface="Overpass"/>
            </a:endParaRPr>
          </a:p>
          <a:p>
            <a:pPr marL="768350" lvl="4" indent="-171450">
              <a:spcBef>
                <a:spcPts val="600"/>
              </a:spcBef>
              <a:buClr>
                <a:srgbClr val="F3F3F3"/>
              </a:buClr>
              <a:buSzPts val="1400"/>
              <a:buFont typeface="Courier New" panose="02070309020205020404" pitchFamily="49" charset="0"/>
              <a:buChar char="o"/>
            </a:pP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  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branch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Listar todas las ramas locales</a:t>
            </a:r>
            <a:endParaRPr lang="es-MX" sz="1100" i="1" dirty="0" smtClean="0">
              <a:solidFill>
                <a:srgbClr val="F3F3F3"/>
              </a:solidFill>
              <a:latin typeface="Overpass"/>
            </a:endParaRPr>
          </a:p>
          <a:p>
            <a:pPr marL="768350" lvl="1" indent="-171450">
              <a:spcBef>
                <a:spcPts val="600"/>
              </a:spcBef>
              <a:buClr>
                <a:srgbClr val="F3F3F3"/>
              </a:buClr>
              <a:buSzPts val="1400"/>
              <a:buFont typeface="Courier New" panose="02070309020205020404" pitchFamily="49" charset="0"/>
              <a:buChar char="o"/>
            </a:pP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  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branch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–a 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Listar todas las ramas (locales y remotas)</a:t>
            </a:r>
          </a:p>
          <a:p>
            <a:pPr marL="768350" lvl="1" indent="-171450">
              <a:spcBef>
                <a:spcPts val="600"/>
              </a:spcBef>
              <a:buClr>
                <a:srgbClr val="F3F3F3"/>
              </a:buClr>
              <a:buSzPts val="1400"/>
              <a:buFont typeface="Courier New" panose="02070309020205020404" pitchFamily="49" charset="0"/>
              <a:buChar char="o"/>
            </a:pP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 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branch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nombre-nueva-rama 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Crear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una nueva 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rama</a:t>
            </a:r>
          </a:p>
          <a:p>
            <a:pPr marL="768350" lvl="1" indent="-171450">
              <a:spcBef>
                <a:spcPts val="600"/>
              </a:spcBef>
              <a:buClr>
                <a:srgbClr val="F3F3F3"/>
              </a:buClr>
              <a:buSzPts val="1400"/>
              <a:buFont typeface="Courier New" panose="02070309020205020404" pitchFamily="49" charset="0"/>
              <a:buChar char="o"/>
            </a:pP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 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branch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–d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N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ombre de la rama a borrar</a:t>
            </a:r>
          </a:p>
          <a:p>
            <a:pPr marL="768350" lvl="1" indent="-171450">
              <a:spcBef>
                <a:spcPts val="600"/>
              </a:spcBef>
              <a:buClr>
                <a:srgbClr val="F3F3F3"/>
              </a:buClr>
              <a:buSzPts val="1400"/>
              <a:buFont typeface="Courier New" panose="02070309020205020404" pitchFamily="49" charset="0"/>
              <a:buChar char="o"/>
            </a:pP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 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checkout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nombre_de_la_rama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Cambia a la rama especificada.</a:t>
            </a:r>
            <a:endParaRPr lang="es-MX" sz="1100" i="1" dirty="0" smtClean="0">
              <a:solidFill>
                <a:srgbClr val="F3F3F3"/>
              </a:solidFill>
              <a:latin typeface="Overpass"/>
            </a:endParaRPr>
          </a:p>
          <a:p>
            <a:pPr marL="768350" lvl="1" indent="-171450">
              <a:spcBef>
                <a:spcPts val="600"/>
              </a:spcBef>
              <a:buClr>
                <a:srgbClr val="F3F3F3"/>
              </a:buClr>
              <a:buSzPts val="1400"/>
              <a:buFont typeface="Courier New" panose="02070309020205020404" pitchFamily="49" charset="0"/>
              <a:buChar char="o"/>
            </a:pP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 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checkout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-b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nombre_de_la_nueva_rama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Crea nueva rama a partir de la rama actual.</a:t>
            </a:r>
            <a:endParaRPr lang="es-MX" sz="1100" i="1" dirty="0" smtClean="0">
              <a:solidFill>
                <a:srgbClr val="F3F3F3"/>
              </a:solidFill>
              <a:latin typeface="Overpass"/>
            </a:endParaRPr>
          </a:p>
          <a:p>
            <a:pPr marL="768350" lvl="1" indent="-171450">
              <a:spcBef>
                <a:spcPts val="600"/>
              </a:spcBef>
              <a:buClr>
                <a:srgbClr val="F3F3F3"/>
              </a:buClr>
              <a:buSzPts val="1400"/>
              <a:buFont typeface="Courier New" panose="02070309020205020404" pitchFamily="49" charset="0"/>
              <a:buChar char="o"/>
            </a:pP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 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merge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nombre_de_la_rama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Fusiona los cambios de otra rama en la rama actual.</a:t>
            </a:r>
            <a:endParaRPr lang="es-MX" sz="1100" i="1" dirty="0" smtClean="0">
              <a:solidFill>
                <a:srgbClr val="F3F3F3"/>
              </a:solidFill>
              <a:latin typeface="Overpas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520454" y="293263"/>
            <a:ext cx="561753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100" b="1" dirty="0">
                <a:solidFill>
                  <a:srgbClr val="F3F3F3"/>
                </a:solidFill>
                <a:latin typeface="Oxanium"/>
                <a:sym typeface="Oxanium"/>
              </a:rPr>
              <a:t>Comandos iniciales de GIT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34" y="187930"/>
            <a:ext cx="1729890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5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6;p70"/>
          <p:cNvSpPr txBox="1">
            <a:spLocks/>
          </p:cNvSpPr>
          <p:nvPr/>
        </p:nvSpPr>
        <p:spPr>
          <a:xfrm>
            <a:off x="999341" y="862650"/>
            <a:ext cx="7648473" cy="338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clone [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url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remota]  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comando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para clonar un repositorio remoto en tu máquina local</a:t>
            </a:r>
            <a:endParaRPr lang="es-MX" sz="1100" i="1" dirty="0">
              <a:solidFill>
                <a:srgbClr val="F3F3F3"/>
              </a:solidFill>
              <a:latin typeface="Overpas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520454" y="293263"/>
            <a:ext cx="561753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100" b="1" dirty="0">
                <a:solidFill>
                  <a:srgbClr val="F3F3F3"/>
                </a:solidFill>
                <a:latin typeface="Oxanium"/>
                <a:sym typeface="Oxanium"/>
              </a:rPr>
              <a:t>Comandos iniciales de GIT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34" y="187930"/>
            <a:ext cx="1729890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09474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694</Words>
  <Application>Microsoft Office PowerPoint</Application>
  <PresentationFormat>Presentación en pantalla (16:9)</PresentationFormat>
  <Paragraphs>54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Oxanium</vt:lpstr>
      <vt:lpstr>Courier New</vt:lpstr>
      <vt:lpstr>Arial</vt:lpstr>
      <vt:lpstr>Overpass</vt:lpstr>
      <vt:lpstr>History of Internet Class for College by Slidesgo</vt:lpstr>
      <vt:lpstr>TECNICATURA EN TELECOMUNICACIONES ISPC 2024  TRABAJO PRACTICO #1</vt:lpstr>
      <vt:lpstr>Conociendo GIT </vt:lpstr>
      <vt:lpstr>Comandos iniciales de GIT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TECNICATURA EN TELECOMUNICACIONES ISPC 2024  TRABAJO PRACTICO #1</dc:title>
  <dc:creator>NS079</dc:creator>
  <cp:lastModifiedBy>Admin</cp:lastModifiedBy>
  <cp:revision>10</cp:revision>
  <dcterms:modified xsi:type="dcterms:W3CDTF">2024-04-15T02:19:04Z</dcterms:modified>
</cp:coreProperties>
</file>