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85" r:id="rId4"/>
    <p:sldId id="286" r:id="rId5"/>
    <p:sldId id="287" r:id="rId6"/>
    <p:sldId id="288" r:id="rId7"/>
  </p:sldIdLst>
  <p:sldSz cx="9144000" cy="5143500" type="screen16x9"/>
  <p:notesSz cx="6858000" cy="9144000"/>
  <p:embeddedFontLst>
    <p:embeddedFont>
      <p:font typeface="Oxanium" panose="020B0604020202020204" charset="0"/>
      <p:regular r:id="rId9"/>
      <p:bold r:id="rId10"/>
    </p:embeddedFont>
    <p:embeddedFont>
      <p:font typeface="Overpas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18D847-D629-40E8-998E-8AE7831BAE32}">
  <a:tblStyle styleId="{A118D847-D629-40E8-998E-8AE7831BAE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f08a788ee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f08a788ee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BLANK_1_1_1_2_1_1_1_2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211600" y="1818425"/>
            <a:ext cx="47208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xample@exampl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371280" y="4176900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Profesor: Gonzalo Vera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Catedra: Proyecto Integrador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Alumno: </a:t>
            </a:r>
            <a:r>
              <a:rPr lang="es-MX" dirty="0" err="1"/>
              <a:t>Jose</a:t>
            </a:r>
            <a:r>
              <a:rPr lang="es-MX" dirty="0"/>
              <a:t> </a:t>
            </a:r>
            <a:r>
              <a:rPr lang="es-MX" dirty="0" err="1"/>
              <a:t>Marquez</a:t>
            </a:r>
            <a:endParaRPr lang="es-MX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200" dirty="0">
                <a:solidFill>
                  <a:schemeClr val="accent4"/>
                </a:solidFill>
              </a:rPr>
              <a:t>TECNICATURA EN TELECOMUNICACIONES</a:t>
            </a:r>
            <a:br>
              <a:rPr lang="es-MX" sz="3200" dirty="0">
                <a:solidFill>
                  <a:schemeClr val="accent4"/>
                </a:solidFill>
              </a:rPr>
            </a:br>
            <a:r>
              <a:rPr lang="es-MX" sz="3200" dirty="0">
                <a:solidFill>
                  <a:schemeClr val="accent4"/>
                </a:solidFill>
              </a:rPr>
              <a:t>ISPC 2024</a:t>
            </a:r>
            <a:br>
              <a:rPr lang="es-MX" sz="3200" dirty="0">
                <a:solidFill>
                  <a:schemeClr val="accent4"/>
                </a:solidFill>
              </a:rPr>
            </a:br>
            <a:r>
              <a:rPr lang="es-MX" sz="3200" dirty="0">
                <a:solidFill>
                  <a:schemeClr val="accent4"/>
                </a:solidFill>
              </a:rPr>
              <a:t/>
            </a:r>
            <a:br>
              <a:rPr lang="es-MX" sz="3200" dirty="0">
                <a:solidFill>
                  <a:schemeClr val="accent4"/>
                </a:solidFill>
              </a:rPr>
            </a:br>
            <a:r>
              <a:rPr lang="es-MX" sz="3200" dirty="0">
                <a:solidFill>
                  <a:schemeClr val="accent4"/>
                </a:solidFill>
              </a:rPr>
              <a:t>TRABAJO PRACTICO #1</a:t>
            </a: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566091" y="34082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Conociendo GIT </a:t>
            </a:r>
            <a:endParaRPr lang="es-AR" dirty="0"/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1"/>
          </p:nvPr>
        </p:nvSpPr>
        <p:spPr>
          <a:xfrm>
            <a:off x="566091" y="1045534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100" dirty="0" err="1"/>
              <a:t>Git</a:t>
            </a:r>
            <a:r>
              <a:rPr lang="es-MX" sz="1100" dirty="0"/>
              <a:t> es un sistema de control de versiones distribuido que permite a los desarrolladores realizar un seguimiento de los cambios en su código a lo largo del tiempo, mientras que GitHub es una plataforma basada en la web que utiliza </a:t>
            </a:r>
            <a:r>
              <a:rPr lang="es-MX" sz="1100" dirty="0" err="1"/>
              <a:t>Git</a:t>
            </a:r>
            <a:r>
              <a:rPr lang="es-MX" sz="1100" dirty="0"/>
              <a:t> para alojar y administrar repositorios de código. </a:t>
            </a:r>
            <a:r>
              <a:rPr lang="es-MX" sz="1100" dirty="0" err="1"/>
              <a:t>Git</a:t>
            </a:r>
            <a:r>
              <a:rPr lang="es-MX" sz="1100" dirty="0"/>
              <a:t> permite a los desarrolladores colaborar en proyectos, crear ramas para diferentes funciones o correcciones de errores, y fusionar los cambios en la base de código principal. GitHub proporciona una interfaz fácil de usar para administrar repositorios de </a:t>
            </a:r>
            <a:r>
              <a:rPr lang="es-MX" sz="1100" dirty="0" err="1"/>
              <a:t>Git</a:t>
            </a:r>
            <a:r>
              <a:rPr lang="es-MX" sz="1100" dirty="0"/>
              <a:t>, incluidas características como el seguimiento de problemas, las solicitudes de incorporación de cambios y las revisiones de código. En resumen, </a:t>
            </a:r>
            <a:r>
              <a:rPr lang="es-MX" sz="1100" dirty="0" err="1"/>
              <a:t>Git</a:t>
            </a:r>
            <a:r>
              <a:rPr lang="es-MX" sz="1100" dirty="0"/>
              <a:t> es una herramienta para administrar repositorios de código y realizar un seguimiento de los cambios, mientras que GitHub es una plataforma para alojar y colaborar en repositorios de </a:t>
            </a:r>
            <a:r>
              <a:rPr lang="es-MX" sz="1100" dirty="0" err="1"/>
              <a:t>Git</a:t>
            </a:r>
            <a:r>
              <a:rPr lang="es-MX" sz="1100" dirty="0" smtClean="0"/>
              <a:t>.</a:t>
            </a:r>
          </a:p>
          <a:p>
            <a:pPr marL="0" lvl="0" indent="0">
              <a:buNone/>
            </a:pPr>
            <a:endParaRPr lang="es-MX" dirty="0" smtClean="0"/>
          </a:p>
          <a:p>
            <a:pPr marL="0" lvl="0" indent="0">
              <a:buNone/>
            </a:pPr>
            <a:endParaRPr lang="es-MX" dirty="0"/>
          </a:p>
          <a:p>
            <a:pPr marL="0" lvl="0" indent="0">
              <a:buNone/>
            </a:pPr>
            <a:endParaRPr lang="es-MX" dirty="0"/>
          </a:p>
          <a:p>
            <a:r>
              <a:rPr lang="es-ES" sz="1100" dirty="0"/>
              <a:t>Luego de esta breve introducción, procedemos a bajar el software y se instala en nuestra computadora desde su página oficial (</a:t>
            </a:r>
            <a:r>
              <a:rPr lang="es-ES" sz="1100" u="sng" dirty="0">
                <a:hlinkClick r:id="rId3"/>
              </a:rPr>
              <a:t>https://git-scm.com/downloads</a:t>
            </a:r>
            <a:r>
              <a:rPr lang="es-ES" sz="1100" dirty="0"/>
              <a:t>).</a:t>
            </a:r>
            <a:endParaRPr lang="es-AR" sz="1100" dirty="0"/>
          </a:p>
          <a:p>
            <a:r>
              <a:rPr lang="es-ES" sz="1100" dirty="0"/>
              <a:t>Una vez instalado en la máquina, podemos hacer una primera aproximación con algunos comandos iniciales:</a:t>
            </a:r>
            <a:endParaRPr lang="es-AR" sz="1100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0"/>
          <p:cNvSpPr txBox="1">
            <a:spLocks noGrp="1"/>
          </p:cNvSpPr>
          <p:nvPr>
            <p:ph type="subTitle" idx="1"/>
          </p:nvPr>
        </p:nvSpPr>
        <p:spPr>
          <a:xfrm>
            <a:off x="496067" y="1083065"/>
            <a:ext cx="7648473" cy="3212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ES" sz="1100" dirty="0"/>
              <a:t>En la carpeta que vamos a destinar para el proyecto, podemos hacer </a:t>
            </a:r>
            <a:r>
              <a:rPr lang="es-ES" sz="1100" dirty="0" err="1"/>
              <a:t>click</a:t>
            </a:r>
            <a:r>
              <a:rPr lang="es-ES" sz="1100" dirty="0"/>
              <a:t> derecho y en el menú contextual tendremos las opciones, </a:t>
            </a:r>
            <a:r>
              <a:rPr lang="es-ES" sz="1100" b="1" dirty="0"/>
              <a:t>Open </a:t>
            </a:r>
            <a:r>
              <a:rPr lang="es-ES" sz="1100" b="1" dirty="0" err="1"/>
              <a:t>Git</a:t>
            </a:r>
            <a:r>
              <a:rPr lang="es-ES" sz="1100" b="1" dirty="0"/>
              <a:t> GUI </a:t>
            </a:r>
            <a:r>
              <a:rPr lang="es-ES" sz="1100" b="1" dirty="0" err="1"/>
              <a:t>here</a:t>
            </a:r>
            <a:r>
              <a:rPr lang="es-ES" sz="1100" b="1" dirty="0"/>
              <a:t> (interfaz gráfica) u Open </a:t>
            </a:r>
            <a:r>
              <a:rPr lang="es-ES" sz="1100" b="1" dirty="0" err="1"/>
              <a:t>Git</a:t>
            </a:r>
            <a:r>
              <a:rPr lang="es-ES" sz="1100" b="1" dirty="0"/>
              <a:t> </a:t>
            </a:r>
            <a:r>
              <a:rPr lang="es-ES" sz="1100" b="1" dirty="0" err="1"/>
              <a:t>Bash</a:t>
            </a:r>
            <a:r>
              <a:rPr lang="es-ES" sz="1100" b="1" dirty="0"/>
              <a:t> </a:t>
            </a:r>
            <a:r>
              <a:rPr lang="es-ES" sz="1100" b="1" dirty="0" err="1"/>
              <a:t>here</a:t>
            </a:r>
            <a:r>
              <a:rPr lang="es-ES" sz="1100" b="1" dirty="0"/>
              <a:t> (Consola o línea de comandos</a:t>
            </a:r>
            <a:r>
              <a:rPr lang="es-ES" sz="1100" b="1" dirty="0" smtClean="0"/>
              <a:t>).</a:t>
            </a:r>
          </a:p>
          <a:p>
            <a:pPr marL="139700" indent="0">
              <a:buNone/>
            </a:pPr>
            <a:endParaRPr lang="es-AR" sz="1100" dirty="0"/>
          </a:p>
          <a:p>
            <a:pPr marL="139700" indent="0">
              <a:buNone/>
            </a:pPr>
            <a:r>
              <a:rPr lang="es-ES" sz="1100" dirty="0"/>
              <a:t>Cuando hacemos </a:t>
            </a:r>
            <a:r>
              <a:rPr lang="es-ES" sz="1100" dirty="0" err="1"/>
              <a:t>click</a:t>
            </a:r>
            <a:r>
              <a:rPr lang="es-ES" sz="1100" dirty="0"/>
              <a:t> en la opción de </a:t>
            </a:r>
            <a:r>
              <a:rPr lang="es-ES" sz="1100" dirty="0" err="1"/>
              <a:t>Bash</a:t>
            </a:r>
            <a:r>
              <a:rPr lang="es-ES" sz="1100" dirty="0"/>
              <a:t>, se abre la consola para que podamos comenzar a utilizar GIT</a:t>
            </a:r>
            <a:r>
              <a:rPr lang="es-ES" sz="1100" dirty="0" smtClean="0"/>
              <a:t>.</a:t>
            </a:r>
          </a:p>
          <a:p>
            <a:pPr marL="139700" indent="0">
              <a:buNone/>
            </a:pPr>
            <a:endParaRPr lang="es-AR" sz="1100" dirty="0"/>
          </a:p>
          <a:p>
            <a:r>
              <a:rPr lang="es-ES" sz="1100" dirty="0"/>
              <a:t>Configuración inicial</a:t>
            </a:r>
            <a:endParaRPr lang="es-AR" sz="1100" dirty="0"/>
          </a:p>
          <a:p>
            <a:pPr lvl="1"/>
            <a:r>
              <a:rPr lang="es-ES" sz="1100" b="1" dirty="0" err="1"/>
              <a:t>g</a:t>
            </a:r>
            <a:r>
              <a:rPr lang="es-ES" sz="1100" b="1" dirty="0" err="1" smtClean="0"/>
              <a:t>it</a:t>
            </a:r>
            <a:r>
              <a:rPr lang="es-ES" sz="1100" b="1" dirty="0" smtClean="0"/>
              <a:t> </a:t>
            </a:r>
            <a:r>
              <a:rPr lang="es-ES" sz="1100" b="1" dirty="0"/>
              <a:t>--</a:t>
            </a:r>
            <a:r>
              <a:rPr lang="es-ES" sz="1100" b="1" dirty="0" err="1"/>
              <a:t>version</a:t>
            </a:r>
            <a:r>
              <a:rPr lang="es-ES" sz="1100" b="1" dirty="0"/>
              <a:t> </a:t>
            </a:r>
            <a:r>
              <a:rPr lang="es-ES" sz="1100" i="1" dirty="0"/>
              <a:t>“Muestra si se tiene correctamente instalado GIT y la versión instalada de GIT en nuestro equipo, puede ser WIN, </a:t>
            </a:r>
            <a:r>
              <a:rPr lang="es-ES" sz="1100" i="1" dirty="0" err="1"/>
              <a:t>MacOS</a:t>
            </a:r>
            <a:r>
              <a:rPr lang="es-ES" sz="1100" i="1" dirty="0"/>
              <a:t> o Linux.</a:t>
            </a:r>
            <a:endParaRPr lang="es-AR" sz="1100" i="1" dirty="0"/>
          </a:p>
          <a:p>
            <a:pPr lvl="1"/>
            <a:r>
              <a:rPr lang="es-ES" sz="1100" b="1" dirty="0" err="1"/>
              <a:t>git</a:t>
            </a:r>
            <a:r>
              <a:rPr lang="es-ES" sz="1100" b="1" dirty="0"/>
              <a:t> </a:t>
            </a:r>
            <a:r>
              <a:rPr lang="es-ES" sz="1100" b="1" dirty="0" err="1"/>
              <a:t>config</a:t>
            </a:r>
            <a:r>
              <a:rPr lang="es-ES" sz="1100" b="1" dirty="0"/>
              <a:t> </a:t>
            </a:r>
            <a:r>
              <a:rPr lang="es-ES" sz="1100" b="1" dirty="0" smtClean="0"/>
              <a:t>--global </a:t>
            </a:r>
            <a:r>
              <a:rPr lang="es-ES" sz="1100" i="1" dirty="0" smtClean="0"/>
              <a:t>“Configuración global y no por </a:t>
            </a:r>
            <a:r>
              <a:rPr lang="es-ES" sz="1100" i="1" dirty="0"/>
              <a:t>proyecto.</a:t>
            </a:r>
            <a:endParaRPr lang="es-AR" sz="1100" i="1" dirty="0"/>
          </a:p>
          <a:p>
            <a:pPr lvl="1"/>
            <a:r>
              <a:rPr lang="es-ES" sz="1100" b="1" dirty="0" err="1"/>
              <a:t>g</a:t>
            </a:r>
            <a:r>
              <a:rPr lang="es-ES" sz="1100" b="1" dirty="0" err="1" smtClean="0"/>
              <a:t>it</a:t>
            </a:r>
            <a:r>
              <a:rPr lang="es-ES" sz="1100" b="1" dirty="0" smtClean="0"/>
              <a:t> </a:t>
            </a:r>
            <a:r>
              <a:rPr lang="es-ES" sz="1100" b="1" dirty="0" err="1"/>
              <a:t>config</a:t>
            </a:r>
            <a:r>
              <a:rPr lang="es-ES" sz="1100" b="1" dirty="0"/>
              <a:t> --global </a:t>
            </a:r>
            <a:r>
              <a:rPr lang="es-ES" sz="1100" dirty="0"/>
              <a:t>user.name </a:t>
            </a:r>
            <a:r>
              <a:rPr lang="es-ES" sz="1100" dirty="0" smtClean="0"/>
              <a:t>“ nombre” </a:t>
            </a:r>
            <a:r>
              <a:rPr lang="es-ES" sz="1100" i="1" dirty="0" smtClean="0"/>
              <a:t>Configura en nombre de usuario.</a:t>
            </a:r>
            <a:endParaRPr lang="es-AR" sz="1100" i="1" dirty="0"/>
          </a:p>
          <a:p>
            <a:pPr lvl="1"/>
            <a:r>
              <a:rPr lang="es-ES" sz="1100" dirty="0" err="1"/>
              <a:t>Git</a:t>
            </a:r>
            <a:r>
              <a:rPr lang="es-ES" sz="1100" dirty="0"/>
              <a:t> </a:t>
            </a:r>
            <a:r>
              <a:rPr lang="es-ES" sz="1100" dirty="0" err="1" smtClean="0"/>
              <a:t>config</a:t>
            </a:r>
            <a:r>
              <a:rPr lang="es-ES" sz="1100" dirty="0" smtClean="0"/>
              <a:t> </a:t>
            </a:r>
            <a:r>
              <a:rPr lang="es-ES" sz="1100" dirty="0"/>
              <a:t>--global </a:t>
            </a:r>
            <a:r>
              <a:rPr lang="es-ES" sz="1100" dirty="0" err="1"/>
              <a:t>user.email</a:t>
            </a:r>
            <a:r>
              <a:rPr lang="es-ES" sz="1100" dirty="0"/>
              <a:t> </a:t>
            </a:r>
            <a:r>
              <a:rPr lang="es-ES" sz="1100" u="sng" dirty="0">
                <a:hlinkClick r:id="rId3"/>
              </a:rPr>
              <a:t>example@example.com</a:t>
            </a:r>
            <a:r>
              <a:rPr lang="es-ES" sz="1100" dirty="0"/>
              <a:t> </a:t>
            </a:r>
            <a:r>
              <a:rPr lang="es-ES" sz="1100" i="1" dirty="0"/>
              <a:t>“configura nuestro correo electrónico”</a:t>
            </a:r>
            <a:endParaRPr lang="es-AR" sz="1100" i="1" dirty="0"/>
          </a:p>
          <a:p>
            <a:r>
              <a:rPr lang="es-ES" sz="1100" i="1" dirty="0"/>
              <a:t>	Esto nos permite enlazar nuestros repositorios </a:t>
            </a:r>
            <a:r>
              <a:rPr lang="es-ES" sz="1100" i="1" dirty="0" smtClean="0"/>
              <a:t>locales con </a:t>
            </a:r>
            <a:r>
              <a:rPr lang="es-ES" sz="1100" i="1" dirty="0" err="1"/>
              <a:t>Git</a:t>
            </a:r>
            <a:r>
              <a:rPr lang="es-ES" sz="1100" i="1" dirty="0"/>
              <a:t> </a:t>
            </a:r>
            <a:r>
              <a:rPr lang="es-ES" sz="1100" i="1" dirty="0" err="1"/>
              <a:t>hub</a:t>
            </a:r>
            <a:r>
              <a:rPr lang="es-ES" sz="1100" i="1" dirty="0"/>
              <a:t>.</a:t>
            </a:r>
            <a:endParaRPr lang="es-AR" sz="1100"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MX" sz="1600" dirty="0"/>
          </a:p>
        </p:txBody>
      </p:sp>
      <p:sp>
        <p:nvSpPr>
          <p:cNvPr id="1907" name="Google Shape;1907;p70"/>
          <p:cNvSpPr txBox="1">
            <a:spLocks noGrp="1"/>
          </p:cNvSpPr>
          <p:nvPr>
            <p:ph type="title"/>
          </p:nvPr>
        </p:nvSpPr>
        <p:spPr>
          <a:xfrm>
            <a:off x="305559" y="34405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Comandos iniciales de GIT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6;p70"/>
          <p:cNvSpPr txBox="1">
            <a:spLocks/>
          </p:cNvSpPr>
          <p:nvPr/>
        </p:nvSpPr>
        <p:spPr>
          <a:xfrm>
            <a:off x="999341" y="862650"/>
            <a:ext cx="7648473" cy="338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ls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: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listado de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directorios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b="1" dirty="0" err="1" smtClean="0">
                <a:solidFill>
                  <a:srgbClr val="F3F3F3"/>
                </a:solidFill>
                <a:latin typeface="Overpass"/>
              </a:rPr>
              <a:t>cd+tab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movernos en los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directorios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cd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..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sube un nivel de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directorios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b="1" dirty="0" err="1" smtClean="0">
                <a:solidFill>
                  <a:srgbClr val="F3F3F3"/>
                </a:solidFill>
                <a:latin typeface="Overpass"/>
              </a:rPr>
              <a:t>pwd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muestra en qué directorio nos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encontramos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b="1" dirty="0" err="1" smtClean="0">
                <a:solidFill>
                  <a:srgbClr val="F3F3F3"/>
                </a:solidFill>
                <a:latin typeface="Overpass"/>
              </a:rPr>
              <a:t>mkdir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  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"Ejemplo"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Crea una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carpeta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--</a:t>
            </a: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version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ES" sz="1100" i="1" dirty="0">
                <a:solidFill>
                  <a:srgbClr val="F3F3F3"/>
                </a:solidFill>
                <a:latin typeface="Overpass"/>
                <a:sym typeface="Overpass"/>
              </a:rPr>
              <a:t>“Muestra si se tiene correctamente instalado GIT y la versión instalada de GIT en nuestro equipo, puede ser WIN, </a:t>
            </a:r>
            <a:r>
              <a:rPr lang="es-ES" sz="1100" i="1" dirty="0" err="1">
                <a:solidFill>
                  <a:srgbClr val="F3F3F3"/>
                </a:solidFill>
                <a:latin typeface="Overpass"/>
                <a:sym typeface="Overpass"/>
              </a:rPr>
              <a:t>MacOS</a:t>
            </a:r>
            <a:r>
              <a:rPr lang="es-ES" sz="1100" i="1" dirty="0">
                <a:solidFill>
                  <a:srgbClr val="F3F3F3"/>
                </a:solidFill>
                <a:latin typeface="Overpass"/>
                <a:sym typeface="Overpass"/>
              </a:rPr>
              <a:t> o Linux.</a:t>
            </a:r>
            <a:endParaRPr lang="es-AR" sz="1100" i="1" dirty="0">
              <a:solidFill>
                <a:srgbClr val="F3F3F3"/>
              </a:solidFill>
              <a:latin typeface="Overpass"/>
              <a:sym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config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--global </a:t>
            </a:r>
            <a:r>
              <a:rPr lang="es-ES" sz="1100" i="1" dirty="0">
                <a:solidFill>
                  <a:srgbClr val="F3F3F3"/>
                </a:solidFill>
                <a:latin typeface="Overpass"/>
                <a:sym typeface="Overpass"/>
              </a:rPr>
              <a:t>“Configuración global y no por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  <a:sym typeface="Overpass"/>
              </a:rPr>
              <a:t>proyecto”.</a:t>
            </a:r>
            <a:endParaRPr lang="es-AR" sz="1100" i="1" dirty="0">
              <a:solidFill>
                <a:srgbClr val="F3F3F3"/>
              </a:solidFill>
              <a:latin typeface="Overpass"/>
              <a:sym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  <a:sym typeface="Overpass"/>
              </a:rPr>
              <a:t>config</a:t>
            </a:r>
            <a:r>
              <a:rPr lang="es-ES" sz="1100" b="1" dirty="0">
                <a:solidFill>
                  <a:srgbClr val="F3F3F3"/>
                </a:solidFill>
                <a:latin typeface="Overpass"/>
                <a:sym typeface="Overpass"/>
              </a:rPr>
              <a:t> --global </a:t>
            </a:r>
            <a:r>
              <a:rPr lang="es-ES" sz="1100" dirty="0">
                <a:solidFill>
                  <a:srgbClr val="F3F3F3"/>
                </a:solidFill>
                <a:latin typeface="Overpass"/>
                <a:sym typeface="Overpass"/>
              </a:rPr>
              <a:t>user.name “ nombre” </a:t>
            </a:r>
            <a:r>
              <a:rPr lang="es-ES" sz="1100" i="1" dirty="0">
                <a:solidFill>
                  <a:srgbClr val="F3F3F3"/>
                </a:solidFill>
                <a:latin typeface="Overpass"/>
                <a:sym typeface="Overpass"/>
              </a:rPr>
              <a:t>Configura en nombre de usuario.</a:t>
            </a:r>
            <a:endParaRPr lang="es-ES" sz="1100" b="1" i="1" dirty="0">
              <a:solidFill>
                <a:srgbClr val="F3F3F3"/>
              </a:solidFill>
              <a:latin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init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–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inicializa </a:t>
            </a:r>
            <a:r>
              <a:rPr lang="es-ES" sz="1100" i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 en nuestro repositorio.</a:t>
            </a:r>
            <a:endParaRPr lang="es-ES" sz="1100" i="1" dirty="0">
              <a:solidFill>
                <a:srgbClr val="F3F3F3"/>
              </a:solidFill>
              <a:latin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status -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Ver el estado de los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ficheros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AR" sz="1100" b="1" dirty="0" err="1">
                <a:solidFill>
                  <a:srgbClr val="F3F3F3"/>
                </a:solidFill>
                <a:latin typeface="Overpass"/>
                <a:sym typeface="Overpass"/>
              </a:rPr>
              <a:t>git</a:t>
            </a:r>
            <a:r>
              <a:rPr lang="es-AR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AR" sz="1100" b="1" dirty="0" err="1">
                <a:solidFill>
                  <a:srgbClr val="F3F3F3"/>
                </a:solidFill>
                <a:latin typeface="Overpass"/>
                <a:sym typeface="Overpass"/>
              </a:rPr>
              <a:t>branch</a:t>
            </a:r>
            <a:r>
              <a:rPr lang="es-AR" sz="1100" b="1" dirty="0">
                <a:solidFill>
                  <a:srgbClr val="F3F3F3"/>
                </a:solidFill>
                <a:latin typeface="Overpass"/>
                <a:sym typeface="Overpass"/>
              </a:rPr>
              <a:t> -n </a:t>
            </a:r>
            <a:r>
              <a:rPr lang="es-AR" sz="1100" b="1" dirty="0" err="1">
                <a:solidFill>
                  <a:srgbClr val="F3F3F3"/>
                </a:solidFill>
                <a:latin typeface="Overpass"/>
                <a:sym typeface="Overpass"/>
              </a:rPr>
              <a:t>main</a:t>
            </a:r>
            <a:r>
              <a:rPr lang="es-AR" sz="1100" b="1" dirty="0">
                <a:solidFill>
                  <a:srgbClr val="F3F3F3"/>
                </a:solidFill>
                <a:latin typeface="Overpass"/>
                <a:sym typeface="Overpass"/>
              </a:rPr>
              <a:t> </a:t>
            </a:r>
            <a:r>
              <a:rPr lang="es-AR" sz="1100" i="1" dirty="0">
                <a:solidFill>
                  <a:srgbClr val="F3F3F3"/>
                </a:solidFill>
                <a:latin typeface="Overpass"/>
                <a:sym typeface="Overpass"/>
              </a:rPr>
              <a:t>Cambia el nombre de la rama MASTER a MAIN.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ES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ES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ES" sz="1100" b="1" dirty="0" err="1">
                <a:solidFill>
                  <a:srgbClr val="F3F3F3"/>
                </a:solidFill>
                <a:latin typeface="Overpass"/>
              </a:rPr>
              <a:t>add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 . </a:t>
            </a:r>
            <a:r>
              <a:rPr lang="es-ES" sz="1100" b="1" dirty="0">
                <a:solidFill>
                  <a:srgbClr val="F3F3F3"/>
                </a:solidFill>
                <a:latin typeface="Overpass"/>
              </a:rPr>
              <a:t>- </a:t>
            </a:r>
            <a:r>
              <a:rPr lang="es-ES" sz="1100" i="1" dirty="0">
                <a:solidFill>
                  <a:srgbClr val="F3F3F3"/>
                </a:solidFill>
                <a:latin typeface="Overpass"/>
              </a:rPr>
              <a:t>agrega todos los ficheros que están </a:t>
            </a:r>
            <a:r>
              <a:rPr lang="es-ES" sz="1100" i="1" dirty="0" smtClean="0">
                <a:solidFill>
                  <a:srgbClr val="F3F3F3"/>
                </a:solidFill>
                <a:latin typeface="Overpass"/>
              </a:rPr>
              <a:t>pendientes.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20454" y="293263"/>
            <a:ext cx="561753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100" b="1" dirty="0">
                <a:solidFill>
                  <a:srgbClr val="F3F3F3"/>
                </a:solidFill>
                <a:latin typeface="Oxanium"/>
                <a:sym typeface="Oxanium"/>
              </a:rPr>
              <a:t>Comandos iniciales de GIT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93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6;p70"/>
          <p:cNvSpPr txBox="1">
            <a:spLocks/>
          </p:cNvSpPr>
          <p:nvPr/>
        </p:nvSpPr>
        <p:spPr>
          <a:xfrm>
            <a:off x="999341" y="862649"/>
            <a:ext cx="7648473" cy="3964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-m "MENSAJE"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Asocia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un mensaje al </a:t>
            </a:r>
            <a:r>
              <a:rPr lang="es-MX" sz="1100" i="1" dirty="0" err="1" smtClean="0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, cada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genera un hash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</a:p>
          <a:p>
            <a:pPr marL="596900" lvl="1">
              <a:spcBef>
                <a:spcPts val="600"/>
              </a:spcBef>
              <a:buClr>
                <a:srgbClr val="F3F3F3"/>
              </a:buClr>
              <a:buSzPts val="1400"/>
            </a:pPr>
            <a:r>
              <a:rPr lang="es-MX" sz="1100" i="1" dirty="0">
                <a:solidFill>
                  <a:srgbClr val="F3F3F3"/>
                </a:solidFill>
                <a:latin typeface="Overpass"/>
              </a:rPr>
              <a:t>Registra los cambios en el índice de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como un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permanente</a:t>
            </a:r>
          </a:p>
          <a:p>
            <a:pPr marL="596900" lvl="1">
              <a:spcBef>
                <a:spcPts val="600"/>
              </a:spcBef>
              <a:buClr>
                <a:srgbClr val="F3F3F3"/>
              </a:buClr>
              <a:buSzPts val="1400"/>
            </a:pPr>
            <a:r>
              <a:rPr lang="es-MX" sz="1100" i="1" dirty="0">
                <a:solidFill>
                  <a:srgbClr val="F3F3F3"/>
                </a:solidFill>
                <a:latin typeface="Overpass"/>
              </a:rPr>
              <a:t>en el historial del proyecto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  <a:endParaRPr lang="es-MX" sz="1100" i="1" dirty="0">
              <a:solidFill>
                <a:srgbClr val="F3F3F3"/>
              </a:solidFill>
              <a:latin typeface="Overpass"/>
            </a:endParaRP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log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Muesta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el historial de los cambios y el hash, autor y el día y hora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remote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add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origin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main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: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Sincroniza el repositorio local con el repositorio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remoto.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push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: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Envía los cambios locales al repositorio remoto.</a:t>
            </a:r>
          </a:p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pull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: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Descarga los cambios del repositorio remoto y los fusiona con la rama</a:t>
            </a:r>
          </a:p>
          <a:p>
            <a:pPr marL="596900" lvl="1">
              <a:spcBef>
                <a:spcPts val="600"/>
              </a:spcBef>
              <a:buClr>
                <a:srgbClr val="F3F3F3"/>
              </a:buClr>
              <a:buSzPts val="1400"/>
            </a:pPr>
            <a:r>
              <a:rPr lang="es-MX" sz="1100" i="1" dirty="0">
                <a:solidFill>
                  <a:srgbClr val="F3F3F3"/>
                </a:solidFill>
                <a:latin typeface="Overpass"/>
              </a:rPr>
              <a:t>local actual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  <a:endParaRPr lang="es-MX" sz="1100" i="1" dirty="0">
              <a:solidFill>
                <a:srgbClr val="F3F3F3"/>
              </a:solidFill>
              <a:latin typeface="Overpass"/>
            </a:endParaRPr>
          </a:p>
          <a:p>
            <a:pPr marL="768350" lvl="4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branch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Listar todas las ramas locales</a:t>
            </a:r>
            <a:endParaRPr lang="es-MX" sz="1100" i="1" dirty="0" smtClean="0">
              <a:solidFill>
                <a:srgbClr val="F3F3F3"/>
              </a:solidFill>
              <a:latin typeface="Overpass"/>
            </a:endParaRP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branch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–a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Listar todas las ramas (locales y remotas)</a:t>
            </a: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branch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nombre-nueva-rama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Crear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una nueva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rama</a:t>
            </a: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branch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–d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N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ombre de la rama a borrar</a:t>
            </a: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checkout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nombre_de_la_rama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Cambia a la rama especificada.</a:t>
            </a:r>
            <a:endParaRPr lang="es-MX" sz="1100" i="1" dirty="0" smtClean="0">
              <a:solidFill>
                <a:srgbClr val="F3F3F3"/>
              </a:solidFill>
              <a:latin typeface="Overpass"/>
            </a:endParaRP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checkout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-b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nombre_de_la_nueva_rama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Crea nueva rama a partir de la rama actual.</a:t>
            </a:r>
            <a:endParaRPr lang="es-MX" sz="1100" i="1" dirty="0" smtClean="0">
              <a:solidFill>
                <a:srgbClr val="F3F3F3"/>
              </a:solidFill>
              <a:latin typeface="Overpass"/>
            </a:endParaRPr>
          </a:p>
          <a:p>
            <a:pPr marL="768350" lvl="1" indent="-171450">
              <a:spcBef>
                <a:spcPts val="600"/>
              </a:spcBef>
              <a:buClr>
                <a:srgbClr val="F3F3F3"/>
              </a:buClr>
              <a:buSzPts val="1400"/>
              <a:buFont typeface="Courier New" panose="02070309020205020404" pitchFamily="49" charset="0"/>
              <a:buChar char="o"/>
            </a:pP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 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 smtClean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merge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 smtClean="0">
                <a:solidFill>
                  <a:srgbClr val="F3F3F3"/>
                </a:solidFill>
                <a:latin typeface="Overpass"/>
              </a:rPr>
              <a:t>nombre_de_la_rama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Fusiona los cambios de otra rama en la rama actual.</a:t>
            </a:r>
            <a:endParaRPr lang="es-MX" sz="1100" i="1" dirty="0" smtClean="0">
              <a:solidFill>
                <a:srgbClr val="F3F3F3"/>
              </a:solidFill>
              <a:latin typeface="Overpas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20454" y="293263"/>
            <a:ext cx="561753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100" b="1" dirty="0">
                <a:solidFill>
                  <a:srgbClr val="F3F3F3"/>
                </a:solidFill>
                <a:latin typeface="Oxanium"/>
                <a:sym typeface="Oxanium"/>
              </a:rPr>
              <a:t>Comandos iniciales de GIT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215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6;p70"/>
          <p:cNvSpPr txBox="1">
            <a:spLocks/>
          </p:cNvSpPr>
          <p:nvPr/>
        </p:nvSpPr>
        <p:spPr>
          <a:xfrm>
            <a:off x="999341" y="862650"/>
            <a:ext cx="7648473" cy="338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317500">
              <a:spcBef>
                <a:spcPts val="600"/>
              </a:spcBef>
              <a:buClr>
                <a:srgbClr val="F3F3F3"/>
              </a:buClr>
              <a:buSzPts val="1400"/>
              <a:buFont typeface="Overpass"/>
              <a:buChar char="○"/>
            </a:pP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</a:t>
            </a:r>
            <a:r>
              <a:rPr lang="es-MX" sz="1100" b="1" dirty="0" err="1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b="1" dirty="0">
                <a:solidFill>
                  <a:srgbClr val="F3F3F3"/>
                </a:solidFill>
                <a:latin typeface="Overpass"/>
              </a:rPr>
              <a:t> -m "MENSAJE" 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Asocia 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un mensaje al </a:t>
            </a:r>
            <a:r>
              <a:rPr lang="es-MX" sz="1100" i="1" dirty="0" err="1" smtClean="0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, cada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genera un hash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</a:p>
          <a:p>
            <a:pPr marL="596900" lvl="1">
              <a:spcBef>
                <a:spcPts val="600"/>
              </a:spcBef>
              <a:buClr>
                <a:srgbClr val="F3F3F3"/>
              </a:buClr>
              <a:buSzPts val="1400"/>
            </a:pPr>
            <a:r>
              <a:rPr lang="es-MX" sz="1100" i="1" dirty="0">
                <a:solidFill>
                  <a:srgbClr val="F3F3F3"/>
                </a:solidFill>
                <a:latin typeface="Overpass"/>
              </a:rPr>
              <a:t>Registra los cambios en el índice de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Git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como un </a:t>
            </a:r>
            <a:r>
              <a:rPr lang="es-MX" sz="1100" i="1" dirty="0" err="1">
                <a:solidFill>
                  <a:srgbClr val="F3F3F3"/>
                </a:solidFill>
                <a:latin typeface="Overpass"/>
              </a:rPr>
              <a:t>commit</a:t>
            </a:r>
            <a:r>
              <a:rPr lang="es-MX" sz="1100" i="1" dirty="0">
                <a:solidFill>
                  <a:srgbClr val="F3F3F3"/>
                </a:solidFill>
                <a:latin typeface="Overpass"/>
              </a:rPr>
              <a:t> permanente</a:t>
            </a:r>
          </a:p>
          <a:p>
            <a:pPr marL="596900" lvl="1">
              <a:spcBef>
                <a:spcPts val="600"/>
              </a:spcBef>
              <a:buClr>
                <a:srgbClr val="F3F3F3"/>
              </a:buClr>
              <a:buSzPts val="1400"/>
            </a:pPr>
            <a:r>
              <a:rPr lang="es-MX" sz="1100" i="1" dirty="0">
                <a:solidFill>
                  <a:srgbClr val="F3F3F3"/>
                </a:solidFill>
                <a:latin typeface="Overpass"/>
              </a:rPr>
              <a:t>en el historial del proyecto</a:t>
            </a:r>
            <a:r>
              <a:rPr lang="es-MX" sz="1100" i="1" dirty="0" smtClean="0">
                <a:solidFill>
                  <a:srgbClr val="F3F3F3"/>
                </a:solidFill>
                <a:latin typeface="Overpass"/>
              </a:rPr>
              <a:t>.</a:t>
            </a:r>
            <a:endParaRPr lang="es-MX" sz="1100" i="1" dirty="0">
              <a:solidFill>
                <a:srgbClr val="F3F3F3"/>
              </a:solidFill>
              <a:latin typeface="Overpas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520454" y="293263"/>
            <a:ext cx="561753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100" b="1" dirty="0">
                <a:solidFill>
                  <a:srgbClr val="F3F3F3"/>
                </a:solidFill>
                <a:latin typeface="Oxanium"/>
                <a:sym typeface="Oxanium"/>
              </a:rPr>
              <a:t>Comandos iniciales de GIT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0609474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715</Words>
  <Application>Microsoft Office PowerPoint</Application>
  <PresentationFormat>Presentación en pantalla (16:9)</PresentationFormat>
  <Paragraphs>56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Oxanium</vt:lpstr>
      <vt:lpstr>Overpass</vt:lpstr>
      <vt:lpstr>History of Internet Class for College by Slidesgo</vt:lpstr>
      <vt:lpstr>TECNICATURA EN TELECOMUNICACIONES ISPC 2024  TRABAJO PRACTICO #1</vt:lpstr>
      <vt:lpstr>Conociendo GIT </vt:lpstr>
      <vt:lpstr>Comandos iniciales de GIT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TECNICATURA EN TELECOMUNICACIONES ISPC 2024  TRABAJO PRACTICO #1</dc:title>
  <dc:creator>NS079</dc:creator>
  <cp:lastModifiedBy>Admin</cp:lastModifiedBy>
  <cp:revision>7</cp:revision>
  <dcterms:modified xsi:type="dcterms:W3CDTF">2024-04-15T01:29:22Z</dcterms:modified>
</cp:coreProperties>
</file>