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ource Serif Pro" charset="1" panose="02040603050405020204"/>
      <p:regular r:id="rId10"/>
    </p:embeddedFont>
    <p:embeddedFont>
      <p:font typeface="Source Serif Pro Bold" charset="1" panose="0204080305040502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Heading Now 71-78" charset="1" panose="00000000000000000000"/>
      <p:regular r:id="rId16"/>
    </p:embeddedFont>
    <p:embeddedFont>
      <p:font typeface="Heading Now 71-78 Bold" charset="1" panose="00000000000000000000"/>
      <p:regular r:id="rId17"/>
    </p:embeddedFont>
    <p:embeddedFont>
      <p:font typeface="Heading Now 71-78 Italics" charset="1" panose="00000500000000000000"/>
      <p:regular r:id="rId18"/>
    </p:embeddedFont>
    <p:embeddedFont>
      <p:font typeface="Heading Now 71-78 Bold Italics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A9C0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67800" y="0"/>
            <a:ext cx="9220200" cy="5370048"/>
            <a:chOff x="0" y="0"/>
            <a:chExt cx="2428365" cy="14143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8365" cy="1414334"/>
            </a:xfrm>
            <a:custGeom>
              <a:avLst/>
              <a:gdLst/>
              <a:ahLst/>
              <a:cxnLst/>
              <a:rect r="r" b="b" t="t" l="l"/>
              <a:pathLst>
                <a:path h="1414334" w="2428365">
                  <a:moveTo>
                    <a:pt x="0" y="0"/>
                  </a:moveTo>
                  <a:lnTo>
                    <a:pt x="2428365" y="0"/>
                  </a:lnTo>
                  <a:lnTo>
                    <a:pt x="2428365" y="1414334"/>
                  </a:lnTo>
                  <a:lnTo>
                    <a:pt x="0" y="1414334"/>
                  </a:lnTo>
                  <a:close/>
                </a:path>
              </a:pathLst>
            </a:custGeom>
            <a:solidFill>
              <a:srgbClr val="1A3D3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21058" y="1230080"/>
            <a:ext cx="7873285" cy="4329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75"/>
              </a:lnSpc>
              <a:spcBef>
                <a:spcPct val="0"/>
              </a:spcBef>
            </a:pPr>
            <a:r>
              <a:rPr lang="en-US" sz="8325" spc="-449" u="none">
                <a:solidFill>
                  <a:srgbClr val="FFFFFF"/>
                </a:solidFill>
                <a:latin typeface="Heading Now 71-78"/>
              </a:rPr>
              <a:t>Mini Estación Meteorológica con ESP32/Arduino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067800" y="5143500"/>
            <a:ext cx="4610100" cy="5143500"/>
            <a:chOff x="0" y="0"/>
            <a:chExt cx="1214183" cy="13546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14183" cy="1354667"/>
            </a:xfrm>
            <a:custGeom>
              <a:avLst/>
              <a:gdLst/>
              <a:ahLst/>
              <a:cxnLst/>
              <a:rect r="r" b="b" t="t" l="l"/>
              <a:pathLst>
                <a:path h="1354667" w="1214183">
                  <a:moveTo>
                    <a:pt x="0" y="0"/>
                  </a:moveTo>
                  <a:lnTo>
                    <a:pt x="1214183" y="0"/>
                  </a:lnTo>
                  <a:lnTo>
                    <a:pt x="1214183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EEEEF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677900" y="5143500"/>
            <a:ext cx="4610100" cy="5143500"/>
            <a:chOff x="0" y="0"/>
            <a:chExt cx="1214183" cy="13546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4183" cy="1354667"/>
            </a:xfrm>
            <a:custGeom>
              <a:avLst/>
              <a:gdLst/>
              <a:ahLst/>
              <a:cxnLst/>
              <a:rect r="r" b="b" t="t" l="l"/>
              <a:pathLst>
                <a:path h="1354667" w="1214183">
                  <a:moveTo>
                    <a:pt x="0" y="0"/>
                  </a:moveTo>
                  <a:lnTo>
                    <a:pt x="1214183" y="0"/>
                  </a:lnTo>
                  <a:lnTo>
                    <a:pt x="1214183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9034463" y="44"/>
            <a:ext cx="19050" cy="10287000"/>
          </a:xfrm>
          <a:prstGeom prst="line">
            <a:avLst/>
          </a:prstGeom>
          <a:ln cap="flat" w="47625">
            <a:solidFill>
              <a:srgbClr val="C1F94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A9C0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1217" y="-311734"/>
            <a:ext cx="8554465" cy="10910468"/>
            <a:chOff x="0" y="0"/>
            <a:chExt cx="2253028" cy="28735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3028" cy="2873539"/>
            </a:xfrm>
            <a:custGeom>
              <a:avLst/>
              <a:gdLst/>
              <a:ahLst/>
              <a:cxnLst/>
              <a:rect r="r" b="b" t="t" l="l"/>
              <a:pathLst>
                <a:path h="2873539" w="2253028">
                  <a:moveTo>
                    <a:pt x="0" y="0"/>
                  </a:moveTo>
                  <a:lnTo>
                    <a:pt x="2253028" y="0"/>
                  </a:lnTo>
                  <a:lnTo>
                    <a:pt x="2253028" y="2873539"/>
                  </a:lnTo>
                  <a:lnTo>
                    <a:pt x="0" y="2873539"/>
                  </a:lnTo>
                  <a:close/>
                </a:path>
              </a:pathLst>
            </a:custGeom>
            <a:solidFill>
              <a:srgbClr val="EEEE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89215" y="8488215"/>
            <a:ext cx="1798785" cy="17987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1F94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84300" y="1452263"/>
            <a:ext cx="6299200" cy="300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5"/>
              </a:lnSpc>
              <a:spcBef>
                <a:spcPct val="0"/>
              </a:spcBef>
            </a:pPr>
            <a:r>
              <a:rPr lang="en-US" sz="7500" spc="-420" u="none">
                <a:solidFill>
                  <a:srgbClr val="1A3D36"/>
                </a:solidFill>
                <a:latin typeface="Heading Now 71-78"/>
              </a:rPr>
              <a:t>Diapositiva 9: Desafíos y Soluciones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220200" y="5237464"/>
            <a:ext cx="7531100" cy="1645193"/>
            <a:chOff x="0" y="0"/>
            <a:chExt cx="10041467" cy="219359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10041467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 spc="-128" u="none">
                  <a:solidFill>
                    <a:srgbClr val="FFFFFF"/>
                  </a:solidFill>
                  <a:latin typeface="DM Sans"/>
                </a:rPr>
                <a:t>Descripción de los desafíos enfrentados durante el proyecto.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570868"/>
              <a:ext cx="10041467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 spc="-128" u="none">
                  <a:solidFill>
                    <a:srgbClr val="FFFFFF"/>
                  </a:solidFill>
                  <a:latin typeface="DM Sans"/>
                </a:rPr>
                <a:t>Cómo se resolvieron estos desafíos.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flipH="true">
            <a:off x="-10794023" y="8507265"/>
            <a:ext cx="29811078" cy="0"/>
          </a:xfrm>
          <a:prstGeom prst="line">
            <a:avLst/>
          </a:prstGeom>
          <a:ln cap="flat" w="38100">
            <a:solidFill>
              <a:srgbClr val="C1F94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A9C0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1217" y="-311734"/>
            <a:ext cx="8554465" cy="10910468"/>
            <a:chOff x="0" y="0"/>
            <a:chExt cx="2253028" cy="28735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3028" cy="2873539"/>
            </a:xfrm>
            <a:custGeom>
              <a:avLst/>
              <a:gdLst/>
              <a:ahLst/>
              <a:cxnLst/>
              <a:rect r="r" b="b" t="t" l="l"/>
              <a:pathLst>
                <a:path h="2873539" w="2253028">
                  <a:moveTo>
                    <a:pt x="0" y="0"/>
                  </a:moveTo>
                  <a:lnTo>
                    <a:pt x="2253028" y="0"/>
                  </a:lnTo>
                  <a:lnTo>
                    <a:pt x="2253028" y="2873539"/>
                  </a:lnTo>
                  <a:lnTo>
                    <a:pt x="0" y="2873539"/>
                  </a:lnTo>
                  <a:close/>
                </a:path>
              </a:pathLst>
            </a:custGeom>
            <a:solidFill>
              <a:srgbClr val="EEEE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89215" y="8488215"/>
            <a:ext cx="1798785" cy="17987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1F94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84300" y="1452263"/>
            <a:ext cx="6299200" cy="300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5"/>
              </a:lnSpc>
              <a:spcBef>
                <a:spcPct val="0"/>
              </a:spcBef>
            </a:pPr>
            <a:r>
              <a:rPr lang="en-US" sz="7500" spc="-420" u="none">
                <a:solidFill>
                  <a:srgbClr val="1A3D36"/>
                </a:solidFill>
                <a:latin typeface="Heading Now 71-78"/>
              </a:rPr>
              <a:t>Diapositiva 10: Posibles Mejoras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220200" y="5237464"/>
            <a:ext cx="7531100" cy="1645193"/>
            <a:chOff x="0" y="0"/>
            <a:chExt cx="10041467" cy="219359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10041467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 spc="-128" u="none">
                  <a:solidFill>
                    <a:srgbClr val="FFFFFF"/>
                  </a:solidFill>
                  <a:latin typeface="DM Sans"/>
                </a:rPr>
                <a:t>Sugerencias para mejorar el proyecto en el futuro.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910468"/>
              <a:ext cx="10041467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 spc="-128" u="none">
                  <a:solidFill>
                    <a:srgbClr val="FFFFFF"/>
                  </a:solidFill>
                  <a:latin typeface="DM Sans"/>
                </a:rPr>
                <a:t>Ideas para expandir la funcionalidad de la estación meteorológica.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flipH="true">
            <a:off x="-10794023" y="8507265"/>
            <a:ext cx="29811078" cy="0"/>
          </a:xfrm>
          <a:prstGeom prst="line">
            <a:avLst/>
          </a:prstGeom>
          <a:ln cap="flat" w="38100">
            <a:solidFill>
              <a:srgbClr val="C1F94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A9C0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1217" y="-311734"/>
            <a:ext cx="8554465" cy="10910468"/>
            <a:chOff x="0" y="0"/>
            <a:chExt cx="2253028" cy="28735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3028" cy="2873539"/>
            </a:xfrm>
            <a:custGeom>
              <a:avLst/>
              <a:gdLst/>
              <a:ahLst/>
              <a:cxnLst/>
              <a:rect r="r" b="b" t="t" l="l"/>
              <a:pathLst>
                <a:path h="2873539" w="2253028">
                  <a:moveTo>
                    <a:pt x="0" y="0"/>
                  </a:moveTo>
                  <a:lnTo>
                    <a:pt x="2253028" y="0"/>
                  </a:lnTo>
                  <a:lnTo>
                    <a:pt x="2253028" y="2873539"/>
                  </a:lnTo>
                  <a:lnTo>
                    <a:pt x="0" y="2873539"/>
                  </a:lnTo>
                  <a:close/>
                </a:path>
              </a:pathLst>
            </a:custGeom>
            <a:solidFill>
              <a:srgbClr val="EEEE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89215" y="8488215"/>
            <a:ext cx="1798785" cy="17987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1F94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84300" y="1452263"/>
            <a:ext cx="6299200" cy="208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5"/>
              </a:lnSpc>
              <a:spcBef>
                <a:spcPct val="0"/>
              </a:spcBef>
            </a:pPr>
            <a:r>
              <a:rPr lang="en-US" sz="7500" spc="-420" u="none">
                <a:solidFill>
                  <a:srgbClr val="1A3D36"/>
                </a:solidFill>
                <a:latin typeface="Heading Now 71-78"/>
              </a:rPr>
              <a:t>Diapositiva 11: Conclusiones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220200" y="5237464"/>
            <a:ext cx="7531100" cy="1645193"/>
            <a:chOff x="0" y="0"/>
            <a:chExt cx="10041467" cy="219359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10041467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 spc="-128" u="none">
                  <a:solidFill>
                    <a:srgbClr val="FFFFFF"/>
                  </a:solidFill>
                  <a:latin typeface="DM Sans"/>
                </a:rPr>
                <a:t>Resumen de los logros y aprendizajes del proyecto.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570868"/>
              <a:ext cx="10041467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 spc="-128" u="none">
                  <a:solidFill>
                    <a:srgbClr val="FFFFFF"/>
                  </a:solidFill>
                  <a:latin typeface="DM Sans"/>
                </a:rPr>
                <a:t>Importancia de la mini estación meteorológica.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flipH="true">
            <a:off x="-10794023" y="8507265"/>
            <a:ext cx="29811078" cy="0"/>
          </a:xfrm>
          <a:prstGeom prst="line">
            <a:avLst/>
          </a:prstGeom>
          <a:ln cap="flat" w="38100">
            <a:solidFill>
              <a:srgbClr val="C1F94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EEE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9949"/>
            <a:ext cx="7683500" cy="10287000"/>
            <a:chOff x="0" y="0"/>
            <a:chExt cx="202363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2363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23638">
                  <a:moveTo>
                    <a:pt x="0" y="0"/>
                  </a:moveTo>
                  <a:lnTo>
                    <a:pt x="2023638" y="0"/>
                  </a:lnTo>
                  <a:lnTo>
                    <a:pt x="202363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A3D3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57218" y="2717020"/>
            <a:ext cx="5569063" cy="2702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1"/>
              </a:lnSpc>
            </a:pPr>
            <a:r>
              <a:rPr lang="en-US" sz="4197" spc="-235">
                <a:solidFill>
                  <a:srgbClr val="A9C0C6"/>
                </a:solidFill>
                <a:latin typeface="Heading Now 71-78"/>
              </a:rPr>
              <a:t>Modulo II:</a:t>
            </a:r>
          </a:p>
          <a:p>
            <a:pPr>
              <a:lnSpc>
                <a:spcPts val="4071"/>
              </a:lnSpc>
            </a:pPr>
            <a:r>
              <a:rPr lang="en-US" sz="4197" spc="-235">
                <a:solidFill>
                  <a:srgbClr val="A9C0C6"/>
                </a:solidFill>
                <a:latin typeface="Heading Now 71-78"/>
              </a:rPr>
              <a:t>Sensores resistivos, sensores reactivos y tipos de sensores. </a:t>
            </a:r>
          </a:p>
          <a:p>
            <a:pPr algn="l" marL="0" indent="0" lvl="0">
              <a:lnSpc>
                <a:spcPts val="407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552384" y="889257"/>
            <a:ext cx="4814616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pc="-112" u="none">
                <a:solidFill>
                  <a:srgbClr val="1A3D36"/>
                </a:solidFill>
                <a:latin typeface="Heading Now 71-78"/>
              </a:rPr>
              <a:t>"Mini Estación Meteorológica con ESP32/Arduino"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52384" y="2659870"/>
            <a:ext cx="4662216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pc="-112">
                <a:solidFill>
                  <a:srgbClr val="1A3D36"/>
                </a:solidFill>
                <a:latin typeface="Heading Now 71-78"/>
              </a:rPr>
              <a:t>Instituto Superior Politecnico Cordoba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52384" y="5737482"/>
            <a:ext cx="4814616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pc="-112">
                <a:solidFill>
                  <a:srgbClr val="1A3D36"/>
                </a:solidFill>
                <a:latin typeface="Heading Now 71-78"/>
              </a:rPr>
              <a:t>Materia: Sensores y Actuadores</a:t>
            </a:r>
          </a:p>
        </p:txBody>
      </p:sp>
      <p:grpSp>
        <p:nvGrpSpPr>
          <p:cNvPr name="Group 9" id="9"/>
          <p:cNvGrpSpPr/>
          <p:nvPr/>
        </p:nvGrpSpPr>
        <p:grpSpPr>
          <a:xfrm rot="5400000">
            <a:off x="8168769" y="239382"/>
            <a:ext cx="1689100" cy="18579089"/>
            <a:chOff x="0" y="0"/>
            <a:chExt cx="444866" cy="48932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4866" cy="4893258"/>
            </a:xfrm>
            <a:custGeom>
              <a:avLst/>
              <a:gdLst/>
              <a:ahLst/>
              <a:cxnLst/>
              <a:rect r="r" b="b" t="t" l="l"/>
              <a:pathLst>
                <a:path h="4893258" w="444866">
                  <a:moveTo>
                    <a:pt x="0" y="0"/>
                  </a:moveTo>
                  <a:lnTo>
                    <a:pt x="444866" y="0"/>
                  </a:lnTo>
                  <a:lnTo>
                    <a:pt x="444866" y="4893258"/>
                  </a:lnTo>
                  <a:lnTo>
                    <a:pt x="0" y="4893258"/>
                  </a:lnTo>
                  <a:close/>
                </a:path>
              </a:pathLst>
            </a:custGeom>
            <a:solidFill>
              <a:srgbClr val="A9C0C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5400000">
            <a:off x="16705611" y="8704611"/>
            <a:ext cx="1602623" cy="1562154"/>
            <a:chOff x="0" y="0"/>
            <a:chExt cx="729955" cy="71152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9955" cy="711522"/>
            </a:xfrm>
            <a:custGeom>
              <a:avLst/>
              <a:gdLst/>
              <a:ahLst/>
              <a:cxnLst/>
              <a:rect r="r" b="b" t="t" l="l"/>
              <a:pathLst>
                <a:path h="711522" w="729955">
                  <a:moveTo>
                    <a:pt x="0" y="0"/>
                  </a:moveTo>
                  <a:lnTo>
                    <a:pt x="729955" y="0"/>
                  </a:lnTo>
                  <a:lnTo>
                    <a:pt x="729955" y="711522"/>
                  </a:lnTo>
                  <a:lnTo>
                    <a:pt x="0" y="711522"/>
                  </a:lnTo>
                  <a:close/>
                </a:path>
              </a:pathLst>
            </a:custGeom>
            <a:solidFill>
              <a:srgbClr val="C1F94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552384" y="6969935"/>
            <a:ext cx="4814616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pc="-112">
                <a:solidFill>
                  <a:srgbClr val="1A3D36"/>
                </a:solidFill>
                <a:latin typeface="Heading Now 71-78"/>
              </a:rPr>
              <a:t>Profesor: Jorge Morales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52384" y="4198676"/>
            <a:ext cx="4814616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pc="-112">
                <a:solidFill>
                  <a:srgbClr val="1A3D36"/>
                </a:solidFill>
                <a:latin typeface="Heading Now 71-78"/>
              </a:rPr>
              <a:t>Tecnicatura en Telecomunicaciones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A9C0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1217" y="-311734"/>
            <a:ext cx="8554465" cy="10910468"/>
            <a:chOff x="0" y="0"/>
            <a:chExt cx="2253028" cy="28735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3028" cy="2873539"/>
            </a:xfrm>
            <a:custGeom>
              <a:avLst/>
              <a:gdLst/>
              <a:ahLst/>
              <a:cxnLst/>
              <a:rect r="r" b="b" t="t" l="l"/>
              <a:pathLst>
                <a:path h="2873539" w="2253028">
                  <a:moveTo>
                    <a:pt x="0" y="0"/>
                  </a:moveTo>
                  <a:lnTo>
                    <a:pt x="2253028" y="0"/>
                  </a:lnTo>
                  <a:lnTo>
                    <a:pt x="2253028" y="2873539"/>
                  </a:lnTo>
                  <a:lnTo>
                    <a:pt x="0" y="2873539"/>
                  </a:lnTo>
                  <a:close/>
                </a:path>
              </a:pathLst>
            </a:custGeom>
            <a:solidFill>
              <a:srgbClr val="EEEE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89215" y="8488215"/>
            <a:ext cx="1798785" cy="17987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1F94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3981450"/>
            <a:ext cx="629920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5"/>
              </a:lnSpc>
              <a:spcBef>
                <a:spcPct val="0"/>
              </a:spcBef>
            </a:pPr>
            <a:r>
              <a:rPr lang="en-US" sz="7500" spc="-420" u="none">
                <a:solidFill>
                  <a:srgbClr val="1A3D36"/>
                </a:solidFill>
                <a:latin typeface="Heading Now 71-78"/>
              </a:rPr>
              <a:t>Introducción</a:t>
            </a:r>
          </a:p>
        </p:txBody>
      </p:sp>
      <p:sp>
        <p:nvSpPr>
          <p:cNvPr name="AutoShape 9" id="9"/>
          <p:cNvSpPr/>
          <p:nvPr/>
        </p:nvSpPr>
        <p:spPr>
          <a:xfrm flipH="true">
            <a:off x="-10794023" y="8507265"/>
            <a:ext cx="29811078" cy="0"/>
          </a:xfrm>
          <a:prstGeom prst="line">
            <a:avLst/>
          </a:prstGeom>
          <a:ln cap="flat" w="38100">
            <a:solidFill>
              <a:srgbClr val="C1F94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9733051" y="2264472"/>
            <a:ext cx="7977165" cy="4529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87"/>
              </a:lnSpc>
              <a:spcBef>
                <a:spcPct val="0"/>
              </a:spcBef>
            </a:pPr>
            <a:r>
              <a:rPr lang="en-US" sz="3322" spc="-149">
                <a:solidFill>
                  <a:srgbClr val="1A3D36"/>
                </a:solidFill>
                <a:latin typeface="Heading Now 71-78"/>
              </a:rPr>
              <a:t>Implementacion de una mini estacion  metereologica en Wokwi o Proteus utilizando microcontrolador ESP32 o Arduino uno, con un sensor de temperatura, sensor de humedad y un sensor de presion atmosferica (Barometro - BMP180 o BMP 280) para tomar lecturas de los parametros fisicos del clima.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EEE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38887" y="3948177"/>
            <a:ext cx="19647259" cy="6478512"/>
            <a:chOff x="0" y="0"/>
            <a:chExt cx="5174587" cy="17062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74586" cy="1706275"/>
            </a:xfrm>
            <a:custGeom>
              <a:avLst/>
              <a:gdLst/>
              <a:ahLst/>
              <a:cxnLst/>
              <a:rect r="r" b="b" t="t" l="l"/>
              <a:pathLst>
                <a:path h="1706275" w="5174586">
                  <a:moveTo>
                    <a:pt x="0" y="0"/>
                  </a:moveTo>
                  <a:lnTo>
                    <a:pt x="5174586" y="0"/>
                  </a:lnTo>
                  <a:lnTo>
                    <a:pt x="5174586" y="1706275"/>
                  </a:lnTo>
                  <a:lnTo>
                    <a:pt x="0" y="1706275"/>
                  </a:lnTo>
                  <a:close/>
                </a:path>
              </a:pathLst>
            </a:custGeom>
            <a:solidFill>
              <a:srgbClr val="A9C0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457956" y="3967227"/>
            <a:ext cx="18745956" cy="0"/>
          </a:xfrm>
          <a:prstGeom prst="line">
            <a:avLst/>
          </a:prstGeom>
          <a:ln cap="flat" w="38100">
            <a:solidFill>
              <a:srgbClr val="C1F94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979608" y="1658089"/>
            <a:ext cx="10328785" cy="942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91"/>
              </a:lnSpc>
              <a:spcBef>
                <a:spcPct val="0"/>
              </a:spcBef>
            </a:pPr>
            <a:r>
              <a:rPr lang="en-US" sz="6176" spc="-345" u="none">
                <a:solidFill>
                  <a:srgbClr val="204B44"/>
                </a:solidFill>
                <a:latin typeface="Heading Now 71-78"/>
              </a:rPr>
              <a:t>Componentes y Materiales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46167" y="4210489"/>
            <a:ext cx="13195665" cy="1444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4033" indent="-252016" lvl="1">
              <a:lnSpc>
                <a:spcPts val="2801"/>
              </a:lnSpc>
              <a:spcBef>
                <a:spcPct val="0"/>
              </a:spcBef>
              <a:buFont typeface="Arial"/>
              <a:buChar char="•"/>
            </a:pPr>
            <a:r>
              <a:rPr lang="en-US" sz="2334" spc="-105">
                <a:solidFill>
                  <a:srgbClr val="1A3D36"/>
                </a:solidFill>
                <a:latin typeface="Heading Now 71-78"/>
              </a:rPr>
              <a:t>Wokwi (Wokwi es una plataforma en línea que proporciona un entorno de simulación de hardware y una comunidad para la electrónica y la programación. Wokwi permite a los usuarios crear, simular y compartir proyectos de electrónica y microcontroladores en un entorno virtual basado en la web).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46167" y="5883813"/>
            <a:ext cx="13195665" cy="1791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4033" indent="-252016" lvl="1">
              <a:lnSpc>
                <a:spcPts val="2801"/>
              </a:lnSpc>
              <a:spcBef>
                <a:spcPct val="0"/>
              </a:spcBef>
              <a:buFont typeface="Arial"/>
              <a:buChar char="•"/>
            </a:pPr>
            <a:r>
              <a:rPr lang="en-US" sz="2334" spc="-105">
                <a:solidFill>
                  <a:srgbClr val="1A3D36"/>
                </a:solidFill>
                <a:latin typeface="Heading Now 71-78"/>
              </a:rPr>
              <a:t>Proteus (Proteus es un software de diseño electrónico y simulación que se utiliza para desarrollar, simular y verificar circuitos electrónicos y sistemas embebidos antes de construirlos físicamente. Es ampliamente utilizado en la industria electrónica y la educación para prototipar y probar diseños de circuitos de manera eficiente y precisa).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46167" y="7904031"/>
            <a:ext cx="13195665" cy="40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4033" indent="-252016" lvl="1">
              <a:lnSpc>
                <a:spcPts val="2801"/>
              </a:lnSpc>
              <a:spcBef>
                <a:spcPct val="0"/>
              </a:spcBef>
              <a:buFont typeface="Arial"/>
              <a:buChar char="•"/>
            </a:pPr>
            <a:r>
              <a:rPr lang="en-US" sz="2334" spc="-105">
                <a:solidFill>
                  <a:srgbClr val="1A3D36"/>
                </a:solidFill>
                <a:latin typeface="Heading Now 71-78"/>
              </a:rPr>
              <a:t>Microcontroladores ESP 32 y Arduino uno.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46167" y="8536674"/>
            <a:ext cx="13195665" cy="40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4033" indent="-252016" lvl="1">
              <a:lnSpc>
                <a:spcPts val="2801"/>
              </a:lnSpc>
              <a:spcBef>
                <a:spcPct val="0"/>
              </a:spcBef>
              <a:buFont typeface="Arial"/>
              <a:buChar char="•"/>
            </a:pPr>
            <a:r>
              <a:rPr lang="en-US" sz="2334" spc="-105">
                <a:solidFill>
                  <a:srgbClr val="1A3D36"/>
                </a:solidFill>
                <a:latin typeface="Heading Now 71-78"/>
              </a:rPr>
              <a:t>Visual Studio Code (Editor de codigo fuente)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EEE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38887" y="3948177"/>
            <a:ext cx="19647259" cy="6478512"/>
            <a:chOff x="0" y="0"/>
            <a:chExt cx="5174587" cy="17062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74586" cy="1706275"/>
            </a:xfrm>
            <a:custGeom>
              <a:avLst/>
              <a:gdLst/>
              <a:ahLst/>
              <a:cxnLst/>
              <a:rect r="r" b="b" t="t" l="l"/>
              <a:pathLst>
                <a:path h="1706275" w="5174586">
                  <a:moveTo>
                    <a:pt x="0" y="0"/>
                  </a:moveTo>
                  <a:lnTo>
                    <a:pt x="5174586" y="0"/>
                  </a:lnTo>
                  <a:lnTo>
                    <a:pt x="5174586" y="1706275"/>
                  </a:lnTo>
                  <a:lnTo>
                    <a:pt x="0" y="1706275"/>
                  </a:lnTo>
                  <a:close/>
                </a:path>
              </a:pathLst>
            </a:custGeom>
            <a:solidFill>
              <a:srgbClr val="A9C0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457956" y="3967227"/>
            <a:ext cx="18745956" cy="0"/>
          </a:xfrm>
          <a:prstGeom prst="line">
            <a:avLst/>
          </a:prstGeom>
          <a:ln cap="flat" w="38100">
            <a:solidFill>
              <a:srgbClr val="C1F94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921000" y="6453161"/>
            <a:ext cx="5442060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pc="-96" u="none">
                <a:solidFill>
                  <a:srgbClr val="1A3D36"/>
                </a:solidFill>
                <a:latin typeface="DM Sans Italics"/>
              </a:rPr>
              <a:t>Diagrama de conexiones que muestra cómo se conectaron los componentes (ESP32/Arduino, sensores, pantalla, etc.).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79608" y="1648564"/>
            <a:ext cx="10328785" cy="1661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39"/>
              </a:lnSpc>
              <a:spcBef>
                <a:spcPct val="0"/>
              </a:spcBef>
            </a:pPr>
            <a:r>
              <a:rPr lang="en-US" sz="6019" spc="-337" u="none">
                <a:solidFill>
                  <a:srgbClr val="204B44"/>
                </a:solidFill>
                <a:latin typeface="Heading Now 71-78"/>
              </a:rPr>
              <a:t>Diapositiva 4: Configuración del Hardware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604500" y="6638899"/>
            <a:ext cx="5771962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pc="-96" u="none">
                <a:solidFill>
                  <a:srgbClr val="1A3D36"/>
                </a:solidFill>
                <a:latin typeface="DM Sans Italics"/>
              </a:rPr>
              <a:t>Explicación detallada de las conexiones y su propósito.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A9C0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1217" y="-311734"/>
            <a:ext cx="8554465" cy="10910468"/>
            <a:chOff x="0" y="0"/>
            <a:chExt cx="2253028" cy="28735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3028" cy="2873539"/>
            </a:xfrm>
            <a:custGeom>
              <a:avLst/>
              <a:gdLst/>
              <a:ahLst/>
              <a:cxnLst/>
              <a:rect r="r" b="b" t="t" l="l"/>
              <a:pathLst>
                <a:path h="2873539" w="2253028">
                  <a:moveTo>
                    <a:pt x="0" y="0"/>
                  </a:moveTo>
                  <a:lnTo>
                    <a:pt x="2253028" y="0"/>
                  </a:lnTo>
                  <a:lnTo>
                    <a:pt x="2253028" y="2873539"/>
                  </a:lnTo>
                  <a:lnTo>
                    <a:pt x="0" y="2873539"/>
                  </a:lnTo>
                  <a:close/>
                </a:path>
              </a:pathLst>
            </a:custGeom>
            <a:solidFill>
              <a:srgbClr val="EEEE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89215" y="8488215"/>
            <a:ext cx="1798785" cy="17987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1F94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84300" y="1442738"/>
            <a:ext cx="6299200" cy="2865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11"/>
              </a:lnSpc>
              <a:spcBef>
                <a:spcPct val="0"/>
              </a:spcBef>
            </a:pPr>
            <a:r>
              <a:rPr lang="en-US" sz="7125" spc="-399" u="none">
                <a:solidFill>
                  <a:srgbClr val="1A3D36"/>
                </a:solidFill>
                <a:latin typeface="Heading Now 71-78"/>
              </a:rPr>
              <a:t>Diapositiva 5: Configuración del Software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220200" y="5237464"/>
            <a:ext cx="7531100" cy="1645193"/>
            <a:chOff x="0" y="0"/>
            <a:chExt cx="10041467" cy="219359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10041467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 spc="-128" u="none">
                  <a:solidFill>
                    <a:srgbClr val="FFFFFF"/>
                  </a:solidFill>
                  <a:latin typeface="DM Sans"/>
                </a:rPr>
                <a:t>Descripción de cómo se configuró el firmware o programa en el ESP32/Arduino.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570868"/>
              <a:ext cx="10041467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 spc="-128" u="none">
                  <a:solidFill>
                    <a:srgbClr val="FFFFFF"/>
                  </a:solidFill>
                  <a:latin typeface="DM Sans"/>
                </a:rPr>
                <a:t>Mención de las bibliotecas o recursos utilizados.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flipH="true">
            <a:off x="-10794023" y="8507265"/>
            <a:ext cx="29811078" cy="0"/>
          </a:xfrm>
          <a:prstGeom prst="line">
            <a:avLst/>
          </a:prstGeom>
          <a:ln cap="flat" w="38100">
            <a:solidFill>
              <a:srgbClr val="C1F94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168769" y="239382"/>
            <a:ext cx="1689100" cy="18579089"/>
            <a:chOff x="0" y="0"/>
            <a:chExt cx="444866" cy="4893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866" cy="4893258"/>
            </a:xfrm>
            <a:custGeom>
              <a:avLst/>
              <a:gdLst/>
              <a:ahLst/>
              <a:cxnLst/>
              <a:rect r="r" b="b" t="t" l="l"/>
              <a:pathLst>
                <a:path h="4893258" w="444866">
                  <a:moveTo>
                    <a:pt x="0" y="0"/>
                  </a:moveTo>
                  <a:lnTo>
                    <a:pt x="444866" y="0"/>
                  </a:lnTo>
                  <a:lnTo>
                    <a:pt x="444866" y="4893258"/>
                  </a:lnTo>
                  <a:lnTo>
                    <a:pt x="0" y="4893258"/>
                  </a:lnTo>
                  <a:close/>
                </a:path>
              </a:pathLst>
            </a:custGeom>
            <a:solidFill>
              <a:srgbClr val="A9C0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8212007" y="-8488233"/>
            <a:ext cx="1602623" cy="18579089"/>
            <a:chOff x="0" y="0"/>
            <a:chExt cx="422090" cy="48932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2090" cy="4893258"/>
            </a:xfrm>
            <a:custGeom>
              <a:avLst/>
              <a:gdLst/>
              <a:ahLst/>
              <a:cxnLst/>
              <a:rect r="r" b="b" t="t" l="l"/>
              <a:pathLst>
                <a:path h="4893258" w="422090">
                  <a:moveTo>
                    <a:pt x="0" y="0"/>
                  </a:moveTo>
                  <a:lnTo>
                    <a:pt x="422090" y="0"/>
                  </a:lnTo>
                  <a:lnTo>
                    <a:pt x="422090" y="4893258"/>
                  </a:lnTo>
                  <a:lnTo>
                    <a:pt x="0" y="4893258"/>
                  </a:lnTo>
                  <a:close/>
                </a:path>
              </a:pathLst>
            </a:custGeom>
            <a:solidFill>
              <a:srgbClr val="A9C0C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-45689" y="8704611"/>
            <a:ext cx="1602623" cy="1562154"/>
            <a:chOff x="0" y="0"/>
            <a:chExt cx="729955" cy="7115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9955" cy="711522"/>
            </a:xfrm>
            <a:custGeom>
              <a:avLst/>
              <a:gdLst/>
              <a:ahLst/>
              <a:cxnLst/>
              <a:rect r="r" b="b" t="t" l="l"/>
              <a:pathLst>
                <a:path h="711522" w="729955">
                  <a:moveTo>
                    <a:pt x="0" y="0"/>
                  </a:moveTo>
                  <a:lnTo>
                    <a:pt x="729955" y="0"/>
                  </a:lnTo>
                  <a:lnTo>
                    <a:pt x="729955" y="711522"/>
                  </a:lnTo>
                  <a:lnTo>
                    <a:pt x="0" y="711522"/>
                  </a:lnTo>
                  <a:close/>
                </a:path>
              </a:pathLst>
            </a:custGeom>
            <a:solidFill>
              <a:srgbClr val="C1F94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6705611" y="20235"/>
            <a:ext cx="1602623" cy="1562154"/>
            <a:chOff x="0" y="0"/>
            <a:chExt cx="729955" cy="7115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29955" cy="711522"/>
            </a:xfrm>
            <a:custGeom>
              <a:avLst/>
              <a:gdLst/>
              <a:ahLst/>
              <a:cxnLst/>
              <a:rect r="r" b="b" t="t" l="l"/>
              <a:pathLst>
                <a:path h="711522" w="729955">
                  <a:moveTo>
                    <a:pt x="0" y="0"/>
                  </a:moveTo>
                  <a:lnTo>
                    <a:pt x="729955" y="0"/>
                  </a:lnTo>
                  <a:lnTo>
                    <a:pt x="729955" y="711522"/>
                  </a:lnTo>
                  <a:lnTo>
                    <a:pt x="0" y="711522"/>
                  </a:lnTo>
                  <a:close/>
                </a:path>
              </a:pathLst>
            </a:custGeom>
            <a:solidFill>
              <a:srgbClr val="C1F94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84300" y="2158666"/>
            <a:ext cx="4610100" cy="179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65"/>
              </a:lnSpc>
              <a:spcBef>
                <a:spcPct val="0"/>
              </a:spcBef>
            </a:pPr>
            <a:r>
              <a:rPr lang="en-US" sz="4500" spc="-252" u="none">
                <a:solidFill>
                  <a:srgbClr val="A9C0C6"/>
                </a:solidFill>
                <a:latin typeface="Heading Now 71-78"/>
              </a:rPr>
              <a:t>Diapositiva 6: Funcionamiento del Proyecto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067800" y="2168191"/>
            <a:ext cx="6465188" cy="3939753"/>
            <a:chOff x="0" y="0"/>
            <a:chExt cx="8620251" cy="525300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826402"/>
              <a:ext cx="8620251" cy="1543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</a:pPr>
              <a:r>
                <a:rPr lang="en-US" sz="2499" spc="-112" u="none">
                  <a:solidFill>
                    <a:srgbClr val="A9C0C6"/>
                  </a:solidFill>
                  <a:latin typeface="Heading Now 71-78"/>
                </a:rPr>
                <a:t>Cómo se obtienen las lecturas de temperatura, humedad y presión atmosférica.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4205254"/>
              <a:ext cx="8620251" cy="1047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</a:pPr>
              <a:r>
                <a:rPr lang="en-US" sz="2499" spc="-112" u="none">
                  <a:solidFill>
                    <a:srgbClr val="A9C0C6"/>
                  </a:solidFill>
                  <a:latin typeface="Heading Now 71-78"/>
                </a:rPr>
                <a:t>Frecuencia de lectura y almacenamiento de datos.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57150"/>
              <a:ext cx="8620251" cy="1047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</a:pPr>
              <a:r>
                <a:rPr lang="en-US" sz="2499" spc="-112" u="none">
                  <a:solidFill>
                    <a:srgbClr val="A9C0C6"/>
                  </a:solidFill>
                  <a:latin typeface="Heading Now 71-78"/>
                </a:rPr>
                <a:t>Pasos para la recopilación de datos meteorológicos.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>
            <a:off x="6137275" y="-135657"/>
            <a:ext cx="19050" cy="10287000"/>
          </a:xfrm>
          <a:prstGeom prst="line">
            <a:avLst/>
          </a:prstGeom>
          <a:ln cap="flat" w="47625">
            <a:solidFill>
              <a:srgbClr val="C1F94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EEE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38887" y="3948177"/>
            <a:ext cx="19647259" cy="6478512"/>
            <a:chOff x="0" y="0"/>
            <a:chExt cx="5174587" cy="17062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74586" cy="1706275"/>
            </a:xfrm>
            <a:custGeom>
              <a:avLst/>
              <a:gdLst/>
              <a:ahLst/>
              <a:cxnLst/>
              <a:rect r="r" b="b" t="t" l="l"/>
              <a:pathLst>
                <a:path h="1706275" w="5174586">
                  <a:moveTo>
                    <a:pt x="0" y="0"/>
                  </a:moveTo>
                  <a:lnTo>
                    <a:pt x="5174586" y="0"/>
                  </a:lnTo>
                  <a:lnTo>
                    <a:pt x="5174586" y="1706275"/>
                  </a:lnTo>
                  <a:lnTo>
                    <a:pt x="0" y="1706275"/>
                  </a:lnTo>
                  <a:close/>
                </a:path>
              </a:pathLst>
            </a:custGeom>
            <a:solidFill>
              <a:srgbClr val="A9C0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457956" y="3967227"/>
            <a:ext cx="18745956" cy="0"/>
          </a:xfrm>
          <a:prstGeom prst="line">
            <a:avLst/>
          </a:prstGeom>
          <a:ln cap="flat" w="38100">
            <a:solidFill>
              <a:srgbClr val="C1F94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921000" y="6453161"/>
            <a:ext cx="5442060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pc="-96" u="none">
                <a:solidFill>
                  <a:srgbClr val="1A3D36"/>
                </a:solidFill>
                <a:latin typeface="DM Sans Italics"/>
              </a:rPr>
              <a:t>Ejemplos de visualización de datos en una pantalla LCD simulada o en una interfaz gráfica (si corresponde).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79608" y="1658089"/>
            <a:ext cx="10328785" cy="175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93"/>
              </a:lnSpc>
              <a:spcBef>
                <a:spcPct val="0"/>
              </a:spcBef>
            </a:pPr>
            <a:r>
              <a:rPr lang="en-US" sz="6384" spc="-357" u="none">
                <a:solidFill>
                  <a:srgbClr val="204B44"/>
                </a:solidFill>
                <a:latin typeface="Heading Now 71-78"/>
              </a:rPr>
              <a:t>Diapositiva 7: Visualización de Datos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604500" y="6824636"/>
            <a:ext cx="577196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pc="-96" u="none">
                <a:solidFill>
                  <a:srgbClr val="1A3D36"/>
                </a:solidFill>
                <a:latin typeface="DM Sans Italics"/>
              </a:rPr>
              <a:t>Imágenes de las lecturas en tiempo real.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168769" y="239382"/>
            <a:ext cx="1689100" cy="18579089"/>
            <a:chOff x="0" y="0"/>
            <a:chExt cx="444866" cy="4893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866" cy="4893258"/>
            </a:xfrm>
            <a:custGeom>
              <a:avLst/>
              <a:gdLst/>
              <a:ahLst/>
              <a:cxnLst/>
              <a:rect r="r" b="b" t="t" l="l"/>
              <a:pathLst>
                <a:path h="4893258" w="444866">
                  <a:moveTo>
                    <a:pt x="0" y="0"/>
                  </a:moveTo>
                  <a:lnTo>
                    <a:pt x="444866" y="0"/>
                  </a:lnTo>
                  <a:lnTo>
                    <a:pt x="444866" y="4893258"/>
                  </a:lnTo>
                  <a:lnTo>
                    <a:pt x="0" y="4893258"/>
                  </a:lnTo>
                  <a:close/>
                </a:path>
              </a:pathLst>
            </a:custGeom>
            <a:solidFill>
              <a:srgbClr val="A9C0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8212007" y="-8488233"/>
            <a:ext cx="1602623" cy="18579089"/>
            <a:chOff x="0" y="0"/>
            <a:chExt cx="422090" cy="48932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2090" cy="4893258"/>
            </a:xfrm>
            <a:custGeom>
              <a:avLst/>
              <a:gdLst/>
              <a:ahLst/>
              <a:cxnLst/>
              <a:rect r="r" b="b" t="t" l="l"/>
              <a:pathLst>
                <a:path h="4893258" w="422090">
                  <a:moveTo>
                    <a:pt x="0" y="0"/>
                  </a:moveTo>
                  <a:lnTo>
                    <a:pt x="422090" y="0"/>
                  </a:lnTo>
                  <a:lnTo>
                    <a:pt x="422090" y="4893258"/>
                  </a:lnTo>
                  <a:lnTo>
                    <a:pt x="0" y="4893258"/>
                  </a:lnTo>
                  <a:close/>
                </a:path>
              </a:pathLst>
            </a:custGeom>
            <a:solidFill>
              <a:srgbClr val="A9C0C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-45689" y="8704611"/>
            <a:ext cx="1602623" cy="1562154"/>
            <a:chOff x="0" y="0"/>
            <a:chExt cx="729955" cy="7115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9955" cy="711522"/>
            </a:xfrm>
            <a:custGeom>
              <a:avLst/>
              <a:gdLst/>
              <a:ahLst/>
              <a:cxnLst/>
              <a:rect r="r" b="b" t="t" l="l"/>
              <a:pathLst>
                <a:path h="711522" w="729955">
                  <a:moveTo>
                    <a:pt x="0" y="0"/>
                  </a:moveTo>
                  <a:lnTo>
                    <a:pt x="729955" y="0"/>
                  </a:lnTo>
                  <a:lnTo>
                    <a:pt x="729955" y="711522"/>
                  </a:lnTo>
                  <a:lnTo>
                    <a:pt x="0" y="711522"/>
                  </a:lnTo>
                  <a:close/>
                </a:path>
              </a:pathLst>
            </a:custGeom>
            <a:solidFill>
              <a:srgbClr val="C1F94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6705611" y="20235"/>
            <a:ext cx="1602623" cy="1562154"/>
            <a:chOff x="0" y="0"/>
            <a:chExt cx="729955" cy="7115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29955" cy="711522"/>
            </a:xfrm>
            <a:custGeom>
              <a:avLst/>
              <a:gdLst/>
              <a:ahLst/>
              <a:cxnLst/>
              <a:rect r="r" b="b" t="t" l="l"/>
              <a:pathLst>
                <a:path h="711522" w="729955">
                  <a:moveTo>
                    <a:pt x="0" y="0"/>
                  </a:moveTo>
                  <a:lnTo>
                    <a:pt x="729955" y="0"/>
                  </a:lnTo>
                  <a:lnTo>
                    <a:pt x="729955" y="711522"/>
                  </a:lnTo>
                  <a:lnTo>
                    <a:pt x="0" y="711522"/>
                  </a:lnTo>
                  <a:close/>
                </a:path>
              </a:pathLst>
            </a:custGeom>
            <a:solidFill>
              <a:srgbClr val="C1F94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84300" y="2149141"/>
            <a:ext cx="4610100" cy="3450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02"/>
              </a:lnSpc>
              <a:spcBef>
                <a:spcPct val="0"/>
              </a:spcBef>
            </a:pPr>
            <a:r>
              <a:rPr lang="en-US" sz="6600" spc="-369" u="none">
                <a:solidFill>
                  <a:srgbClr val="A9C0C6"/>
                </a:solidFill>
                <a:latin typeface="Heading Now 71-78"/>
              </a:rPr>
              <a:t>Diapositiva 8: Resultados y Análisis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067800" y="2168191"/>
            <a:ext cx="6465188" cy="3196803"/>
            <a:chOff x="0" y="0"/>
            <a:chExt cx="8620251" cy="426240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826402"/>
              <a:ext cx="8620251" cy="1047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</a:pPr>
              <a:r>
                <a:rPr lang="en-US" sz="2499" spc="-112" u="none">
                  <a:solidFill>
                    <a:srgbClr val="A9C0C6"/>
                  </a:solidFill>
                  <a:latin typeface="Heading Now 71-78"/>
                </a:rPr>
                <a:t>Gráficos, tablas o gráficos para mostrar datos recopilados.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3709954"/>
              <a:ext cx="8620251" cy="552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</a:pPr>
              <a:r>
                <a:rPr lang="en-US" sz="2499" spc="-112" u="none">
                  <a:solidFill>
                    <a:srgbClr val="A9C0C6"/>
                  </a:solidFill>
                  <a:latin typeface="Heading Now 71-78"/>
                </a:rPr>
                <a:t>Conclusiones basadas en los datos.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57150"/>
              <a:ext cx="8620251" cy="1047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</a:pPr>
              <a:r>
                <a:rPr lang="en-US" sz="2499" spc="-112" u="none">
                  <a:solidFill>
                    <a:srgbClr val="A9C0C6"/>
                  </a:solidFill>
                  <a:latin typeface="Heading Now 71-78"/>
                </a:rPr>
                <a:t>Presentación de los resultados obtenidos durante la simulación.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>
            <a:off x="6137275" y="-135657"/>
            <a:ext cx="19050" cy="10287000"/>
          </a:xfrm>
          <a:prstGeom prst="line">
            <a:avLst/>
          </a:prstGeom>
          <a:ln cap="flat" w="47625">
            <a:solidFill>
              <a:srgbClr val="C1F94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DAFtzklPT6Y</dc:identifier>
  <dcterms:modified xsi:type="dcterms:W3CDTF">2011-08-01T06:04:30Z</dcterms:modified>
  <cp:revision>1</cp:revision>
  <dc:title>Presentación (creada desde tu documento)</dc:title>
</cp:coreProperties>
</file>