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9/14/2023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9/14/2023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9/14/2023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9/14/2023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089696" y="1755203"/>
            <a:ext cx="8409279" cy="713677"/>
          </a:xfrm>
        </p:spPr>
        <p:txBody>
          <a:bodyPr/>
          <a:lstStyle/>
          <a:p>
            <a:r>
              <a:rPr lang="es-ES" sz="4800" dirty="0" err="1" smtClean="0"/>
              <a:t>Estacion</a:t>
            </a:r>
            <a:r>
              <a:rPr lang="es-ES" sz="4800" dirty="0" smtClean="0"/>
              <a:t> </a:t>
            </a:r>
            <a:r>
              <a:rPr lang="es-ES" sz="4800" dirty="0" err="1" smtClean="0"/>
              <a:t>Meteorologica</a:t>
            </a:r>
            <a:endParaRPr lang="en-US" sz="4800" dirty="0"/>
          </a:p>
        </p:txBody>
      </p:sp>
      <p:sp>
        <p:nvSpPr>
          <p:cNvPr id="3" name="Subtítulo 2"/>
          <p:cNvSpPr>
            <a:spLocks noGrp="1"/>
          </p:cNvSpPr>
          <p:nvPr>
            <p:ph type="subTitle" idx="1"/>
          </p:nvPr>
        </p:nvSpPr>
        <p:spPr/>
        <p:txBody>
          <a:bodyPr>
            <a:normAutofit fontScale="92500" lnSpcReduction="10000"/>
          </a:bodyPr>
          <a:lstStyle/>
          <a:p>
            <a:r>
              <a:rPr lang="es-ES" dirty="0" smtClean="0"/>
              <a:t>Instituto Superior Politécnico de Córdoba</a:t>
            </a:r>
          </a:p>
          <a:p>
            <a:r>
              <a:rPr lang="es-ES" dirty="0" smtClean="0"/>
              <a:t>Materia: Sensores y actuadores</a:t>
            </a:r>
          </a:p>
          <a:p>
            <a:r>
              <a:rPr lang="es-ES" dirty="0" smtClean="0"/>
              <a:t>Profesor: Jorge Elías Morales</a:t>
            </a:r>
          </a:p>
          <a:p>
            <a:endParaRPr lang="en-US" dirty="0"/>
          </a:p>
        </p:txBody>
      </p:sp>
    </p:spTree>
    <p:extLst>
      <p:ext uri="{BB962C8B-B14F-4D97-AF65-F5344CB8AC3E}">
        <p14:creationId xmlns:p14="http://schemas.microsoft.com/office/powerpoint/2010/main" val="148703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77007" y="499240"/>
            <a:ext cx="9601200" cy="6038193"/>
          </a:xfrm>
        </p:spPr>
        <p:txBody>
          <a:bodyPr>
            <a:normAutofit/>
          </a:bodyPr>
          <a:lstStyle/>
          <a:p>
            <a:endParaRPr lang="es-ES" sz="1400" dirty="0" smtClean="0"/>
          </a:p>
          <a:p>
            <a:r>
              <a:rPr lang="es-ES" sz="1400" dirty="0" smtClean="0"/>
              <a:t>Conexiones</a:t>
            </a:r>
            <a:r>
              <a:rPr lang="es-ES" sz="1400" dirty="0"/>
              <a:t>:</a:t>
            </a:r>
          </a:p>
          <a:p>
            <a:endParaRPr lang="es-ES" sz="1400" dirty="0" smtClean="0"/>
          </a:p>
          <a:p>
            <a:r>
              <a:rPr lang="es-ES" sz="1400" dirty="0" smtClean="0"/>
              <a:t>El </a:t>
            </a:r>
            <a:r>
              <a:rPr lang="es-ES" sz="1400" dirty="0"/>
              <a:t>pin "TX0" del ESP32 está conectado al pin "RX" del monitor serial (para la comunicación serial).</a:t>
            </a:r>
          </a:p>
          <a:p>
            <a:r>
              <a:rPr lang="es-ES" sz="1400" dirty="0"/>
              <a:t>El pin "RX0" del ESP32 está conectado al pin "TX" del monitor serial.</a:t>
            </a:r>
          </a:p>
          <a:p>
            <a:r>
              <a:rPr lang="es-ES" sz="1400" dirty="0"/>
              <a:t>La conexión de tierra (GND) del ESP32 está conectada a la tierra (GND) del sensor de presión atmosférica (chip1).</a:t>
            </a:r>
          </a:p>
          <a:p>
            <a:r>
              <a:rPr lang="es-ES" sz="1400" dirty="0"/>
              <a:t>La alimentación (VIN) del sensor de presión atmosférica (chip1) está conectada a la alimentación del ESP32 (VCC).</a:t>
            </a:r>
          </a:p>
          <a:p>
            <a:r>
              <a:rPr lang="es-ES" sz="1400" dirty="0"/>
              <a:t>Los pines SCL y SDA del sensor de presión atmosférica (chip1) están conectados a pines del ESP32 (D22 y D21, respectivamente).</a:t>
            </a:r>
          </a:p>
          <a:p>
            <a:r>
              <a:rPr lang="es-ES" sz="1400" dirty="0" smtClean="0"/>
              <a:t>La </a:t>
            </a:r>
            <a:r>
              <a:rPr lang="es-ES" sz="1400" dirty="0"/>
              <a:t>conexión de tierra (GND) del sensor MPU6050 (imu1) está conectada a la tierra del sensor de presión atmosférica (chip1).</a:t>
            </a:r>
          </a:p>
          <a:p>
            <a:r>
              <a:rPr lang="es-ES" sz="1400" dirty="0" smtClean="0"/>
              <a:t>La </a:t>
            </a:r>
            <a:r>
              <a:rPr lang="es-ES" sz="1400" dirty="0"/>
              <a:t>alimentación (VCC) del sensor DHT22 (dht1) está conectada a la alimentación del ESP32 (3V3).</a:t>
            </a:r>
          </a:p>
          <a:p>
            <a:r>
              <a:rPr lang="es-ES" sz="1400" dirty="0"/>
              <a:t>El pin de datos (SDA) del sensor DHT22 (dht1) está conectado al pin D15 del ESP32.</a:t>
            </a:r>
          </a:p>
          <a:p>
            <a:r>
              <a:rPr lang="es-ES" sz="1400" dirty="0"/>
              <a:t>La conexión de tierra (GND) del sensor DHT22 (dht1) está conectada a la tierra (GND) del ESP32</a:t>
            </a:r>
            <a:r>
              <a:rPr lang="es-ES" sz="1400" dirty="0" smtClean="0"/>
              <a:t>.</a:t>
            </a:r>
            <a:endParaRPr lang="es-ES" sz="1400" dirty="0"/>
          </a:p>
        </p:txBody>
      </p:sp>
    </p:spTree>
    <p:extLst>
      <p:ext uri="{BB962C8B-B14F-4D97-AF65-F5344CB8AC3E}">
        <p14:creationId xmlns:p14="http://schemas.microsoft.com/office/powerpoint/2010/main" val="3611992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27993"/>
          </a:xfrm>
        </p:spPr>
        <p:txBody>
          <a:bodyPr>
            <a:normAutofit/>
          </a:bodyPr>
          <a:lstStyle/>
          <a:p>
            <a:pPr algn="ctr"/>
            <a:r>
              <a:rPr lang="es-ES" sz="3600" dirty="0" smtClean="0"/>
              <a:t>Prueba de funcionamiento</a:t>
            </a:r>
            <a:endParaRPr lang="en-US" sz="3600" dirty="0"/>
          </a:p>
        </p:txBody>
      </p:sp>
      <p:sp>
        <p:nvSpPr>
          <p:cNvPr id="3" name="Marcador de contenido 2"/>
          <p:cNvSpPr>
            <a:spLocks noGrp="1"/>
          </p:cNvSpPr>
          <p:nvPr>
            <p:ph idx="1"/>
          </p:nvPr>
        </p:nvSpPr>
        <p:spPr>
          <a:xfrm>
            <a:off x="1371600" y="1623848"/>
            <a:ext cx="9601200" cy="5008179"/>
          </a:xfrm>
        </p:spPr>
        <p:txBody>
          <a:bodyPr/>
          <a:lstStyle/>
          <a:p>
            <a:r>
              <a:rPr lang="es-ES" dirty="0" smtClean="0"/>
              <a:t>El sistema está diseñado para mostrar los datos proporcionados por los sensores y procesados por el ESP32 en el monitor serial. Ahí pueden verse la información numérica de los mismos donde se representa: Presión atmosférica, temperatura y humedad. Para actualizar esta información  solo debe presionarse una tecla lo cual es informado por medio de un mensaje el monitor serial.</a:t>
            </a:r>
          </a:p>
          <a:p>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92" y="3995244"/>
            <a:ext cx="9214308" cy="1932589"/>
          </a:xfrm>
          <a:prstGeom prst="rect">
            <a:avLst/>
          </a:prstGeom>
        </p:spPr>
      </p:pic>
    </p:spTree>
    <p:extLst>
      <p:ext uri="{BB962C8B-B14F-4D97-AF65-F5344CB8AC3E}">
        <p14:creationId xmlns:p14="http://schemas.microsoft.com/office/powerpoint/2010/main" val="155188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80545"/>
          </a:xfrm>
        </p:spPr>
        <p:txBody>
          <a:bodyPr/>
          <a:lstStyle/>
          <a:p>
            <a:pPr algn="ctr"/>
            <a:r>
              <a:rPr lang="es-ES" sz="3600" dirty="0" smtClean="0"/>
              <a:t>Resumen</a:t>
            </a:r>
            <a:endParaRPr lang="en-US" sz="3600" dirty="0"/>
          </a:p>
        </p:txBody>
      </p:sp>
      <p:sp>
        <p:nvSpPr>
          <p:cNvPr id="3" name="Marcador de contenido 2"/>
          <p:cNvSpPr>
            <a:spLocks noGrp="1"/>
          </p:cNvSpPr>
          <p:nvPr>
            <p:ph idx="1"/>
          </p:nvPr>
        </p:nvSpPr>
        <p:spPr/>
        <p:txBody>
          <a:bodyPr/>
          <a:lstStyle/>
          <a:p>
            <a:pPr algn="just"/>
            <a:r>
              <a:rPr lang="es-ES" dirty="0" smtClean="0"/>
              <a:t>Este circuito </a:t>
            </a:r>
            <a:r>
              <a:rPr lang="es-ES" dirty="0"/>
              <a:t>simula la conexión de un ESP32 con sensores de presión atmosférica, movimiento/orientación y temperatura/humedad, además de una comunicación serial para monitorizar los datos. Estos componentes juntos podrían utilizarse para recopilar datos meteorológicos, incluyendo la temperatura, la presión atmosférica y la humedad, y luego transmitirlos o procesarlos de acuerdo a las necesidades del proyecto.</a:t>
            </a:r>
          </a:p>
          <a:p>
            <a:endParaRPr lang="en-US" dirty="0"/>
          </a:p>
        </p:txBody>
      </p:sp>
    </p:spTree>
    <p:extLst>
      <p:ext uri="{BB962C8B-B14F-4D97-AF65-F5344CB8AC3E}">
        <p14:creationId xmlns:p14="http://schemas.microsoft.com/office/powerpoint/2010/main" val="137675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01869"/>
          </a:xfrm>
        </p:spPr>
        <p:txBody>
          <a:bodyPr>
            <a:normAutofit fontScale="90000"/>
          </a:bodyPr>
          <a:lstStyle/>
          <a:p>
            <a:pPr algn="ctr"/>
            <a:r>
              <a:rPr lang="es-ES" sz="3600" dirty="0" smtClean="0"/>
              <a:t>Descripción de funcionamiento y utilidad</a:t>
            </a:r>
            <a:endParaRPr lang="en-US" sz="3600" dirty="0"/>
          </a:p>
        </p:txBody>
      </p:sp>
      <p:sp>
        <p:nvSpPr>
          <p:cNvPr id="3" name="Marcador de contenido 2"/>
          <p:cNvSpPr>
            <a:spLocks noGrp="1"/>
          </p:cNvSpPr>
          <p:nvPr>
            <p:ph idx="1"/>
          </p:nvPr>
        </p:nvSpPr>
        <p:spPr>
          <a:xfrm>
            <a:off x="1371600" y="1340069"/>
            <a:ext cx="9601200" cy="5323490"/>
          </a:xfrm>
        </p:spPr>
        <p:txBody>
          <a:bodyPr>
            <a:normAutofit fontScale="85000" lnSpcReduction="10000"/>
          </a:bodyPr>
          <a:lstStyle/>
          <a:p>
            <a:pPr algn="just"/>
            <a:r>
              <a:rPr lang="es-ES" dirty="0" smtClean="0"/>
              <a:t>Una </a:t>
            </a:r>
            <a:r>
              <a:rPr lang="es-ES" dirty="0"/>
              <a:t>estación meteorológica que puede medir la temperatura, la presión atmosférica y la humedad es un dispositivo diseñado para recopilar datos sobre las condiciones meteorológicas en un lugar específico. Estas estaciones son fundamentales para recopilar información que se utiliza en la predicción del </a:t>
            </a:r>
            <a:r>
              <a:rPr lang="es-ES" dirty="0" smtClean="0"/>
              <a:t>clima </a:t>
            </a:r>
            <a:r>
              <a:rPr lang="es-ES" dirty="0"/>
              <a:t>y el monitoreo de las condiciones meteorológicas locales</a:t>
            </a:r>
            <a:r>
              <a:rPr lang="es-ES" dirty="0" smtClean="0"/>
              <a:t>. </a:t>
            </a:r>
          </a:p>
          <a:p>
            <a:pPr algn="just"/>
            <a:endParaRPr lang="es-ES" dirty="0" smtClean="0"/>
          </a:p>
          <a:p>
            <a:pPr algn="just"/>
            <a:r>
              <a:rPr lang="es-ES" dirty="0" smtClean="0"/>
              <a:t>Componentes </a:t>
            </a:r>
            <a:r>
              <a:rPr lang="es-ES" dirty="0"/>
              <a:t>suelen incluir:</a:t>
            </a:r>
          </a:p>
          <a:p>
            <a:pPr algn="just"/>
            <a:r>
              <a:rPr lang="es-ES" dirty="0" smtClean="0"/>
              <a:t>Sensores</a:t>
            </a:r>
            <a:r>
              <a:rPr lang="es-ES" dirty="0"/>
              <a:t>: Una estación meteorológica suele estar equipada con varios sensores para medir diferentes parámetros. Para medir la temperatura, utiliza un termómetro o un sensor de temperatura. Para la presión atmosférica, emplea un barómetro o un sensor de presión. Y para medir la humedad, se utiliza un higrómetro o un sensor de humedad relativa.</a:t>
            </a:r>
          </a:p>
          <a:p>
            <a:pPr algn="just"/>
            <a:r>
              <a:rPr lang="es-ES" dirty="0" smtClean="0"/>
              <a:t>Unidad </a:t>
            </a:r>
            <a:r>
              <a:rPr lang="es-ES" dirty="0"/>
              <a:t>de procesamiento: Los datos recopilados por los sensores se envían a una unidad de procesamiento, que es una parte esencial de la estación meteorológica. Esta unidad procesa los datos y realiza cálculos para obtener valores precisos de temperatura, presión y humedad</a:t>
            </a:r>
            <a:r>
              <a:rPr lang="es-ES" dirty="0" smtClean="0"/>
              <a:t>.</a:t>
            </a:r>
            <a:endParaRPr lang="es-ES" dirty="0"/>
          </a:p>
          <a:p>
            <a:pPr algn="just"/>
            <a:r>
              <a:rPr lang="es-ES" dirty="0"/>
              <a:t>Pantalla o visualización: Muchas estaciones meteorológicas también cuentan con una pantalla integrada que muestra los datos en tiempo real, como la temperatura actual, la presión atmosférica y la humedad. Esto es útil para las personas que desean conocer las condiciones meteorológicas locales sin acceder a una computadora o una aplicación.</a:t>
            </a:r>
            <a:endParaRPr lang="en-US" dirty="0"/>
          </a:p>
        </p:txBody>
      </p:sp>
    </p:spTree>
    <p:extLst>
      <p:ext uri="{BB962C8B-B14F-4D97-AF65-F5344CB8AC3E}">
        <p14:creationId xmlns:p14="http://schemas.microsoft.com/office/powerpoint/2010/main" val="4118502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459828"/>
          </a:xfrm>
        </p:spPr>
        <p:txBody>
          <a:bodyPr>
            <a:normAutofit fontScale="90000"/>
          </a:bodyPr>
          <a:lstStyle/>
          <a:p>
            <a:pPr algn="ctr"/>
            <a:r>
              <a:rPr lang="es-ES" sz="3200" dirty="0" smtClean="0"/>
              <a:t>Hardware utilizado</a:t>
            </a:r>
            <a:endParaRPr lang="en-US" sz="3200" dirty="0"/>
          </a:p>
        </p:txBody>
      </p:sp>
      <p:sp>
        <p:nvSpPr>
          <p:cNvPr id="3" name="Marcador de contenido 2"/>
          <p:cNvSpPr>
            <a:spLocks noGrp="1"/>
          </p:cNvSpPr>
          <p:nvPr>
            <p:ph idx="1"/>
          </p:nvPr>
        </p:nvSpPr>
        <p:spPr>
          <a:xfrm>
            <a:off x="1371600" y="1408386"/>
            <a:ext cx="9601200" cy="5318234"/>
          </a:xfrm>
        </p:spPr>
        <p:txBody>
          <a:bodyPr>
            <a:normAutofit/>
          </a:bodyPr>
          <a:lstStyle/>
          <a:p>
            <a:r>
              <a:rPr lang="es-ES" sz="1400" dirty="0" smtClean="0"/>
              <a:t>Los sensores utilizados fueron: BMP280 (Mide presión atmosférica) </a:t>
            </a:r>
            <a:r>
              <a:rPr lang="es-ES" sz="1400" dirty="0"/>
              <a:t>y </a:t>
            </a:r>
            <a:r>
              <a:rPr lang="es-ES" sz="1400" dirty="0" smtClean="0"/>
              <a:t>DHT22 (Mide temperatura y humedad)</a:t>
            </a:r>
            <a:endParaRPr lang="es-ES" sz="1400" dirty="0"/>
          </a:p>
          <a:p>
            <a:r>
              <a:rPr lang="es-ES" sz="1400" dirty="0" smtClean="0"/>
              <a:t>BMP280</a:t>
            </a:r>
            <a:endParaRPr lang="es-ES" sz="1400" dirty="0"/>
          </a:p>
          <a:p>
            <a:r>
              <a:rPr lang="es-ES" sz="1400" dirty="0" smtClean="0"/>
              <a:t>El </a:t>
            </a:r>
            <a:r>
              <a:rPr lang="es-ES" sz="1400" dirty="0"/>
              <a:t>sensor BMP280 es un sensor de presión barométrica y temperatura digital. Utiliza un sensor </a:t>
            </a:r>
            <a:r>
              <a:rPr lang="es-ES" sz="1400" dirty="0" err="1"/>
              <a:t>piezoresistivo</a:t>
            </a:r>
            <a:r>
              <a:rPr lang="es-ES" sz="1400" dirty="0"/>
              <a:t> para medir la presión atmosférica y un sensor térmico para medir la temperatura.</a:t>
            </a:r>
          </a:p>
          <a:p>
            <a:r>
              <a:rPr lang="es-ES" sz="1400" dirty="0" smtClean="0"/>
              <a:t>El </a:t>
            </a:r>
            <a:r>
              <a:rPr lang="es-ES" sz="1400" dirty="0"/>
              <a:t>sensor BMP280 tiene una precisión de ±0,1 </a:t>
            </a:r>
            <a:r>
              <a:rPr lang="es-ES" sz="1400" dirty="0" err="1"/>
              <a:t>mBar</a:t>
            </a:r>
            <a:r>
              <a:rPr lang="es-ES" sz="1400" dirty="0"/>
              <a:t> en la presión atmosférica y ±0,02 °C en la temperatura. Tiene un rango de medición de presión atmosférica de 300 </a:t>
            </a:r>
            <a:r>
              <a:rPr lang="es-ES" sz="1400" dirty="0" err="1"/>
              <a:t>hPa</a:t>
            </a:r>
            <a:r>
              <a:rPr lang="es-ES" sz="1400" dirty="0"/>
              <a:t> a 1100 </a:t>
            </a:r>
            <a:r>
              <a:rPr lang="es-ES" sz="1400" dirty="0" err="1"/>
              <a:t>hPa</a:t>
            </a:r>
            <a:r>
              <a:rPr lang="es-ES" sz="1400" dirty="0"/>
              <a:t> y un rango de medición de temperatura de -40 °C a 85 °C.</a:t>
            </a:r>
          </a:p>
          <a:p>
            <a:endParaRPr lang="es-ES" dirty="0" smtClean="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465" y="3862223"/>
            <a:ext cx="2446611" cy="2446611"/>
          </a:xfrm>
          <a:prstGeom prst="rect">
            <a:avLst/>
          </a:prstGeom>
        </p:spPr>
      </p:pic>
    </p:spTree>
    <p:extLst>
      <p:ext uri="{BB962C8B-B14F-4D97-AF65-F5344CB8AC3E}">
        <p14:creationId xmlns:p14="http://schemas.microsoft.com/office/powerpoint/2010/main" val="295488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319049" y="415158"/>
            <a:ext cx="9601200" cy="5943600"/>
          </a:xfrm>
        </p:spPr>
        <p:txBody>
          <a:bodyPr>
            <a:normAutofit/>
          </a:bodyPr>
          <a:lstStyle/>
          <a:p>
            <a:r>
              <a:rPr lang="es-ES" dirty="0"/>
              <a:t>DHT22</a:t>
            </a:r>
          </a:p>
          <a:p>
            <a:r>
              <a:rPr lang="es-ES" dirty="0"/>
              <a:t>El sensor DHT22 es un sensor de temperatura y humedad digital. Utiliza un sensor capacitivo para medir la humedad y un sensor térmico para medir la temperatura.</a:t>
            </a:r>
          </a:p>
          <a:p>
            <a:r>
              <a:rPr lang="es-ES" dirty="0"/>
              <a:t>El sensor DHT22 tiene una precisión de ±0,5 °C en la temperatura y ±2 % en la humedad. Tiene un rango de medición de temperatura de 0 °C a 50 °C y un rango de medición de humedad de 0 % a 100 %.</a:t>
            </a:r>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44" y="3079537"/>
            <a:ext cx="2212618" cy="3090036"/>
          </a:xfrm>
          <a:prstGeom prst="rect">
            <a:avLst/>
          </a:prstGeom>
        </p:spPr>
      </p:pic>
    </p:spTree>
    <p:extLst>
      <p:ext uri="{BB962C8B-B14F-4D97-AF65-F5344CB8AC3E}">
        <p14:creationId xmlns:p14="http://schemas.microsoft.com/office/powerpoint/2010/main" val="27745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01869"/>
          </a:xfrm>
        </p:spPr>
        <p:txBody>
          <a:bodyPr>
            <a:normAutofit fontScale="90000"/>
          </a:bodyPr>
          <a:lstStyle/>
          <a:p>
            <a:pPr algn="ctr"/>
            <a:r>
              <a:rPr lang="es-ES" sz="3600" dirty="0" smtClean="0"/>
              <a:t>Utilización y aplicaciones de los sensores</a:t>
            </a:r>
            <a:endParaRPr lang="en-US" sz="3600" dirty="0"/>
          </a:p>
        </p:txBody>
      </p:sp>
      <p:sp>
        <p:nvSpPr>
          <p:cNvPr id="3" name="Marcador de contenido 2"/>
          <p:cNvSpPr>
            <a:spLocks noGrp="1"/>
          </p:cNvSpPr>
          <p:nvPr>
            <p:ph idx="1"/>
          </p:nvPr>
        </p:nvSpPr>
        <p:spPr>
          <a:xfrm>
            <a:off x="1287517" y="1298028"/>
            <a:ext cx="9601200" cy="3581400"/>
          </a:xfrm>
        </p:spPr>
        <p:txBody>
          <a:bodyPr>
            <a:noAutofit/>
          </a:bodyPr>
          <a:lstStyle/>
          <a:p>
            <a:r>
              <a:rPr lang="es-ES" sz="1400" dirty="0"/>
              <a:t>Cómo se utilizan</a:t>
            </a:r>
          </a:p>
          <a:p>
            <a:r>
              <a:rPr lang="es-ES" sz="1400" dirty="0" smtClean="0"/>
              <a:t>Para </a:t>
            </a:r>
            <a:r>
              <a:rPr lang="es-ES" sz="1400" dirty="0"/>
              <a:t>utilizar los sensores BMP280 y DHT22 para medir la temperatura, la humedad y la presión atmosférica, se deben conectar al microcontrolador </a:t>
            </a:r>
            <a:r>
              <a:rPr lang="es-ES" sz="1400" dirty="0" err="1"/>
              <a:t>Arduino</a:t>
            </a:r>
            <a:r>
              <a:rPr lang="es-ES" sz="1400" dirty="0"/>
              <a:t>.</a:t>
            </a:r>
          </a:p>
          <a:p>
            <a:r>
              <a:rPr lang="es-ES" sz="1400" dirty="0" smtClean="0"/>
              <a:t>El </a:t>
            </a:r>
            <a:r>
              <a:rPr lang="es-ES" sz="1400" dirty="0"/>
              <a:t>sensor BMP280 se conecta al </a:t>
            </a:r>
            <a:r>
              <a:rPr lang="es-ES" sz="1400" dirty="0" err="1"/>
              <a:t>Arduino</a:t>
            </a:r>
            <a:r>
              <a:rPr lang="es-ES" sz="1400" dirty="0"/>
              <a:t> a través de los pines VCC, GND, SCL y SDA. El sensor DHT22 se conecta al </a:t>
            </a:r>
            <a:r>
              <a:rPr lang="es-ES" sz="1400" dirty="0" err="1"/>
              <a:t>Arduino</a:t>
            </a:r>
            <a:r>
              <a:rPr lang="es-ES" sz="1400" dirty="0"/>
              <a:t> a través de los pines VCC, GND, DHT22 y SIGNAL.</a:t>
            </a:r>
          </a:p>
          <a:p>
            <a:r>
              <a:rPr lang="es-ES" sz="1400" dirty="0" smtClean="0"/>
              <a:t>Una </a:t>
            </a:r>
            <a:r>
              <a:rPr lang="es-ES" sz="1400" dirty="0"/>
              <a:t>vez que los sensores están conectados, se puede utilizar el código de </a:t>
            </a:r>
            <a:r>
              <a:rPr lang="es-ES" sz="1400" dirty="0" err="1"/>
              <a:t>Arduino</a:t>
            </a:r>
            <a:r>
              <a:rPr lang="es-ES" sz="1400" dirty="0"/>
              <a:t> para leer los datos de los sensores. El código de </a:t>
            </a:r>
            <a:r>
              <a:rPr lang="es-ES" sz="1400" dirty="0" err="1"/>
              <a:t>Arduino</a:t>
            </a:r>
            <a:r>
              <a:rPr lang="es-ES" sz="1400" dirty="0"/>
              <a:t> debe inicializar los sensores y luego leer los datos de los sensores en bucle.</a:t>
            </a:r>
          </a:p>
          <a:p>
            <a:r>
              <a:rPr lang="es-ES" sz="1400" dirty="0" smtClean="0"/>
              <a:t>Los </a:t>
            </a:r>
            <a:r>
              <a:rPr lang="es-ES" sz="1400" dirty="0"/>
              <a:t>datos de los sensores se pueden mostrar en la consola, guardar en un archivo o utilizarlos para controlar otros dispositivos.</a:t>
            </a:r>
          </a:p>
          <a:p>
            <a:r>
              <a:rPr lang="es-ES" sz="1400" dirty="0" smtClean="0"/>
              <a:t>Aplicaciones</a:t>
            </a:r>
            <a:endParaRPr lang="es-ES" sz="1400" dirty="0"/>
          </a:p>
          <a:p>
            <a:r>
              <a:rPr lang="es-ES" sz="1400" dirty="0" smtClean="0"/>
              <a:t>Los </a:t>
            </a:r>
            <a:r>
              <a:rPr lang="es-ES" sz="1400" dirty="0"/>
              <a:t>sensores BMP280 y DHT22 se utilizan en una variedad de aplicaciones, incluyendo:</a:t>
            </a:r>
          </a:p>
          <a:p>
            <a:r>
              <a:rPr lang="es-ES" sz="1400" dirty="0" smtClean="0"/>
              <a:t>Estaciones </a:t>
            </a:r>
            <a:r>
              <a:rPr lang="es-ES" sz="1400" dirty="0"/>
              <a:t>meteorológicas</a:t>
            </a:r>
          </a:p>
          <a:p>
            <a:r>
              <a:rPr lang="es-ES" sz="1400" dirty="0"/>
              <a:t>Sistemas de control de clima</a:t>
            </a:r>
          </a:p>
          <a:p>
            <a:r>
              <a:rPr lang="es-ES" sz="1400" dirty="0"/>
              <a:t>Sistemas de seguridad</a:t>
            </a:r>
          </a:p>
          <a:p>
            <a:r>
              <a:rPr lang="es-ES" sz="1400" dirty="0"/>
              <a:t>Dispositivos de seguimiento ambiental</a:t>
            </a:r>
          </a:p>
          <a:p>
            <a:r>
              <a:rPr lang="es-ES" sz="1400" dirty="0"/>
              <a:t>Estos sensores son fáciles de usar y ofrecen una buena precisión. Son una excelente opción para proyectos que requieren la medición de la temperatura, la humedad y la presión atmosférica</a:t>
            </a:r>
            <a:endParaRPr lang="en-US" sz="1400" dirty="0"/>
          </a:p>
        </p:txBody>
      </p:sp>
    </p:spTree>
    <p:extLst>
      <p:ext uri="{BB962C8B-B14F-4D97-AF65-F5344CB8AC3E}">
        <p14:creationId xmlns:p14="http://schemas.microsoft.com/office/powerpoint/2010/main" val="276974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33400"/>
          </a:xfrm>
        </p:spPr>
        <p:txBody>
          <a:bodyPr>
            <a:normAutofit fontScale="90000"/>
          </a:bodyPr>
          <a:lstStyle/>
          <a:p>
            <a:pPr algn="ctr"/>
            <a:r>
              <a:rPr lang="es-ES" sz="3600" dirty="0" smtClean="0"/>
              <a:t>ESP32</a:t>
            </a:r>
            <a:endParaRPr lang="en-US" sz="3600" dirty="0"/>
          </a:p>
        </p:txBody>
      </p:sp>
      <p:sp>
        <p:nvSpPr>
          <p:cNvPr id="3" name="Marcador de contenido 2"/>
          <p:cNvSpPr>
            <a:spLocks noGrp="1"/>
          </p:cNvSpPr>
          <p:nvPr>
            <p:ph idx="1"/>
          </p:nvPr>
        </p:nvSpPr>
        <p:spPr>
          <a:xfrm>
            <a:off x="1298028" y="1245476"/>
            <a:ext cx="9601200" cy="5439104"/>
          </a:xfrm>
        </p:spPr>
        <p:txBody>
          <a:bodyPr>
            <a:normAutofit/>
          </a:bodyPr>
          <a:lstStyle/>
          <a:p>
            <a:r>
              <a:rPr lang="es-ES" sz="1400" dirty="0"/>
              <a:t>El ESP32 es un sistema en chip (</a:t>
            </a:r>
            <a:r>
              <a:rPr lang="es-ES" sz="1400" dirty="0" err="1"/>
              <a:t>SoC</a:t>
            </a:r>
            <a:r>
              <a:rPr lang="es-ES" sz="1400" dirty="0"/>
              <a:t>) de bajo costo y bajo consumo de energía desarrollado por </a:t>
            </a:r>
            <a:r>
              <a:rPr lang="es-ES" sz="1400" dirty="0" err="1"/>
              <a:t>Espressif</a:t>
            </a:r>
            <a:r>
              <a:rPr lang="es-ES" sz="1400" dirty="0"/>
              <a:t> </a:t>
            </a:r>
            <a:r>
              <a:rPr lang="es-ES" sz="1400" dirty="0" err="1"/>
              <a:t>Systems</a:t>
            </a:r>
            <a:r>
              <a:rPr lang="es-ES" sz="1400" dirty="0"/>
              <a:t>. El ESP32 integra un procesador de 32 bits, conectividad </a:t>
            </a:r>
            <a:r>
              <a:rPr lang="es-ES" sz="1400" dirty="0" err="1"/>
              <a:t>Wi</a:t>
            </a:r>
            <a:r>
              <a:rPr lang="es-ES" sz="1400" dirty="0"/>
              <a:t>-Fi y Bluetooth, y una variedad de periféricos, lo que lo convierte en una plataforma ideal para una amplia gama de aplicaciones de Internet de las cosas (</a:t>
            </a:r>
            <a:r>
              <a:rPr lang="es-ES" sz="1400" dirty="0" err="1"/>
              <a:t>IoT</a:t>
            </a:r>
            <a:r>
              <a:rPr lang="es-ES" sz="1400" dirty="0"/>
              <a:t>).</a:t>
            </a:r>
          </a:p>
          <a:p>
            <a:r>
              <a:rPr lang="es-ES" sz="1400" dirty="0" smtClean="0"/>
              <a:t>Características</a:t>
            </a:r>
            <a:endParaRPr lang="es-ES" sz="1400" dirty="0"/>
          </a:p>
          <a:p>
            <a:r>
              <a:rPr lang="es-ES" sz="1400" dirty="0" smtClean="0"/>
              <a:t>Las </a:t>
            </a:r>
            <a:r>
              <a:rPr lang="es-ES" sz="1400" dirty="0"/>
              <a:t>principales características del ESP32 incluyen:</a:t>
            </a:r>
          </a:p>
          <a:p>
            <a:r>
              <a:rPr lang="es-ES" sz="1400" dirty="0" smtClean="0"/>
              <a:t>Procesador </a:t>
            </a:r>
            <a:r>
              <a:rPr lang="es-ES" sz="1400" dirty="0"/>
              <a:t>de 32 bits con arquitectura </a:t>
            </a:r>
            <a:r>
              <a:rPr lang="es-ES" sz="1400" dirty="0" err="1"/>
              <a:t>Xtensa</a:t>
            </a:r>
            <a:r>
              <a:rPr lang="es-ES" sz="1400" dirty="0"/>
              <a:t> LX6</a:t>
            </a:r>
          </a:p>
          <a:p>
            <a:r>
              <a:rPr lang="es-ES" sz="1400" dirty="0"/>
              <a:t>Conectividad </a:t>
            </a:r>
            <a:r>
              <a:rPr lang="es-ES" sz="1400" dirty="0" err="1"/>
              <a:t>Wi</a:t>
            </a:r>
            <a:r>
              <a:rPr lang="es-ES" sz="1400" dirty="0"/>
              <a:t>-Fi y Bluetooth</a:t>
            </a:r>
          </a:p>
          <a:p>
            <a:r>
              <a:rPr lang="es-ES" sz="1400" dirty="0"/>
              <a:t>Memoria Flash de 4 MB</a:t>
            </a:r>
          </a:p>
          <a:p>
            <a:r>
              <a:rPr lang="es-ES" sz="1400" dirty="0"/>
              <a:t>Memoria RAM de 500 </a:t>
            </a:r>
            <a:r>
              <a:rPr lang="es-ES" sz="1400" dirty="0" smtClean="0"/>
              <a:t>KB</a:t>
            </a:r>
            <a:endParaRPr lang="es-ES" sz="14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2015" y="2409497"/>
            <a:ext cx="5568887" cy="3917730"/>
          </a:xfrm>
          <a:prstGeom prst="rect">
            <a:avLst/>
          </a:prstGeom>
        </p:spPr>
      </p:pic>
    </p:spTree>
    <p:extLst>
      <p:ext uri="{BB962C8B-B14F-4D97-AF65-F5344CB8AC3E}">
        <p14:creationId xmlns:p14="http://schemas.microsoft.com/office/powerpoint/2010/main" val="549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91814"/>
            <a:ext cx="9601200" cy="491359"/>
          </a:xfrm>
        </p:spPr>
        <p:txBody>
          <a:bodyPr>
            <a:normAutofit fontScale="90000"/>
          </a:bodyPr>
          <a:lstStyle/>
          <a:p>
            <a:pPr algn="ctr"/>
            <a:r>
              <a:rPr lang="es-ES" sz="3200" dirty="0" smtClean="0"/>
              <a:t>Software utilizado</a:t>
            </a:r>
            <a:endParaRPr lang="en-US" sz="3200" dirty="0"/>
          </a:p>
        </p:txBody>
      </p:sp>
      <p:sp>
        <p:nvSpPr>
          <p:cNvPr id="3" name="Marcador de contenido 2"/>
          <p:cNvSpPr>
            <a:spLocks noGrp="1"/>
          </p:cNvSpPr>
          <p:nvPr>
            <p:ph idx="1"/>
          </p:nvPr>
        </p:nvSpPr>
        <p:spPr>
          <a:xfrm>
            <a:off x="1371600" y="888124"/>
            <a:ext cx="9601200" cy="5859517"/>
          </a:xfrm>
        </p:spPr>
        <p:txBody>
          <a:bodyPr>
            <a:normAutofit fontScale="92500"/>
          </a:bodyPr>
          <a:lstStyle/>
          <a:p>
            <a:r>
              <a:rPr lang="es-ES" sz="1400" dirty="0" smtClean="0"/>
              <a:t>El </a:t>
            </a:r>
            <a:r>
              <a:rPr lang="es-ES" sz="1400" dirty="0"/>
              <a:t>lenguaje de </a:t>
            </a:r>
            <a:r>
              <a:rPr lang="es-ES" sz="1400" dirty="0" smtClean="0"/>
              <a:t>programación utilizado es </a:t>
            </a:r>
            <a:r>
              <a:rPr lang="es-ES" sz="1400" dirty="0" err="1" smtClean="0"/>
              <a:t>Arduino</a:t>
            </a:r>
            <a:r>
              <a:rPr lang="es-ES" sz="1400" dirty="0" smtClean="0"/>
              <a:t>. Es </a:t>
            </a:r>
            <a:r>
              <a:rPr lang="es-ES" sz="1400" dirty="0"/>
              <a:t>un lenguaje de alto nivel basado en C++ diseñado específicamente para programar microcontroladores y placas de desarrollo </a:t>
            </a:r>
            <a:r>
              <a:rPr lang="es-ES" sz="1400" dirty="0" err="1"/>
              <a:t>Arduino</a:t>
            </a:r>
            <a:r>
              <a:rPr lang="es-ES" sz="1400" dirty="0" smtClean="0"/>
              <a:t>.</a:t>
            </a:r>
          </a:p>
          <a:p>
            <a:r>
              <a:rPr lang="en-US" sz="1400" dirty="0" err="1" smtClean="0"/>
              <a:t>Características</a:t>
            </a:r>
            <a:r>
              <a:rPr lang="en-US" sz="1400" dirty="0" smtClean="0"/>
              <a:t> </a:t>
            </a:r>
            <a:r>
              <a:rPr lang="en-US" sz="1400" dirty="0" err="1" smtClean="0"/>
              <a:t>principales</a:t>
            </a:r>
            <a:r>
              <a:rPr lang="en-US" sz="1400" dirty="0" smtClean="0"/>
              <a:t>:</a:t>
            </a:r>
          </a:p>
          <a:p>
            <a:r>
              <a:rPr lang="es-ES" sz="1400" dirty="0"/>
              <a:t>1. Orientado a la programación de microcontroladores: </a:t>
            </a:r>
            <a:r>
              <a:rPr lang="es-ES" sz="1400" dirty="0" err="1"/>
              <a:t>Arduino</a:t>
            </a:r>
            <a:r>
              <a:rPr lang="es-ES" sz="1400" dirty="0"/>
              <a:t> se utiliza principalmente para programar microcontroladores, que son pequeños dispositivos electrónicos con capacidad de procesamiento. Estos microcontroladores se utilizan en una variedad de aplicaciones, desde proyectos de electrónica hobby hasta sistemas embebidos y dispositivos </a:t>
            </a:r>
            <a:r>
              <a:rPr lang="es-ES" sz="1400" dirty="0" err="1"/>
              <a:t>IoT</a:t>
            </a:r>
            <a:r>
              <a:rPr lang="es-ES" sz="1400" dirty="0"/>
              <a:t>.</a:t>
            </a:r>
          </a:p>
          <a:p>
            <a:r>
              <a:rPr lang="es-ES" sz="1400" dirty="0" smtClean="0"/>
              <a:t>2</a:t>
            </a:r>
            <a:r>
              <a:rPr lang="es-ES" sz="1400" dirty="0"/>
              <a:t>. Basado en C++ simplificado: El lenguaje de programación </a:t>
            </a:r>
            <a:r>
              <a:rPr lang="es-ES" sz="1400" dirty="0" err="1"/>
              <a:t>Arduino</a:t>
            </a:r>
            <a:r>
              <a:rPr lang="es-ES" sz="1400" dirty="0"/>
              <a:t> se basa en C++, pero se ha simplificado para hacerlo más accesible para principiantes en la programación. Aunque muchas de </a:t>
            </a:r>
            <a:r>
              <a:rPr lang="es-ES" sz="1400" dirty="0" smtClean="0"/>
              <a:t>as </a:t>
            </a:r>
            <a:r>
              <a:rPr lang="es-ES" sz="1400" dirty="0"/>
              <a:t>características avanzadas de C++ están disponibles, la mayoría de los usuarios de </a:t>
            </a:r>
            <a:r>
              <a:rPr lang="es-ES" sz="1400" dirty="0" err="1"/>
              <a:t>Arduino</a:t>
            </a:r>
            <a:r>
              <a:rPr lang="es-ES" sz="1400" dirty="0"/>
              <a:t> utilizan una sintaxis simplificada</a:t>
            </a:r>
            <a:r>
              <a:rPr lang="es-ES" sz="1400" dirty="0" smtClean="0"/>
              <a:t>.</a:t>
            </a:r>
            <a:endParaRPr lang="es-ES" sz="1400" dirty="0"/>
          </a:p>
          <a:p>
            <a:r>
              <a:rPr lang="es-ES" sz="1400" dirty="0"/>
              <a:t>3. Estructura de programa: Un programa de </a:t>
            </a:r>
            <a:r>
              <a:rPr lang="es-ES" sz="1400" dirty="0" err="1"/>
              <a:t>Arduino</a:t>
            </a:r>
            <a:r>
              <a:rPr lang="es-ES" sz="1400" dirty="0"/>
              <a:t> consta principalmente de dos funciones: </a:t>
            </a:r>
            <a:r>
              <a:rPr lang="es-ES" sz="1400" dirty="0" err="1"/>
              <a:t>setup</a:t>
            </a:r>
            <a:r>
              <a:rPr lang="es-ES" sz="1400" dirty="0"/>
              <a:t>() y </a:t>
            </a:r>
            <a:r>
              <a:rPr lang="es-ES" sz="1400" dirty="0" err="1"/>
              <a:t>loop</a:t>
            </a:r>
            <a:r>
              <a:rPr lang="es-ES" sz="1400" dirty="0"/>
              <a:t>(). La función </a:t>
            </a:r>
            <a:r>
              <a:rPr lang="es-ES" sz="1400" dirty="0" err="1"/>
              <a:t>setup</a:t>
            </a:r>
            <a:r>
              <a:rPr lang="es-ES" sz="1400" dirty="0"/>
              <a:t>() se ejecuta una vez al inicio y se utiliza para configurar las variables y los pines de entrada/salida. La función </a:t>
            </a:r>
            <a:r>
              <a:rPr lang="es-ES" sz="1400" dirty="0" err="1"/>
              <a:t>loop</a:t>
            </a:r>
            <a:r>
              <a:rPr lang="es-ES" sz="1400" dirty="0"/>
              <a:t>() se ejecuta repetidamente en un bucle infinito y contiene el código principal del programa.</a:t>
            </a:r>
          </a:p>
          <a:p>
            <a:r>
              <a:rPr lang="es-ES" sz="1400" dirty="0" smtClean="0"/>
              <a:t>4</a:t>
            </a:r>
            <a:r>
              <a:rPr lang="es-ES" sz="1400" dirty="0"/>
              <a:t>. Bibliotecas: </a:t>
            </a:r>
            <a:r>
              <a:rPr lang="es-ES" sz="1400" dirty="0" err="1"/>
              <a:t>Arduino</a:t>
            </a:r>
            <a:r>
              <a:rPr lang="es-ES" sz="1400" dirty="0"/>
              <a:t> incluye una amplia variedad de bibliotecas predefinidas que simplifican la programación de tareas comunes, como la comunicación serial, el control de motores, la interacción con sensores y la gestión de pantallas LCD. Los usuarios pueden crear sus propias bibliotecas personalizadas para reutilizar código en diferentes proyectos.</a:t>
            </a:r>
          </a:p>
          <a:p>
            <a:r>
              <a:rPr lang="es-ES" sz="1400" dirty="0" smtClean="0"/>
              <a:t>5</a:t>
            </a:r>
            <a:r>
              <a:rPr lang="es-ES" sz="1400" dirty="0"/>
              <a:t>. Facilidad de uso: </a:t>
            </a:r>
            <a:r>
              <a:rPr lang="es-ES" sz="1400" dirty="0" err="1"/>
              <a:t>Arduino</a:t>
            </a:r>
            <a:r>
              <a:rPr lang="es-ES" sz="1400" dirty="0"/>
              <a:t> se ha diseñado teniendo en cuenta la facilidad de uso y la accesibilidad para principiantes. La plataforma </a:t>
            </a:r>
            <a:r>
              <a:rPr lang="es-ES" sz="1400" dirty="0" err="1"/>
              <a:t>Arduino</a:t>
            </a:r>
            <a:r>
              <a:rPr lang="es-ES" sz="1400" dirty="0"/>
              <a:t> proporciona un entorno de desarrollo integrado (IDE) que incluye un editor de código, un compilador y herramientas de carga de programas en la placa </a:t>
            </a:r>
            <a:r>
              <a:rPr lang="es-ES" sz="1400" dirty="0" err="1"/>
              <a:t>Arduino</a:t>
            </a:r>
            <a:r>
              <a:rPr lang="es-ES" sz="1400" dirty="0"/>
              <a:t>.</a:t>
            </a:r>
          </a:p>
          <a:p>
            <a:r>
              <a:rPr lang="es-ES" sz="1400" dirty="0" smtClean="0"/>
              <a:t>6</a:t>
            </a:r>
            <a:r>
              <a:rPr lang="es-ES" sz="1400" dirty="0"/>
              <a:t>. Soporte multiplataforma: El IDE de </a:t>
            </a:r>
            <a:r>
              <a:rPr lang="es-ES" sz="1400" dirty="0" err="1"/>
              <a:t>Arduino</a:t>
            </a:r>
            <a:r>
              <a:rPr lang="es-ES" sz="1400" dirty="0"/>
              <a:t> está disponible para múltiples sistemas operativos, incluyendo Windows, </a:t>
            </a:r>
            <a:r>
              <a:rPr lang="es-ES" sz="1400" dirty="0" err="1"/>
              <a:t>macOS</a:t>
            </a:r>
            <a:r>
              <a:rPr lang="es-ES" sz="1400" dirty="0"/>
              <a:t> y Linux, lo que lo hace </a:t>
            </a:r>
            <a:r>
              <a:rPr lang="es-ES" sz="1400" dirty="0" smtClean="0"/>
              <a:t>versátil </a:t>
            </a:r>
            <a:r>
              <a:rPr lang="es-ES" sz="1400" dirty="0"/>
              <a:t>y accesible para una amplia audiencia.</a:t>
            </a:r>
          </a:p>
          <a:p>
            <a:r>
              <a:rPr lang="es-ES" sz="1400" dirty="0" smtClean="0"/>
              <a:t>7</a:t>
            </a:r>
            <a:r>
              <a:rPr lang="es-ES" sz="1400" dirty="0"/>
              <a:t>. Compatibilidad con hardware abierto: El lenguaje de programación </a:t>
            </a:r>
            <a:r>
              <a:rPr lang="es-ES" sz="1400" dirty="0" err="1"/>
              <a:t>Arduino</a:t>
            </a:r>
            <a:r>
              <a:rPr lang="es-ES" sz="1400" dirty="0"/>
              <a:t> es compatible con una amplia variedad de placas de desarrollo, como </a:t>
            </a:r>
            <a:r>
              <a:rPr lang="es-ES" sz="1400" dirty="0" err="1"/>
              <a:t>Arduino</a:t>
            </a:r>
            <a:r>
              <a:rPr lang="es-ES" sz="1400" dirty="0"/>
              <a:t> Uno, </a:t>
            </a:r>
            <a:r>
              <a:rPr lang="es-ES" sz="1400" dirty="0" err="1"/>
              <a:t>Arduino</a:t>
            </a:r>
            <a:r>
              <a:rPr lang="es-ES" sz="1400" dirty="0"/>
              <a:t> Mega, </a:t>
            </a:r>
            <a:r>
              <a:rPr lang="es-ES" sz="1400" dirty="0" err="1"/>
              <a:t>Arduino</a:t>
            </a:r>
            <a:r>
              <a:rPr lang="es-ES" sz="1400" dirty="0"/>
              <a:t> Nano, etc. Además, muchas empresas han creado placas compatibles con </a:t>
            </a:r>
            <a:r>
              <a:rPr lang="es-ES" sz="1400" dirty="0" err="1"/>
              <a:t>Arduino</a:t>
            </a:r>
            <a:r>
              <a:rPr lang="es-ES" sz="1400" dirty="0"/>
              <a:t>, lo que ofrece una amplia gama de opciones de hardware</a:t>
            </a:r>
            <a:r>
              <a:rPr lang="es-ES" sz="1400" dirty="0" smtClean="0"/>
              <a:t>.</a:t>
            </a:r>
            <a:endParaRPr lang="es-ES" sz="1400" dirty="0"/>
          </a:p>
        </p:txBody>
      </p:sp>
    </p:spTree>
    <p:extLst>
      <p:ext uri="{BB962C8B-B14F-4D97-AF65-F5344CB8AC3E}">
        <p14:creationId xmlns:p14="http://schemas.microsoft.com/office/powerpoint/2010/main" val="146203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96462"/>
          </a:xfrm>
        </p:spPr>
        <p:txBody>
          <a:bodyPr>
            <a:normAutofit/>
          </a:bodyPr>
          <a:lstStyle/>
          <a:p>
            <a:pPr algn="ctr"/>
            <a:r>
              <a:rPr lang="es-ES" sz="3600" dirty="0" smtClean="0"/>
              <a:t>Circuito realizado</a:t>
            </a:r>
            <a:endParaRPr lang="en-US" sz="3600"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9068" y="1397876"/>
            <a:ext cx="7066263" cy="5139559"/>
          </a:xfrm>
        </p:spPr>
      </p:pic>
    </p:spTree>
    <p:extLst>
      <p:ext uri="{BB962C8B-B14F-4D97-AF65-F5344CB8AC3E}">
        <p14:creationId xmlns:p14="http://schemas.microsoft.com/office/powerpoint/2010/main" val="310652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12379"/>
          </a:xfrm>
        </p:spPr>
        <p:txBody>
          <a:bodyPr>
            <a:normAutofit fontScale="90000"/>
          </a:bodyPr>
          <a:lstStyle/>
          <a:p>
            <a:pPr algn="ctr"/>
            <a:r>
              <a:rPr lang="es-ES" sz="3200" dirty="0" smtClean="0"/>
              <a:t>Descripción de componentes y esquema eléctrico </a:t>
            </a:r>
            <a:endParaRPr lang="en-US" sz="3200" dirty="0"/>
          </a:p>
        </p:txBody>
      </p:sp>
      <p:sp>
        <p:nvSpPr>
          <p:cNvPr id="3" name="Marcador de contenido 2"/>
          <p:cNvSpPr>
            <a:spLocks noGrp="1"/>
          </p:cNvSpPr>
          <p:nvPr>
            <p:ph idx="1"/>
          </p:nvPr>
        </p:nvSpPr>
        <p:spPr>
          <a:xfrm>
            <a:off x="1371599" y="1298028"/>
            <a:ext cx="10557641" cy="5559972"/>
          </a:xfrm>
        </p:spPr>
        <p:txBody>
          <a:bodyPr>
            <a:normAutofit/>
          </a:bodyPr>
          <a:lstStyle/>
          <a:p>
            <a:endParaRPr lang="es-ES" sz="1200" dirty="0" smtClean="0"/>
          </a:p>
          <a:p>
            <a:endParaRPr lang="es-ES" sz="1200" dirty="0" smtClean="0"/>
          </a:p>
          <a:p>
            <a:r>
              <a:rPr lang="es-ES" sz="1800" dirty="0" smtClean="0"/>
              <a:t>Componentes </a:t>
            </a:r>
            <a:r>
              <a:rPr lang="es-ES" sz="1800" dirty="0"/>
              <a:t>Principales:</a:t>
            </a:r>
          </a:p>
          <a:p>
            <a:endParaRPr lang="es-ES" sz="1800" dirty="0" smtClean="0"/>
          </a:p>
          <a:p>
            <a:endParaRPr lang="es-ES" sz="1800" dirty="0" smtClean="0"/>
          </a:p>
          <a:p>
            <a:r>
              <a:rPr lang="es-ES" sz="1800" dirty="0" smtClean="0"/>
              <a:t>ESP32 </a:t>
            </a:r>
            <a:r>
              <a:rPr lang="es-ES" sz="1800" dirty="0" err="1"/>
              <a:t>DevKit</a:t>
            </a:r>
            <a:r>
              <a:rPr lang="es-ES" sz="1800" dirty="0"/>
              <a:t> v1 (</a:t>
            </a:r>
            <a:r>
              <a:rPr lang="es-ES" sz="1800" dirty="0" err="1"/>
              <a:t>esp</a:t>
            </a:r>
            <a:r>
              <a:rPr lang="es-ES" sz="1800" dirty="0"/>
              <a:t>): Este es un módulo ESP32, un microcontrolador </a:t>
            </a:r>
            <a:r>
              <a:rPr lang="es-ES" sz="1800" dirty="0" err="1"/>
              <a:t>WiFi</a:t>
            </a:r>
            <a:r>
              <a:rPr lang="es-ES" sz="1800" dirty="0"/>
              <a:t> y Bluetooth. Está ubicado en la parte superior izquierda del circuito.</a:t>
            </a:r>
          </a:p>
          <a:p>
            <a:r>
              <a:rPr lang="es-ES" sz="1800" dirty="0" smtClean="0"/>
              <a:t>GY-63 </a:t>
            </a:r>
            <a:r>
              <a:rPr lang="es-ES" sz="1800" dirty="0"/>
              <a:t>(chip1): Este es un sensor de presión atmosférica, también conocido como BMP180 o BMP280. </a:t>
            </a:r>
          </a:p>
          <a:p>
            <a:r>
              <a:rPr lang="es-ES" sz="1800" dirty="0" smtClean="0"/>
              <a:t>DHT22 </a:t>
            </a:r>
            <a:r>
              <a:rPr lang="es-ES" sz="1800" dirty="0"/>
              <a:t>(dht1): Este es un sensor de temperatura y humedad digital. </a:t>
            </a:r>
          </a:p>
          <a:p>
            <a:endParaRPr lang="es-ES" sz="1200" dirty="0"/>
          </a:p>
        </p:txBody>
      </p:sp>
    </p:spTree>
    <p:extLst>
      <p:ext uri="{BB962C8B-B14F-4D97-AF65-F5344CB8AC3E}">
        <p14:creationId xmlns:p14="http://schemas.microsoft.com/office/powerpoint/2010/main" val="47271746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115</TotalTime>
  <Words>1545</Words>
  <Application>Microsoft Office PowerPoint</Application>
  <PresentationFormat>Panorámica</PresentationFormat>
  <Paragraphs>76</Paragraphs>
  <Slides>12</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12</vt:i4>
      </vt:variant>
    </vt:vector>
  </HeadingPairs>
  <TitlesOfParts>
    <vt:vector size="14" baseType="lpstr">
      <vt:lpstr>Franklin Gothic Book</vt:lpstr>
      <vt:lpstr>Crop</vt:lpstr>
      <vt:lpstr>Estacion Meteorologica</vt:lpstr>
      <vt:lpstr>Descripción de funcionamiento y utilidad</vt:lpstr>
      <vt:lpstr>Hardware utilizado</vt:lpstr>
      <vt:lpstr>Presentación de PowerPoint</vt:lpstr>
      <vt:lpstr>Utilización y aplicaciones de los sensores</vt:lpstr>
      <vt:lpstr>ESP32</vt:lpstr>
      <vt:lpstr>Software utilizado</vt:lpstr>
      <vt:lpstr>Circuito realizado</vt:lpstr>
      <vt:lpstr>Descripción de componentes y esquema eléctrico </vt:lpstr>
      <vt:lpstr>Presentación de PowerPoint</vt:lpstr>
      <vt:lpstr>Prueba de funcionamiento</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Estacion Meteorologica</dc:title>
  <dc:creator>Telecomunicaciones</dc:creator>
  <cp:lastModifiedBy>Jose Augusto</cp:lastModifiedBy>
  <cp:revision>17</cp:revision>
  <dcterms:created xsi:type="dcterms:W3CDTF">2023-09-08T14:36:35Z</dcterms:created>
  <dcterms:modified xsi:type="dcterms:W3CDTF">2023-09-14T23:57:19Z</dcterms:modified>
</cp:coreProperties>
</file>