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Source Code Pro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83f24d3f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83f24d3f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83f24d3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83f24d3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80d1f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80d1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83f24d3f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83f24d3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83f24d3f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83f24d3f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83f24d3f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83f24d3f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83f24d3f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83f24d3f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app=desktop&amp;v=k_uz-0SRNVU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wokwi.com/projects/376762247158263809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Nro 1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 II: Sensores Generadores y Digitales – Sensores Inteligentes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75238" l="0" r="0" t="0"/>
          <a:stretch/>
        </p:blipFill>
        <p:spPr>
          <a:xfrm>
            <a:off x="304800" y="293075"/>
            <a:ext cx="8534400" cy="148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b="2107" l="15788" r="43791" t="87473"/>
          <a:stretch/>
        </p:blipFill>
        <p:spPr>
          <a:xfrm>
            <a:off x="4304225" y="1078650"/>
            <a:ext cx="3449750" cy="49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44865" l="72258" r="10103" t="30708"/>
          <a:stretch/>
        </p:blipFill>
        <p:spPr>
          <a:xfrm>
            <a:off x="7907026" y="468400"/>
            <a:ext cx="786549" cy="6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 rotWithShape="1">
          <a:blip r:embed="rId3">
            <a:alphaModFix/>
          </a:blip>
          <a:srcRect b="43835" l="17890" r="68495" t="33219"/>
          <a:stretch/>
        </p:blipFill>
        <p:spPr>
          <a:xfrm>
            <a:off x="491600" y="536888"/>
            <a:ext cx="989150" cy="9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 b="26666" l="15503" r="52829" t="57532"/>
          <a:stretch/>
        </p:blipFill>
        <p:spPr>
          <a:xfrm>
            <a:off x="2028750" y="748600"/>
            <a:ext cx="2465900" cy="40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/>
        </p:nvSpPr>
        <p:spPr>
          <a:xfrm>
            <a:off x="335050" y="293925"/>
            <a:ext cx="8157300" cy="4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250">
                <a:latin typeface="Roboto"/>
                <a:ea typeface="Roboto"/>
                <a:cs typeface="Roboto"/>
                <a:sym typeface="Roboto"/>
              </a:rPr>
              <a:t>Entonces con este codigo creamos</a:t>
            </a:r>
            <a:r>
              <a:rPr lang="es" sz="1250">
                <a:latin typeface="Roboto"/>
                <a:ea typeface="Roboto"/>
                <a:cs typeface="Roboto"/>
                <a:sym typeface="Roboto"/>
              </a:rPr>
              <a:t> una aplicación de pintura simple en una pantalla táctil capacitiva.</a:t>
            </a:r>
            <a:endParaRPr sz="12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250">
                <a:latin typeface="Roboto"/>
                <a:ea typeface="Roboto"/>
                <a:cs typeface="Roboto"/>
                <a:sym typeface="Roboto"/>
              </a:rPr>
              <a:t> Permite al usuario seleccionar colores tocando cuadros de selección en la parte superior de la pantalla y dibujar con el color seleccionado en la parte inferior. </a:t>
            </a:r>
            <a:endParaRPr sz="12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250">
                <a:latin typeface="Roboto"/>
                <a:ea typeface="Roboto"/>
                <a:cs typeface="Roboto"/>
                <a:sym typeface="Roboto"/>
              </a:rPr>
              <a:t>Es un ejemplo de cómo utilizar una pantalla táctil capacitiva junto con una pantalla TFT y cómo gestionar la interacción táctil para realizar acciones específica</a:t>
            </a:r>
            <a:r>
              <a:rPr lang="es" sz="1050">
                <a:latin typeface="Roboto"/>
                <a:ea typeface="Roboto"/>
                <a:cs typeface="Roboto"/>
                <a:sym typeface="Roboto"/>
              </a:rPr>
              <a:t>s en función de la entrada del usuario.</a:t>
            </a:r>
            <a:endParaRPr sz="10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otro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videos explicativos de youtube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con arduino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https://www.youtube.com/watch?app=desktop&amp;v=k_uz-0SRNVU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 Simulacion “Etapas del Proyecto”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2) Implementar y simular un circuito que use un s</a:t>
            </a:r>
            <a:r>
              <a:rPr b="1" lang="es"/>
              <a:t>ensor Touch capacitivo,</a:t>
            </a:r>
            <a:r>
              <a:rPr lang="es"/>
              <a:t> por ejemplo TTP223b. Simular con Wokwi, Proteus u otro software.(usando Arduino o ESP32)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Nota1: Visualizar las salidas en pantalla digital o Monitor serial del IDE ó VsCode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5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Hardware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421176" y="22356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421225" y="259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ESP32</a:t>
            </a:r>
            <a:endParaRPr b="1"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2253122" y="1423415"/>
            <a:ext cx="29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2253125" y="2596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sensor Touch capacitivo</a:t>
            </a:r>
            <a:endParaRPr b="1" sz="4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5709626" y="2147440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5709825" y="25967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TTP223b</a:t>
            </a:r>
            <a:endParaRPr b="1" sz="1700">
              <a:solidFill>
                <a:srgbClr val="FFFFFF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7718075" y="2336375"/>
            <a:ext cx="1425900" cy="1388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7813625" y="2411100"/>
            <a:ext cx="14259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pantalla digital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</a:t>
            </a:r>
            <a:r>
              <a:rPr lang="es"/>
              <a:t>alidas en pantalla digital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17"/>
          <p:cNvCxnSpPr/>
          <p:nvPr/>
        </p:nvCxnSpPr>
        <p:spPr>
          <a:xfrm>
            <a:off x="433425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7"/>
          <p:cNvSpPr txBox="1"/>
          <p:nvPr>
            <p:ph idx="4294967295" type="body"/>
          </p:nvPr>
        </p:nvSpPr>
        <p:spPr>
          <a:xfrm>
            <a:off x="318850" y="3724275"/>
            <a:ext cx="81114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300"/>
              <a:t>sensor Touch capacitivo</a:t>
            </a:r>
            <a:endParaRPr b="1" sz="2600">
              <a:solidFill>
                <a:schemeClr val="accent3"/>
              </a:solidFill>
            </a:endParaRPr>
          </a:p>
        </p:txBody>
      </p:sp>
      <p:sp>
        <p:nvSpPr>
          <p:cNvPr id="100" name="Google Shape;100;p17"/>
          <p:cNvSpPr txBox="1"/>
          <p:nvPr>
            <p:ph idx="4294967295" type="body"/>
          </p:nvPr>
        </p:nvSpPr>
        <p:spPr>
          <a:xfrm>
            <a:off x="318844" y="4228050"/>
            <a:ext cx="39999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/>
              <a:t>Escribe aquí tu texto Escribe aquí tu texto Escribe aquí tu texto Escribe aquí tu texto Escribe aquí tu texto</a:t>
            </a:r>
            <a:endParaRPr sz="1200"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25" y="406650"/>
            <a:ext cx="7996825" cy="32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36716" l="0" r="0" t="0"/>
          <a:stretch/>
        </p:blipFill>
        <p:spPr>
          <a:xfrm>
            <a:off x="152400" y="152400"/>
            <a:ext cx="8653175" cy="387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138738" y="4154650"/>
            <a:ext cx="86805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un sensor de toque capacitivo utiliza cambios en la capacitancia eléctrica para detectar la presencia y la ubicación de un toque en su superficie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00" y="152400"/>
            <a:ext cx="8716075" cy="40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222950" y="4366375"/>
            <a:ext cx="86430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https://wokwi.com/projects/376762247158263809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trabajo en workwi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260325" y="132025"/>
            <a:ext cx="8829900" cy="47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CCCC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Simulación</a:t>
            </a:r>
            <a:endParaRPr b="1" sz="1200">
              <a:solidFill>
                <a:srgbClr val="CCCCC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DDDDDD"/>
                </a:highlight>
                <a:latin typeface="Roboto"/>
                <a:ea typeface="Roboto"/>
                <a:cs typeface="Roboto"/>
                <a:sym typeface="Roboto"/>
              </a:rPr>
              <a:t>00:46.55284%</a:t>
            </a:r>
            <a:endParaRPr sz="1200">
              <a:highlight>
                <a:srgbClr val="DDDDD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DDDDDD"/>
                </a:highlight>
                <a:latin typeface="Roboto"/>
                <a:ea typeface="Roboto"/>
                <a:cs typeface="Roboto"/>
                <a:sym typeface="Roboto"/>
              </a:rPr>
              <a:t>VIN GND D13 D12 D14 D27 D26 D25 D33 D32 D35 D34 VN VP EN 3V3 GND D15 D2 D4 RX2 TX2 D5 D18 D19 D21 RX0 TX0 D22 D23ESP32</a:t>
            </a:r>
            <a:endParaRPr sz="1200">
              <a:highlight>
                <a:srgbClr val="DDDDD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ets Jul 29 2019 12:21:46</a:t>
            </a:r>
            <a:endParaRPr sz="1200"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rst:0x1 (POWERON_RESET),boot:0x13 (SPI_FAST_FLASH_BOOT)</a:t>
            </a:r>
            <a:endParaRPr sz="1200"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configsip: 0, SPIWP:0xee</a:t>
            </a:r>
            <a:endParaRPr sz="1200"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clk_drv:0x00,q_drv:0x00,d_drv:0x00,cs0_drv:0x00,hd_drv:0x00,wp_drv:0x00</a:t>
            </a:r>
            <a:endParaRPr sz="1200"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mode:DIO, clock div:2</a:t>
            </a:r>
            <a:endParaRPr sz="1200"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load:0x3fff0030,len:1156</a:t>
            </a:r>
            <a:endParaRPr sz="1200"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load:0x40078000,len:11456</a:t>
            </a:r>
            <a:endParaRPr sz="1200"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ho 0 tail 12 room 4</a:t>
            </a:r>
            <a:endParaRPr sz="1200"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load:0x40080400,len:2972</a:t>
            </a:r>
            <a:endParaRPr sz="1200"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entry 0x400805dc</a:t>
            </a:r>
            <a:endParaRPr sz="1200"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Pintura al tacto de la tapa!</a:t>
            </a:r>
            <a:endParaRPr sz="1200"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381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Pantalla táctil capacitiva iniciada</a:t>
            </a:r>
            <a:endParaRPr sz="1200"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297675" y="169375"/>
            <a:ext cx="8580900" cy="4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250"/>
              <a:buFont typeface="Roboto"/>
              <a:buNone/>
            </a:pPr>
            <a:r>
              <a:rPr lang="es" sz="1250">
                <a:latin typeface="Roboto"/>
                <a:ea typeface="Roboto"/>
                <a:cs typeface="Roboto"/>
                <a:sym typeface="Roboto"/>
              </a:rPr>
              <a:t>Configuración inicial:</a:t>
            </a:r>
            <a:endParaRPr sz="1250"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Roboto"/>
              <a:buChar char="●"/>
            </a:pPr>
            <a:r>
              <a:rPr lang="es" sz="1250">
                <a:latin typeface="Roboto"/>
                <a:ea typeface="Roboto"/>
                <a:cs typeface="Roboto"/>
                <a:sym typeface="Roboto"/>
              </a:rPr>
              <a:t>Se importan las bibliotecas necesarias, como </a:t>
            </a:r>
            <a:r>
              <a:rPr lang="es" sz="1100">
                <a:solidFill>
                  <a:srgbClr val="111827"/>
                </a:solidFill>
                <a:latin typeface="Courier New"/>
                <a:ea typeface="Courier New"/>
                <a:cs typeface="Courier New"/>
                <a:sym typeface="Courier New"/>
              </a:rPr>
              <a:t>TFT_eSPI</a:t>
            </a:r>
            <a:r>
              <a:rPr lang="es" sz="1250">
                <a:latin typeface="Roboto"/>
                <a:ea typeface="Roboto"/>
                <a:cs typeface="Roboto"/>
                <a:sym typeface="Roboto"/>
              </a:rPr>
              <a:t>para controlar la pantalla táctil y `Adafruit_FT620</a:t>
            </a:r>
            <a:endParaRPr sz="12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latin typeface="Roboto"/>
                <a:ea typeface="Roboto"/>
                <a:cs typeface="Roboto"/>
                <a:sym typeface="Roboto"/>
              </a:rPr>
              <a:t>configure la pantalla para mostrar cuadros de selección de colores (rojo, amarillo, verde, cian, azul y magenta) en la parte superior de la pantalla. El color seleccionado actualmente se destaca con un borde blanco.</a:t>
            </a:r>
            <a:endParaRPr sz="12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250">
                <a:latin typeface="Roboto"/>
                <a:ea typeface="Roboto"/>
                <a:cs typeface="Roboto"/>
                <a:sym typeface="Roboto"/>
              </a:rPr>
              <a:t>Bucle principal ( </a:t>
            </a:r>
            <a:r>
              <a:rPr lang="es" sz="1100">
                <a:solidFill>
                  <a:srgbClr val="111827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s" sz="1250">
                <a:latin typeface="Roboto"/>
                <a:ea typeface="Roboto"/>
                <a:cs typeface="Roboto"/>
                <a:sym typeface="Roboto"/>
              </a:rPr>
              <a:t>):</a:t>
            </a:r>
            <a:endParaRPr sz="1250">
              <a:latin typeface="Roboto"/>
              <a:ea typeface="Roboto"/>
              <a:cs typeface="Roboto"/>
              <a:sym typeface="Roboto"/>
            </a:endParaRPr>
          </a:p>
          <a:p>
            <a:pPr indent="-307975" lvl="1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250"/>
              <a:buFont typeface="Roboto"/>
              <a:buChar char="●"/>
            </a:pPr>
            <a:r>
              <a:rPr lang="es" sz="1250">
                <a:latin typeface="Roboto"/>
                <a:ea typeface="Roboto"/>
                <a:cs typeface="Roboto"/>
                <a:sym typeface="Roboto"/>
              </a:rPr>
              <a:t>El programa espera un toque en la pantalla táctil. Si no se detecta un toque, se introduce un breve retraso y el ciclo se repite.</a:t>
            </a:r>
            <a:endParaRPr sz="1250">
              <a:latin typeface="Roboto"/>
              <a:ea typeface="Roboto"/>
              <a:cs typeface="Roboto"/>
              <a:sym typeface="Roboto"/>
            </a:endParaRPr>
          </a:p>
          <a:p>
            <a:pPr indent="-3079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Roboto"/>
              <a:buChar char="●"/>
            </a:pPr>
            <a:r>
              <a:rPr lang="es" sz="1250">
                <a:latin typeface="Roboto"/>
                <a:ea typeface="Roboto"/>
                <a:cs typeface="Roboto"/>
                <a:sym typeface="Roboto"/>
              </a:rPr>
              <a:t>Cuando se detecta un toque en la pantalla táctil, se obtienen las coordenadas (X, Y) del punto tocado.</a:t>
            </a:r>
            <a:endParaRPr sz="1250">
              <a:latin typeface="Roboto"/>
              <a:ea typeface="Roboto"/>
              <a:cs typeface="Roboto"/>
              <a:sym typeface="Roboto"/>
            </a:endParaRPr>
          </a:p>
          <a:p>
            <a:pPr indent="-3079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Roboto"/>
              <a:buChar char="●"/>
            </a:pPr>
            <a:r>
              <a:rPr lang="es" sz="1250">
                <a:latin typeface="Roboto"/>
                <a:ea typeface="Roboto"/>
                <a:cs typeface="Roboto"/>
                <a:sym typeface="Roboto"/>
              </a:rPr>
              <a:t>Las coordenadas X e Y se invierten para que coincidan con la orientación de la pantalla.</a:t>
            </a:r>
            <a:endParaRPr sz="1250">
              <a:latin typeface="Roboto"/>
              <a:ea typeface="Roboto"/>
              <a:cs typeface="Roboto"/>
              <a:sym typeface="Roboto"/>
            </a:endParaRPr>
          </a:p>
          <a:p>
            <a:pPr indent="-3079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Roboto"/>
              <a:buChar char="●"/>
            </a:pPr>
            <a:r>
              <a:rPr lang="es" sz="1250">
                <a:latin typeface="Roboto"/>
                <a:ea typeface="Roboto"/>
                <a:cs typeface="Roboto"/>
                <a:sym typeface="Roboto"/>
              </a:rPr>
              <a:t>Se determina el color seleccionado en función de la ubicación del toque en los cuadros de selección de color.</a:t>
            </a:r>
            <a:endParaRPr sz="1250">
              <a:latin typeface="Roboto"/>
              <a:ea typeface="Roboto"/>
              <a:cs typeface="Roboto"/>
              <a:sym typeface="Roboto"/>
            </a:endParaRPr>
          </a:p>
          <a:p>
            <a:pPr indent="-3079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Roboto"/>
              <a:buChar char="●"/>
            </a:pPr>
            <a:r>
              <a:rPr lang="es" sz="1250">
                <a:latin typeface="Roboto"/>
                <a:ea typeface="Roboto"/>
                <a:cs typeface="Roboto"/>
                <a:sym typeface="Roboto"/>
              </a:rPr>
              <a:t>Si se cambia el color seleccionado, se actualiza visualmente resaltando el nuevo color y borrando el resaltado del color anterior.</a:t>
            </a:r>
            <a:endParaRPr sz="1250">
              <a:latin typeface="Roboto"/>
              <a:ea typeface="Roboto"/>
              <a:cs typeface="Roboto"/>
              <a:sym typeface="Roboto"/>
            </a:endParaRPr>
          </a:p>
          <a:p>
            <a:pPr indent="-3079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Roboto"/>
              <a:buChar char="●"/>
            </a:pPr>
            <a:r>
              <a:rPr lang="es" sz="1250">
                <a:latin typeface="Roboto"/>
                <a:ea typeface="Roboto"/>
                <a:cs typeface="Roboto"/>
                <a:sym typeface="Roboto"/>
              </a:rPr>
              <a:t>Si el toque cae en la parte inferior de la pantalla (por debajo de los cuadros de selección de color), se dibuja un círculo del color seleccionado en la ubicación tocada.</a:t>
            </a:r>
            <a:endParaRPr sz="12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