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Narrow" charset="1" panose="020B0506020202020B04"/>
      <p:regular r:id="rId10"/>
    </p:embeddedFont>
    <p:embeddedFont>
      <p:font typeface="Archivo Narrow Bold" charset="1" panose="020B0806020202020B04"/>
      <p:regular r:id="rId11"/>
    </p:embeddedFont>
    <p:embeddedFont>
      <p:font typeface="Archivo Narrow Italics" charset="1" panose="020B0506020202090B04"/>
      <p:regular r:id="rId12"/>
    </p:embeddedFont>
    <p:embeddedFont>
      <p:font typeface="Archivo Narrow Bold Italics" charset="1" panose="020B0806020202090B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grpSp>
        <p:nvGrpSpPr>
          <p:cNvPr name="Group 2" id="2"/>
          <p:cNvGrpSpPr/>
          <p:nvPr/>
        </p:nvGrpSpPr>
        <p:grpSpPr>
          <a:xfrm rot="0">
            <a:off x="4983219" y="2646861"/>
            <a:ext cx="12276081" cy="4515214"/>
            <a:chOff x="0" y="0"/>
            <a:chExt cx="16368109" cy="6020285"/>
          </a:xfrm>
        </p:grpSpPr>
        <p:sp>
          <p:nvSpPr>
            <p:cNvPr name="TextBox 3" id="3"/>
            <p:cNvSpPr txBox="true"/>
            <p:nvPr/>
          </p:nvSpPr>
          <p:spPr>
            <a:xfrm rot="0">
              <a:off x="0" y="161925"/>
              <a:ext cx="16368109" cy="4410075"/>
            </a:xfrm>
            <a:prstGeom prst="rect">
              <a:avLst/>
            </a:prstGeom>
          </p:spPr>
          <p:txBody>
            <a:bodyPr anchor="t" rtlCol="false" tIns="0" lIns="0" bIns="0" rIns="0">
              <a:spAutoFit/>
            </a:bodyPr>
            <a:lstStyle/>
            <a:p>
              <a:pPr>
                <a:lnSpc>
                  <a:spcPts val="12600"/>
                </a:lnSpc>
              </a:pPr>
              <a:r>
                <a:rPr lang="en-US" sz="12000">
                  <a:solidFill>
                    <a:srgbClr val="2DA6CD"/>
                  </a:solidFill>
                  <a:latin typeface="Archivo Narrow"/>
                </a:rPr>
                <a:t>Sensores y  </a:t>
              </a:r>
            </a:p>
            <a:p>
              <a:pPr>
                <a:lnSpc>
                  <a:spcPts val="12600"/>
                </a:lnSpc>
              </a:pPr>
              <a:r>
                <a:rPr lang="en-US" sz="12000">
                  <a:solidFill>
                    <a:srgbClr val="2DA6CD"/>
                  </a:solidFill>
                  <a:latin typeface="Archivo Narrow"/>
                </a:rPr>
                <a:t>       Actuadores</a:t>
              </a:r>
            </a:p>
          </p:txBody>
        </p:sp>
        <p:sp>
          <p:nvSpPr>
            <p:cNvPr name="TextBox 4" id="4"/>
            <p:cNvSpPr txBox="true"/>
            <p:nvPr/>
          </p:nvSpPr>
          <p:spPr>
            <a:xfrm rot="0">
              <a:off x="0" y="5525832"/>
              <a:ext cx="16368109" cy="494453"/>
            </a:xfrm>
            <a:prstGeom prst="rect">
              <a:avLst/>
            </a:prstGeom>
          </p:spPr>
          <p:txBody>
            <a:bodyPr anchor="t" rtlCol="false" tIns="0" lIns="0" bIns="0" rIns="0">
              <a:spAutoFit/>
            </a:bodyPr>
            <a:lstStyle/>
            <a:p>
              <a:pPr>
                <a:lnSpc>
                  <a:spcPts val="3184"/>
                </a:lnSpc>
              </a:pPr>
              <a:r>
                <a:rPr lang="en-US" sz="2274">
                  <a:solidFill>
                    <a:srgbClr val="FFFFFF"/>
                  </a:solidFill>
                  <a:latin typeface="Open Sauce Light"/>
                </a:rPr>
                <a:t>Tecnicatura Superior en Telecomunicaciones</a:t>
              </a:r>
            </a:p>
          </p:txBody>
        </p:sp>
      </p:grpSp>
      <p:sp>
        <p:nvSpPr>
          <p:cNvPr name="Freeform 5" id="5"/>
          <p:cNvSpPr/>
          <p:nvPr/>
        </p:nvSpPr>
        <p:spPr>
          <a:xfrm flipH="false" flipV="false" rot="0">
            <a:off x="-3631752" y="7479061"/>
            <a:ext cx="6558303" cy="6522531"/>
          </a:xfrm>
          <a:custGeom>
            <a:avLst/>
            <a:gdLst/>
            <a:ahLst/>
            <a:cxnLst/>
            <a:rect r="r" b="b" t="t" l="l"/>
            <a:pathLst>
              <a:path h="6522531" w="6558303">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69793" y="-614405"/>
            <a:ext cx="6558303" cy="6522531"/>
          </a:xfrm>
          <a:custGeom>
            <a:avLst/>
            <a:gdLst/>
            <a:ahLst/>
            <a:cxnLst/>
            <a:rect r="r" b="b" t="t" l="l"/>
            <a:pathLst>
              <a:path h="6522531" w="6558303">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452215" y="-4852545"/>
            <a:ext cx="6558303" cy="6522531"/>
          </a:xfrm>
          <a:custGeom>
            <a:avLst/>
            <a:gdLst/>
            <a:ahLst/>
            <a:cxnLst/>
            <a:rect r="r" b="b" t="t" l="l"/>
            <a:pathLst>
              <a:path h="6522531" w="6558303">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29189" y="366890"/>
            <a:ext cx="3007321" cy="3007321"/>
          </a:xfrm>
          <a:custGeom>
            <a:avLst/>
            <a:gdLst/>
            <a:ahLst/>
            <a:cxnLst/>
            <a:rect r="r" b="b" t="t" l="l"/>
            <a:pathLst>
              <a:path h="3007321" w="3007321">
                <a:moveTo>
                  <a:pt x="0" y="0"/>
                </a:moveTo>
                <a:lnTo>
                  <a:pt x="3007321" y="0"/>
                </a:lnTo>
                <a:lnTo>
                  <a:pt x="3007321" y="3007321"/>
                </a:lnTo>
                <a:lnTo>
                  <a:pt x="0" y="3007321"/>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0">
            <a:off x="-1617663" y="2743202"/>
            <a:ext cx="6822551" cy="4800595"/>
          </a:xfrm>
          <a:custGeom>
            <a:avLst/>
            <a:gdLst/>
            <a:ahLst/>
            <a:cxnLst/>
            <a:rect r="r" b="b" t="t" l="l"/>
            <a:pathLst>
              <a:path h="4800595" w="6822551">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19976" y="1631122"/>
            <a:ext cx="7627178" cy="7627178"/>
          </a:xfrm>
          <a:custGeom>
            <a:avLst/>
            <a:gdLst/>
            <a:ahLst/>
            <a:cxnLst/>
            <a:rect r="r" b="b" t="t" l="l"/>
            <a:pathLst>
              <a:path h="7627178" w="7627178">
                <a:moveTo>
                  <a:pt x="0" y="0"/>
                </a:moveTo>
                <a:lnTo>
                  <a:pt x="7627178" y="0"/>
                </a:lnTo>
                <a:lnTo>
                  <a:pt x="7627178" y="7627178"/>
                </a:lnTo>
                <a:lnTo>
                  <a:pt x="0" y="7627178"/>
                </a:lnTo>
                <a:lnTo>
                  <a:pt x="0" y="0"/>
                </a:lnTo>
                <a:close/>
              </a:path>
            </a:pathLst>
          </a:custGeom>
          <a:blipFill>
            <a:blip r:embed="rId4"/>
            <a:stretch>
              <a:fillRect l="0" t="0" r="0" b="0"/>
            </a:stretch>
          </a:blipFill>
        </p:spPr>
      </p:sp>
      <p:grpSp>
        <p:nvGrpSpPr>
          <p:cNvPr name="Group 4" id="4"/>
          <p:cNvGrpSpPr/>
          <p:nvPr/>
        </p:nvGrpSpPr>
        <p:grpSpPr>
          <a:xfrm rot="0">
            <a:off x="6470168" y="3809152"/>
            <a:ext cx="10473417" cy="2668696"/>
            <a:chOff x="0" y="0"/>
            <a:chExt cx="13964556" cy="3558261"/>
          </a:xfrm>
        </p:grpSpPr>
        <p:sp>
          <p:nvSpPr>
            <p:cNvPr name="TextBox 5" id="5"/>
            <p:cNvSpPr txBox="true"/>
            <p:nvPr/>
          </p:nvSpPr>
          <p:spPr>
            <a:xfrm rot="0">
              <a:off x="0" y="-13758"/>
              <a:ext cx="13964556" cy="1990725"/>
            </a:xfrm>
            <a:prstGeom prst="rect">
              <a:avLst/>
            </a:prstGeom>
          </p:spPr>
          <p:txBody>
            <a:bodyPr anchor="t" rtlCol="false" tIns="0" lIns="0" bIns="0" rIns="0">
              <a:spAutoFit/>
            </a:bodyPr>
            <a:lstStyle/>
            <a:p>
              <a:pPr>
                <a:lnSpc>
                  <a:spcPts val="11759"/>
                </a:lnSpc>
              </a:pPr>
              <a:r>
                <a:rPr lang="en-US" sz="9799">
                  <a:solidFill>
                    <a:srgbClr val="2DA6CD"/>
                  </a:solidFill>
                  <a:latin typeface="Archivo Narrow"/>
                </a:rPr>
                <a:t>Integrantes del grupo</a:t>
              </a:r>
            </a:p>
          </p:txBody>
        </p:sp>
        <p:sp>
          <p:nvSpPr>
            <p:cNvPr name="TextBox 6" id="6"/>
            <p:cNvSpPr txBox="true"/>
            <p:nvPr/>
          </p:nvSpPr>
          <p:spPr>
            <a:xfrm rot="0">
              <a:off x="0" y="2813829"/>
              <a:ext cx="13964556" cy="544195"/>
            </a:xfrm>
            <a:prstGeom prst="rect">
              <a:avLst/>
            </a:prstGeom>
          </p:spPr>
          <p:txBody>
            <a:bodyPr anchor="t" rtlCol="false" tIns="0" lIns="0" bIns="0" rIns="0">
              <a:spAutoFit/>
            </a:bodyPr>
            <a:lstStyle/>
            <a:p>
              <a:pPr>
                <a:lnSpc>
                  <a:spcPts val="3525"/>
                </a:lnSpc>
              </a:pPr>
            </a:p>
          </p:txBody>
        </p:sp>
      </p:grpSp>
      <p:sp>
        <p:nvSpPr>
          <p:cNvPr name="TextBox 7" id="7"/>
          <p:cNvSpPr txBox="true"/>
          <p:nvPr/>
        </p:nvSpPr>
        <p:spPr>
          <a:xfrm rot="0">
            <a:off x="6470168" y="5983958"/>
            <a:ext cx="10789132" cy="3176830"/>
          </a:xfrm>
          <a:prstGeom prst="rect">
            <a:avLst/>
          </a:prstGeom>
        </p:spPr>
        <p:txBody>
          <a:bodyPr anchor="t" rtlCol="false" tIns="0" lIns="0" bIns="0" rIns="0">
            <a:spAutoFit/>
          </a:bodyPr>
          <a:lstStyle/>
          <a:p>
            <a:pPr marL="1028274" indent="-514137" lvl="1">
              <a:lnSpc>
                <a:spcPts val="5000"/>
              </a:lnSpc>
              <a:buFont typeface="Arial"/>
              <a:buChar char="•"/>
            </a:pPr>
            <a:r>
              <a:rPr lang="en-US" sz="4762">
                <a:solidFill>
                  <a:srgbClr val="F8FCFA"/>
                </a:solidFill>
                <a:latin typeface="Archivo Narrow"/>
              </a:rPr>
              <a:t>ARIAS, FLORENCIA ALEJANDRA</a:t>
            </a:r>
          </a:p>
          <a:p>
            <a:pPr marL="1028274" indent="-514137" lvl="1">
              <a:lnSpc>
                <a:spcPts val="5000"/>
              </a:lnSpc>
              <a:buFont typeface="Arial"/>
              <a:buChar char="•"/>
            </a:pPr>
            <a:r>
              <a:rPr lang="en-US" sz="4762">
                <a:solidFill>
                  <a:srgbClr val="F8FCFA"/>
                </a:solidFill>
                <a:latin typeface="Archivo Narrow"/>
              </a:rPr>
              <a:t>CORTABARRIA, JOAQUIN EMILIANO</a:t>
            </a:r>
          </a:p>
          <a:p>
            <a:pPr marL="1028274" indent="-514137" lvl="1">
              <a:lnSpc>
                <a:spcPts val="5000"/>
              </a:lnSpc>
              <a:buFont typeface="Arial"/>
              <a:buChar char="•"/>
            </a:pPr>
            <a:r>
              <a:rPr lang="en-US" sz="4762">
                <a:solidFill>
                  <a:srgbClr val="F8FCFA"/>
                </a:solidFill>
                <a:latin typeface="Archivo Narrow"/>
              </a:rPr>
              <a:t>GUZMAN, GASPAR</a:t>
            </a:r>
          </a:p>
          <a:p>
            <a:pPr marL="1028274" indent="-514137" lvl="1">
              <a:lnSpc>
                <a:spcPts val="5000"/>
              </a:lnSpc>
              <a:buFont typeface="Arial"/>
              <a:buChar char="•"/>
            </a:pPr>
            <a:r>
              <a:rPr lang="en-US" sz="4762">
                <a:solidFill>
                  <a:srgbClr val="F8FCFA"/>
                </a:solidFill>
                <a:latin typeface="Archivo Narrow"/>
              </a:rPr>
              <a:t>ORTIZ, SOFIA MARIEL</a:t>
            </a:r>
          </a:p>
          <a:p>
            <a:pPr marL="1028274" indent="-514137" lvl="1">
              <a:lnSpc>
                <a:spcPts val="5000"/>
              </a:lnSpc>
              <a:buFont typeface="Arial"/>
              <a:buChar char="•"/>
            </a:pPr>
            <a:r>
              <a:rPr lang="en-US" sz="4762">
                <a:solidFill>
                  <a:srgbClr val="F8FCFA"/>
                </a:solidFill>
                <a:latin typeface="Archivo Narrow"/>
              </a:rPr>
              <a:t>ROMERO PERESSIN, HERNAN MATIAS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57269" y="2153083"/>
            <a:ext cx="6402031" cy="6367110"/>
          </a:xfrm>
          <a:custGeom>
            <a:avLst/>
            <a:gdLst/>
            <a:ahLst/>
            <a:cxnLst/>
            <a:rect r="r" b="b" t="t" l="l"/>
            <a:pathLst>
              <a:path h="6367110" w="6402031">
                <a:moveTo>
                  <a:pt x="0" y="0"/>
                </a:moveTo>
                <a:lnTo>
                  <a:pt x="6402031" y="0"/>
                </a:lnTo>
                <a:lnTo>
                  <a:pt x="6402031" y="6367111"/>
                </a:lnTo>
                <a:lnTo>
                  <a:pt x="0" y="636711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8154" y="1584901"/>
            <a:ext cx="6935293" cy="6935293"/>
          </a:xfrm>
          <a:custGeom>
            <a:avLst/>
            <a:gdLst/>
            <a:ahLst/>
            <a:cxnLst/>
            <a:rect r="r" b="b" t="t" l="l"/>
            <a:pathLst>
              <a:path h="6935293" w="6935293">
                <a:moveTo>
                  <a:pt x="0" y="0"/>
                </a:moveTo>
                <a:lnTo>
                  <a:pt x="6935293" y="0"/>
                </a:lnTo>
                <a:lnTo>
                  <a:pt x="6935293" y="6935293"/>
                </a:lnTo>
                <a:lnTo>
                  <a:pt x="0" y="6935293"/>
                </a:lnTo>
                <a:lnTo>
                  <a:pt x="0" y="0"/>
                </a:lnTo>
                <a:close/>
              </a:path>
            </a:pathLst>
          </a:custGeom>
          <a:blipFill>
            <a:blip r:embed="rId4"/>
            <a:stretch>
              <a:fillRect l="0" t="0" r="0" b="0"/>
            </a:stretch>
          </a:blipFill>
        </p:spPr>
      </p:sp>
      <p:grpSp>
        <p:nvGrpSpPr>
          <p:cNvPr name="Group 4" id="4"/>
          <p:cNvGrpSpPr/>
          <p:nvPr/>
        </p:nvGrpSpPr>
        <p:grpSpPr>
          <a:xfrm rot="0">
            <a:off x="1028700" y="1496092"/>
            <a:ext cx="8930860" cy="7112910"/>
            <a:chOff x="0" y="0"/>
            <a:chExt cx="11907814" cy="9483880"/>
          </a:xfrm>
        </p:grpSpPr>
        <p:sp>
          <p:nvSpPr>
            <p:cNvPr name="TextBox 5" id="5"/>
            <p:cNvSpPr txBox="true"/>
            <p:nvPr/>
          </p:nvSpPr>
          <p:spPr>
            <a:xfrm rot="0">
              <a:off x="0" y="-8467"/>
              <a:ext cx="11907814" cy="1473200"/>
            </a:xfrm>
            <a:prstGeom prst="rect">
              <a:avLst/>
            </a:prstGeom>
          </p:spPr>
          <p:txBody>
            <a:bodyPr anchor="t" rtlCol="false" tIns="0" lIns="0" bIns="0" rIns="0">
              <a:spAutoFit/>
            </a:bodyPr>
            <a:lstStyle/>
            <a:p>
              <a:pPr>
                <a:lnSpc>
                  <a:spcPts val="8759"/>
                </a:lnSpc>
              </a:pPr>
              <a:r>
                <a:rPr lang="en-US" sz="7299">
                  <a:solidFill>
                    <a:srgbClr val="102B30"/>
                  </a:solidFill>
                  <a:latin typeface="Archivo Narrow"/>
                </a:rPr>
                <a:t>Tarea final: Smart House</a:t>
              </a:r>
            </a:p>
          </p:txBody>
        </p:sp>
        <p:sp>
          <p:nvSpPr>
            <p:cNvPr name="TextBox 6" id="6"/>
            <p:cNvSpPr txBox="true"/>
            <p:nvPr/>
          </p:nvSpPr>
          <p:spPr>
            <a:xfrm rot="0">
              <a:off x="0" y="2966536"/>
              <a:ext cx="11907814" cy="6500411"/>
            </a:xfrm>
            <a:prstGeom prst="rect">
              <a:avLst/>
            </a:prstGeom>
          </p:spPr>
          <p:txBody>
            <a:bodyPr anchor="t" rtlCol="false" tIns="0" lIns="0" bIns="0" rIns="0">
              <a:spAutoFit/>
            </a:bodyPr>
            <a:lstStyle/>
            <a:p>
              <a:pPr>
                <a:lnSpc>
                  <a:spcPts val="4927"/>
                </a:lnSpc>
              </a:pPr>
              <a:r>
                <a:rPr lang="en-US" sz="2799">
                  <a:solidFill>
                    <a:srgbClr val="102B30"/>
                  </a:solidFill>
                  <a:latin typeface="Open Sauce Light"/>
                </a:rPr>
                <a:t>El proyecto consiste en la implementación de un sistema IoT para una casa inteligente utilizando el  ESP32 como plataforma principal. Se utilizará ESP RainMaker para la integración con asistentes de voz como Google Assistant, control remoto por infrarrojos, Bluetooth e interruptores manuales. El sistema permitirá el control de hasta 4 dispositivos mediante relés.</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sp>
        <p:nvSpPr>
          <p:cNvPr name="TextBox 2" id="2"/>
          <p:cNvSpPr txBox="true"/>
          <p:nvPr/>
        </p:nvSpPr>
        <p:spPr>
          <a:xfrm rot="0">
            <a:off x="546022" y="2404237"/>
            <a:ext cx="17170810" cy="6941077"/>
          </a:xfrm>
          <a:prstGeom prst="rect">
            <a:avLst/>
          </a:prstGeom>
        </p:spPr>
        <p:txBody>
          <a:bodyPr anchor="t" rtlCol="false" tIns="0" lIns="0" bIns="0" rIns="0">
            <a:spAutoFit/>
          </a:bodyPr>
          <a:lstStyle/>
          <a:p>
            <a:pPr>
              <a:lnSpc>
                <a:spcPts val="4583"/>
              </a:lnSpc>
            </a:pPr>
            <a:r>
              <a:rPr lang="en-US" sz="2864">
                <a:solidFill>
                  <a:srgbClr val="102B30"/>
                </a:solidFill>
                <a:latin typeface="Open Sauce Bold"/>
              </a:rPr>
              <a:t>ESP32 como Plataforma Central</a:t>
            </a:r>
          </a:p>
          <a:p>
            <a:pPr>
              <a:lnSpc>
                <a:spcPts val="4583"/>
              </a:lnSpc>
            </a:pPr>
            <a:r>
              <a:rPr lang="en-US" sz="2864">
                <a:solidFill>
                  <a:srgbClr val="102B30"/>
                </a:solidFill>
                <a:latin typeface="Open Sauce Light"/>
              </a:rPr>
              <a:t>El ESP32 fue seleccionado como la plataforma central debido a su potencia, capacidad de conectividad y versatilidad en proyectos IoT.</a:t>
            </a:r>
          </a:p>
          <a:p>
            <a:pPr>
              <a:lnSpc>
                <a:spcPts val="4583"/>
              </a:lnSpc>
            </a:pPr>
            <a:r>
              <a:rPr lang="en-US" sz="2864">
                <a:solidFill>
                  <a:srgbClr val="102B30"/>
                </a:solidFill>
                <a:latin typeface="Open Sauce Light"/>
              </a:rPr>
              <a:t>Ventajas:</a:t>
            </a:r>
          </a:p>
          <a:p>
            <a:pPr marL="618471" indent="-309235" lvl="1">
              <a:lnSpc>
                <a:spcPts val="4583"/>
              </a:lnSpc>
              <a:buFont typeface="Arial"/>
              <a:buChar char="•"/>
            </a:pPr>
            <a:r>
              <a:rPr lang="en-US" sz="2864">
                <a:solidFill>
                  <a:srgbClr val="102B30"/>
                </a:solidFill>
                <a:latin typeface="Open Sauce Light"/>
              </a:rPr>
              <a:t>Procesador de doble núcleo y capacidad de ejecutar tareas múltiples.</a:t>
            </a:r>
          </a:p>
          <a:p>
            <a:pPr marL="618471" indent="-309235" lvl="1">
              <a:lnSpc>
                <a:spcPts val="4583"/>
              </a:lnSpc>
              <a:buFont typeface="Arial"/>
              <a:buChar char="•"/>
            </a:pPr>
            <a:r>
              <a:rPr lang="en-US" sz="2864">
                <a:solidFill>
                  <a:srgbClr val="102B30"/>
                </a:solidFill>
                <a:latin typeface="Open Sauce Light"/>
              </a:rPr>
              <a:t>Conectividad Wi-Fi para integración con la red doméstica.</a:t>
            </a:r>
          </a:p>
          <a:p>
            <a:pPr marL="618471" indent="-309235" lvl="1">
              <a:lnSpc>
                <a:spcPts val="4583"/>
              </a:lnSpc>
              <a:buFont typeface="Arial"/>
              <a:buChar char="•"/>
            </a:pPr>
            <a:r>
              <a:rPr lang="en-US" sz="2864">
                <a:solidFill>
                  <a:srgbClr val="102B30"/>
                </a:solidFill>
                <a:latin typeface="Open Sauce Light"/>
              </a:rPr>
              <a:t>Bluetooth para control remoto sin necesidad de conexión a Internet.</a:t>
            </a:r>
          </a:p>
          <a:p>
            <a:pPr marL="618471" indent="-309235" lvl="1">
              <a:lnSpc>
                <a:spcPts val="4583"/>
              </a:lnSpc>
              <a:buFont typeface="Arial"/>
              <a:buChar char="•"/>
            </a:pPr>
            <a:r>
              <a:rPr lang="en-US" sz="2864">
                <a:solidFill>
                  <a:srgbClr val="102B30"/>
                </a:solidFill>
                <a:latin typeface="Open Sauce Light"/>
              </a:rPr>
              <a:t>Amplia comunidad de desarrolladores y soporte.</a:t>
            </a:r>
          </a:p>
          <a:p>
            <a:pPr>
              <a:lnSpc>
                <a:spcPts val="4583"/>
              </a:lnSpc>
            </a:pPr>
          </a:p>
          <a:p>
            <a:pPr>
              <a:lnSpc>
                <a:spcPts val="4583"/>
              </a:lnSpc>
            </a:pPr>
            <a:r>
              <a:rPr lang="en-US" sz="2864">
                <a:solidFill>
                  <a:srgbClr val="102B30"/>
                </a:solidFill>
                <a:latin typeface="Open Sauce Bold"/>
              </a:rPr>
              <a:t>Integración con Asistentes de Voz</a:t>
            </a:r>
          </a:p>
          <a:p>
            <a:pPr marL="618471" indent="-309235" lvl="1">
              <a:lnSpc>
                <a:spcPts val="4583"/>
              </a:lnSpc>
              <a:buFont typeface="Arial"/>
              <a:buChar char="•"/>
            </a:pPr>
            <a:r>
              <a:rPr lang="en-US" sz="2864">
                <a:solidFill>
                  <a:srgbClr val="102B30"/>
                </a:solidFill>
                <a:latin typeface="Open Sauce Light"/>
              </a:rPr>
              <a:t>Permite el control por voz de dispositivos domésticos.</a:t>
            </a:r>
          </a:p>
          <a:p>
            <a:pPr marL="618471" indent="-309235" lvl="1">
              <a:lnSpc>
                <a:spcPts val="4583"/>
              </a:lnSpc>
              <a:buFont typeface="Arial"/>
              <a:buChar char="•"/>
            </a:pPr>
            <a:r>
              <a:rPr lang="en-US" sz="2864">
                <a:solidFill>
                  <a:srgbClr val="102B30"/>
                </a:solidFill>
                <a:latin typeface="Open Sauce Light"/>
              </a:rPr>
              <a:t>Mejora la experiencia del usuario y facilita la interacción con el sistema.</a:t>
            </a:r>
          </a:p>
        </p:txBody>
      </p:sp>
      <p:sp>
        <p:nvSpPr>
          <p:cNvPr name="TextBox 3" id="3"/>
          <p:cNvSpPr txBox="true"/>
          <p:nvPr/>
        </p:nvSpPr>
        <p:spPr>
          <a:xfrm rot="0">
            <a:off x="3115134" y="615698"/>
            <a:ext cx="11498312" cy="1276350"/>
          </a:xfrm>
          <a:prstGeom prst="rect">
            <a:avLst/>
          </a:prstGeom>
        </p:spPr>
        <p:txBody>
          <a:bodyPr anchor="t" rtlCol="false" tIns="0" lIns="0" bIns="0" rIns="0">
            <a:spAutoFit/>
          </a:bodyPr>
          <a:lstStyle/>
          <a:p>
            <a:pPr algn="ctr">
              <a:lnSpc>
                <a:spcPts val="9975"/>
              </a:lnSpc>
              <a:spcBef>
                <a:spcPct val="0"/>
              </a:spcBef>
            </a:pPr>
            <a:r>
              <a:rPr lang="en-US" sz="8313">
                <a:solidFill>
                  <a:srgbClr val="2DA6CD"/>
                </a:solidFill>
                <a:latin typeface="Archivo Narrow"/>
              </a:rPr>
              <a:t>TECNOLOGIAS UTILIZADAS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sp>
        <p:nvSpPr>
          <p:cNvPr name="TextBox 2" id="2"/>
          <p:cNvSpPr txBox="true"/>
          <p:nvPr/>
        </p:nvSpPr>
        <p:spPr>
          <a:xfrm rot="0">
            <a:off x="546022" y="2404237"/>
            <a:ext cx="17195955" cy="8102914"/>
          </a:xfrm>
          <a:prstGeom prst="rect">
            <a:avLst/>
          </a:prstGeom>
        </p:spPr>
        <p:txBody>
          <a:bodyPr anchor="t" rtlCol="false" tIns="0" lIns="0" bIns="0" rIns="0">
            <a:spAutoFit/>
          </a:bodyPr>
          <a:lstStyle/>
          <a:p>
            <a:pPr>
              <a:lnSpc>
                <a:spcPts val="4590"/>
              </a:lnSpc>
            </a:pPr>
            <a:r>
              <a:rPr lang="en-US" sz="2868">
                <a:solidFill>
                  <a:srgbClr val="102B30"/>
                </a:solidFill>
                <a:latin typeface="Open Sauce Bold"/>
              </a:rPr>
              <a:t>Comunicación Inalámbrica</a:t>
            </a:r>
          </a:p>
          <a:p>
            <a:pPr>
              <a:lnSpc>
                <a:spcPts val="4590"/>
              </a:lnSpc>
            </a:pPr>
            <a:r>
              <a:rPr lang="en-US" sz="2868">
                <a:solidFill>
                  <a:srgbClr val="102B30"/>
                </a:solidFill>
                <a:latin typeface="Open Sauce"/>
              </a:rPr>
              <a:t>Bluetooth:</a:t>
            </a:r>
          </a:p>
          <a:p>
            <a:pPr marL="619376" indent="-309688" lvl="1">
              <a:lnSpc>
                <a:spcPts val="4590"/>
              </a:lnSpc>
              <a:buFont typeface="Arial"/>
              <a:buChar char="•"/>
            </a:pPr>
            <a:r>
              <a:rPr lang="en-US" sz="2868">
                <a:solidFill>
                  <a:srgbClr val="102B30"/>
                </a:solidFill>
                <a:latin typeface="Open Sauce"/>
              </a:rPr>
              <a:t>Posibilita el control local sin depender de la conectividad Wi-Fi.</a:t>
            </a:r>
          </a:p>
          <a:p>
            <a:pPr marL="619376" indent="-309688" lvl="1">
              <a:lnSpc>
                <a:spcPts val="4590"/>
              </a:lnSpc>
              <a:buFont typeface="Arial"/>
              <a:buChar char="•"/>
            </a:pPr>
            <a:r>
              <a:rPr lang="en-US" sz="2868">
                <a:solidFill>
                  <a:srgbClr val="102B30"/>
                </a:solidFill>
                <a:latin typeface="Open Sauce"/>
              </a:rPr>
              <a:t>Ideal para situaciones donde la conexión a Internet no está disponible.</a:t>
            </a:r>
          </a:p>
          <a:p>
            <a:pPr>
              <a:lnSpc>
                <a:spcPts val="4590"/>
              </a:lnSpc>
            </a:pPr>
          </a:p>
          <a:p>
            <a:pPr>
              <a:lnSpc>
                <a:spcPts val="4590"/>
              </a:lnSpc>
            </a:pPr>
            <a:r>
              <a:rPr lang="en-US" sz="2868">
                <a:solidFill>
                  <a:srgbClr val="102B30"/>
                </a:solidFill>
                <a:latin typeface="Open Sauce Bold"/>
              </a:rPr>
              <a:t>Control por Infrarrojos (IR)</a:t>
            </a:r>
          </a:p>
          <a:p>
            <a:pPr marL="619376" indent="-309688" lvl="1">
              <a:lnSpc>
                <a:spcPts val="4590"/>
              </a:lnSpc>
              <a:buFont typeface="Arial"/>
              <a:buChar char="•"/>
            </a:pPr>
            <a:r>
              <a:rPr lang="en-US" sz="2868">
                <a:solidFill>
                  <a:srgbClr val="102B30"/>
                </a:solidFill>
                <a:latin typeface="Open Sauce"/>
              </a:rPr>
              <a:t>Permite la interacción con dispositivos que utilizan tecnología de control remoto por infrarrojos.</a:t>
            </a:r>
          </a:p>
          <a:p>
            <a:pPr marL="619376" indent="-309688" lvl="1">
              <a:lnSpc>
                <a:spcPts val="4590"/>
              </a:lnSpc>
              <a:buFont typeface="Arial"/>
              <a:buChar char="•"/>
            </a:pPr>
            <a:r>
              <a:rPr lang="en-US" sz="2868">
                <a:solidFill>
                  <a:srgbClr val="102B30"/>
                </a:solidFill>
                <a:latin typeface="Open Sauce"/>
              </a:rPr>
              <a:t>Aumenta la compatibilidad del sistema con una variedad de dispositivos.</a:t>
            </a:r>
          </a:p>
          <a:p>
            <a:pPr marL="619376" indent="-309688" lvl="1">
              <a:lnSpc>
                <a:spcPts val="4590"/>
              </a:lnSpc>
              <a:buFont typeface="Arial"/>
              <a:buChar char="•"/>
            </a:pPr>
          </a:p>
          <a:p>
            <a:pPr>
              <a:lnSpc>
                <a:spcPts val="4590"/>
              </a:lnSpc>
            </a:pPr>
            <a:r>
              <a:rPr lang="en-US" sz="2868">
                <a:solidFill>
                  <a:srgbClr val="102B30"/>
                </a:solidFill>
                <a:latin typeface="Open Sauce Bold"/>
              </a:rPr>
              <a:t>Wi-Fi para Automatización Remota</a:t>
            </a:r>
          </a:p>
          <a:p>
            <a:pPr marL="619376" indent="-309688" lvl="1">
              <a:lnSpc>
                <a:spcPts val="4590"/>
              </a:lnSpc>
              <a:buFont typeface="Arial"/>
              <a:buChar char="•"/>
            </a:pPr>
            <a:r>
              <a:rPr lang="en-US" sz="2868">
                <a:solidFill>
                  <a:srgbClr val="102B30"/>
                </a:solidFill>
                <a:latin typeface="Open Sauce"/>
              </a:rPr>
              <a:t>Facilita el monitoreo y control de dispositivos desde cualquier lugar del mundo.</a:t>
            </a:r>
          </a:p>
          <a:p>
            <a:pPr marL="619376" indent="-309688" lvl="1">
              <a:lnSpc>
                <a:spcPts val="4590"/>
              </a:lnSpc>
              <a:buFont typeface="Arial"/>
              <a:buChar char="•"/>
            </a:pPr>
            <a:r>
              <a:rPr lang="en-US" sz="2868">
                <a:solidFill>
                  <a:srgbClr val="102B30"/>
                </a:solidFill>
                <a:latin typeface="Open Sauce"/>
              </a:rPr>
              <a:t>Habilita la automatización remota para una experiencia de usuario completa.</a:t>
            </a:r>
          </a:p>
          <a:p>
            <a:pPr>
              <a:lnSpc>
                <a:spcPts val="4590"/>
              </a:lnSpc>
            </a:pPr>
          </a:p>
        </p:txBody>
      </p:sp>
      <p:sp>
        <p:nvSpPr>
          <p:cNvPr name="TextBox 3" id="3"/>
          <p:cNvSpPr txBox="true"/>
          <p:nvPr/>
        </p:nvSpPr>
        <p:spPr>
          <a:xfrm rot="0">
            <a:off x="3115134" y="615698"/>
            <a:ext cx="11498312" cy="1276350"/>
          </a:xfrm>
          <a:prstGeom prst="rect">
            <a:avLst/>
          </a:prstGeom>
        </p:spPr>
        <p:txBody>
          <a:bodyPr anchor="t" rtlCol="false" tIns="0" lIns="0" bIns="0" rIns="0">
            <a:spAutoFit/>
          </a:bodyPr>
          <a:lstStyle/>
          <a:p>
            <a:pPr algn="ctr">
              <a:lnSpc>
                <a:spcPts val="9975"/>
              </a:lnSpc>
              <a:spcBef>
                <a:spcPct val="0"/>
              </a:spcBef>
            </a:pPr>
            <a:r>
              <a:rPr lang="en-US" sz="8313">
                <a:solidFill>
                  <a:srgbClr val="2DA6CD"/>
                </a:solidFill>
                <a:latin typeface="Archivo Narrow"/>
              </a:rPr>
              <a:t>TECNOLOGIAS UTILIZADAS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sp>
        <p:nvSpPr>
          <p:cNvPr name="TextBox 2" id="2"/>
          <p:cNvSpPr txBox="true"/>
          <p:nvPr/>
        </p:nvSpPr>
        <p:spPr>
          <a:xfrm rot="0">
            <a:off x="546022" y="2404237"/>
            <a:ext cx="17195955" cy="6588439"/>
          </a:xfrm>
          <a:prstGeom prst="rect">
            <a:avLst/>
          </a:prstGeom>
        </p:spPr>
        <p:txBody>
          <a:bodyPr anchor="t" rtlCol="false" tIns="0" lIns="0" bIns="0" rIns="0">
            <a:spAutoFit/>
          </a:bodyPr>
          <a:lstStyle/>
          <a:p>
            <a:pPr>
              <a:lnSpc>
                <a:spcPts val="4590"/>
              </a:lnSpc>
            </a:pPr>
            <a:r>
              <a:rPr lang="en-US" sz="2868">
                <a:solidFill>
                  <a:srgbClr val="102B30"/>
                </a:solidFill>
                <a:latin typeface="Open Sauce Bold"/>
              </a:rPr>
              <a:t>ESP RainMaker como Solución Integra</a:t>
            </a:r>
            <a:r>
              <a:rPr lang="en-US" sz="2868">
                <a:solidFill>
                  <a:srgbClr val="102B30"/>
                </a:solidFill>
                <a:latin typeface="Open Sauce Bold"/>
              </a:rPr>
              <a:t>l</a:t>
            </a:r>
          </a:p>
          <a:p>
            <a:pPr>
              <a:lnSpc>
                <a:spcPts val="4590"/>
              </a:lnSpc>
            </a:pPr>
          </a:p>
          <a:p>
            <a:pPr marL="619376" indent="-309688" lvl="1">
              <a:lnSpc>
                <a:spcPts val="4590"/>
              </a:lnSpc>
              <a:buFont typeface="Arial"/>
              <a:buChar char="•"/>
            </a:pPr>
            <a:r>
              <a:rPr lang="en-US" sz="2868">
                <a:solidFill>
                  <a:srgbClr val="102B30"/>
                </a:solidFill>
                <a:latin typeface="Open Sauce"/>
              </a:rPr>
              <a:t>Proporciona una solución integral para la creación de dispositivos IoT basados en ESP32.</a:t>
            </a:r>
          </a:p>
          <a:p>
            <a:pPr marL="619376" indent="-309688" lvl="1">
              <a:lnSpc>
                <a:spcPts val="4590"/>
              </a:lnSpc>
              <a:buFont typeface="Arial"/>
              <a:buChar char="•"/>
            </a:pPr>
            <a:r>
              <a:rPr lang="en-US" sz="2868">
                <a:solidFill>
                  <a:srgbClr val="102B30"/>
                </a:solidFill>
                <a:latin typeface="Open Sauce"/>
              </a:rPr>
              <a:t>Si</a:t>
            </a:r>
            <a:r>
              <a:rPr lang="en-US" sz="2868">
                <a:solidFill>
                  <a:srgbClr val="102B30"/>
                </a:solidFill>
                <a:latin typeface="Open Sauce"/>
              </a:rPr>
              <a:t>mplifica la implementación y la conexión con plataformas como Google Home y Amazon Alexa.</a:t>
            </a:r>
          </a:p>
          <a:p>
            <a:pPr>
              <a:lnSpc>
                <a:spcPts val="4590"/>
              </a:lnSpc>
            </a:pPr>
          </a:p>
          <a:p>
            <a:pPr>
              <a:lnSpc>
                <a:spcPts val="5230"/>
              </a:lnSpc>
            </a:pPr>
            <a:r>
              <a:rPr lang="en-US" sz="3268">
                <a:solidFill>
                  <a:srgbClr val="102B30"/>
                </a:solidFill>
                <a:latin typeface="Open Sauce Bold"/>
              </a:rPr>
              <a:t>Es</a:t>
            </a:r>
            <a:r>
              <a:rPr lang="en-US" sz="3268">
                <a:solidFill>
                  <a:srgbClr val="102B30"/>
                </a:solidFill>
                <a:latin typeface="Open Sauce Bold"/>
              </a:rPr>
              <a:t>tas tecnologías combinadas proporcionan una base sólida para la creación de un sistema domótico inteligente y versátil. La elección estratégica de estas tecnologías contribuye a la flexibilidad y eficacia del proyecto.</a:t>
            </a:r>
          </a:p>
          <a:p>
            <a:pPr>
              <a:lnSpc>
                <a:spcPts val="4590"/>
              </a:lnSpc>
            </a:pPr>
          </a:p>
          <a:p>
            <a:pPr>
              <a:lnSpc>
                <a:spcPts val="4590"/>
              </a:lnSpc>
            </a:pPr>
          </a:p>
        </p:txBody>
      </p:sp>
      <p:sp>
        <p:nvSpPr>
          <p:cNvPr name="TextBox 3" id="3"/>
          <p:cNvSpPr txBox="true"/>
          <p:nvPr/>
        </p:nvSpPr>
        <p:spPr>
          <a:xfrm rot="0">
            <a:off x="3115134" y="615698"/>
            <a:ext cx="11498312" cy="1276350"/>
          </a:xfrm>
          <a:prstGeom prst="rect">
            <a:avLst/>
          </a:prstGeom>
        </p:spPr>
        <p:txBody>
          <a:bodyPr anchor="t" rtlCol="false" tIns="0" lIns="0" bIns="0" rIns="0">
            <a:spAutoFit/>
          </a:bodyPr>
          <a:lstStyle/>
          <a:p>
            <a:pPr algn="ctr">
              <a:lnSpc>
                <a:spcPts val="9975"/>
              </a:lnSpc>
              <a:spcBef>
                <a:spcPct val="0"/>
              </a:spcBef>
            </a:pPr>
            <a:r>
              <a:rPr lang="en-US" sz="8313">
                <a:solidFill>
                  <a:srgbClr val="2DA6CD"/>
                </a:solidFill>
                <a:latin typeface="Archivo Narrow"/>
              </a:rPr>
              <a:t>TECNOLOGIAS UTILIZADAS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4746" y="1888477"/>
            <a:ext cx="16165579" cy="8398523"/>
          </a:xfrm>
          <a:custGeom>
            <a:avLst/>
            <a:gdLst/>
            <a:ahLst/>
            <a:cxnLst/>
            <a:rect r="r" b="b" t="t" l="l"/>
            <a:pathLst>
              <a:path h="8398523" w="16165579">
                <a:moveTo>
                  <a:pt x="0" y="0"/>
                </a:moveTo>
                <a:lnTo>
                  <a:pt x="16165579" y="0"/>
                </a:lnTo>
                <a:lnTo>
                  <a:pt x="16165579" y="8398523"/>
                </a:lnTo>
                <a:lnTo>
                  <a:pt x="0" y="8398523"/>
                </a:lnTo>
                <a:lnTo>
                  <a:pt x="0" y="0"/>
                </a:lnTo>
                <a:close/>
              </a:path>
            </a:pathLst>
          </a:custGeom>
          <a:blipFill>
            <a:blip r:embed="rId2"/>
            <a:stretch>
              <a:fillRect l="0" t="0" r="0" b="0"/>
            </a:stretch>
          </a:blipFill>
        </p:spPr>
      </p:sp>
      <p:sp>
        <p:nvSpPr>
          <p:cNvPr name="TextBox 3" id="3"/>
          <p:cNvSpPr txBox="true"/>
          <p:nvPr/>
        </p:nvSpPr>
        <p:spPr>
          <a:xfrm rot="0">
            <a:off x="2295712" y="476250"/>
            <a:ext cx="15992288" cy="1104900"/>
          </a:xfrm>
          <a:prstGeom prst="rect">
            <a:avLst/>
          </a:prstGeom>
        </p:spPr>
        <p:txBody>
          <a:bodyPr anchor="t" rtlCol="false" tIns="0" lIns="0" bIns="0" rIns="0">
            <a:spAutoFit/>
          </a:bodyPr>
          <a:lstStyle/>
          <a:p>
            <a:pPr>
              <a:lnSpc>
                <a:spcPts val="8759"/>
              </a:lnSpc>
            </a:pPr>
            <a:r>
              <a:rPr lang="en-US" sz="7299">
                <a:solidFill>
                  <a:srgbClr val="102B30"/>
                </a:solidFill>
                <a:latin typeface="Archivo Narrow"/>
              </a:rPr>
              <a:t>DIAGRAMA DE CONEXION ELECTRICA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CDCDC"/>
        </a:solidFill>
      </p:bgPr>
    </p:bg>
    <p:spTree>
      <p:nvGrpSpPr>
        <p:cNvPr id="1" name=""/>
        <p:cNvGrpSpPr/>
        <p:nvPr/>
      </p:nvGrpSpPr>
      <p:grpSpPr>
        <a:xfrm>
          <a:off x="0" y="0"/>
          <a:ext cx="0" cy="0"/>
          <a:chOff x="0" y="0"/>
          <a:chExt cx="0" cy="0"/>
        </a:xfrm>
      </p:grpSpPr>
      <p:sp>
        <p:nvSpPr>
          <p:cNvPr name="Freeform 2" id="2"/>
          <p:cNvSpPr/>
          <p:nvPr/>
        </p:nvSpPr>
        <p:spPr>
          <a:xfrm flipH="false" flipV="false" rot="0">
            <a:off x="3079971" y="2287284"/>
            <a:ext cx="12566342" cy="8279496"/>
          </a:xfrm>
          <a:custGeom>
            <a:avLst/>
            <a:gdLst/>
            <a:ahLst/>
            <a:cxnLst/>
            <a:rect r="r" b="b" t="t" l="l"/>
            <a:pathLst>
              <a:path h="8279496" w="12566342">
                <a:moveTo>
                  <a:pt x="0" y="0"/>
                </a:moveTo>
                <a:lnTo>
                  <a:pt x="12566342" y="0"/>
                </a:lnTo>
                <a:lnTo>
                  <a:pt x="12566342" y="8279496"/>
                </a:lnTo>
                <a:lnTo>
                  <a:pt x="0" y="8279496"/>
                </a:lnTo>
                <a:lnTo>
                  <a:pt x="0" y="0"/>
                </a:lnTo>
                <a:close/>
              </a:path>
            </a:pathLst>
          </a:custGeom>
          <a:blipFill>
            <a:blip r:embed="rId2"/>
            <a:stretch>
              <a:fillRect l="0" t="0" r="0" b="0"/>
            </a:stretch>
          </a:blipFill>
        </p:spPr>
      </p:sp>
      <p:grpSp>
        <p:nvGrpSpPr>
          <p:cNvPr name="Group 3" id="3"/>
          <p:cNvGrpSpPr/>
          <p:nvPr/>
        </p:nvGrpSpPr>
        <p:grpSpPr>
          <a:xfrm rot="0">
            <a:off x="3079971" y="748990"/>
            <a:ext cx="13654856" cy="2721758"/>
            <a:chOff x="0" y="0"/>
            <a:chExt cx="18206474" cy="3629010"/>
          </a:xfrm>
        </p:grpSpPr>
        <p:sp>
          <p:nvSpPr>
            <p:cNvPr name="TextBox 4" id="4"/>
            <p:cNvSpPr txBox="true"/>
            <p:nvPr/>
          </p:nvSpPr>
          <p:spPr>
            <a:xfrm rot="0">
              <a:off x="0" y="-8467"/>
              <a:ext cx="18206474" cy="1473200"/>
            </a:xfrm>
            <a:prstGeom prst="rect">
              <a:avLst/>
            </a:prstGeom>
          </p:spPr>
          <p:txBody>
            <a:bodyPr anchor="t" rtlCol="false" tIns="0" lIns="0" bIns="0" rIns="0">
              <a:spAutoFit/>
            </a:bodyPr>
            <a:lstStyle/>
            <a:p>
              <a:pPr>
                <a:lnSpc>
                  <a:spcPts val="8759"/>
                </a:lnSpc>
              </a:pPr>
              <a:r>
                <a:rPr lang="en-US" sz="7299">
                  <a:solidFill>
                    <a:srgbClr val="2DA6CD"/>
                  </a:solidFill>
                  <a:latin typeface="Archivo Narrow Bold"/>
                </a:rPr>
                <a:t>DIAGRAMA DE CONEXIONES</a:t>
              </a:r>
            </a:p>
          </p:txBody>
        </p:sp>
        <p:sp>
          <p:nvSpPr>
            <p:cNvPr name="TextBox 5" id="5"/>
            <p:cNvSpPr txBox="true"/>
            <p:nvPr/>
          </p:nvSpPr>
          <p:spPr>
            <a:xfrm rot="0">
              <a:off x="0" y="2995111"/>
              <a:ext cx="18206474" cy="616966"/>
            </a:xfrm>
            <a:prstGeom prst="rect">
              <a:avLst/>
            </a:prstGeom>
          </p:spPr>
          <p:txBody>
            <a:bodyPr anchor="t" rtlCol="false" tIns="0" lIns="0" bIns="0" rIns="0">
              <a:spAutoFit/>
            </a:bodyPr>
            <a:lstStyle/>
            <a:p>
              <a:pPr>
                <a:lnSpc>
                  <a:spcPts val="4224"/>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7881868" cy="2950160"/>
            <a:chOff x="0" y="0"/>
            <a:chExt cx="10509157" cy="3933546"/>
          </a:xfrm>
        </p:grpSpPr>
        <p:sp>
          <p:nvSpPr>
            <p:cNvPr name="TextBox 3" id="3"/>
            <p:cNvSpPr txBox="true"/>
            <p:nvPr/>
          </p:nvSpPr>
          <p:spPr>
            <a:xfrm rot="0">
              <a:off x="0" y="-9525"/>
              <a:ext cx="10509157" cy="1684652"/>
            </a:xfrm>
            <a:prstGeom prst="rect">
              <a:avLst/>
            </a:prstGeom>
          </p:spPr>
          <p:txBody>
            <a:bodyPr anchor="t" rtlCol="false" tIns="0" lIns="0" bIns="0" rIns="0">
              <a:spAutoFit/>
            </a:bodyPr>
            <a:lstStyle/>
            <a:p>
              <a:pPr algn="ctr">
                <a:lnSpc>
                  <a:spcPts val="9975"/>
                </a:lnSpc>
              </a:pPr>
              <a:r>
                <a:rPr lang="en-US" sz="8313">
                  <a:solidFill>
                    <a:srgbClr val="2DA6CD"/>
                  </a:solidFill>
                  <a:latin typeface="Archivo Narrow"/>
                </a:rPr>
                <a:t>Conclusiones</a:t>
              </a:r>
            </a:p>
          </p:txBody>
        </p:sp>
        <p:sp>
          <p:nvSpPr>
            <p:cNvPr name="TextBox 4" id="4"/>
            <p:cNvSpPr txBox="true"/>
            <p:nvPr/>
          </p:nvSpPr>
          <p:spPr>
            <a:xfrm rot="0">
              <a:off x="0" y="2596732"/>
              <a:ext cx="10509157" cy="1350891"/>
            </a:xfrm>
            <a:prstGeom prst="rect">
              <a:avLst/>
            </a:prstGeom>
          </p:spPr>
          <p:txBody>
            <a:bodyPr anchor="t" rtlCol="false" tIns="0" lIns="0" bIns="0" rIns="0">
              <a:spAutoFit/>
            </a:bodyPr>
            <a:lstStyle/>
            <a:p>
              <a:pPr>
                <a:lnSpc>
                  <a:spcPts val="4256"/>
                </a:lnSpc>
              </a:pPr>
            </a:p>
            <a:p>
              <a:pPr>
                <a:lnSpc>
                  <a:spcPts val="4256"/>
                </a:lnSpc>
              </a:pPr>
            </a:p>
          </p:txBody>
        </p:sp>
      </p:grpSp>
      <p:sp>
        <p:nvSpPr>
          <p:cNvPr name="AutoShape 5" id="5"/>
          <p:cNvSpPr/>
          <p:nvPr/>
        </p:nvSpPr>
        <p:spPr>
          <a:xfrm rot="-5400000">
            <a:off x="3613833" y="5138738"/>
            <a:ext cx="11069859"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1307629" y="1028700"/>
            <a:ext cx="7836371" cy="7181092"/>
            <a:chOff x="0" y="0"/>
            <a:chExt cx="10448495" cy="9574789"/>
          </a:xfrm>
        </p:grpSpPr>
        <p:sp>
          <p:nvSpPr>
            <p:cNvPr name="TextBox 7" id="7"/>
            <p:cNvSpPr txBox="true"/>
            <p:nvPr/>
          </p:nvSpPr>
          <p:spPr>
            <a:xfrm rot="0">
              <a:off x="0" y="-9525"/>
              <a:ext cx="10448495" cy="1674983"/>
            </a:xfrm>
            <a:prstGeom prst="rect">
              <a:avLst/>
            </a:prstGeom>
          </p:spPr>
          <p:txBody>
            <a:bodyPr anchor="t" rtlCol="false" tIns="0" lIns="0" bIns="0" rIns="0">
              <a:spAutoFit/>
            </a:bodyPr>
            <a:lstStyle/>
            <a:p>
              <a:pPr algn="ctr">
                <a:lnSpc>
                  <a:spcPts val="9918"/>
                </a:lnSpc>
              </a:pPr>
            </a:p>
          </p:txBody>
        </p:sp>
        <p:sp>
          <p:nvSpPr>
            <p:cNvPr name="TextBox 8" id="8"/>
            <p:cNvSpPr txBox="true"/>
            <p:nvPr/>
          </p:nvSpPr>
          <p:spPr>
            <a:xfrm rot="0">
              <a:off x="0" y="2581193"/>
              <a:ext cx="10448495" cy="7007592"/>
            </a:xfrm>
            <a:prstGeom prst="rect">
              <a:avLst/>
            </a:prstGeom>
          </p:spPr>
          <p:txBody>
            <a:bodyPr anchor="t" rtlCol="false" tIns="0" lIns="0" bIns="0" rIns="0">
              <a:spAutoFit/>
            </a:bodyPr>
            <a:lstStyle/>
            <a:p>
              <a:pPr marL="571014" indent="-285507" lvl="1">
                <a:lnSpc>
                  <a:spcPts val="4231"/>
                </a:lnSpc>
                <a:buFont typeface="Arial"/>
                <a:buChar char="•"/>
              </a:pPr>
              <a:r>
                <a:rPr lang="en-US" sz="2644">
                  <a:solidFill>
                    <a:srgbClr val="102B30"/>
                  </a:solidFill>
                  <a:latin typeface="Open Sauce Bold"/>
                </a:rPr>
                <a:t>Versatilidad y Accesibilidad:</a:t>
              </a:r>
            </a:p>
            <a:p>
              <a:pPr>
                <a:lnSpc>
                  <a:spcPts val="4231"/>
                </a:lnSpc>
              </a:pPr>
            </a:p>
            <a:p>
              <a:pPr>
                <a:lnSpc>
                  <a:spcPts val="4231"/>
                </a:lnSpc>
              </a:pPr>
              <a:r>
                <a:rPr lang="en-US" sz="2644">
                  <a:solidFill>
                    <a:srgbClr val="102B30"/>
                  </a:solidFill>
                  <a:latin typeface="Open Sauce Light"/>
                </a:rPr>
                <a:t>La capacidad de controlar y monitorear dispositivos desde cualquier lugar del mundo a través de la conexión Wi-Fi brinda una mayor flexibilidad y accesibilidad a los usuarios.</a:t>
              </a:r>
            </a:p>
            <a:p>
              <a:pPr>
                <a:lnSpc>
                  <a:spcPts val="4231"/>
                </a:lnSpc>
              </a:pPr>
            </a:p>
            <a:p>
              <a:pPr>
                <a:lnSpc>
                  <a:spcPts val="4231"/>
                </a:lnSpc>
              </a:pPr>
              <a:r>
                <a:rPr lang="en-US" sz="2644">
                  <a:solidFill>
                    <a:srgbClr val="102B30"/>
                  </a:solidFill>
                  <a:latin typeface="Open Sauce Light"/>
                </a:rPr>
                <a:t>La inclusión de Bluetooth permite el control local cuando no se dispone de una conexión a Internet, mejorando la versatilidad del sistema.</a:t>
              </a:r>
            </a:p>
          </p:txBody>
        </p:sp>
      </p:grpSp>
      <p:grpSp>
        <p:nvGrpSpPr>
          <p:cNvPr name="Group 9" id="9"/>
          <p:cNvGrpSpPr/>
          <p:nvPr/>
        </p:nvGrpSpPr>
        <p:grpSpPr>
          <a:xfrm rot="0">
            <a:off x="9391650" y="1028700"/>
            <a:ext cx="7881868" cy="7740693"/>
            <a:chOff x="0" y="0"/>
            <a:chExt cx="10509157" cy="10320923"/>
          </a:xfrm>
        </p:grpSpPr>
        <p:sp>
          <p:nvSpPr>
            <p:cNvPr name="TextBox 10" id="10"/>
            <p:cNvSpPr txBox="true"/>
            <p:nvPr/>
          </p:nvSpPr>
          <p:spPr>
            <a:xfrm rot="0">
              <a:off x="0" y="-9525"/>
              <a:ext cx="10509157" cy="1684652"/>
            </a:xfrm>
            <a:prstGeom prst="rect">
              <a:avLst/>
            </a:prstGeom>
          </p:spPr>
          <p:txBody>
            <a:bodyPr anchor="t" rtlCol="false" tIns="0" lIns="0" bIns="0" rIns="0">
              <a:spAutoFit/>
            </a:bodyPr>
            <a:lstStyle/>
            <a:p>
              <a:pPr algn="ctr">
                <a:lnSpc>
                  <a:spcPts val="9975"/>
                </a:lnSpc>
              </a:pPr>
              <a:r>
                <a:rPr lang="en-US" sz="8313">
                  <a:solidFill>
                    <a:srgbClr val="2DA6CD"/>
                  </a:solidFill>
                  <a:latin typeface="Archivo Narrow"/>
                </a:rPr>
                <a:t>Conclusiones</a:t>
              </a:r>
            </a:p>
          </p:txBody>
        </p:sp>
        <p:sp>
          <p:nvSpPr>
            <p:cNvPr name="TextBox 11" id="11"/>
            <p:cNvSpPr txBox="true"/>
            <p:nvPr/>
          </p:nvSpPr>
          <p:spPr>
            <a:xfrm rot="0">
              <a:off x="0" y="2596732"/>
              <a:ext cx="10509157" cy="7738268"/>
            </a:xfrm>
            <a:prstGeom prst="rect">
              <a:avLst/>
            </a:prstGeom>
          </p:spPr>
          <p:txBody>
            <a:bodyPr anchor="t" rtlCol="false" tIns="0" lIns="0" bIns="0" rIns="0">
              <a:spAutoFit/>
            </a:bodyPr>
            <a:lstStyle/>
            <a:p>
              <a:pPr marL="574329" indent="-287164" lvl="1">
                <a:lnSpc>
                  <a:spcPts val="4256"/>
                </a:lnSpc>
                <a:buFont typeface="Arial"/>
                <a:buChar char="•"/>
              </a:pPr>
              <a:r>
                <a:rPr lang="en-US" sz="2660">
                  <a:solidFill>
                    <a:srgbClr val="102B30"/>
                  </a:solidFill>
                  <a:latin typeface="Open Sauce Bold"/>
                </a:rPr>
                <a:t>Facilidad de Implementación:</a:t>
              </a:r>
            </a:p>
            <a:p>
              <a:pPr>
                <a:lnSpc>
                  <a:spcPts val="4256"/>
                </a:lnSpc>
              </a:pPr>
            </a:p>
            <a:p>
              <a:pPr>
                <a:lnSpc>
                  <a:spcPts val="4256"/>
                </a:lnSpc>
              </a:pPr>
              <a:r>
                <a:rPr lang="en-US" sz="2660">
                  <a:solidFill>
                    <a:srgbClr val="102B30"/>
                  </a:solidFill>
                  <a:latin typeface="Open Sauce"/>
                </a:rPr>
                <a:t>El uso de ESP RainMaker facilita la implementación del sistema domótico, proporcionando una solución integral y simplificando el proceso de desarrollo.</a:t>
              </a:r>
            </a:p>
            <a:p>
              <a:pPr>
                <a:lnSpc>
                  <a:spcPts val="4256"/>
                </a:lnSpc>
              </a:pPr>
            </a:p>
            <a:p>
              <a:pPr>
                <a:lnSpc>
                  <a:spcPts val="4256"/>
                </a:lnSpc>
              </a:pPr>
              <a:r>
                <a:rPr lang="en-US" sz="2660">
                  <a:solidFill>
                    <a:srgbClr val="102B30"/>
                  </a:solidFill>
                  <a:latin typeface="Open Sauce"/>
                </a:rPr>
                <a:t>La elección del ESP32 como plataforma central demostró ser acertada debido a su potencia y capacidades de conectividad.</a:t>
              </a:r>
            </a:p>
            <a:p>
              <a:pPr>
                <a:lnSpc>
                  <a:spcPts val="4256"/>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7881868" cy="1265870"/>
          </a:xfrm>
          <a:prstGeom prst="rect">
            <a:avLst/>
          </a:prstGeom>
        </p:spPr>
        <p:txBody>
          <a:bodyPr anchor="t" rtlCol="false" tIns="0" lIns="0" bIns="0" rIns="0">
            <a:spAutoFit/>
          </a:bodyPr>
          <a:lstStyle/>
          <a:p>
            <a:pPr algn="ctr">
              <a:lnSpc>
                <a:spcPts val="9975"/>
              </a:lnSpc>
            </a:pPr>
            <a:r>
              <a:rPr lang="en-US" sz="8313">
                <a:solidFill>
                  <a:srgbClr val="2DA6CD"/>
                </a:solidFill>
                <a:latin typeface="Archivo Narrow"/>
              </a:rPr>
              <a:t>Conclusiones</a:t>
            </a:r>
          </a:p>
        </p:txBody>
      </p:sp>
      <p:sp>
        <p:nvSpPr>
          <p:cNvPr name="AutoShape 3" id="3"/>
          <p:cNvSpPr/>
          <p:nvPr/>
        </p:nvSpPr>
        <p:spPr>
          <a:xfrm rot="-5400000">
            <a:off x="3613833" y="5138738"/>
            <a:ext cx="11069859"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028700" y="1239866"/>
            <a:ext cx="14558161" cy="6355310"/>
            <a:chOff x="0" y="0"/>
            <a:chExt cx="19410881" cy="8473747"/>
          </a:xfrm>
        </p:grpSpPr>
        <p:sp>
          <p:nvSpPr>
            <p:cNvPr name="TextBox 5" id="5"/>
            <p:cNvSpPr txBox="true"/>
            <p:nvPr/>
          </p:nvSpPr>
          <p:spPr>
            <a:xfrm rot="0">
              <a:off x="0" y="-9525"/>
              <a:ext cx="19410881" cy="1736288"/>
            </a:xfrm>
            <a:prstGeom prst="rect">
              <a:avLst/>
            </a:prstGeom>
          </p:spPr>
          <p:txBody>
            <a:bodyPr anchor="t" rtlCol="false" tIns="0" lIns="0" bIns="0" rIns="0">
              <a:spAutoFit/>
            </a:bodyPr>
            <a:lstStyle/>
            <a:p>
              <a:pPr algn="ctr">
                <a:lnSpc>
                  <a:spcPts val="10283"/>
                </a:lnSpc>
              </a:pPr>
            </a:p>
          </p:txBody>
        </p:sp>
        <p:sp>
          <p:nvSpPr>
            <p:cNvPr name="TextBox 6" id="6"/>
            <p:cNvSpPr txBox="true"/>
            <p:nvPr/>
          </p:nvSpPr>
          <p:spPr>
            <a:xfrm rot="0">
              <a:off x="0" y="2679712"/>
              <a:ext cx="19410881" cy="5808546"/>
            </a:xfrm>
            <a:prstGeom prst="rect">
              <a:avLst/>
            </a:prstGeom>
          </p:spPr>
          <p:txBody>
            <a:bodyPr anchor="t" rtlCol="false" tIns="0" lIns="0" bIns="0" rIns="0">
              <a:spAutoFit/>
            </a:bodyPr>
            <a:lstStyle/>
            <a:p>
              <a:pPr marL="592033" indent="-296016" lvl="1">
                <a:lnSpc>
                  <a:spcPts val="4387"/>
                </a:lnSpc>
                <a:buFont typeface="Arial"/>
                <a:buChar char="•"/>
              </a:pPr>
              <a:r>
                <a:rPr lang="en-US" sz="2742">
                  <a:solidFill>
                    <a:srgbClr val="102B30"/>
                  </a:solidFill>
                  <a:latin typeface="Open Sauce Bold"/>
                </a:rPr>
                <a:t>Mejoras Futuras:</a:t>
              </a:r>
            </a:p>
            <a:p>
              <a:pPr>
                <a:lnSpc>
                  <a:spcPts val="4387"/>
                </a:lnSpc>
              </a:pPr>
            </a:p>
            <a:p>
              <a:pPr>
                <a:lnSpc>
                  <a:spcPts val="4387"/>
                </a:lnSpc>
              </a:pPr>
              <a:r>
                <a:rPr lang="en-US" sz="2742">
                  <a:solidFill>
                    <a:srgbClr val="102B30"/>
                  </a:solidFill>
                  <a:latin typeface="Open Sauce"/>
                </a:rPr>
                <a:t>Se identificaron posibles áreas de mejora, como la incorporación de más dispositivos, la optimización del consumo de energía y la implementación de funciones de seguridad avanzadas.</a:t>
              </a:r>
            </a:p>
            <a:p>
              <a:pPr>
                <a:lnSpc>
                  <a:spcPts val="4387"/>
                </a:lnSpc>
              </a:pPr>
            </a:p>
            <a:p>
              <a:pPr>
                <a:lnSpc>
                  <a:spcPts val="4387"/>
                </a:lnSpc>
              </a:pPr>
            </a:p>
            <a:p>
              <a:pPr>
                <a:lnSpc>
                  <a:spcPts val="4387"/>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DAF0cwK4yVA</dc:identifier>
  <dcterms:modified xsi:type="dcterms:W3CDTF">2011-08-01T06:04:30Z</dcterms:modified>
  <cp:revision>1</cp:revision>
  <dc:title>Presentación Tecnología 5G Tecnología Verde Naranja Tecnología Patrones</dc:title>
</cp:coreProperties>
</file>