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4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6" r:id="rId10"/>
    <p:sldId id="269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5851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1568447"/>
            <a:ext cx="6801440" cy="19431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5400" b="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3511547"/>
            <a:ext cx="6803136" cy="3429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200" spc="60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200"/>
            </a:lvl2pPr>
            <a:lvl3pPr marL="685800" indent="0" algn="ctr">
              <a:buNone/>
              <a:defRPr sz="12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89070" y="1005942"/>
            <a:ext cx="1165860" cy="395410"/>
          </a:xfrm>
        </p:spPr>
        <p:txBody>
          <a:bodyPr/>
          <a:lstStyle>
            <a:lvl1pPr algn="ctr">
              <a:defRPr sz="975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090422" y="3908295"/>
            <a:ext cx="4429125" cy="1714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3909060"/>
            <a:ext cx="1583911" cy="1714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7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0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571500"/>
            <a:ext cx="1771650" cy="39433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571500"/>
            <a:ext cx="6057900" cy="39433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3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950797"/>
            <a:ext cx="7182197" cy="323096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5850" y="1058711"/>
            <a:ext cx="6972300" cy="302607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851910" y="950798"/>
            <a:ext cx="1440180" cy="54864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937635" y="950798"/>
            <a:ext cx="1268730" cy="483971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1570732"/>
            <a:ext cx="6803136" cy="1940814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5400" kern="1200" cap="all" spc="-75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3511547"/>
            <a:ext cx="6803136" cy="342900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  <a:effectLst/>
              </a:defRPr>
            </a:lvl1pPr>
            <a:lvl2pPr marL="3429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91356" y="1008377"/>
            <a:ext cx="1165860" cy="397764"/>
          </a:xfrm>
        </p:spPr>
        <p:txBody>
          <a:bodyPr/>
          <a:lstStyle>
            <a:lvl1pPr algn="ctr">
              <a:defRPr lang="en-US" sz="975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90165" y="3908295"/>
            <a:ext cx="4430268" cy="1714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3908295"/>
            <a:ext cx="1584198" cy="171450"/>
          </a:xfrm>
        </p:spPr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05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7740" y="1577340"/>
            <a:ext cx="3566160" cy="281178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3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66924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80026" y="1555751"/>
            <a:ext cx="3566160" cy="48006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425" b="0">
                <a:solidFill>
                  <a:schemeClr val="tx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80026" y="2067436"/>
            <a:ext cx="3566160" cy="24003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81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2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8308"/>
            <a:ext cx="6398514" cy="47868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5544"/>
            <a:ext cx="1823085" cy="1234440"/>
          </a:xfrm>
        </p:spPr>
        <p:txBody>
          <a:bodyPr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457200"/>
            <a:ext cx="5829300" cy="400050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3085" cy="26289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4667252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6776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8308"/>
            <a:ext cx="2194560" cy="47868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452628"/>
            <a:ext cx="1824228" cy="1234440"/>
          </a:xfrm>
        </p:spPr>
        <p:txBody>
          <a:bodyPr anchor="b">
            <a:noAutofit/>
          </a:bodyPr>
          <a:lstStyle>
            <a:lvl1pPr algn="l">
              <a:defRPr sz="21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8308"/>
            <a:ext cx="6398514" cy="478688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1714500"/>
            <a:ext cx="1824228" cy="262661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600"/>
              </a:spcBef>
              <a:buNone/>
              <a:defRPr sz="1050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685800" rtl="0" eaLnBrk="1" latinLnBrk="0" hangingPunct="1">
              <a:defRPr lang="en-US" sz="75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4670298"/>
            <a:ext cx="1097280" cy="20574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68160" y="281178"/>
            <a:ext cx="1988820" cy="4581144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45882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8308"/>
            <a:ext cx="8791956" cy="478688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1028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77340"/>
            <a:ext cx="7543800" cy="294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5740" y="4730754"/>
            <a:ext cx="205740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7470" y="4730754"/>
            <a:ext cx="390906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52410" y="4730754"/>
            <a:ext cx="1097280" cy="205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7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23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36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37160" indent="-137160" algn="l" defTabSz="685800" rtl="0" eaLnBrk="1" latinLnBrk="0" hangingPunct="1">
        <a:lnSpc>
          <a:spcPct val="100000"/>
        </a:lnSpc>
        <a:spcBef>
          <a:spcPts val="67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package=arrow" TargetMode="External"/><Relationship Id="rId2" Type="http://schemas.openxmlformats.org/officeDocument/2006/relationships/hyperlink" Target="https://rdatatable.gitlab.io/data.tab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8101" y="1839299"/>
            <a:ext cx="4793863" cy="1354174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000" dirty="0"/>
              <a:t>Explorer </a:t>
            </a:r>
            <a:r>
              <a:rPr sz="3000" dirty="0" err="1"/>
              <a:t>une</a:t>
            </a:r>
            <a:r>
              <a:rPr sz="3000" dirty="0"/>
              <a:t> population de 100 millions de </a:t>
            </a:r>
            <a:r>
              <a:rPr sz="3000" dirty="0" err="1"/>
              <a:t>personnes</a:t>
            </a:r>
            <a:r>
              <a:rPr sz="3000" dirty="0"/>
              <a:t>… pour </a:t>
            </a:r>
            <a:r>
              <a:rPr sz="3000" dirty="0" err="1"/>
              <a:t>zéro</a:t>
            </a:r>
            <a:r>
              <a:rPr sz="3000" dirty="0"/>
              <a:t> budget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4649" y="3875627"/>
            <a:ext cx="1445035" cy="21544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800" dirty="0"/>
              <a:t>Laurent PELLET - ISPF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1500A1-1AB2-6CCB-3B62-EC714089B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316" y="2731201"/>
            <a:ext cx="1373247" cy="1354173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B2731F3B-6B52-AA2A-B511-003622DC2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06680" y="1058656"/>
            <a:ext cx="1295399" cy="102352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7835CFC-7E81-7003-5F24-537D106B5E56}"/>
              </a:ext>
            </a:extLst>
          </p:cNvPr>
          <p:cNvSpPr txBox="1"/>
          <p:nvPr/>
        </p:nvSpPr>
        <p:spPr>
          <a:xfrm>
            <a:off x="2432928" y="3903075"/>
            <a:ext cx="345525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800" dirty="0">
                <a:solidFill>
                  <a:schemeClr val="accent1">
                    <a:lumMod val="75000"/>
                  </a:schemeClr>
                </a:solidFill>
              </a:rPr>
              <a:t>https://github.com/ISPF/100millions/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En résumé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Arrow + Parquet</a:t>
            </a:r>
            <a:r>
              <a:t> : pour lire et agréger rapidement d’énormes volumes sans les charger intégralement.</a:t>
            </a:r>
          </a:p>
          <a:p>
            <a:pPr lvl="0"/>
            <a:r>
              <a:rPr b="1"/>
              <a:t>data.table + CSV</a:t>
            </a:r>
            <a:r>
              <a:t> : pour des analyses rapides en RAM.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1681403"/>
            <a:ext cx="7543800" cy="1028700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Objectif du </a:t>
            </a:r>
            <a:r>
              <a:rPr dirty="0" err="1"/>
              <a:t>projet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2812472"/>
            <a:ext cx="7543800" cy="1713807"/>
          </a:xfrm>
        </p:spPr>
        <p:txBody>
          <a:bodyPr/>
          <a:lstStyle/>
          <a:p>
            <a:pPr lvl="0"/>
            <a:r>
              <a:rPr dirty="0" err="1"/>
              <a:t>Générer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b="1" dirty="0"/>
              <a:t>population fictive </a:t>
            </a:r>
            <a:r>
              <a:rPr b="1" dirty="0" err="1"/>
              <a:t>réaliste</a:t>
            </a:r>
            <a:r>
              <a:rPr dirty="0"/>
              <a:t> </a:t>
            </a:r>
            <a:r>
              <a:rPr dirty="0" err="1"/>
              <a:t>composée</a:t>
            </a:r>
            <a:r>
              <a:rPr dirty="0"/>
              <a:t> de millions </a:t>
            </a:r>
            <a:r>
              <a:rPr dirty="0" err="1"/>
              <a:t>d’individus</a:t>
            </a:r>
            <a:r>
              <a:rPr dirty="0"/>
              <a:t>, </a:t>
            </a:r>
            <a:r>
              <a:rPr dirty="0" err="1"/>
              <a:t>dotés</a:t>
            </a:r>
            <a:r>
              <a:rPr dirty="0"/>
              <a:t> de </a:t>
            </a:r>
            <a:r>
              <a:rPr dirty="0" err="1"/>
              <a:t>caractéristiques</a:t>
            </a:r>
            <a:r>
              <a:rPr dirty="0"/>
              <a:t> </a:t>
            </a:r>
            <a:r>
              <a:rPr dirty="0" err="1"/>
              <a:t>cohérentes</a:t>
            </a:r>
            <a:r>
              <a:rPr dirty="0"/>
              <a:t>.</a:t>
            </a:r>
          </a:p>
          <a:p>
            <a:pPr lvl="0"/>
            <a:r>
              <a:rPr dirty="0" err="1"/>
              <a:t>L’analyser</a:t>
            </a:r>
            <a:r>
              <a:rPr dirty="0"/>
              <a:t> </a:t>
            </a:r>
            <a:r>
              <a:rPr dirty="0" err="1"/>
              <a:t>rapidement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utilisant</a:t>
            </a:r>
            <a:r>
              <a:rPr dirty="0"/>
              <a:t> deux </a:t>
            </a:r>
            <a:r>
              <a:rPr dirty="0" err="1"/>
              <a:t>méthodes</a:t>
            </a:r>
            <a:endParaRPr dirty="0"/>
          </a:p>
          <a:p>
            <a:pPr lvl="1"/>
            <a:r>
              <a:rPr dirty="0" err="1">
                <a:hlinkClick r:id="rId2"/>
              </a:rPr>
              <a:t>data.table</a:t>
            </a:r>
            <a:r>
              <a:rPr dirty="0"/>
              <a:t> — </a:t>
            </a:r>
            <a:r>
              <a:rPr dirty="0" err="1"/>
              <a:t>génération</a:t>
            </a:r>
            <a:r>
              <a:rPr dirty="0"/>
              <a:t> </a:t>
            </a:r>
            <a:r>
              <a:rPr dirty="0" err="1"/>
              <a:t>vectorisée</a:t>
            </a:r>
            <a:r>
              <a:rPr dirty="0"/>
              <a:t> ultra-</a:t>
            </a:r>
            <a:r>
              <a:rPr dirty="0" err="1"/>
              <a:t>rapide</a:t>
            </a:r>
            <a:br>
              <a:rPr dirty="0"/>
            </a:br>
            <a:endParaRPr dirty="0"/>
          </a:p>
          <a:p>
            <a:pPr lvl="1"/>
            <a:r>
              <a:rPr dirty="0">
                <a:hlinkClick r:id="rId3"/>
              </a:rPr>
              <a:t>arrow</a:t>
            </a:r>
            <a:r>
              <a:rPr dirty="0"/>
              <a:t> — lecture/</a:t>
            </a:r>
            <a:r>
              <a:rPr dirty="0" err="1"/>
              <a:t>écriture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format </a:t>
            </a:r>
            <a:r>
              <a:rPr b="1" dirty="0"/>
              <a:t>Parquet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00100" y="672754"/>
            <a:ext cx="7543800" cy="994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dirty="0"/>
              <a:t>La statistique n’est pas réservée aux supercalculateurs ni aux logiciels coûteux.</a:t>
            </a:r>
          </a:p>
          <a:p>
            <a:pPr marL="0" indent="0">
              <a:buFont typeface="Garamond" pitchFamily="18" charset="0"/>
              <a:buNone/>
            </a:pPr>
            <a:r>
              <a:rPr lang="fr-FR" dirty="0"/>
              <a:t>Avec </a:t>
            </a:r>
            <a:r>
              <a:rPr lang="fr-FR" b="1" dirty="0"/>
              <a:t>R</a:t>
            </a:r>
            <a:r>
              <a:rPr lang="fr-FR" dirty="0"/>
              <a:t> et quelques packages libres, il est possible de manipuler et d’analyser </a:t>
            </a:r>
            <a:r>
              <a:rPr lang="fr-FR" b="1" dirty="0"/>
              <a:t>des centaines de millions d’individus</a:t>
            </a:r>
            <a:r>
              <a:rPr lang="fr-FR" dirty="0"/>
              <a:t> sur un simple ordinateur.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Structure du jeu de données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936077"/>
              </p:ext>
            </p:extLst>
          </p:nvPr>
        </p:nvGraphicFramePr>
        <p:xfrm>
          <a:off x="457200" y="1506028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Colonne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>
                          <a:latin typeface="Courier"/>
                        </a:rPr>
                        <a:t>prenom</a:t>
                      </a:r>
                      <a:endParaRPr dirty="0">
                        <a:latin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Prénom simulé selon le sexe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Âge recalculé à partir de la date de naissance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date_naissance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 de naissance cohérente avec l’âge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Sexe biologique simulé (“Homme” / “Femme”)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 en cm, distribuée selon le sexe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niveau_etudes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Niveau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d’études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selon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l’âge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Aperçu des données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5154136"/>
              </p:ext>
            </p:extLst>
          </p:nvPr>
        </p:nvGraphicFramePr>
        <p:xfrm>
          <a:off x="457200" y="1533737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prenom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date_naissance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sexe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niveau_etudes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Sacha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2002-05-27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186.3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1997-05-24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183.1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CAP/BEP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Louna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1995-07-05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Femme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164.4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Master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1998-10-09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166.0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CAP/BEP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Simon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1973-06-17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Licence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Robin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1948-05-29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Homme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Collège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Formats </a:t>
            </a:r>
            <a:r>
              <a:rPr dirty="0" err="1"/>
              <a:t>produits</a:t>
            </a:r>
            <a:endParaRPr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39392"/>
              </p:ext>
            </p:extLst>
          </p:nvPr>
        </p:nvGraphicFramePr>
        <p:xfrm>
          <a:off x="457200" y="1617749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407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56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4072 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564 Mo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800100" y="3893126"/>
            <a:ext cx="7543800" cy="633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/>
              <a:t>Compatibles avec : </a:t>
            </a:r>
            <a:r>
              <a:rPr lang="fr-FR" b="1"/>
              <a:t>R</a:t>
            </a:r>
            <a:r>
              <a:rPr lang="fr-FR"/>
              <a:t>, </a:t>
            </a:r>
            <a:r>
              <a:rPr lang="fr-FR" b="1"/>
              <a:t>Python (pandas)</a:t>
            </a:r>
            <a:r>
              <a:rPr lang="fr-FR"/>
              <a:t>, </a:t>
            </a:r>
            <a:r>
              <a:rPr lang="fr-FR" b="1"/>
              <a:t>Spark</a:t>
            </a:r>
            <a:r>
              <a:rPr lang="fr-FR"/>
              <a:t>, </a:t>
            </a:r>
            <a:r>
              <a:rPr lang="fr-FR" b="1"/>
              <a:t>Arrow</a:t>
            </a:r>
            <a:r>
              <a:rPr lang="fr-FR"/>
              <a:t>, etc.</a:t>
            </a:r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CSV vs Parquet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420601"/>
              </p:ext>
            </p:extLst>
          </p:nvPr>
        </p:nvGraphicFramePr>
        <p:xfrm>
          <a:off x="519545" y="1941945"/>
          <a:ext cx="8229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Critère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CSV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Parquet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Taille du fichier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5–10× plus petit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Très rapide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Écriture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Rapide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Moyenne (compression)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Conservation des 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Compatibilité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Universelle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Outils modernes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Idéal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Échanges simples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Stockage massif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 err="1"/>
              <a:t>Analyse</a:t>
            </a:r>
            <a:r>
              <a:rPr dirty="0"/>
              <a:t> </a:t>
            </a:r>
            <a:r>
              <a:rPr dirty="0" err="1"/>
              <a:t>data.table</a:t>
            </a:r>
            <a:r>
              <a:rPr dirty="0"/>
              <a:t>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dirty="0" err="1">
                <a:latin typeface="Courier"/>
              </a:rPr>
              <a:t>Results_DT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DT[ , .(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N          =</a:t>
            </a:r>
            <a:r>
              <a:rPr dirty="0">
                <a:latin typeface="Courier"/>
              </a:rPr>
              <a:t> .N,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moy_age</a:t>
            </a:r>
            <a:r>
              <a:rPr dirty="0">
                <a:solidFill>
                  <a:srgbClr val="7D9029"/>
                </a:solidFill>
                <a:latin typeface="Courier"/>
              </a:rPr>
              <a:t>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(age),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>
                <a:solidFill>
                  <a:srgbClr val="7D9029"/>
                </a:solidFill>
                <a:latin typeface="Courier"/>
              </a:rPr>
              <a:t>p95_age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(age, </a:t>
            </a:r>
            <a:r>
              <a:rPr dirty="0">
                <a:solidFill>
                  <a:srgbClr val="40A070"/>
                </a:solidFill>
                <a:latin typeface="Courier"/>
              </a:rPr>
              <a:t>0.95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moy_taille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(taille),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sd_taille</a:t>
            </a:r>
            <a:r>
              <a:rPr dirty="0">
                <a:solidFill>
                  <a:srgbClr val="7D9029"/>
                </a:solidFill>
                <a:latin typeface="Courier"/>
              </a:rPr>
              <a:t> 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(taille)</a:t>
            </a:r>
            <a:br>
              <a:rPr dirty="0"/>
            </a:br>
            <a:r>
              <a:rPr dirty="0">
                <a:latin typeface="Courier"/>
              </a:rPr>
              <a:t>), by </a:t>
            </a:r>
            <a:r>
              <a:rPr dirty="0">
                <a:solidFill>
                  <a:srgbClr val="007020"/>
                </a:solidFill>
                <a:latin typeface="Courier"/>
              </a:rPr>
              <a:t>=</a:t>
            </a:r>
            <a:r>
              <a:rPr dirty="0">
                <a:latin typeface="Courier"/>
              </a:rPr>
              <a:t> </a:t>
            </a:r>
            <a:r>
              <a:rPr lang="fr-FR" dirty="0" err="1">
                <a:latin typeface="Courier"/>
              </a:rPr>
              <a:t>prenom</a:t>
            </a:r>
            <a:r>
              <a:rPr dirty="0">
                <a:latin typeface="Courier"/>
              </a:rPr>
              <a:t>][</a:t>
            </a:r>
            <a:r>
              <a:rPr dirty="0">
                <a:solidFill>
                  <a:srgbClr val="06287E"/>
                </a:solidFill>
                <a:latin typeface="Courier"/>
              </a:rPr>
              <a:t>order</a:t>
            </a:r>
            <a:r>
              <a:rPr dirty="0">
                <a:latin typeface="Courier"/>
              </a:rPr>
              <a:t>(</a:t>
            </a:r>
            <a:r>
              <a:rPr lang="fr-FR" dirty="0" err="1">
                <a:latin typeface="Courier"/>
              </a:rPr>
              <a:t>prenom</a:t>
            </a:r>
            <a:r>
              <a:rPr dirty="0">
                <a:latin typeface="Courier"/>
              </a:rPr>
              <a:t>)]</a:t>
            </a:r>
          </a:p>
          <a:p>
            <a:pPr lvl="0"/>
            <a:r>
              <a:rPr dirty="0"/>
              <a:t>Lecture </a:t>
            </a:r>
            <a:r>
              <a:rPr dirty="0" err="1"/>
              <a:t>complète</a:t>
            </a:r>
            <a:r>
              <a:rPr dirty="0"/>
              <a:t> du CSV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mémoire</a:t>
            </a:r>
            <a:endParaRPr dirty="0"/>
          </a:p>
          <a:p>
            <a:pPr lvl="0"/>
            <a:r>
              <a:rPr dirty="0" err="1"/>
              <a:t>Calcul</a:t>
            </a:r>
            <a:r>
              <a:rPr dirty="0"/>
              <a:t> ultra-</a:t>
            </a:r>
            <a:r>
              <a:rPr dirty="0" err="1"/>
              <a:t>rapide</a:t>
            </a:r>
            <a:r>
              <a:rPr dirty="0"/>
              <a:t> </a:t>
            </a:r>
            <a:r>
              <a:rPr dirty="0" err="1"/>
              <a:t>une</a:t>
            </a:r>
            <a:r>
              <a:rPr dirty="0"/>
              <a:t> </a:t>
            </a:r>
            <a:r>
              <a:rPr dirty="0" err="1"/>
              <a:t>fois</a:t>
            </a:r>
            <a:r>
              <a:rPr dirty="0"/>
              <a:t> chargé</a:t>
            </a:r>
          </a:p>
          <a:p>
            <a:pPr lvl="0"/>
            <a:r>
              <a:rPr dirty="0" err="1"/>
              <a:t>Excellente</a:t>
            </a:r>
            <a:r>
              <a:rPr dirty="0"/>
              <a:t> performance RAM</a:t>
            </a:r>
          </a:p>
          <a:p>
            <a:pPr lvl="0"/>
            <a:r>
              <a:rPr dirty="0" err="1"/>
              <a:t>Limite</a:t>
            </a:r>
            <a:r>
              <a:rPr dirty="0"/>
              <a:t> : </a:t>
            </a:r>
            <a:r>
              <a:rPr dirty="0" err="1"/>
              <a:t>mémoire</a:t>
            </a:r>
            <a:r>
              <a:rPr dirty="0"/>
              <a:t> disponible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Analyse Arrow (Parquet)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indent="0">
              <a:buNone/>
            </a:pPr>
            <a:r>
              <a:rPr dirty="0">
                <a:latin typeface="Courier"/>
              </a:rPr>
              <a:t>query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DTPQ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group_by</a:t>
            </a:r>
            <a:r>
              <a:rPr dirty="0">
                <a:latin typeface="Courier"/>
              </a:rPr>
              <a:t>(</a:t>
            </a:r>
            <a:r>
              <a:rPr lang="fr-FR" dirty="0" err="1">
                <a:latin typeface="Courier"/>
              </a:rPr>
              <a:t>prenom</a:t>
            </a:r>
            <a:r>
              <a:rPr dirty="0">
                <a:latin typeface="Courier"/>
              </a:rPr>
              <a:t>) </a:t>
            </a:r>
            <a:r>
              <a:rPr dirty="0">
                <a:solidFill>
                  <a:srgbClr val="4070A0"/>
                </a:solidFill>
                <a:latin typeface="Courier"/>
              </a:rPr>
              <a:t>%&gt;%</a:t>
            </a:r>
            <a:br>
              <a:rPr dirty="0"/>
            </a:br>
            <a:r>
              <a:rPr dirty="0">
                <a:latin typeface="Courier"/>
              </a:rPr>
              <a:t>  </a:t>
            </a:r>
            <a:r>
              <a:rPr dirty="0" err="1">
                <a:solidFill>
                  <a:srgbClr val="06287E"/>
                </a:solidFill>
                <a:latin typeface="Courier"/>
              </a:rPr>
              <a:t>summarise</a:t>
            </a:r>
            <a:r>
              <a:rPr dirty="0">
                <a:latin typeface="Courier"/>
              </a:rPr>
              <a:t>(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N      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n</a:t>
            </a:r>
            <a:r>
              <a:rPr dirty="0">
                <a:latin typeface="Courier"/>
              </a:rPr>
              <a:t>(),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moy_age</a:t>
            </a:r>
            <a:r>
              <a:rPr dirty="0">
                <a:solidFill>
                  <a:srgbClr val="7D9029"/>
                </a:solidFill>
                <a:latin typeface="Courier"/>
              </a:rPr>
              <a:t>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(age),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>
                <a:solidFill>
                  <a:srgbClr val="7D9029"/>
                </a:solidFill>
                <a:latin typeface="Courier"/>
              </a:rPr>
              <a:t>p95_age   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quantile</a:t>
            </a:r>
            <a:r>
              <a:rPr dirty="0">
                <a:latin typeface="Courier"/>
              </a:rPr>
              <a:t>(age, </a:t>
            </a:r>
            <a:r>
              <a:rPr dirty="0">
                <a:solidFill>
                  <a:srgbClr val="40A070"/>
                </a:solidFill>
                <a:latin typeface="Courier"/>
              </a:rPr>
              <a:t>0.95</a:t>
            </a:r>
            <a:r>
              <a:rPr dirty="0">
                <a:latin typeface="Courier"/>
              </a:rPr>
              <a:t>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moy_taille</a:t>
            </a:r>
            <a:r>
              <a:rPr dirty="0">
                <a:solidFill>
                  <a:srgbClr val="7D9029"/>
                </a:solidFill>
                <a:latin typeface="Courier"/>
              </a:rPr>
              <a:t> =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mean</a:t>
            </a:r>
            <a:r>
              <a:rPr dirty="0">
                <a:latin typeface="Courier"/>
              </a:rPr>
              <a:t>(taille),</a:t>
            </a:r>
            <a:br>
              <a:rPr dirty="0"/>
            </a:br>
            <a:r>
              <a:rPr dirty="0">
                <a:latin typeface="Courier"/>
              </a:rPr>
              <a:t>    </a:t>
            </a:r>
            <a:r>
              <a:rPr dirty="0" err="1">
                <a:solidFill>
                  <a:srgbClr val="7D9029"/>
                </a:solidFill>
                <a:latin typeface="Courier"/>
              </a:rPr>
              <a:t>sd_taille</a:t>
            </a:r>
            <a:r>
              <a:rPr dirty="0">
                <a:solidFill>
                  <a:srgbClr val="7D9029"/>
                </a:solidFill>
                <a:latin typeface="Courier"/>
              </a:rPr>
              <a:t>  =</a:t>
            </a:r>
            <a:r>
              <a:rPr dirty="0">
                <a:latin typeface="Courier"/>
              </a:rPr>
              <a:t> </a:t>
            </a:r>
            <a:r>
              <a:rPr dirty="0" err="1">
                <a:solidFill>
                  <a:srgbClr val="06287E"/>
                </a:solidFill>
                <a:latin typeface="Courier"/>
              </a:rPr>
              <a:t>sd</a:t>
            </a:r>
            <a:r>
              <a:rPr dirty="0">
                <a:latin typeface="Courier"/>
              </a:rPr>
              <a:t>(taille)</a:t>
            </a:r>
            <a:br>
              <a:rPr dirty="0"/>
            </a:br>
            <a:r>
              <a:rPr dirty="0">
                <a:latin typeface="Courier"/>
              </a:rPr>
              <a:t>  )</a:t>
            </a:r>
            <a:br>
              <a:rPr dirty="0"/>
            </a:br>
            <a:r>
              <a:rPr dirty="0" err="1">
                <a:latin typeface="Courier"/>
              </a:rPr>
              <a:t>Results_Parquet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07020"/>
                </a:solidFill>
                <a:latin typeface="Courier"/>
              </a:rPr>
              <a:t>&lt;-</a:t>
            </a:r>
            <a:r>
              <a:rPr dirty="0">
                <a:latin typeface="Courier"/>
              </a:rPr>
              <a:t> query </a:t>
            </a:r>
            <a:r>
              <a:rPr dirty="0">
                <a:solidFill>
                  <a:srgbClr val="4070A0"/>
                </a:solidFill>
                <a:latin typeface="Courier"/>
              </a:rPr>
              <a:t>|&gt;</a:t>
            </a:r>
            <a:r>
              <a:rPr dirty="0">
                <a:latin typeface="Courier"/>
              </a:rPr>
              <a:t> </a:t>
            </a:r>
            <a:r>
              <a:rPr dirty="0">
                <a:solidFill>
                  <a:srgbClr val="06287E"/>
                </a:solidFill>
                <a:latin typeface="Courier"/>
              </a:rPr>
              <a:t>collect</a:t>
            </a:r>
            <a:r>
              <a:rPr dirty="0">
                <a:latin typeface="Courier"/>
              </a:rPr>
              <a:t>()</a:t>
            </a:r>
          </a:p>
          <a:p>
            <a:pPr lvl="0"/>
            <a:r>
              <a:rPr dirty="0"/>
              <a:t>Lecture </a:t>
            </a:r>
            <a:r>
              <a:rPr b="1" dirty="0"/>
              <a:t>lazy</a:t>
            </a:r>
            <a:r>
              <a:rPr dirty="0"/>
              <a:t> (à la </a:t>
            </a:r>
            <a:r>
              <a:rPr dirty="0" err="1"/>
              <a:t>demande</a:t>
            </a:r>
            <a:r>
              <a:rPr dirty="0"/>
              <a:t>)</a:t>
            </a:r>
          </a:p>
          <a:p>
            <a:pPr lvl="0"/>
            <a:r>
              <a:rPr dirty="0" err="1"/>
              <a:t>Colonnes</a:t>
            </a:r>
            <a:r>
              <a:rPr dirty="0"/>
              <a:t> lues : </a:t>
            </a:r>
            <a:r>
              <a:rPr dirty="0">
                <a:latin typeface="Courier"/>
              </a:rPr>
              <a:t>age</a:t>
            </a:r>
            <a:r>
              <a:rPr dirty="0"/>
              <a:t>, </a:t>
            </a:r>
            <a:r>
              <a:rPr dirty="0">
                <a:latin typeface="Courier"/>
              </a:rPr>
              <a:t>taille</a:t>
            </a:r>
          </a:p>
          <a:p>
            <a:pPr lvl="0"/>
            <a:r>
              <a:rPr dirty="0" err="1"/>
              <a:t>Calcul</a:t>
            </a:r>
            <a:r>
              <a:rPr dirty="0"/>
              <a:t> </a:t>
            </a:r>
            <a:r>
              <a:rPr b="1" dirty="0" err="1"/>
              <a:t>déporté</a:t>
            </a:r>
            <a:r>
              <a:rPr dirty="0"/>
              <a:t> dans Arrow</a:t>
            </a:r>
          </a:p>
          <a:p>
            <a:pPr lvl="0"/>
            <a:r>
              <a:rPr dirty="0" err="1"/>
              <a:t>Idéal</a:t>
            </a:r>
            <a:r>
              <a:rPr dirty="0"/>
              <a:t> pour données </a:t>
            </a:r>
            <a:r>
              <a:rPr dirty="0" err="1"/>
              <a:t>massives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481946"/>
            <a:ext cx="7543800" cy="5709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 err="1"/>
              <a:t>Comparaison</a:t>
            </a:r>
            <a:r>
              <a:rPr dirty="0"/>
              <a:t> et performance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964242"/>
              </p:ext>
            </p:extLst>
          </p:nvPr>
        </p:nvGraphicFramePr>
        <p:xfrm>
          <a:off x="457200" y="1108864"/>
          <a:ext cx="82169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73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arrow</a:t>
                      </a:r>
                      <a:r>
                        <a:t> (Parquet)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data.table</a:t>
                      </a:r>
                      <a:r>
                        <a:t> (CSV)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Lazy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RAM complète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Colonnaire, compressé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Texte brut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Colonnes 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Sélectives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Toutes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Calcul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Moteur 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Local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Performance grands volumes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Excellente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Limitée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Idéal pour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Big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Données locales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6955361"/>
              </p:ext>
            </p:extLst>
          </p:nvPr>
        </p:nvGraphicFramePr>
        <p:xfrm>
          <a:off x="457200" y="3320472"/>
          <a:ext cx="82296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Taille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 err="1"/>
                        <a:t>Génération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Analyse (Arrow)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Analyse (data.table)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1.0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0.1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0.2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0.4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2.0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b="1"/>
                        <a:t>100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87.2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4.3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dirty="0"/>
                        <a:t>17.8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4636424"/>
            <a:ext cx="7543800" cy="3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37160" indent="-137160" algn="l" defTabSz="685800" rtl="0" eaLnBrk="1" latinLnBrk="0" hangingPunct="1">
              <a:lnSpc>
                <a:spcPct val="100000"/>
              </a:lnSpc>
              <a:spcBef>
                <a:spcPts val="67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438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indent="-13716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0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500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Garamond" pitchFamily="18" charset="0"/>
              <a:buNone/>
            </a:pPr>
            <a:r>
              <a:rPr lang="fr-FR" dirty="0"/>
              <a:t>Croissance quasi linéaire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24</TotalTime>
  <Words>596</Words>
  <Application>Microsoft Office PowerPoint</Application>
  <PresentationFormat>Affichage à l'écran (16:9)</PresentationFormat>
  <Paragraphs>158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Calibri</vt:lpstr>
      <vt:lpstr>Courier</vt:lpstr>
      <vt:lpstr>Garamond</vt:lpstr>
      <vt:lpstr>Savon</vt:lpstr>
      <vt:lpstr>Explorer une population de 100 millions de personnes… pour zéro budget</vt:lpstr>
      <vt:lpstr>Objectif du projet</vt:lpstr>
      <vt:lpstr>Structure du jeu de données</vt:lpstr>
      <vt:lpstr>Aperçu des données</vt:lpstr>
      <vt:lpstr>Formats produits</vt:lpstr>
      <vt:lpstr>CSV vs Parquet</vt:lpstr>
      <vt:lpstr>Analyse data.table (CSV)</vt:lpstr>
      <vt:lpstr>Analyse Arrow (Parquet)</vt:lpstr>
      <vt:lpstr>Comparaison et performance</vt:lpstr>
      <vt:lpstr>En résumé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Explorer une population de 100 millions de personnes… pour zéro budget</dc:title>
  <dc:creator>Laurent PELLET - ISPF</dc:creator>
  <cp:keywords/>
  <cp:lastModifiedBy>Laurent PELLET</cp:lastModifiedBy>
  <cp:revision>11</cp:revision>
  <dcterms:created xsi:type="dcterms:W3CDTF">2025-10-16T01:21:17Z</dcterms:created>
  <dcterms:modified xsi:type="dcterms:W3CDTF">2025-10-17T21:52:02Z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