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8" r:id="rId3"/>
    <p:sldId id="271" r:id="rId4"/>
    <p:sldId id="257" r:id="rId5"/>
    <p:sldId id="273" r:id="rId6"/>
    <p:sldId id="275" r:id="rId7"/>
    <p:sldId id="276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3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0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41EB5C9-1307-BA42-ABA2-0BC069CD8E7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165" y="3908295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8295"/>
            <a:ext cx="1584198" cy="171450"/>
          </a:xfr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5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8308"/>
            <a:ext cx="6398514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4667252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76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88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arrow" TargetMode="External"/><Relationship Id="rId2" Type="http://schemas.openxmlformats.org/officeDocument/2006/relationships/hyperlink" Target="https://rdatatable.gitlab.io/data.tab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8101" y="1839299"/>
            <a:ext cx="4793863" cy="1354174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3000" dirty="0"/>
              <a:t>Explorer </a:t>
            </a:r>
            <a:r>
              <a:rPr sz="3000" dirty="0" err="1"/>
              <a:t>une</a:t>
            </a:r>
            <a:r>
              <a:rPr sz="3000" dirty="0"/>
              <a:t> population de 100 millions de </a:t>
            </a:r>
            <a:r>
              <a:rPr sz="3000" dirty="0" err="1"/>
              <a:t>personnes</a:t>
            </a:r>
            <a:r>
              <a:rPr sz="3000" dirty="0"/>
              <a:t>… pour </a:t>
            </a:r>
            <a:r>
              <a:rPr sz="3000" dirty="0" err="1"/>
              <a:t>zéro</a:t>
            </a:r>
            <a:r>
              <a:rPr sz="3000" dirty="0"/>
              <a:t> budget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649" y="3875627"/>
            <a:ext cx="1445035" cy="21544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800" dirty="0"/>
              <a:t>Laurent PELLET - ISPF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1500A1-1AB2-6CCB-3B62-EC714089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16" y="2731201"/>
            <a:ext cx="1373247" cy="135417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B2731F3B-6B52-AA2A-B511-003622DC2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6680" y="1058656"/>
            <a:ext cx="1295399" cy="1023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835CFC-7E81-7003-5F24-537D106B5E56}"/>
              </a:ext>
            </a:extLst>
          </p:cNvPr>
          <p:cNvSpPr txBox="1"/>
          <p:nvPr/>
        </p:nvSpPr>
        <p:spPr>
          <a:xfrm>
            <a:off x="2432928" y="3903075"/>
            <a:ext cx="34552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chemeClr val="accent1">
                    <a:lumMod val="75000"/>
                  </a:schemeClr>
                </a:solidFill>
              </a:rPr>
              <a:t>https://github.com/ISPF/100millions/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Formats </a:t>
            </a:r>
            <a:r>
              <a:rPr dirty="0" err="1"/>
              <a:t>produits</a:t>
            </a: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9392"/>
              </p:ext>
            </p:extLst>
          </p:nvPr>
        </p:nvGraphicFramePr>
        <p:xfrm>
          <a:off x="457200" y="1617749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Parquet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 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407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56 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4072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564 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>
          <a:xfrm>
            <a:off x="800100" y="3893126"/>
            <a:ext cx="7543800" cy="63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fr-FR"/>
              <a:t>Compatibles avec : </a:t>
            </a:r>
            <a:r>
              <a:rPr lang="fr-FR" b="1"/>
              <a:t>R</a:t>
            </a:r>
            <a:r>
              <a:rPr lang="fr-FR"/>
              <a:t>, </a:t>
            </a:r>
            <a:r>
              <a:rPr lang="fr-FR" b="1"/>
              <a:t>Python (pandas)</a:t>
            </a:r>
            <a:r>
              <a:rPr lang="fr-FR"/>
              <a:t>, </a:t>
            </a:r>
            <a:r>
              <a:rPr lang="fr-FR" b="1"/>
              <a:t>Spark</a:t>
            </a:r>
            <a:r>
              <a:rPr lang="fr-FR"/>
              <a:t>, </a:t>
            </a:r>
            <a:r>
              <a:rPr lang="fr-FR" b="1"/>
              <a:t>Arrow</a:t>
            </a:r>
            <a:r>
              <a:rPr lang="fr-FR"/>
              <a:t>, etc.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CSV vs Parquet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420601"/>
              </p:ext>
            </p:extLst>
          </p:nvPr>
        </p:nvGraphicFramePr>
        <p:xfrm>
          <a:off x="519545" y="1941945"/>
          <a:ext cx="8229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Critère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Parquet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Taille du fichier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5–10× plus petit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Très rapide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Écriture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Rapide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Moyenne (compression)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Conservation des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Compatibilité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Universelle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Outils modernes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Idéal pour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Échanges 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Stockage massif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Analyse</a:t>
            </a:r>
            <a:r>
              <a:rPr dirty="0"/>
              <a:t> </a:t>
            </a:r>
            <a:r>
              <a:rPr dirty="0" err="1"/>
              <a:t>data.table</a:t>
            </a:r>
            <a:r>
              <a:rPr dirty="0"/>
              <a:t>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Results_DT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DT[ , .(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N          =</a:t>
            </a:r>
            <a:r>
              <a:rPr dirty="0">
                <a:latin typeface="Courier"/>
              </a:rPr>
              <a:t> .N,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moy_age</a:t>
            </a:r>
            <a:r>
              <a:rPr dirty="0">
                <a:solidFill>
                  <a:srgbClr val="7D9029"/>
                </a:solidFill>
                <a:latin typeface="Courier"/>
              </a:rPr>
              <a:t> 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(age),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p95_age 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quantile</a:t>
            </a:r>
            <a:r>
              <a:rPr dirty="0">
                <a:latin typeface="Courier"/>
              </a:rPr>
              <a:t>(age, </a:t>
            </a:r>
            <a:r>
              <a:rPr dirty="0">
                <a:solidFill>
                  <a:srgbClr val="40A070"/>
                </a:solidFill>
                <a:latin typeface="Courier"/>
              </a:rPr>
              <a:t>0.95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moy_taille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(taille),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sd_taille</a:t>
            </a:r>
            <a:r>
              <a:rPr dirty="0">
                <a:solidFill>
                  <a:srgbClr val="7D9029"/>
                </a:solidFill>
                <a:latin typeface="Courier"/>
              </a:rPr>
              <a:t> 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sd</a:t>
            </a:r>
            <a:r>
              <a:rPr dirty="0">
                <a:latin typeface="Courier"/>
              </a:rPr>
              <a:t>(taille)</a:t>
            </a:r>
            <a:br>
              <a:rPr dirty="0"/>
            </a:br>
            <a:r>
              <a:rPr dirty="0">
                <a:latin typeface="Courier"/>
              </a:rPr>
              <a:t>), by </a:t>
            </a:r>
            <a:r>
              <a:rPr dirty="0">
                <a:solidFill>
                  <a:srgbClr val="007020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lang="fr-FR" dirty="0" err="1">
                <a:latin typeface="Courier"/>
              </a:rPr>
              <a:t>prenom</a:t>
            </a:r>
            <a:r>
              <a:rPr dirty="0">
                <a:latin typeface="Courier"/>
              </a:rPr>
              <a:t>][</a:t>
            </a:r>
            <a:r>
              <a:rPr dirty="0">
                <a:solidFill>
                  <a:srgbClr val="06287E"/>
                </a:solidFill>
                <a:latin typeface="Courier"/>
              </a:rPr>
              <a:t>order</a:t>
            </a:r>
            <a:r>
              <a:rPr dirty="0">
                <a:latin typeface="Courier"/>
              </a:rPr>
              <a:t>(</a:t>
            </a:r>
            <a:r>
              <a:rPr lang="fr-FR" dirty="0" err="1">
                <a:latin typeface="Courier"/>
              </a:rPr>
              <a:t>prenom</a:t>
            </a:r>
            <a:r>
              <a:rPr dirty="0">
                <a:latin typeface="Courier"/>
              </a:rPr>
              <a:t>)]</a:t>
            </a:r>
          </a:p>
          <a:p>
            <a:pPr lvl="0"/>
            <a:r>
              <a:rPr dirty="0"/>
              <a:t>Lecture </a:t>
            </a:r>
            <a:r>
              <a:rPr dirty="0" err="1"/>
              <a:t>complète</a:t>
            </a:r>
            <a:r>
              <a:rPr dirty="0"/>
              <a:t> du CSV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mémoire</a:t>
            </a:r>
            <a:endParaRPr dirty="0"/>
          </a:p>
          <a:p>
            <a:pPr lvl="0"/>
            <a:r>
              <a:rPr dirty="0" err="1"/>
              <a:t>Calcul</a:t>
            </a:r>
            <a:r>
              <a:rPr dirty="0"/>
              <a:t> ultra-</a:t>
            </a:r>
            <a:r>
              <a:rPr dirty="0" err="1"/>
              <a:t>rapide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fois</a:t>
            </a:r>
            <a:r>
              <a:rPr dirty="0"/>
              <a:t> chargé</a:t>
            </a:r>
          </a:p>
          <a:p>
            <a:pPr lvl="0"/>
            <a:r>
              <a:rPr dirty="0" err="1"/>
              <a:t>Excellente</a:t>
            </a:r>
            <a:r>
              <a:rPr dirty="0"/>
              <a:t> performance RAM</a:t>
            </a:r>
          </a:p>
          <a:p>
            <a:pPr lvl="0"/>
            <a:r>
              <a:rPr dirty="0" err="1"/>
              <a:t>Limite</a:t>
            </a:r>
            <a:r>
              <a:rPr dirty="0"/>
              <a:t> : </a:t>
            </a:r>
            <a:r>
              <a:rPr dirty="0" err="1"/>
              <a:t>mémoire</a:t>
            </a:r>
            <a:r>
              <a:rPr dirty="0"/>
              <a:t> disponible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Arrow (Parquet)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query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DTPQ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dirty="0">
                <a:latin typeface="Courier"/>
              </a:rPr>
              <a:t>(</a:t>
            </a:r>
            <a:r>
              <a:rPr lang="fr-FR" dirty="0" err="1">
                <a:latin typeface="Courier"/>
              </a:rPr>
              <a:t>prenom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summarise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N       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n</a:t>
            </a:r>
            <a:r>
              <a:rPr dirty="0">
                <a:latin typeface="Courier"/>
              </a:rPr>
              <a:t>(),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moy_age</a:t>
            </a:r>
            <a:r>
              <a:rPr dirty="0">
                <a:solidFill>
                  <a:srgbClr val="7D9029"/>
                </a:solidFill>
                <a:latin typeface="Courier"/>
              </a:rPr>
              <a:t> 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(age),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p95_age 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quantile</a:t>
            </a:r>
            <a:r>
              <a:rPr dirty="0">
                <a:latin typeface="Courier"/>
              </a:rPr>
              <a:t>(age, </a:t>
            </a:r>
            <a:r>
              <a:rPr dirty="0">
                <a:solidFill>
                  <a:srgbClr val="40A070"/>
                </a:solidFill>
                <a:latin typeface="Courier"/>
              </a:rPr>
              <a:t>0.95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moy_taille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(taille),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sd_taille</a:t>
            </a:r>
            <a:r>
              <a:rPr dirty="0">
                <a:solidFill>
                  <a:srgbClr val="7D9029"/>
                </a:solidFill>
                <a:latin typeface="Courier"/>
              </a:rPr>
              <a:t> 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sd</a:t>
            </a:r>
            <a:r>
              <a:rPr dirty="0">
                <a:latin typeface="Courier"/>
              </a:rPr>
              <a:t>(taille)</a:t>
            </a:r>
            <a:br>
              <a:rPr dirty="0"/>
            </a:br>
            <a:r>
              <a:rPr dirty="0">
                <a:latin typeface="Courier"/>
              </a:rPr>
              <a:t>  )</a:t>
            </a:r>
            <a:br>
              <a:rPr dirty="0"/>
            </a:br>
            <a:r>
              <a:rPr dirty="0" err="1">
                <a:latin typeface="Courier"/>
              </a:rPr>
              <a:t>Results_Parquet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query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collect</a:t>
            </a:r>
            <a:r>
              <a:rPr dirty="0">
                <a:latin typeface="Courier"/>
              </a:rPr>
              <a:t>()</a:t>
            </a:r>
          </a:p>
          <a:p>
            <a:pPr lvl="0"/>
            <a:r>
              <a:rPr dirty="0"/>
              <a:t>Lecture </a:t>
            </a:r>
            <a:r>
              <a:rPr b="1" dirty="0"/>
              <a:t>lazy</a:t>
            </a:r>
            <a:r>
              <a:rPr dirty="0"/>
              <a:t> (à la </a:t>
            </a:r>
            <a:r>
              <a:rPr dirty="0" err="1"/>
              <a:t>demande</a:t>
            </a:r>
            <a:r>
              <a:rPr dirty="0"/>
              <a:t>)</a:t>
            </a:r>
          </a:p>
          <a:p>
            <a:pPr lvl="0"/>
            <a:r>
              <a:rPr dirty="0" err="1"/>
              <a:t>Colonnes</a:t>
            </a:r>
            <a:r>
              <a:rPr dirty="0"/>
              <a:t> lues : </a:t>
            </a:r>
            <a:r>
              <a:rPr dirty="0">
                <a:latin typeface="Courier"/>
              </a:rPr>
              <a:t>age</a:t>
            </a:r>
            <a:r>
              <a:rPr dirty="0"/>
              <a:t>, </a:t>
            </a:r>
            <a:r>
              <a:rPr dirty="0">
                <a:latin typeface="Courier"/>
              </a:rPr>
              <a:t>taille</a:t>
            </a:r>
          </a:p>
          <a:p>
            <a:pPr lvl="0"/>
            <a:r>
              <a:rPr dirty="0" err="1"/>
              <a:t>Calcul</a:t>
            </a:r>
            <a:r>
              <a:rPr dirty="0"/>
              <a:t> </a:t>
            </a:r>
            <a:r>
              <a:rPr b="1" dirty="0" err="1"/>
              <a:t>déporté</a:t>
            </a:r>
            <a:r>
              <a:rPr dirty="0"/>
              <a:t> dans Arrow</a:t>
            </a:r>
          </a:p>
          <a:p>
            <a:pPr lvl="0"/>
            <a:r>
              <a:rPr dirty="0" err="1"/>
              <a:t>Idéal</a:t>
            </a:r>
            <a:r>
              <a:rPr dirty="0"/>
              <a:t> pour données </a:t>
            </a:r>
            <a:r>
              <a:rPr dirty="0" err="1"/>
              <a:t>massives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57099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Comparaison</a:t>
            </a:r>
            <a:r>
              <a:rPr dirty="0"/>
              <a:t> et 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964242"/>
              </p:ext>
            </p:extLst>
          </p:nvPr>
        </p:nvGraphicFramePr>
        <p:xfrm>
          <a:off x="457200" y="1108864"/>
          <a:ext cx="82169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arrow</a:t>
                      </a:r>
                      <a:r>
                        <a:t> (Parquet)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data.table</a:t>
                      </a:r>
                      <a:r>
                        <a:t> (CSV)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RAM complète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Colonnaire, compressé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Texte brut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Colonnes 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Sélectives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Toutes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Calcul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Moteur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Performance grands volumes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Excellente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Limitée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Idéal pour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Données locales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955361"/>
              </p:ext>
            </p:extLst>
          </p:nvPr>
        </p:nvGraphicFramePr>
        <p:xfrm>
          <a:off x="457200" y="3320472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Génération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Analyse (Arrow)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Analyse (data.table)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1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10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8.4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100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87.2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4.3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17.8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636424"/>
            <a:ext cx="7543800" cy="3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fr-FR" dirty="0"/>
              <a:t>Croissance quasi linéaire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En résumé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Arrow + Parquet</a:t>
            </a:r>
            <a:r>
              <a:t> : pour lire et agréger rapidement d’énormes volumes sans les charger intégralement.</a:t>
            </a:r>
          </a:p>
          <a:p>
            <a:pPr lvl="0"/>
            <a:r>
              <a:rPr b="1"/>
              <a:t>data.table + CSV</a:t>
            </a:r>
            <a:r>
              <a:t> : pour des analyses rapides en RAM.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681403"/>
            <a:ext cx="7543800" cy="10287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Objectif du </a:t>
            </a:r>
            <a:r>
              <a:rPr dirty="0" err="1"/>
              <a:t>projet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812472"/>
            <a:ext cx="7543800" cy="1713807"/>
          </a:xfrm>
        </p:spPr>
        <p:txBody>
          <a:bodyPr/>
          <a:lstStyle/>
          <a:p>
            <a:pPr lvl="0"/>
            <a:r>
              <a:rPr dirty="0" err="1"/>
              <a:t>Générer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b="1" dirty="0"/>
              <a:t>population fictive </a:t>
            </a:r>
            <a:r>
              <a:rPr b="1" dirty="0" err="1"/>
              <a:t>réaliste</a:t>
            </a:r>
            <a:r>
              <a:rPr dirty="0"/>
              <a:t> </a:t>
            </a:r>
            <a:r>
              <a:rPr dirty="0" err="1"/>
              <a:t>composée</a:t>
            </a:r>
            <a:r>
              <a:rPr dirty="0"/>
              <a:t> de millions </a:t>
            </a:r>
            <a:r>
              <a:rPr dirty="0" err="1"/>
              <a:t>d’individus</a:t>
            </a:r>
            <a:r>
              <a:rPr dirty="0"/>
              <a:t>, </a:t>
            </a:r>
            <a:r>
              <a:rPr dirty="0" err="1"/>
              <a:t>dotés</a:t>
            </a:r>
            <a:r>
              <a:rPr dirty="0"/>
              <a:t> de </a:t>
            </a:r>
            <a:r>
              <a:rPr dirty="0" err="1"/>
              <a:t>caractéristiques</a:t>
            </a:r>
            <a:r>
              <a:rPr dirty="0"/>
              <a:t> </a:t>
            </a:r>
            <a:r>
              <a:rPr dirty="0" err="1"/>
              <a:t>cohérentes</a:t>
            </a:r>
            <a:r>
              <a:rPr dirty="0"/>
              <a:t>.</a:t>
            </a:r>
          </a:p>
          <a:p>
            <a:pPr lvl="0"/>
            <a:r>
              <a:rPr dirty="0" err="1"/>
              <a:t>L’analyser</a:t>
            </a:r>
            <a:r>
              <a:rPr dirty="0"/>
              <a:t> </a:t>
            </a:r>
            <a:r>
              <a:rPr dirty="0" err="1"/>
              <a:t>rapidement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utilisant</a:t>
            </a:r>
            <a:r>
              <a:rPr dirty="0"/>
              <a:t> deux </a:t>
            </a:r>
            <a:r>
              <a:rPr dirty="0" err="1"/>
              <a:t>méthodes</a:t>
            </a:r>
            <a:endParaRPr dirty="0"/>
          </a:p>
          <a:p>
            <a:pPr lvl="1"/>
            <a:r>
              <a:rPr dirty="0" err="1">
                <a:hlinkClick r:id="rId2"/>
              </a:rPr>
              <a:t>data.table</a:t>
            </a:r>
            <a:r>
              <a:rPr dirty="0"/>
              <a:t> — </a:t>
            </a:r>
            <a:r>
              <a:rPr dirty="0" err="1"/>
              <a:t>génération</a:t>
            </a:r>
            <a:r>
              <a:rPr dirty="0"/>
              <a:t> </a:t>
            </a:r>
            <a:r>
              <a:rPr dirty="0" err="1"/>
              <a:t>vectorisée</a:t>
            </a:r>
            <a:r>
              <a:rPr dirty="0"/>
              <a:t> ultra-</a:t>
            </a:r>
            <a:r>
              <a:rPr dirty="0" err="1"/>
              <a:t>rapide</a:t>
            </a:r>
            <a:br>
              <a:rPr dirty="0"/>
            </a:br>
            <a:endParaRPr dirty="0"/>
          </a:p>
          <a:p>
            <a:pPr lvl="1"/>
            <a:r>
              <a:rPr dirty="0">
                <a:hlinkClick r:id="rId3"/>
              </a:rPr>
              <a:t>arrow</a:t>
            </a:r>
            <a:r>
              <a:rPr dirty="0"/>
              <a:t> — lecture/</a:t>
            </a:r>
            <a:r>
              <a:rPr dirty="0" err="1"/>
              <a:t>écriture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format </a:t>
            </a:r>
            <a:r>
              <a:rPr b="1" dirty="0"/>
              <a:t>Parquet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672754"/>
            <a:ext cx="7543800" cy="994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fr-FR" dirty="0"/>
              <a:t>La statistique n’est pas réservée aux supercalculateurs ni aux logiciels coûteux.</a:t>
            </a:r>
          </a:p>
          <a:p>
            <a:pPr marL="0" indent="0">
              <a:buFont typeface="Garamond" pitchFamily="18" charset="0"/>
              <a:buNone/>
            </a:pPr>
            <a:r>
              <a:rPr lang="fr-FR" dirty="0"/>
              <a:t>Avec </a:t>
            </a:r>
            <a:r>
              <a:rPr lang="fr-FR" b="1" dirty="0"/>
              <a:t>R</a:t>
            </a:r>
            <a:r>
              <a:rPr lang="fr-FR" dirty="0"/>
              <a:t> et quelques packages libres, il est possible de manipuler et d’analyser </a:t>
            </a:r>
            <a:r>
              <a:rPr lang="fr-FR" b="1" dirty="0"/>
              <a:t>des centaines de millions d’individus</a:t>
            </a:r>
            <a:r>
              <a:rPr lang="fr-FR" dirty="0"/>
              <a:t> sur un simple ordinateur.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4456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Ordre</a:t>
            </a:r>
            <a:br>
              <a:rPr dirty="0"/>
            </a:br>
            <a:r>
              <a:rPr dirty="0"/>
              <a:t>de</a:t>
            </a:r>
            <a:br>
              <a:rPr dirty="0"/>
            </a:br>
            <a:r>
              <a:rPr dirty="0"/>
              <a:t>grandeur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28" y="339956"/>
            <a:ext cx="7543800" cy="7209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💳 </a:t>
            </a:r>
            <a:r>
              <a:rPr b="1" dirty="0"/>
              <a:t>Transactions &amp; argent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057378"/>
              </p:ext>
            </p:extLst>
          </p:nvPr>
        </p:nvGraphicFramePr>
        <p:xfrm>
          <a:off x="457200" y="1193800"/>
          <a:ext cx="821690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Domaine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Volume typique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Équivalence avec 100 millions de lignes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💳 Transactions carte Visa (monde)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~600 millions/jour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≈ </a:t>
                      </a:r>
                      <a:r>
                        <a:rPr b="1" dirty="0"/>
                        <a:t>1/6 de la </a:t>
                      </a:r>
                      <a:r>
                        <a:rPr b="1" dirty="0" err="1"/>
                        <a:t>journée</a:t>
                      </a:r>
                      <a:r>
                        <a:rPr b="1" dirty="0"/>
                        <a:t> Visa </a:t>
                      </a:r>
                      <a:r>
                        <a:rPr b="1" dirty="0" err="1"/>
                        <a:t>mondiale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6C3EC07-AD57-1E7F-4F1E-2A173B8AF88E}"/>
              </a:ext>
            </a:extLst>
          </p:cNvPr>
          <p:cNvSpPr txBox="1">
            <a:spLocks/>
          </p:cNvSpPr>
          <p:nvPr/>
        </p:nvSpPr>
        <p:spPr>
          <a:xfrm>
            <a:off x="800100" y="2198004"/>
            <a:ext cx="7543800" cy="74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 dirty="0"/>
              <a:t>🌐 </a:t>
            </a:r>
            <a:r>
              <a:rPr lang="fr-FR" b="1" dirty="0"/>
              <a:t>Réseaux sociaux et web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0A3D340-30E1-0D71-24FD-D793DE2BF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144494"/>
              </p:ext>
            </p:extLst>
          </p:nvPr>
        </p:nvGraphicFramePr>
        <p:xfrm>
          <a:off x="457200" y="2787073"/>
          <a:ext cx="822960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Domaine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Volume typique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Équivalence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📸 Photos 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~95 millions/jour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≈ </a:t>
                      </a:r>
                      <a:r>
                        <a:rPr b="1"/>
                        <a:t>toutes les photos postées chaque jour sur Instagram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📷 Photos 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~350 millions/jour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≈ </a:t>
                      </a:r>
                      <a:r>
                        <a:rPr b="1"/>
                        <a:t>un tiers des photos postées sur Facebook en une journée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🐦 Tweets publiés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~500 millions/jour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≈ </a:t>
                      </a:r>
                      <a:r>
                        <a:rPr b="1"/>
                        <a:t>20 % des tweets quotidiens mondiaux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💬 Messages WhatsApp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~100 milliards/jour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≈ </a:t>
                      </a:r>
                      <a:r>
                        <a:rPr b="1" dirty="0"/>
                        <a:t>0,1 % des messages WhatsApp </a:t>
                      </a:r>
                      <a:r>
                        <a:rPr b="1" dirty="0" err="1"/>
                        <a:t>quotidiens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67199"/>
            <a:ext cx="7543800" cy="10287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📦 </a:t>
            </a:r>
            <a:r>
              <a:rPr b="1" dirty="0" err="1"/>
              <a:t>Industrie</a:t>
            </a:r>
            <a:r>
              <a:rPr b="1" dirty="0"/>
              <a:t> &amp; </a:t>
            </a:r>
            <a:r>
              <a:rPr b="1" dirty="0" err="1"/>
              <a:t>logistique</a:t>
            </a:r>
            <a:endParaRPr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Domaine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Volume typique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Équivalence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📦 Colis traités par 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~66 millions/jour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≈ </a:t>
                      </a:r>
                      <a:r>
                        <a:rPr b="1"/>
                        <a:t>1,5 jour d’activité Amazon monde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🚚 Colis livrés par La Poste/Colissimo (France)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~2 millions/jour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≈ </a:t>
                      </a:r>
                      <a:r>
                        <a:rPr b="1"/>
                        <a:t>50 jours d’activité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751609" y="2253481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📞 </a:t>
            </a:r>
            <a:r>
              <a:rPr lang="fr-FR" b="1"/>
              <a:t>Télécom &amp; numérique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350349"/>
              </p:ext>
            </p:extLst>
          </p:nvPr>
        </p:nvGraphicFramePr>
        <p:xfrm>
          <a:off x="408709" y="2965335"/>
          <a:ext cx="8229600" cy="139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Domaine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Volume typique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Équivalence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📱 SMS envoyés en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~150 millions/jour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≈ </a:t>
                      </a:r>
                      <a:r>
                        <a:rPr b="1"/>
                        <a:t>les SMS envoyés en France en une journée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📡 Appels téléphoniques en 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~100 millions/jour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≈ </a:t>
                      </a:r>
                      <a:r>
                        <a:rPr b="1"/>
                        <a:t>un jour complet de communications téléphoniques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🔌 Requêtes Internet 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~8,5 milliards/jour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100 millions ≈ </a:t>
                      </a:r>
                      <a:r>
                        <a:rPr b="1"/>
                        <a:t>15 minutes de recherches 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🚗 </a:t>
            </a:r>
            <a:r>
              <a:rPr b="1" dirty="0" err="1"/>
              <a:t>Mobilité</a:t>
            </a:r>
            <a:r>
              <a:rPr b="1" dirty="0"/>
              <a:t> &amp; transport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894309"/>
              </p:ext>
            </p:extLst>
          </p:nvPr>
        </p:nvGraphicFramePr>
        <p:xfrm>
          <a:off x="457200" y="1512454"/>
          <a:ext cx="82423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Domaine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Volume typique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Équivalence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🚗 </a:t>
                      </a:r>
                      <a:r>
                        <a:rPr dirty="0" err="1"/>
                        <a:t>Trajets</a:t>
                      </a:r>
                      <a:r>
                        <a:rPr dirty="0"/>
                        <a:t> Uber monde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~25 millions/jour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≈ </a:t>
                      </a:r>
                      <a:r>
                        <a:rPr b="1"/>
                        <a:t>4 jours d’activité Uber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🚆 Voyages SNCF (annuel ~1,7 milliard)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~4,6 millions/jour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≈ </a:t>
                      </a:r>
                      <a:r>
                        <a:rPr b="1"/>
                        <a:t>3 semaines de trajets SNCF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✈️ Passagers aériens monde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~12 millions/jour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≈ </a:t>
                      </a:r>
                      <a:r>
                        <a:rPr b="1" dirty="0"/>
                        <a:t>8 </a:t>
                      </a:r>
                      <a:r>
                        <a:rPr b="1" dirty="0" err="1"/>
                        <a:t>jours</a:t>
                      </a:r>
                      <a:r>
                        <a:rPr b="1" dirty="0"/>
                        <a:t> de </a:t>
                      </a:r>
                      <a:r>
                        <a:rPr b="1" dirty="0" err="1"/>
                        <a:t>trafic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aérien</a:t>
                      </a:r>
                      <a:r>
                        <a:rPr b="1" dirty="0"/>
                        <a:t> </a:t>
                      </a:r>
                      <a:r>
                        <a:rPr b="1" dirty="0" err="1"/>
                        <a:t>mondial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94456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Le jeu </a:t>
            </a:r>
            <a:br>
              <a:rPr dirty="0"/>
            </a:br>
            <a:r>
              <a:rPr dirty="0"/>
              <a:t>de données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77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Structure du jeu de données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936077"/>
              </p:ext>
            </p:extLst>
          </p:nvPr>
        </p:nvGraphicFramePr>
        <p:xfrm>
          <a:off x="457200" y="1506028"/>
          <a:ext cx="8229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Colonne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>
                          <a:latin typeface="Courier"/>
                        </a:rPr>
                        <a:t>prenom</a:t>
                      </a:r>
                      <a:endParaRPr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Prénom simulé selon le sexe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Âge recalculé à partir de la date de naissance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date_naissance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 de naissance cohérente avec l’âge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sexe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Sexe biologique simulé (“Homme” / “Femme”)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Taille en cm, distribuée selon le sexe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niveau_etudes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Niveau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d’études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selon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l’âge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Aperçu des données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54136"/>
              </p:ext>
            </p:extLst>
          </p:nvPr>
        </p:nvGraphicFramePr>
        <p:xfrm>
          <a:off x="457200" y="1533737"/>
          <a:ext cx="8229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prenom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date_naissance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niveau_etudes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Sacha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2002-05-27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1997-05-24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CAP/BEP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1995-07-05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Femme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1998-10-09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CAP/BEP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1973-06-17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177.8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Licence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Robin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1948-05-29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Collège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27</TotalTime>
  <Words>880</Words>
  <Application>Microsoft Office PowerPoint</Application>
  <PresentationFormat>Affichage à l'écran (16:9)</PresentationFormat>
  <Paragraphs>221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Calibri</vt:lpstr>
      <vt:lpstr>Courier</vt:lpstr>
      <vt:lpstr>Garamond</vt:lpstr>
      <vt:lpstr>Savon</vt:lpstr>
      <vt:lpstr>Explorer une population de 100 millions de personnes… pour zéro budget</vt:lpstr>
      <vt:lpstr>Objectif du projet</vt:lpstr>
      <vt:lpstr>Ordre de grandeur</vt:lpstr>
      <vt:lpstr>💳 Transactions &amp; argent</vt:lpstr>
      <vt:lpstr>📦 Industrie &amp; logistique</vt:lpstr>
      <vt:lpstr>🚗 Mobilité &amp; transport</vt:lpstr>
      <vt:lpstr>Le jeu  de données</vt:lpstr>
      <vt:lpstr>Structure du jeu de données</vt:lpstr>
      <vt:lpstr>Aperçu des données</vt:lpstr>
      <vt:lpstr>Formats produits</vt:lpstr>
      <vt:lpstr>CSV vs Parquet</vt:lpstr>
      <vt:lpstr>Analyse data.table (CSV)</vt:lpstr>
      <vt:lpstr>Analyse Arrow (Parquet)</vt:lpstr>
      <vt:lpstr>Comparaison et performance</vt:lpstr>
      <vt:lpstr>En résumé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Explorer une population de 100 millions de personnes… pour zéro budget</dc:title>
  <dc:creator>Laurent PELLET - ISPF</dc:creator>
  <cp:keywords/>
  <cp:lastModifiedBy>Laurent PELLET</cp:lastModifiedBy>
  <cp:revision>15</cp:revision>
  <dcterms:created xsi:type="dcterms:W3CDTF">2025-10-16T01:21:17Z</dcterms:created>
  <dcterms:modified xsi:type="dcterms:W3CDTF">2025-10-20T23:39:37Z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