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8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arrow" TargetMode="External"/><Relationship Id="rId2" Type="http://schemas.openxmlformats.org/officeDocument/2006/relationships/hyperlink" Target="https://rdatatable.gitlab.io/data.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101" y="1839299"/>
            <a:ext cx="4793863" cy="1354174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000" dirty="0"/>
              <a:t>Explorer </a:t>
            </a:r>
            <a:r>
              <a:rPr sz="3000" dirty="0" err="1"/>
              <a:t>une</a:t>
            </a:r>
            <a:r>
              <a:rPr sz="3000" dirty="0"/>
              <a:t> population de 100 millions de </a:t>
            </a:r>
            <a:r>
              <a:rPr sz="3000" dirty="0" err="1"/>
              <a:t>personnes</a:t>
            </a:r>
            <a:r>
              <a:rPr sz="3000" dirty="0"/>
              <a:t>… pour </a:t>
            </a:r>
            <a:r>
              <a:rPr sz="3000" dirty="0" err="1"/>
              <a:t>zéro</a:t>
            </a:r>
            <a:r>
              <a:rPr sz="3000" dirty="0"/>
              <a:t> budget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649" y="3875627"/>
            <a:ext cx="1445035" cy="2154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800" dirty="0"/>
              <a:t>Laurent PELLET - ISPF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500A1-1AB2-6CCB-3B62-EC714089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6" y="2731201"/>
            <a:ext cx="1373247" cy="135417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B2731F3B-6B52-AA2A-B511-003622DC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680" y="1058656"/>
            <a:ext cx="1295399" cy="1023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835CFC-7E81-7003-5F24-537D106B5E56}"/>
              </a:ext>
            </a:extLst>
          </p:cNvPr>
          <p:cNvSpPr txBox="1"/>
          <p:nvPr/>
        </p:nvSpPr>
        <p:spPr>
          <a:xfrm>
            <a:off x="2432928" y="3903075"/>
            <a:ext cx="34552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accent1">
                    <a:lumMod val="75000"/>
                  </a:schemeClr>
                </a:solidFill>
              </a:rPr>
              <a:t>https://github.com/ISPF/100millions/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En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Arrow + Parquet</a:t>
            </a:r>
            <a:r>
              <a:t> : pour lire et agréger rapidement d’énormes volumes sans les charger intégralement.</a:t>
            </a:r>
          </a:p>
          <a:p>
            <a:pPr lvl="0"/>
            <a:r>
              <a:rPr b="1"/>
              <a:t>data.table + CSV</a:t>
            </a:r>
            <a:r>
              <a:t> : pour des analyses rapides en 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81403"/>
            <a:ext cx="7543800" cy="10287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Objectif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812472"/>
            <a:ext cx="7543800" cy="1713807"/>
          </a:xfrm>
        </p:spPr>
        <p:txBody>
          <a:bodyPr/>
          <a:lstStyle/>
          <a:p>
            <a:pPr lvl="0"/>
            <a:r>
              <a:rPr dirty="0" err="1"/>
              <a:t>Générer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b="1" dirty="0"/>
              <a:t>population fictive </a:t>
            </a:r>
            <a:r>
              <a:rPr b="1" dirty="0" err="1"/>
              <a:t>réaliste</a:t>
            </a:r>
            <a:r>
              <a:rPr dirty="0"/>
              <a:t> </a:t>
            </a:r>
            <a:r>
              <a:rPr dirty="0" err="1"/>
              <a:t>composée</a:t>
            </a:r>
            <a:r>
              <a:rPr dirty="0"/>
              <a:t> de millions </a:t>
            </a:r>
            <a:r>
              <a:rPr dirty="0" err="1"/>
              <a:t>d’individus</a:t>
            </a:r>
            <a:r>
              <a:rPr dirty="0"/>
              <a:t>, </a:t>
            </a:r>
            <a:r>
              <a:rPr dirty="0" err="1"/>
              <a:t>dotés</a:t>
            </a:r>
            <a:r>
              <a:rPr dirty="0"/>
              <a:t> de </a:t>
            </a:r>
            <a:r>
              <a:rPr dirty="0" err="1"/>
              <a:t>caractéristiques</a:t>
            </a:r>
            <a:r>
              <a:rPr dirty="0"/>
              <a:t> </a:t>
            </a:r>
            <a:r>
              <a:rPr dirty="0" err="1"/>
              <a:t>cohérentes</a:t>
            </a:r>
            <a:r>
              <a:rPr dirty="0"/>
              <a:t>.</a:t>
            </a:r>
          </a:p>
          <a:p>
            <a:pPr lvl="0"/>
            <a:r>
              <a:rPr dirty="0" err="1"/>
              <a:t>L’analyser</a:t>
            </a:r>
            <a:r>
              <a:rPr dirty="0"/>
              <a:t> </a:t>
            </a:r>
            <a:r>
              <a:rPr dirty="0" err="1"/>
              <a:t>rapidement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utilisant</a:t>
            </a:r>
            <a:r>
              <a:rPr dirty="0"/>
              <a:t> deux </a:t>
            </a:r>
            <a:r>
              <a:rPr dirty="0" err="1"/>
              <a:t>méthodes</a:t>
            </a:r>
            <a:endParaRPr dirty="0"/>
          </a:p>
          <a:p>
            <a:pPr lvl="1"/>
            <a:r>
              <a:rPr dirty="0" err="1">
                <a:hlinkClick r:id="rId2"/>
              </a:rPr>
              <a:t>data.table</a:t>
            </a:r>
            <a:r>
              <a:rPr dirty="0"/>
              <a:t> — </a:t>
            </a:r>
            <a:r>
              <a:rPr dirty="0" err="1"/>
              <a:t>génération</a:t>
            </a:r>
            <a:r>
              <a:rPr dirty="0"/>
              <a:t> </a:t>
            </a:r>
            <a:r>
              <a:rPr dirty="0" err="1"/>
              <a:t>vectorisée</a:t>
            </a:r>
            <a:r>
              <a:rPr dirty="0"/>
              <a:t> ultra-</a:t>
            </a:r>
            <a:r>
              <a:rPr dirty="0" err="1"/>
              <a:t>rapide</a:t>
            </a:r>
            <a:br>
              <a:rPr dirty="0"/>
            </a:br>
            <a:endParaRPr dirty="0"/>
          </a:p>
          <a:p>
            <a:pPr lvl="1"/>
            <a:r>
              <a:rPr dirty="0">
                <a:hlinkClick r:id="rId3"/>
              </a:rPr>
              <a:t>arrow</a:t>
            </a:r>
            <a:r>
              <a:rPr dirty="0"/>
              <a:t> — lecture/</a:t>
            </a:r>
            <a:r>
              <a:rPr dirty="0" err="1"/>
              <a:t>écriture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format </a:t>
            </a:r>
            <a:r>
              <a:rPr b="1" dirty="0"/>
              <a:t>Parquet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672754"/>
            <a:ext cx="7543800" cy="99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dirty="0"/>
              <a:t>La statistique n’est pas réservée aux supercalculateurs ni aux logiciels coûteux.</a:t>
            </a:r>
          </a:p>
          <a:p>
            <a:pPr marL="0" indent="0">
              <a:buFont typeface="Garamond" pitchFamily="18" charset="0"/>
              <a:buNone/>
            </a:pPr>
            <a:r>
              <a:rPr lang="fr-FR" dirty="0"/>
              <a:t>Avec </a:t>
            </a:r>
            <a:r>
              <a:rPr lang="fr-FR" b="1" dirty="0"/>
              <a:t>R</a:t>
            </a:r>
            <a:r>
              <a:rPr lang="fr-FR" dirty="0"/>
              <a:t> et quelques packages libres, il est possible de manipuler et d’analyser </a:t>
            </a:r>
            <a:r>
              <a:rPr lang="fr-FR" b="1" dirty="0"/>
              <a:t>des centaines de millions d’individus</a:t>
            </a:r>
            <a:r>
              <a:rPr lang="fr-FR" dirty="0"/>
              <a:t> sur un simple ordinateur.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Structure du jeu de données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936077"/>
              </p:ext>
            </p:extLst>
          </p:nvPr>
        </p:nvGraphicFramePr>
        <p:xfrm>
          <a:off x="457200" y="1506028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Colonne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>
                          <a:latin typeface="Courier"/>
                        </a:rPr>
                        <a:t>prenom</a:t>
                      </a:r>
                      <a:endParaRPr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Prénom simulé selon le 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Âge recalculé à partir de la date de 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date_naissance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 de naissance cohérente avec l’âge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Sexe biologique simulé (“Homme” / “Femme”)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 en cm, distribuée selon le 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niveau_etudes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Niveau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d’études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selon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l’âge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Aperçu des données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54136"/>
              </p:ext>
            </p:extLst>
          </p:nvPr>
        </p:nvGraphicFramePr>
        <p:xfrm>
          <a:off x="457200" y="1533737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prenom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date_naissance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niveau_etudes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2002-05-27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1997-05-24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CAP/BEP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1995-07-05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Femme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1998-10-09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CAP/BEP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1973-06-17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1948-05-29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Collège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Formats </a:t>
            </a:r>
            <a:r>
              <a:rPr dirty="0" err="1"/>
              <a:t>produits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9392"/>
              </p:ext>
            </p:extLst>
          </p:nvPr>
        </p:nvGraphicFramePr>
        <p:xfrm>
          <a:off x="457200" y="1617749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407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4072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564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3893126"/>
            <a:ext cx="7543800" cy="63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/>
              <a:t>Compatibles avec : </a:t>
            </a:r>
            <a:r>
              <a:rPr lang="fr-FR" b="1"/>
              <a:t>R</a:t>
            </a:r>
            <a:r>
              <a:rPr lang="fr-FR"/>
              <a:t>, </a:t>
            </a:r>
            <a:r>
              <a:rPr lang="fr-FR" b="1"/>
              <a:t>Python (pandas)</a:t>
            </a:r>
            <a:r>
              <a:rPr lang="fr-FR"/>
              <a:t>, </a:t>
            </a:r>
            <a:r>
              <a:rPr lang="fr-FR" b="1"/>
              <a:t>Spark</a:t>
            </a:r>
            <a:r>
              <a:rPr lang="fr-FR"/>
              <a:t>, </a:t>
            </a:r>
            <a:r>
              <a:rPr lang="fr-FR" b="1"/>
              <a:t>Arrow</a:t>
            </a:r>
            <a:r>
              <a:rPr lang="fr-FR"/>
              <a:t>, etc.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CSV vs Parquet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20601"/>
              </p:ext>
            </p:extLst>
          </p:nvPr>
        </p:nvGraphicFramePr>
        <p:xfrm>
          <a:off x="519545" y="1941945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Critère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 du 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5–10× plus 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Très rapide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Rapide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Moyenne (compression)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Conservation des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Compatibilité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Universelle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Outils modernes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Idéal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Échanges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Stockage massif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Analyse</a:t>
            </a:r>
            <a:r>
              <a:rPr dirty="0"/>
              <a:t> </a:t>
            </a:r>
            <a:r>
              <a:rPr dirty="0" err="1"/>
              <a:t>data.table</a:t>
            </a:r>
            <a:r>
              <a:rPr dirty="0"/>
              <a:t>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Results_DT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DT[ , .(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N          =</a:t>
            </a:r>
            <a:r>
              <a:rPr dirty="0">
                <a:latin typeface="Courier"/>
              </a:rPr>
              <a:t> .N,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moy_age</a:t>
            </a:r>
            <a:r>
              <a:rPr dirty="0">
                <a:solidFill>
                  <a:srgbClr val="7D9029"/>
                </a:solidFill>
                <a:latin typeface="Courier"/>
              </a:rPr>
              <a:t>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(age),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p95_age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(age, </a:t>
            </a:r>
            <a:r>
              <a:rPr dirty="0">
                <a:solidFill>
                  <a:srgbClr val="40A070"/>
                </a:solidFill>
                <a:latin typeface="Courier"/>
              </a:rPr>
              <a:t>0.95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moy_taille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(taille),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sd_taille</a:t>
            </a:r>
            <a:r>
              <a:rPr dirty="0">
                <a:solidFill>
                  <a:srgbClr val="7D9029"/>
                </a:solidFill>
                <a:latin typeface="Courier"/>
              </a:rPr>
              <a:t> 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(taille)</a:t>
            </a:r>
            <a:br>
              <a:rPr dirty="0"/>
            </a:br>
            <a:r>
              <a:rPr dirty="0">
                <a:latin typeface="Courier"/>
              </a:rPr>
              <a:t>), by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age][</a:t>
            </a:r>
            <a:r>
              <a:rPr dirty="0">
                <a:solidFill>
                  <a:srgbClr val="06287E"/>
                </a:solidFill>
                <a:latin typeface="Courier"/>
              </a:rPr>
              <a:t>order</a:t>
            </a:r>
            <a:r>
              <a:rPr dirty="0">
                <a:latin typeface="Courier"/>
              </a:rPr>
              <a:t>(age)]</a:t>
            </a:r>
          </a:p>
          <a:p>
            <a:pPr lvl="0"/>
            <a:r>
              <a:rPr dirty="0"/>
              <a:t>Lecture </a:t>
            </a:r>
            <a:r>
              <a:rPr dirty="0" err="1"/>
              <a:t>complète</a:t>
            </a:r>
            <a:r>
              <a:rPr dirty="0"/>
              <a:t> du CSV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mémoire</a:t>
            </a:r>
            <a:endParaRPr dirty="0"/>
          </a:p>
          <a:p>
            <a:pPr lvl="0"/>
            <a:r>
              <a:rPr dirty="0" err="1"/>
              <a:t>Calcul</a:t>
            </a:r>
            <a:r>
              <a:rPr dirty="0"/>
              <a:t> ultra-</a:t>
            </a:r>
            <a:r>
              <a:rPr dirty="0" err="1"/>
              <a:t>rapide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chargé</a:t>
            </a:r>
          </a:p>
          <a:p>
            <a:pPr lvl="0"/>
            <a:r>
              <a:rPr dirty="0" err="1"/>
              <a:t>Excellente</a:t>
            </a:r>
            <a:r>
              <a:rPr dirty="0"/>
              <a:t> performance RAM</a:t>
            </a:r>
          </a:p>
          <a:p>
            <a:pPr lvl="0"/>
            <a:r>
              <a:rPr dirty="0" err="1"/>
              <a:t>Limite</a:t>
            </a:r>
            <a:r>
              <a:rPr dirty="0"/>
              <a:t> : </a:t>
            </a:r>
            <a:r>
              <a:rPr dirty="0" err="1"/>
              <a:t>mémoire</a:t>
            </a:r>
            <a:r>
              <a:rPr dirty="0"/>
              <a:t> disponible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Arrow (Parquet)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query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DTPQ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(age)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   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moy_age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(age),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p95_age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(age,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moy_taille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(taille),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sd_taille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(taille)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Results_Parquet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query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collect</a:t>
            </a:r>
            <a:r>
              <a:rPr>
                <a:latin typeface="Courier"/>
              </a:rPr>
              <a:t>()</a:t>
            </a:r>
          </a:p>
          <a:p>
            <a:pPr lvl="0"/>
            <a:r>
              <a:t>Lecture </a:t>
            </a:r>
            <a:r>
              <a:rPr b="1"/>
              <a:t>lazy</a:t>
            </a:r>
            <a:r>
              <a:t> (à la demande)</a:t>
            </a:r>
          </a:p>
          <a:p>
            <a:pPr lvl="0"/>
            <a:r>
              <a:t>Colonnes lues : </a:t>
            </a:r>
            <a:r>
              <a:rPr>
                <a:latin typeface="Courier"/>
              </a:rPr>
              <a:t>age</a:t>
            </a:r>
            <a:r>
              <a:t>, </a:t>
            </a:r>
            <a:r>
              <a:rPr>
                <a:latin typeface="Courier"/>
              </a:rPr>
              <a:t>taille</a:t>
            </a:r>
          </a:p>
          <a:p>
            <a:pPr lvl="0"/>
            <a:r>
              <a:t>Calcul </a:t>
            </a:r>
            <a:r>
              <a:rPr b="1"/>
              <a:t>déporté</a:t>
            </a:r>
            <a:r>
              <a:t> dans Arrow</a:t>
            </a:r>
          </a:p>
          <a:p>
            <a:pPr lvl="0"/>
            <a:r>
              <a:t>Idéal pour données massives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5709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Comparaison</a:t>
            </a:r>
            <a:r>
              <a:rPr dirty="0"/>
              <a:t> et 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964242"/>
              </p:ext>
            </p:extLst>
          </p:nvPr>
        </p:nvGraphicFramePr>
        <p:xfrm>
          <a:off x="457200" y="1108864"/>
          <a:ext cx="82169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arrow</a:t>
                      </a:r>
                      <a:r>
                        <a:t> (Parquet)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data.table</a:t>
                      </a:r>
                      <a:r>
                        <a:t> (CSV)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RAM complète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Colonnaire, compressé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Texte brut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Colonnes 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Sélectives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Moteur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Performance grands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Excellente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Limitée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Idéal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Données locales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955361"/>
              </p:ext>
            </p:extLst>
          </p:nvPr>
        </p:nvGraphicFramePr>
        <p:xfrm>
          <a:off x="457200" y="3320472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Génération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Analyse (Arrow)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Analyse (data.table)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87.2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17.8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636424"/>
            <a:ext cx="7543800" cy="3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dirty="0"/>
              <a:t>Croissance quasi linéaire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</TotalTime>
  <Words>596</Words>
  <Application>Microsoft Office PowerPoint</Application>
  <PresentationFormat>Affichage à l'écran (16:9)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Courier</vt:lpstr>
      <vt:lpstr>Garamond</vt:lpstr>
      <vt:lpstr>Savon</vt:lpstr>
      <vt:lpstr>Explorer une population de 100 millions de personnes… pour zéro budget</vt:lpstr>
      <vt:lpstr>Objectif du projet</vt:lpstr>
      <vt:lpstr>Structure du jeu de données</vt:lpstr>
      <vt:lpstr>Aperçu des données</vt:lpstr>
      <vt:lpstr>Formats produits</vt:lpstr>
      <vt:lpstr>CSV vs Parquet</vt:lpstr>
      <vt:lpstr>Analyse data.table (CSV)</vt:lpstr>
      <vt:lpstr>Analyse Arrow (Parquet)</vt:lpstr>
      <vt:lpstr>Comparaison et performance</vt:lpstr>
      <vt:lpstr>En résumé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une population de 100 millions de personnes… pour zéro budget</dc:title>
  <dc:creator>Laurent PELLET - ISPF</dc:creator>
  <cp:keywords/>
  <cp:lastModifiedBy>Laurent PELLET</cp:lastModifiedBy>
  <cp:revision>8</cp:revision>
  <dcterms:created xsi:type="dcterms:W3CDTF">2025-10-16T01:21:17Z</dcterms:created>
  <dcterms:modified xsi:type="dcterms:W3CDTF">2025-10-16T01:39:12Z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