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3"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F27A20-50AA-4027-BF8D-708E511EF701}" v="998" dt="2020-11-03T08:05:43.908"/>
    <p1510:client id="{B8BC7E7A-B3A3-6813-D782-95E3458F90D9}" v="9" dt="2020-11-03T08:15:21.371"/>
    <p1510:client id="{ED03CA58-182B-69D2-E991-6559BFBC0A34}" v="280" dt="2021-01-11T20:46:19.1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634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73815-2707-4475-8F1A-B873CB631BB4}" type="datetimeFigureOut">
              <a:rPr lang="en-US" dirty="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11383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4AFB99-0EAB-4182-AFF8-E214C82A68F6}" type="datetimeFigureOut">
              <a:rPr lang="en-US" dirty="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43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D3794B-289A-4A80-97D7-111025398D45}" type="datetimeFigureOut">
              <a:rPr lang="en-US" dirty="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71362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888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6A301-0538-44EC-B09D-202E1042A48B}" type="datetimeFigureOut">
              <a:rPr lang="en-US" dirty="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487107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89574A-8875-45EF-8EA2-3CAA0F7ABC4C}" type="datetimeFigureOut">
              <a:rPr lang="en-US" dirty="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8622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EF4D4C-5367-4C26-9E2B-D8088D7FCA81}" type="datetimeFigureOut">
              <a:rPr lang="en-US" dirty="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450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9973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1430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171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1/12/2021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607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3.pn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err="1"/>
              <a:t>Github</a:t>
            </a:r>
            <a:r>
              <a:rPr lang="en-US"/>
              <a:t> project</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MADE BY TEAM: </a:t>
            </a:r>
            <a:endParaRPr lang="en-US">
              <a:cs typeface="Calibri"/>
            </a:endParaRPr>
          </a:p>
          <a:p>
            <a:r>
              <a:rPr lang="en-US" dirty="0">
                <a:cs typeface="Calibri"/>
              </a:rPr>
              <a:t>Sosila v2</a:t>
            </a:r>
          </a:p>
        </p:txBody>
      </p:sp>
      <p:pic>
        <p:nvPicPr>
          <p:cNvPr id="5" name="Picture 5" descr="A picture containing icon&#10;&#10;Description automatically generated">
            <a:extLst>
              <a:ext uri="{FF2B5EF4-FFF2-40B4-BE49-F238E27FC236}">
                <a16:creationId xmlns:a16="http://schemas.microsoft.com/office/drawing/2014/main" id="{0EC2B926-4F74-4997-B62D-BAFCBF398797}"/>
              </a:ext>
            </a:extLst>
          </p:cNvPr>
          <p:cNvPicPr>
            <a:picLocks noChangeAspect="1"/>
          </p:cNvPicPr>
          <p:nvPr/>
        </p:nvPicPr>
        <p:blipFill>
          <a:blip r:embed="rId4"/>
          <a:stretch>
            <a:fillRect/>
          </a:stretch>
        </p:blipFill>
        <p:spPr>
          <a:xfrm>
            <a:off x="3499735" y="5104932"/>
            <a:ext cx="1107710" cy="1082727"/>
          </a:xfrm>
          <a:prstGeom prst="rect">
            <a:avLst/>
          </a:prstGeom>
        </p:spPr>
      </p:pic>
      <p:pic>
        <p:nvPicPr>
          <p:cNvPr id="4" name="Slide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81940" y="5787843"/>
            <a:ext cx="799632" cy="799632"/>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78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606DC-A916-4373-8045-D415B6B167C7}"/>
              </a:ext>
            </a:extLst>
          </p:cNvPr>
          <p:cNvSpPr>
            <a:spLocks noGrp="1"/>
          </p:cNvSpPr>
          <p:nvPr>
            <p:ph type="title"/>
          </p:nvPr>
        </p:nvSpPr>
        <p:spPr/>
        <p:txBody>
          <a:bodyPr/>
          <a:lstStyle/>
          <a:p>
            <a:r>
              <a:rPr lang="en-US"/>
              <a:t>Who are we?</a:t>
            </a:r>
          </a:p>
        </p:txBody>
      </p:sp>
      <p:graphicFrame>
        <p:nvGraphicFramePr>
          <p:cNvPr id="4" name="Table 4">
            <a:extLst>
              <a:ext uri="{FF2B5EF4-FFF2-40B4-BE49-F238E27FC236}">
                <a16:creationId xmlns:a16="http://schemas.microsoft.com/office/drawing/2014/main" id="{877ED7E7-CFE2-4E44-90A1-C79E08E4BE38}"/>
              </a:ext>
            </a:extLst>
          </p:cNvPr>
          <p:cNvGraphicFramePr>
            <a:graphicFrameLocks noGrp="1"/>
          </p:cNvGraphicFramePr>
          <p:nvPr>
            <p:ph idx="1"/>
            <p:extLst>
              <p:ext uri="{D42A27DB-BD31-4B8C-83A1-F6EECF244321}">
                <p14:modId xmlns:p14="http://schemas.microsoft.com/office/powerpoint/2010/main" val="1503495841"/>
              </p:ext>
            </p:extLst>
          </p:nvPr>
        </p:nvGraphicFramePr>
        <p:xfrm>
          <a:off x="1023938" y="2286000"/>
          <a:ext cx="10517218" cy="3878501"/>
        </p:xfrm>
        <a:graphic>
          <a:graphicData uri="http://schemas.openxmlformats.org/drawingml/2006/table">
            <a:tbl>
              <a:tblPr firstRow="1" bandRow="1">
                <a:tableStyleId>{5C22544A-7EE6-4342-B048-85BDC9FD1C3A}</a:tableStyleId>
              </a:tblPr>
              <a:tblGrid>
                <a:gridCol w="5258609">
                  <a:extLst>
                    <a:ext uri="{9D8B030D-6E8A-4147-A177-3AD203B41FA5}">
                      <a16:colId xmlns:a16="http://schemas.microsoft.com/office/drawing/2014/main" val="3672949550"/>
                    </a:ext>
                  </a:extLst>
                </a:gridCol>
                <a:gridCol w="5258609">
                  <a:extLst>
                    <a:ext uri="{9D8B030D-6E8A-4147-A177-3AD203B41FA5}">
                      <a16:colId xmlns:a16="http://schemas.microsoft.com/office/drawing/2014/main" val="3391873819"/>
                    </a:ext>
                  </a:extLst>
                </a:gridCol>
              </a:tblGrid>
              <a:tr h="646417">
                <a:tc>
                  <a:txBody>
                    <a:bodyPr/>
                    <a:lstStyle/>
                    <a:p>
                      <a:pPr algn="ctr"/>
                      <a:r>
                        <a:rPr lang="en-US" sz="2800" dirty="0"/>
                        <a:t>Name</a:t>
                      </a:r>
                    </a:p>
                  </a:txBody>
                  <a:tcPr/>
                </a:tc>
                <a:tc>
                  <a:txBody>
                    <a:bodyPr/>
                    <a:lstStyle/>
                    <a:p>
                      <a:pPr algn="ctr"/>
                      <a:r>
                        <a:rPr lang="en-US" sz="2800" dirty="0"/>
                        <a:t>Role</a:t>
                      </a:r>
                    </a:p>
                  </a:txBody>
                  <a:tcPr/>
                </a:tc>
                <a:extLst>
                  <a:ext uri="{0D108BD9-81ED-4DB2-BD59-A6C34878D82A}">
                    <a16:rowId xmlns:a16="http://schemas.microsoft.com/office/drawing/2014/main" val="3699567323"/>
                  </a:ext>
                </a:extLst>
              </a:tr>
              <a:tr h="646417">
                <a:tc>
                  <a:txBody>
                    <a:bodyPr/>
                    <a:lstStyle/>
                    <a:p>
                      <a:r>
                        <a:rPr lang="en-US" dirty="0"/>
                        <a:t>Ivan </a:t>
                      </a:r>
                      <a:r>
                        <a:rPr lang="en-US" dirty="0" err="1"/>
                        <a:t>Parashkevov</a:t>
                      </a:r>
                      <a:r>
                        <a:rPr lang="en-US" dirty="0"/>
                        <a:t> – X B</a:t>
                      </a:r>
                    </a:p>
                    <a:p>
                      <a:pPr lvl="0">
                        <a:buNone/>
                      </a:pPr>
                      <a:r>
                        <a:rPr lang="en-US" dirty="0"/>
                        <a:t>ISParashkevov@codingburgas.bg</a:t>
                      </a:r>
                    </a:p>
                  </a:txBody>
                  <a:tcPr/>
                </a:tc>
                <a:tc>
                  <a:txBody>
                    <a:bodyPr/>
                    <a:lstStyle/>
                    <a:p>
                      <a:pPr algn="ctr"/>
                      <a:r>
                        <a:rPr lang="en-US" sz="2400" dirty="0"/>
                        <a:t>Scrum Trainer</a:t>
                      </a:r>
                    </a:p>
                  </a:txBody>
                  <a:tcPr anchor="ctr"/>
                </a:tc>
                <a:extLst>
                  <a:ext uri="{0D108BD9-81ED-4DB2-BD59-A6C34878D82A}">
                    <a16:rowId xmlns:a16="http://schemas.microsoft.com/office/drawing/2014/main" val="2883606714"/>
                  </a:ext>
                </a:extLst>
              </a:tr>
              <a:tr h="646417">
                <a:tc>
                  <a:txBody>
                    <a:bodyPr/>
                    <a:lstStyle/>
                    <a:p>
                      <a:r>
                        <a:rPr lang="en-US" dirty="0"/>
                        <a:t>Viktor </a:t>
                      </a:r>
                      <a:r>
                        <a:rPr lang="en-US" dirty="0" err="1"/>
                        <a:t>Velizarov</a:t>
                      </a:r>
                      <a:r>
                        <a:rPr lang="en-US" dirty="0"/>
                        <a:t> – X A</a:t>
                      </a:r>
                    </a:p>
                    <a:p>
                      <a:pPr lvl="0">
                        <a:buNone/>
                      </a:pPr>
                      <a:r>
                        <a:rPr lang="en-US" dirty="0"/>
                        <a:t>VVVelizarov18@codingburgas.bg</a:t>
                      </a:r>
                    </a:p>
                  </a:txBody>
                  <a:tcPr/>
                </a:tc>
                <a:tc>
                  <a:txBody>
                    <a:bodyPr/>
                    <a:lstStyle/>
                    <a:p>
                      <a:pPr lvl="0" algn="ctr">
                        <a:buNone/>
                      </a:pPr>
                      <a:r>
                        <a:rPr lang="en-US" sz="2400" b="0" i="0" u="none" strike="noStrike" noProof="0" dirty="0">
                          <a:latin typeface="Tw Cen MT"/>
                        </a:rPr>
                        <a:t>Back-end developer</a:t>
                      </a:r>
                      <a:endParaRPr lang="en-US" sz="2400" dirty="0"/>
                    </a:p>
                  </a:txBody>
                  <a:tcPr anchor="ctr"/>
                </a:tc>
                <a:extLst>
                  <a:ext uri="{0D108BD9-81ED-4DB2-BD59-A6C34878D82A}">
                    <a16:rowId xmlns:a16="http://schemas.microsoft.com/office/drawing/2014/main" val="1971030199"/>
                  </a:ext>
                </a:extLst>
              </a:tr>
              <a:tr h="646416">
                <a:tc>
                  <a:txBody>
                    <a:bodyPr/>
                    <a:lstStyle/>
                    <a:p>
                      <a:pPr lvl="0">
                        <a:buNone/>
                      </a:pPr>
                      <a:r>
                        <a:rPr lang="en-US" sz="1800" b="0" i="0" u="none" strike="noStrike" noProof="0" dirty="0" err="1">
                          <a:latin typeface="Tw Cen MT"/>
                        </a:rPr>
                        <a:t>Atanas</a:t>
                      </a:r>
                      <a:r>
                        <a:rPr lang="en-US" sz="1800" b="0" i="0" u="none" strike="noStrike" noProof="0" dirty="0">
                          <a:latin typeface="Tw Cen MT"/>
                        </a:rPr>
                        <a:t> </a:t>
                      </a:r>
                      <a:r>
                        <a:rPr lang="en-US" sz="1800" b="0" i="0" u="none" strike="noStrike" noProof="0" dirty="0" err="1" smtClean="0">
                          <a:latin typeface="Tw Cen MT"/>
                        </a:rPr>
                        <a:t>Valchanov</a:t>
                      </a:r>
                      <a:r>
                        <a:rPr lang="en-US" dirty="0"/>
                        <a:t> – X V</a:t>
                      </a:r>
                    </a:p>
                    <a:p>
                      <a:pPr lvl="0">
                        <a:buNone/>
                      </a:pPr>
                      <a:r>
                        <a:rPr lang="en-US" dirty="0"/>
                        <a:t>KSKamburova18@codingburgas.bg</a:t>
                      </a:r>
                    </a:p>
                  </a:txBody>
                  <a:tcPr/>
                </a:tc>
                <a:tc>
                  <a:txBody>
                    <a:bodyPr/>
                    <a:lstStyle/>
                    <a:p>
                      <a:pPr lvl="0" algn="ctr">
                        <a:buNone/>
                      </a:pPr>
                      <a:r>
                        <a:rPr lang="en-US" sz="2400" b="0" i="0" u="none" strike="noStrike" noProof="0" dirty="0">
                          <a:latin typeface="Tw Cen MT"/>
                        </a:rPr>
                        <a:t>Front-end developer</a:t>
                      </a:r>
                      <a:endParaRPr lang="en-US" sz="2400" dirty="0"/>
                    </a:p>
                  </a:txBody>
                  <a:tcPr anchor="ctr"/>
                </a:tc>
                <a:extLst>
                  <a:ext uri="{0D108BD9-81ED-4DB2-BD59-A6C34878D82A}">
                    <a16:rowId xmlns:a16="http://schemas.microsoft.com/office/drawing/2014/main" val="2259003806"/>
                  </a:ext>
                </a:extLst>
              </a:tr>
              <a:tr h="646417">
                <a:tc>
                  <a:txBody>
                    <a:bodyPr/>
                    <a:lstStyle/>
                    <a:p>
                      <a:r>
                        <a:rPr lang="en-US" dirty="0"/>
                        <a:t>Georgi Kunev – X B</a:t>
                      </a:r>
                    </a:p>
                    <a:p>
                      <a:pPr lvl="0">
                        <a:buNone/>
                      </a:pPr>
                      <a:r>
                        <a:rPr lang="en-US" dirty="0"/>
                        <a:t>PGPetkov18@codingburgas.bg</a:t>
                      </a:r>
                    </a:p>
                  </a:txBody>
                  <a:tcPr/>
                </a:tc>
                <a:tc>
                  <a:txBody>
                    <a:bodyPr/>
                    <a:lstStyle/>
                    <a:p>
                      <a:pPr lvl="0" algn="ctr">
                        <a:buNone/>
                      </a:pPr>
                      <a:r>
                        <a:rPr lang="en-US" sz="2400" b="0" i="0" u="none" strike="noStrike" noProof="0" dirty="0">
                          <a:latin typeface="Tw Cen MT"/>
                        </a:rPr>
                        <a:t>Documentary</a:t>
                      </a:r>
                      <a:endParaRPr lang="en-US" sz="2400" dirty="0"/>
                    </a:p>
                  </a:txBody>
                  <a:tcPr anchor="ctr"/>
                </a:tc>
                <a:extLst>
                  <a:ext uri="{0D108BD9-81ED-4DB2-BD59-A6C34878D82A}">
                    <a16:rowId xmlns:a16="http://schemas.microsoft.com/office/drawing/2014/main" val="1068615258"/>
                  </a:ext>
                </a:extLst>
              </a:tr>
              <a:tr h="646417">
                <a:tc>
                  <a:txBody>
                    <a:bodyPr/>
                    <a:lstStyle/>
                    <a:p>
                      <a:r>
                        <a:rPr lang="en-US" dirty="0"/>
                        <a:t>Stefan </a:t>
                      </a:r>
                      <a:r>
                        <a:rPr lang="en-US" dirty="0" err="1"/>
                        <a:t>Ganchev</a:t>
                      </a:r>
                      <a:r>
                        <a:rPr lang="en-US" dirty="0"/>
                        <a:t> – X B</a:t>
                      </a:r>
                    </a:p>
                    <a:p>
                      <a:pPr lvl="0">
                        <a:buNone/>
                      </a:pPr>
                      <a:r>
                        <a:rPr lang="en-US" dirty="0"/>
                        <a:t>SPGanchev18@codingburgas.bg</a:t>
                      </a:r>
                    </a:p>
                  </a:txBody>
                  <a:tcPr/>
                </a:tc>
                <a:tc>
                  <a:txBody>
                    <a:bodyPr/>
                    <a:lstStyle/>
                    <a:p>
                      <a:pPr lvl="0" algn="ctr">
                        <a:buNone/>
                      </a:pPr>
                      <a:r>
                        <a:rPr lang="en-US" sz="2400" b="0" i="0" u="none" strike="noStrike" noProof="0" dirty="0">
                          <a:latin typeface="Tw Cen MT"/>
                        </a:rPr>
                        <a:t>QA Engineer</a:t>
                      </a:r>
                      <a:endParaRPr lang="en-US" sz="2400" dirty="0"/>
                    </a:p>
                  </a:txBody>
                  <a:tcPr anchor="ctr"/>
                </a:tc>
                <a:extLst>
                  <a:ext uri="{0D108BD9-81ED-4DB2-BD59-A6C34878D82A}">
                    <a16:rowId xmlns:a16="http://schemas.microsoft.com/office/drawing/2014/main" val="2869566059"/>
                  </a:ext>
                </a:extLst>
              </a:tr>
            </a:tbl>
          </a:graphicData>
        </a:graphic>
      </p:graphicFrame>
      <p:pic>
        <p:nvPicPr>
          <p:cNvPr id="5" name="Picture 5" descr="A picture containing airplane&#10;&#10;Description automatically generated">
            <a:extLst>
              <a:ext uri="{FF2B5EF4-FFF2-40B4-BE49-F238E27FC236}">
                <a16:creationId xmlns:a16="http://schemas.microsoft.com/office/drawing/2014/main" id="{B88D3E32-51D9-4CEA-AC81-E2C44A0C3FE1}"/>
              </a:ext>
            </a:extLst>
          </p:cNvPr>
          <p:cNvPicPr>
            <a:picLocks noChangeAspect="1"/>
          </p:cNvPicPr>
          <p:nvPr/>
        </p:nvPicPr>
        <p:blipFill>
          <a:blip r:embed="rId4"/>
          <a:stretch>
            <a:fillRect/>
          </a:stretch>
        </p:blipFill>
        <p:spPr>
          <a:xfrm>
            <a:off x="9912264" y="1504"/>
            <a:ext cx="2283913" cy="2335183"/>
          </a:xfrm>
          <a:prstGeom prst="rect">
            <a:avLst/>
          </a:prstGeom>
        </p:spPr>
      </p:pic>
      <p:pic>
        <p:nvPicPr>
          <p:cNvPr id="3" name="Slide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68917" y="6164501"/>
            <a:ext cx="609600" cy="609600"/>
          </a:xfrm>
          <a:prstGeom prst="rect">
            <a:avLst/>
          </a:prstGeom>
        </p:spPr>
      </p:pic>
    </p:spTree>
    <p:extLst>
      <p:ext uri="{BB962C8B-B14F-4D97-AF65-F5344CB8AC3E}">
        <p14:creationId xmlns:p14="http://schemas.microsoft.com/office/powerpoint/2010/main" val="154552019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639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32DC26D-8B9B-4CC1-B3CC-D3EA0FB162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picture containing icon&#10;&#10;Description automatically generated">
            <a:extLst>
              <a:ext uri="{FF2B5EF4-FFF2-40B4-BE49-F238E27FC236}">
                <a16:creationId xmlns:a16="http://schemas.microsoft.com/office/drawing/2014/main" id="{10159B66-77EE-4097-8463-7EEFFF7B88BD}"/>
              </a:ext>
            </a:extLst>
          </p:cNvPr>
          <p:cNvPicPr>
            <a:picLocks noChangeAspect="1"/>
          </p:cNvPicPr>
          <p:nvPr/>
        </p:nvPicPr>
        <p:blipFill rotWithShape="1">
          <a:blip r:embed="rId4">
            <a:duotone>
              <a:schemeClr val="bg2">
                <a:shade val="45000"/>
                <a:satMod val="135000"/>
              </a:schemeClr>
              <a:prstClr val="white"/>
            </a:duotone>
            <a:alphaModFix amt="35000"/>
          </a:blip>
          <a:srcRect l="1043" r="10090"/>
          <a:stretch/>
        </p:blipFill>
        <p:spPr>
          <a:xfrm>
            <a:off x="20" y="-1"/>
            <a:ext cx="12188932" cy="6858000"/>
          </a:xfrm>
          <a:prstGeom prst="rect">
            <a:avLst/>
          </a:prstGeom>
        </p:spPr>
      </p:pic>
      <p:sp>
        <p:nvSpPr>
          <p:cNvPr id="2" name="Title 1">
            <a:extLst>
              <a:ext uri="{FF2B5EF4-FFF2-40B4-BE49-F238E27FC236}">
                <a16:creationId xmlns:a16="http://schemas.microsoft.com/office/drawing/2014/main" id="{28FCB902-288C-44B4-B825-E2B9470BF5E8}"/>
              </a:ext>
            </a:extLst>
          </p:cNvPr>
          <p:cNvSpPr>
            <a:spLocks noGrp="1"/>
          </p:cNvSpPr>
          <p:nvPr>
            <p:ph type="title"/>
          </p:nvPr>
        </p:nvSpPr>
        <p:spPr>
          <a:xfrm>
            <a:off x="643467" y="643467"/>
            <a:ext cx="3684437" cy="5571066"/>
          </a:xfrm>
        </p:spPr>
        <p:txBody>
          <a:bodyPr>
            <a:normAutofit/>
          </a:bodyPr>
          <a:lstStyle/>
          <a:p>
            <a:pPr algn="r"/>
            <a:r>
              <a:rPr lang="en-US"/>
              <a:t>About the project</a:t>
            </a:r>
          </a:p>
        </p:txBody>
      </p:sp>
      <p:cxnSp>
        <p:nvCxnSpPr>
          <p:cNvPr id="14" name="Straight Connector 13">
            <a:extLst>
              <a:ext uri="{FF2B5EF4-FFF2-40B4-BE49-F238E27FC236}">
                <a16:creationId xmlns:a16="http://schemas.microsoft.com/office/drawing/2014/main" id="{FBB7ADC3-53A0-44F2-914A-78CADAF3341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7D9593-DD1A-420C-BA9C-33E0BA1A80F5}"/>
              </a:ext>
            </a:extLst>
          </p:cNvPr>
          <p:cNvSpPr>
            <a:spLocks noGrp="1"/>
          </p:cNvSpPr>
          <p:nvPr>
            <p:ph idx="1"/>
          </p:nvPr>
        </p:nvSpPr>
        <p:spPr>
          <a:xfrm>
            <a:off x="4971371" y="643467"/>
            <a:ext cx="6574112" cy="5571066"/>
          </a:xfrm>
        </p:spPr>
        <p:txBody>
          <a:bodyPr vert="horz" lIns="45720" tIns="45720" rIns="45720" bIns="45720" rtlCol="0" anchor="ctr">
            <a:normAutofit/>
          </a:bodyPr>
          <a:lstStyle/>
          <a:p>
            <a:r>
              <a:rPr lang="en" dirty="0">
                <a:ea typeface="+mn-lt"/>
                <a:cs typeface="+mn-lt"/>
              </a:rPr>
              <a:t>Our program is a game called Bletchley code breakers. It is a popular board </a:t>
            </a:r>
            <a:r>
              <a:rPr lang="en" dirty="0" smtClean="0">
                <a:ea typeface="+mn-lt"/>
                <a:cs typeface="+mn-lt"/>
              </a:rPr>
              <a:t>game</a:t>
            </a:r>
            <a:r>
              <a:rPr lang="en" dirty="0">
                <a:ea typeface="+mn-lt"/>
                <a:cs typeface="+mn-lt"/>
              </a:rPr>
              <a:t> </a:t>
            </a:r>
            <a:r>
              <a:rPr lang="en" dirty="0" smtClean="0">
                <a:ea typeface="+mn-lt"/>
                <a:cs typeface="+mn-lt"/>
              </a:rPr>
              <a:t>available </a:t>
            </a:r>
            <a:r>
              <a:rPr lang="en" dirty="0">
                <a:ea typeface="+mn-lt"/>
                <a:cs typeface="+mn-lt"/>
              </a:rPr>
              <a:t>also online provided by different suppliers. During the World War II a group of mathematicians was placed </a:t>
            </a:r>
            <a:r>
              <a:rPr lang="en">
                <a:ea typeface="+mn-lt"/>
                <a:cs typeface="+mn-lt"/>
              </a:rPr>
              <a:t>in </a:t>
            </a:r>
            <a:r>
              <a:rPr lang="en" smtClean="0">
                <a:ea typeface="+mn-lt"/>
                <a:cs typeface="+mn-lt"/>
              </a:rPr>
              <a:t>Bletchery</a:t>
            </a:r>
            <a:r>
              <a:rPr lang="en" dirty="0">
                <a:ea typeface="+mn-lt"/>
                <a:cs typeface="+mn-lt"/>
              </a:rPr>
              <a:t>, UK. Their goal was to crack the German coding machine Enigma. We decided to show our take on the popular game and we hope you enjoy it.</a:t>
            </a:r>
            <a:endParaRPr lang="en-US" dirty="0">
              <a:ea typeface="+mn-lt"/>
              <a:cs typeface="+mn-lt"/>
            </a:endParaRPr>
          </a:p>
          <a:p>
            <a:endParaRPr lang="en" b="1" dirty="0">
              <a:ea typeface="+mn-lt"/>
              <a:cs typeface="+mn-lt"/>
            </a:endParaRPr>
          </a:p>
        </p:txBody>
      </p:sp>
      <p:pic>
        <p:nvPicPr>
          <p:cNvPr id="4" name="Slide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21726" y="5926666"/>
            <a:ext cx="609600" cy="609600"/>
          </a:xfrm>
          <a:prstGeom prst="rect">
            <a:avLst/>
          </a:prstGeom>
        </p:spPr>
      </p:pic>
    </p:spTree>
    <p:extLst>
      <p:ext uri="{BB962C8B-B14F-4D97-AF65-F5344CB8AC3E}">
        <p14:creationId xmlns:p14="http://schemas.microsoft.com/office/powerpoint/2010/main" val="41176166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896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2DC26D-8B9B-4CC1-B3CC-D3EA0FB162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erson standing in front of a keyboard&#10;&#10;Description automatically generated">
            <a:extLst>
              <a:ext uri="{FF2B5EF4-FFF2-40B4-BE49-F238E27FC236}">
                <a16:creationId xmlns:a16="http://schemas.microsoft.com/office/drawing/2014/main" id="{550A226B-0611-4131-8043-9A6B0CB1468C}"/>
              </a:ext>
            </a:extLst>
          </p:cNvPr>
          <p:cNvPicPr>
            <a:picLocks noChangeAspect="1"/>
          </p:cNvPicPr>
          <p:nvPr/>
        </p:nvPicPr>
        <p:blipFill rotWithShape="1">
          <a:blip r:embed="rId4">
            <a:duotone>
              <a:schemeClr val="bg2">
                <a:shade val="45000"/>
                <a:satMod val="135000"/>
              </a:schemeClr>
              <a:prstClr val="white"/>
            </a:duotone>
            <a:alphaModFix amt="35000"/>
          </a:blip>
          <a:srcRect r="7133" b="-1"/>
          <a:stretch/>
        </p:blipFill>
        <p:spPr>
          <a:xfrm>
            <a:off x="20" y="-1"/>
            <a:ext cx="12188932" cy="6858000"/>
          </a:xfrm>
          <a:prstGeom prst="rect">
            <a:avLst/>
          </a:prstGeom>
        </p:spPr>
      </p:pic>
      <p:sp>
        <p:nvSpPr>
          <p:cNvPr id="2" name="Title 1">
            <a:extLst>
              <a:ext uri="{FF2B5EF4-FFF2-40B4-BE49-F238E27FC236}">
                <a16:creationId xmlns:a16="http://schemas.microsoft.com/office/drawing/2014/main" id="{125CB3BD-1422-426D-81EE-E6445F7F7A69}"/>
              </a:ext>
            </a:extLst>
          </p:cNvPr>
          <p:cNvSpPr>
            <a:spLocks noGrp="1"/>
          </p:cNvSpPr>
          <p:nvPr>
            <p:ph type="title"/>
          </p:nvPr>
        </p:nvSpPr>
        <p:spPr>
          <a:xfrm>
            <a:off x="643467" y="643467"/>
            <a:ext cx="3684437" cy="5571066"/>
          </a:xfrm>
        </p:spPr>
        <p:txBody>
          <a:bodyPr>
            <a:normAutofit/>
          </a:bodyPr>
          <a:lstStyle/>
          <a:p>
            <a:pPr algn="r"/>
            <a:r>
              <a:rPr lang="en-US" dirty="0"/>
              <a:t>Difficulties we went through </a:t>
            </a:r>
            <a:endParaRPr lang="en-US"/>
          </a:p>
        </p:txBody>
      </p:sp>
      <p:cxnSp>
        <p:nvCxnSpPr>
          <p:cNvPr id="11" name="Straight Connector 10">
            <a:extLst>
              <a:ext uri="{FF2B5EF4-FFF2-40B4-BE49-F238E27FC236}">
                <a16:creationId xmlns:a16="http://schemas.microsoft.com/office/drawing/2014/main" id="{FBB7ADC3-53A0-44F2-914A-78CADAF3341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781C396-5E81-42D8-9CA9-5DC520A3A5B6}"/>
              </a:ext>
            </a:extLst>
          </p:cNvPr>
          <p:cNvSpPr>
            <a:spLocks noGrp="1"/>
          </p:cNvSpPr>
          <p:nvPr>
            <p:ph idx="1"/>
          </p:nvPr>
        </p:nvSpPr>
        <p:spPr>
          <a:xfrm>
            <a:off x="4971371" y="643467"/>
            <a:ext cx="6574112" cy="5571066"/>
          </a:xfrm>
        </p:spPr>
        <p:txBody>
          <a:bodyPr vert="horz" lIns="45720" tIns="45720" rIns="45720" bIns="45720" rtlCol="0" anchor="ctr">
            <a:normAutofit/>
          </a:bodyPr>
          <a:lstStyle/>
          <a:p>
            <a:r>
              <a:rPr lang="en-US" dirty="0">
                <a:ea typeface="+mn-lt"/>
                <a:cs typeface="+mn-lt"/>
              </a:rPr>
              <a:t>One of the biggest difficulties we went through was the front-end of the project. The problem was that the information had to be divided in three columns. The solution we found was to use vectors instead of arrays, which made the whole process easier. Other difficulties we faced were restarting the game, making sure there aren’t any incorrect inputs from the user and clearing the console when needed.</a:t>
            </a:r>
            <a:endParaRPr lang="en-US" dirty="0"/>
          </a:p>
          <a:p>
            <a:endParaRPr lang="en-US" dirty="0"/>
          </a:p>
        </p:txBody>
      </p:sp>
      <p:pic>
        <p:nvPicPr>
          <p:cNvPr id="5" name="Slide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21726" y="5926666"/>
            <a:ext cx="609600" cy="609600"/>
          </a:xfrm>
          <a:prstGeom prst="rect">
            <a:avLst/>
          </a:prstGeom>
        </p:spPr>
      </p:pic>
    </p:spTree>
    <p:extLst>
      <p:ext uri="{BB962C8B-B14F-4D97-AF65-F5344CB8AC3E}">
        <p14:creationId xmlns:p14="http://schemas.microsoft.com/office/powerpoint/2010/main" val="28226775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640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6E0E-2267-44D9-BB30-BF24BFC34405}"/>
              </a:ext>
            </a:extLst>
          </p:cNvPr>
          <p:cNvSpPr>
            <a:spLocks noGrp="1"/>
          </p:cNvSpPr>
          <p:nvPr>
            <p:ph type="title"/>
          </p:nvPr>
        </p:nvSpPr>
        <p:spPr/>
        <p:txBody>
          <a:bodyPr/>
          <a:lstStyle/>
          <a:p>
            <a:r>
              <a:rPr lang="en-US"/>
              <a:t>Used technologies</a:t>
            </a:r>
          </a:p>
        </p:txBody>
      </p:sp>
      <p:pic>
        <p:nvPicPr>
          <p:cNvPr id="4" name="Picture 4" descr="Icon&#10;&#10;Description automatically generated">
            <a:extLst>
              <a:ext uri="{FF2B5EF4-FFF2-40B4-BE49-F238E27FC236}">
                <a16:creationId xmlns:a16="http://schemas.microsoft.com/office/drawing/2014/main" id="{3819F103-6CBB-48E1-BE78-B867F61C7DB4}"/>
              </a:ext>
            </a:extLst>
          </p:cNvPr>
          <p:cNvPicPr>
            <a:picLocks noGrp="1" noChangeAspect="1"/>
          </p:cNvPicPr>
          <p:nvPr>
            <p:ph idx="1"/>
          </p:nvPr>
        </p:nvPicPr>
        <p:blipFill>
          <a:blip r:embed="rId4"/>
          <a:stretch>
            <a:fillRect/>
          </a:stretch>
        </p:blipFill>
        <p:spPr>
          <a:xfrm>
            <a:off x="4035431" y="2286000"/>
            <a:ext cx="4023360" cy="4023360"/>
          </a:xfrm>
        </p:spPr>
      </p:pic>
      <p:pic>
        <p:nvPicPr>
          <p:cNvPr id="5" name="Picture 5" descr="A close up of a logo&#10;&#10;Description automatically generated">
            <a:extLst>
              <a:ext uri="{FF2B5EF4-FFF2-40B4-BE49-F238E27FC236}">
                <a16:creationId xmlns:a16="http://schemas.microsoft.com/office/drawing/2014/main" id="{CF52A80B-5378-4D19-AFD1-B814318DF6B0}"/>
              </a:ext>
            </a:extLst>
          </p:cNvPr>
          <p:cNvPicPr>
            <a:picLocks noChangeAspect="1"/>
          </p:cNvPicPr>
          <p:nvPr/>
        </p:nvPicPr>
        <p:blipFill>
          <a:blip r:embed="rId5"/>
          <a:stretch>
            <a:fillRect/>
          </a:stretch>
        </p:blipFill>
        <p:spPr>
          <a:xfrm>
            <a:off x="789140" y="2753476"/>
            <a:ext cx="2743200" cy="3083814"/>
          </a:xfrm>
          <a:prstGeom prst="rect">
            <a:avLst/>
          </a:prstGeom>
        </p:spPr>
      </p:pic>
      <p:pic>
        <p:nvPicPr>
          <p:cNvPr id="7" name="Picture 7" descr="A picture containing shape&#10;&#10;Description automatically generated">
            <a:extLst>
              <a:ext uri="{FF2B5EF4-FFF2-40B4-BE49-F238E27FC236}">
                <a16:creationId xmlns:a16="http://schemas.microsoft.com/office/drawing/2014/main" id="{F9B18C69-0812-45E6-862F-88BBA2AF752D}"/>
              </a:ext>
            </a:extLst>
          </p:cNvPr>
          <p:cNvPicPr>
            <a:picLocks noChangeAspect="1"/>
          </p:cNvPicPr>
          <p:nvPr/>
        </p:nvPicPr>
        <p:blipFill>
          <a:blip r:embed="rId6"/>
          <a:stretch>
            <a:fillRect/>
          </a:stretch>
        </p:blipFill>
        <p:spPr>
          <a:xfrm>
            <a:off x="8561882" y="2909341"/>
            <a:ext cx="2788170" cy="2775678"/>
          </a:xfrm>
          <a:prstGeom prst="rect">
            <a:avLst/>
          </a:prstGeom>
        </p:spPr>
      </p:pic>
      <p:pic>
        <p:nvPicPr>
          <p:cNvPr id="3" name="Slide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79540" y="6004560"/>
            <a:ext cx="609600" cy="609600"/>
          </a:xfrm>
          <a:prstGeom prst="rect">
            <a:avLst/>
          </a:prstGeom>
        </p:spPr>
      </p:pic>
    </p:spTree>
    <p:extLst>
      <p:ext uri="{BB962C8B-B14F-4D97-AF65-F5344CB8AC3E}">
        <p14:creationId xmlns:p14="http://schemas.microsoft.com/office/powerpoint/2010/main" val="298014268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2635"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09556B-EAE9-4435-B409-0519F2CBDB1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rgbClr val="4875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67795BB8-2AF8-4974-853D-301F8EBE1B9C}"/>
              </a:ext>
            </a:extLst>
          </p:cNvPr>
          <p:cNvSpPr>
            <a:spLocks noGrp="1"/>
          </p:cNvSpPr>
          <p:nvPr>
            <p:ph type="title"/>
          </p:nvPr>
        </p:nvSpPr>
        <p:spPr>
          <a:xfrm>
            <a:off x="1024128" y="585216"/>
            <a:ext cx="6007027" cy="1499616"/>
          </a:xfrm>
        </p:spPr>
        <p:txBody>
          <a:bodyPr>
            <a:normAutofit/>
          </a:bodyPr>
          <a:lstStyle/>
          <a:p>
            <a:r>
              <a:rPr lang="en-US">
                <a:solidFill>
                  <a:srgbClr val="FFFFFF"/>
                </a:solidFill>
              </a:rPr>
              <a:t>Future improvements</a:t>
            </a:r>
          </a:p>
        </p:txBody>
      </p:sp>
      <p:cxnSp>
        <p:nvCxnSpPr>
          <p:cNvPr id="12" name="Straight Connector 11">
            <a:extLst>
              <a:ext uri="{FF2B5EF4-FFF2-40B4-BE49-F238E27FC236}">
                <a16:creationId xmlns:a16="http://schemas.microsoft.com/office/drawing/2014/main" id="{5814CCBE-423E-41B2-A9F3-82679F490EF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44FE97-8A83-46C3-85E5-1CD71903F54E}"/>
              </a:ext>
            </a:extLst>
          </p:cNvPr>
          <p:cNvSpPr>
            <a:spLocks noGrp="1"/>
          </p:cNvSpPr>
          <p:nvPr>
            <p:ph idx="1"/>
          </p:nvPr>
        </p:nvSpPr>
        <p:spPr>
          <a:xfrm>
            <a:off x="1024128" y="2286000"/>
            <a:ext cx="6007027" cy="4023360"/>
          </a:xfrm>
        </p:spPr>
        <p:txBody>
          <a:bodyPr vert="horz" lIns="45720" tIns="45720" rIns="45720" bIns="45720" rtlCol="0" anchor="t">
            <a:normAutofit/>
          </a:bodyPr>
          <a:lstStyle/>
          <a:p>
            <a:pPr>
              <a:spcBef>
                <a:spcPts val="0"/>
              </a:spcBef>
              <a:spcAft>
                <a:spcPts val="1000"/>
              </a:spcAft>
              <a:buFont typeface="Arial" panose="020B0602020104020603" pitchFamily="34" charset="0"/>
              <a:buChar char="•"/>
            </a:pPr>
            <a:r>
              <a:rPr lang="en-US" b="1" i="1" dirty="0">
                <a:solidFill>
                  <a:srgbClr val="FFFFFF"/>
                </a:solidFill>
                <a:latin typeface="TW Cen MT"/>
                <a:cs typeface="Calibri"/>
              </a:rPr>
              <a:t>To add more comments to the code</a:t>
            </a:r>
          </a:p>
          <a:p>
            <a:pPr>
              <a:spcBef>
                <a:spcPts val="0"/>
              </a:spcBef>
              <a:spcAft>
                <a:spcPts val="1000"/>
              </a:spcAft>
              <a:buFont typeface="Arial" panose="020B0602020104020603" pitchFamily="34" charset="0"/>
              <a:buChar char="•"/>
            </a:pPr>
            <a:r>
              <a:rPr lang="en-US" b="1" i="1" dirty="0">
                <a:solidFill>
                  <a:srgbClr val="FFFFFF"/>
                </a:solidFill>
                <a:latin typeface="TW Cen MT"/>
                <a:cs typeface="Calibri"/>
              </a:rPr>
              <a:t>Translate the menus in different languages</a:t>
            </a:r>
            <a:endParaRPr lang="en-US" b="1" dirty="0">
              <a:solidFill>
                <a:srgbClr val="FFFFFF"/>
              </a:solidFill>
              <a:latin typeface="TW Cen MT"/>
              <a:cs typeface="Calibri"/>
            </a:endParaRPr>
          </a:p>
          <a:p>
            <a:pPr>
              <a:spcBef>
                <a:spcPts val="0"/>
              </a:spcBef>
              <a:spcAft>
                <a:spcPts val="1000"/>
              </a:spcAft>
              <a:buFont typeface="Arial" panose="020B0602020104020603" pitchFamily="34" charset="0"/>
              <a:buChar char="•"/>
            </a:pPr>
            <a:r>
              <a:rPr lang="en-US" b="1" i="1" dirty="0">
                <a:solidFill>
                  <a:srgbClr val="FFFFFF"/>
                </a:solidFill>
                <a:latin typeface="TW Cen MT"/>
                <a:cs typeface="Calibri"/>
              </a:rPr>
              <a:t>Optimize the code so it loads </a:t>
            </a:r>
            <a:r>
              <a:rPr lang="en-US" b="1" i="1" dirty="0" smtClean="0">
                <a:solidFill>
                  <a:srgbClr val="FFFFFF"/>
                </a:solidFill>
                <a:latin typeface="TW Cen MT"/>
                <a:cs typeface="Calibri"/>
              </a:rPr>
              <a:t>faster</a:t>
            </a:r>
          </a:p>
          <a:p>
            <a:pPr>
              <a:spcBef>
                <a:spcPts val="0"/>
              </a:spcBef>
              <a:spcAft>
                <a:spcPts val="1000"/>
              </a:spcAft>
              <a:buFont typeface="Arial" panose="020B0602020104020603" pitchFamily="34" charset="0"/>
              <a:buChar char="•"/>
            </a:pPr>
            <a:r>
              <a:rPr lang="en-US" b="1" i="1" dirty="0" smtClean="0">
                <a:solidFill>
                  <a:srgbClr val="FFFFFF"/>
                </a:solidFill>
                <a:latin typeface="TW Cen MT"/>
                <a:ea typeface="+mn-lt"/>
                <a:cs typeface="Calibri"/>
              </a:rPr>
              <a:t>Add more levels</a:t>
            </a:r>
            <a:endParaRPr lang="en-US" b="1" dirty="0">
              <a:solidFill>
                <a:srgbClr val="FFFFFF"/>
              </a:solidFill>
              <a:latin typeface="TW Cen MT"/>
              <a:ea typeface="+mn-lt"/>
              <a:cs typeface="+mn-lt"/>
            </a:endParaRPr>
          </a:p>
          <a:p>
            <a:endParaRPr lang="en-US" dirty="0">
              <a:solidFill>
                <a:srgbClr val="FFFFFF"/>
              </a:solidFill>
            </a:endParaRPr>
          </a:p>
        </p:txBody>
      </p:sp>
      <p:pic>
        <p:nvPicPr>
          <p:cNvPr id="4" name="Picture 4" descr="A close up of a sign&#10;&#10;Description automatically generated">
            <a:extLst>
              <a:ext uri="{FF2B5EF4-FFF2-40B4-BE49-F238E27FC236}">
                <a16:creationId xmlns:a16="http://schemas.microsoft.com/office/drawing/2014/main" id="{9B463276-9C32-4A8F-8106-8C13CDF173ED}"/>
              </a:ext>
            </a:extLst>
          </p:cNvPr>
          <p:cNvPicPr>
            <a:picLocks noChangeAspect="1"/>
          </p:cNvPicPr>
          <p:nvPr/>
        </p:nvPicPr>
        <p:blipFill rotWithShape="1">
          <a:blip r:embed="rId4"/>
          <a:srcRect t="2139" r="-3" b="10397"/>
          <a:stretch/>
        </p:blipFill>
        <p:spPr>
          <a:xfrm>
            <a:off x="7552266" y="10"/>
            <a:ext cx="4639734" cy="3428990"/>
          </a:xfrm>
          <a:prstGeom prst="rect">
            <a:avLst/>
          </a:prstGeom>
        </p:spPr>
      </p:pic>
      <p:pic>
        <p:nvPicPr>
          <p:cNvPr id="5" name="Picture 5" descr="Icon&#10;&#10;Description automatically generated">
            <a:extLst>
              <a:ext uri="{FF2B5EF4-FFF2-40B4-BE49-F238E27FC236}">
                <a16:creationId xmlns:a16="http://schemas.microsoft.com/office/drawing/2014/main" id="{96BD2C07-DBEA-48D6-9E65-0333217DE25F}"/>
              </a:ext>
            </a:extLst>
          </p:cNvPr>
          <p:cNvPicPr>
            <a:picLocks noChangeAspect="1"/>
          </p:cNvPicPr>
          <p:nvPr/>
        </p:nvPicPr>
        <p:blipFill rotWithShape="1">
          <a:blip r:embed="rId5"/>
          <a:srcRect r="22199" b="2"/>
          <a:stretch/>
        </p:blipFill>
        <p:spPr>
          <a:xfrm>
            <a:off x="7552266" y="3429000"/>
            <a:ext cx="4639734" cy="3429000"/>
          </a:xfrm>
          <a:prstGeom prst="rect">
            <a:avLst/>
          </a:prstGeom>
        </p:spPr>
      </p:pic>
      <p:pic>
        <p:nvPicPr>
          <p:cNvPr id="6" name="Slide 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07264" y="6004560"/>
            <a:ext cx="609600" cy="609600"/>
          </a:xfrm>
          <a:prstGeom prst="rect">
            <a:avLst/>
          </a:prstGeom>
        </p:spPr>
      </p:pic>
    </p:spTree>
    <p:extLst>
      <p:ext uri="{BB962C8B-B14F-4D97-AF65-F5344CB8AC3E}">
        <p14:creationId xmlns:p14="http://schemas.microsoft.com/office/powerpoint/2010/main" val="19217452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279"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FA34-C8BA-4F52-B6ED-102D7673E74B}"/>
              </a:ext>
            </a:extLst>
          </p:cNvPr>
          <p:cNvSpPr>
            <a:spLocks noGrp="1"/>
          </p:cNvSpPr>
          <p:nvPr>
            <p:ph type="title"/>
          </p:nvPr>
        </p:nvSpPr>
        <p:spPr>
          <a:xfrm>
            <a:off x="909306" y="616531"/>
            <a:ext cx="9720072" cy="1499616"/>
          </a:xfrm>
        </p:spPr>
        <p:txBody>
          <a:bodyPr/>
          <a:lstStyle/>
          <a:p>
            <a:r>
              <a:rPr lang="en-US"/>
              <a:t>Thank you for your attention</a:t>
            </a:r>
          </a:p>
        </p:txBody>
      </p:sp>
      <p:pic>
        <p:nvPicPr>
          <p:cNvPr id="13" name="Picture 13" descr="A picture containing sweater, shirt, hat&#10;&#10;Description automatically generated">
            <a:extLst>
              <a:ext uri="{FF2B5EF4-FFF2-40B4-BE49-F238E27FC236}">
                <a16:creationId xmlns:a16="http://schemas.microsoft.com/office/drawing/2014/main" id="{695404AD-A54F-48A5-B1D2-55BFEDF7380F}"/>
              </a:ext>
            </a:extLst>
          </p:cNvPr>
          <p:cNvPicPr>
            <a:picLocks noGrp="1" noChangeAspect="1"/>
          </p:cNvPicPr>
          <p:nvPr>
            <p:ph idx="1"/>
          </p:nvPr>
        </p:nvPicPr>
        <p:blipFill>
          <a:blip r:embed="rId4"/>
          <a:stretch>
            <a:fillRect/>
          </a:stretch>
        </p:blipFill>
        <p:spPr>
          <a:xfrm>
            <a:off x="7639296" y="2734849"/>
            <a:ext cx="4172366" cy="3866785"/>
          </a:xfrm>
        </p:spPr>
      </p:pic>
      <p:pic>
        <p:nvPicPr>
          <p:cNvPr id="3" name="Slide 7">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299706" y="5992034"/>
            <a:ext cx="609600" cy="609600"/>
          </a:xfrm>
          <a:prstGeom prst="rect">
            <a:avLst/>
          </a:prstGeom>
        </p:spPr>
      </p:pic>
    </p:spTree>
    <p:extLst>
      <p:ext uri="{BB962C8B-B14F-4D97-AF65-F5344CB8AC3E}">
        <p14:creationId xmlns:p14="http://schemas.microsoft.com/office/powerpoint/2010/main" val="24030504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20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office theme</Template>
  <TotalTime>84</TotalTime>
  <Words>224</Words>
  <Application>Microsoft Office PowerPoint</Application>
  <PresentationFormat>Widescreen</PresentationFormat>
  <Paragraphs>32</Paragraphs>
  <Slides>7</Slides>
  <Notes>0</Notes>
  <HiddenSlides>0</HiddenSlides>
  <MMClips>7</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Tw Cen MT</vt:lpstr>
      <vt:lpstr>Tw Cen MT</vt:lpstr>
      <vt:lpstr>Tw Cen MT Condensed</vt:lpstr>
      <vt:lpstr>Wingdings 3</vt:lpstr>
      <vt:lpstr>Integral</vt:lpstr>
      <vt:lpstr>Github project</vt:lpstr>
      <vt:lpstr>Who are we?</vt:lpstr>
      <vt:lpstr>About the project</vt:lpstr>
      <vt:lpstr>Difficulties we went through </vt:lpstr>
      <vt:lpstr>Used technologies</vt:lpstr>
      <vt:lpstr>Future improvements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Потребител на Windows</cp:lastModifiedBy>
  <cp:revision>77</cp:revision>
  <dcterms:created xsi:type="dcterms:W3CDTF">2020-11-03T06:36:59Z</dcterms:created>
  <dcterms:modified xsi:type="dcterms:W3CDTF">2021-01-12T07:51:46Z</dcterms:modified>
</cp:coreProperties>
</file>