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413" r:id="rId2"/>
    <p:sldId id="455" r:id="rId3"/>
    <p:sldId id="456" r:id="rId4"/>
    <p:sldId id="457" r:id="rId5"/>
    <p:sldId id="458" r:id="rId6"/>
    <p:sldId id="459" r:id="rId7"/>
    <p:sldId id="460" r:id="rId8"/>
    <p:sldId id="340" r:id="rId9"/>
    <p:sldId id="341" r:id="rId10"/>
    <p:sldId id="342" r:id="rId11"/>
    <p:sldId id="515" r:id="rId12"/>
    <p:sldId id="554" r:id="rId13"/>
    <p:sldId id="514" r:id="rId14"/>
    <p:sldId id="461" r:id="rId15"/>
    <p:sldId id="462" r:id="rId16"/>
    <p:sldId id="463" r:id="rId17"/>
    <p:sldId id="464" r:id="rId18"/>
    <p:sldId id="465" r:id="rId19"/>
    <p:sldId id="466" r:id="rId20"/>
    <p:sldId id="467" r:id="rId21"/>
    <p:sldId id="469" r:id="rId22"/>
    <p:sldId id="470" r:id="rId23"/>
    <p:sldId id="471" r:id="rId24"/>
    <p:sldId id="472" r:id="rId25"/>
    <p:sldId id="473" r:id="rId26"/>
    <p:sldId id="474" r:id="rId27"/>
    <p:sldId id="485" r:id="rId28"/>
    <p:sldId id="486" r:id="rId29"/>
    <p:sldId id="476" r:id="rId30"/>
    <p:sldId id="475" r:id="rId31"/>
    <p:sldId id="477" r:id="rId32"/>
    <p:sldId id="478" r:id="rId33"/>
    <p:sldId id="479" r:id="rId34"/>
    <p:sldId id="480" r:id="rId35"/>
    <p:sldId id="481" r:id="rId36"/>
    <p:sldId id="482" r:id="rId37"/>
    <p:sldId id="483" r:id="rId38"/>
    <p:sldId id="484" r:id="rId39"/>
    <p:sldId id="487" r:id="rId40"/>
    <p:sldId id="498" r:id="rId41"/>
    <p:sldId id="499" r:id="rId42"/>
    <p:sldId id="491" r:id="rId43"/>
    <p:sldId id="492" r:id="rId44"/>
    <p:sldId id="493" r:id="rId45"/>
    <p:sldId id="494" r:id="rId46"/>
    <p:sldId id="495" r:id="rId47"/>
    <p:sldId id="496" r:id="rId48"/>
    <p:sldId id="500" r:id="rId49"/>
    <p:sldId id="501" r:id="rId50"/>
    <p:sldId id="502" r:id="rId51"/>
    <p:sldId id="503" r:id="rId52"/>
    <p:sldId id="504" r:id="rId53"/>
    <p:sldId id="497" r:id="rId54"/>
    <p:sldId id="505" r:id="rId55"/>
    <p:sldId id="506" r:id="rId56"/>
    <p:sldId id="490" r:id="rId57"/>
    <p:sldId id="507" r:id="rId58"/>
    <p:sldId id="508" r:id="rId59"/>
    <p:sldId id="509" r:id="rId60"/>
    <p:sldId id="510" r:id="rId61"/>
    <p:sldId id="511" r:id="rId62"/>
    <p:sldId id="512" r:id="rId63"/>
    <p:sldId id="513" r:id="rId64"/>
    <p:sldId id="269" r:id="rId65"/>
    <p:sldId id="268" r:id="rId66"/>
    <p:sldId id="516" r:id="rId67"/>
    <p:sldId id="553" r:id="rId68"/>
    <p:sldId id="517" r:id="rId69"/>
    <p:sldId id="518" r:id="rId70"/>
    <p:sldId id="519" r:id="rId71"/>
    <p:sldId id="520" r:id="rId72"/>
    <p:sldId id="521" r:id="rId73"/>
    <p:sldId id="488" r:id="rId74"/>
    <p:sldId id="489" r:id="rId75"/>
    <p:sldId id="522" r:id="rId76"/>
    <p:sldId id="523" r:id="rId77"/>
    <p:sldId id="524" r:id="rId78"/>
    <p:sldId id="525" r:id="rId79"/>
    <p:sldId id="526" r:id="rId80"/>
    <p:sldId id="527" r:id="rId81"/>
    <p:sldId id="528" r:id="rId82"/>
    <p:sldId id="529" r:id="rId83"/>
    <p:sldId id="530" r:id="rId84"/>
    <p:sldId id="531" r:id="rId85"/>
    <p:sldId id="532" r:id="rId86"/>
    <p:sldId id="533" r:id="rId87"/>
    <p:sldId id="534" r:id="rId88"/>
    <p:sldId id="535" r:id="rId89"/>
    <p:sldId id="555" r:id="rId90"/>
    <p:sldId id="537" r:id="rId91"/>
    <p:sldId id="538" r:id="rId92"/>
    <p:sldId id="539" r:id="rId93"/>
    <p:sldId id="540" r:id="rId94"/>
    <p:sldId id="541" r:id="rId95"/>
    <p:sldId id="542" r:id="rId96"/>
    <p:sldId id="543" r:id="rId97"/>
    <p:sldId id="544" r:id="rId98"/>
    <p:sldId id="545" r:id="rId99"/>
    <p:sldId id="546" r:id="rId100"/>
    <p:sldId id="547" r:id="rId101"/>
    <p:sldId id="548" r:id="rId102"/>
    <p:sldId id="549" r:id="rId103"/>
    <p:sldId id="550" r:id="rId104"/>
    <p:sldId id="551" r:id="rId105"/>
    <p:sldId id="552" r:id="rId106"/>
    <p:sldId id="556" r:id="rId107"/>
    <p:sldId id="557" r:id="rId108"/>
    <p:sldId id="558" r:id="rId109"/>
    <p:sldId id="559" r:id="rId110"/>
    <p:sldId id="560" r:id="rId111"/>
    <p:sldId id="561" r:id="rId112"/>
    <p:sldId id="562" r:id="rId113"/>
    <p:sldId id="563" r:id="rId114"/>
    <p:sldId id="564" r:id="rId115"/>
    <p:sldId id="565" r:id="rId116"/>
    <p:sldId id="566" r:id="rId117"/>
    <p:sldId id="567" r:id="rId118"/>
    <p:sldId id="568" r:id="rId119"/>
    <p:sldId id="569" r:id="rId120"/>
    <p:sldId id="570" r:id="rId121"/>
    <p:sldId id="571" r:id="rId122"/>
    <p:sldId id="572" r:id="rId123"/>
    <p:sldId id="573" r:id="rId124"/>
    <p:sldId id="574" r:id="rId125"/>
    <p:sldId id="575" r:id="rId126"/>
    <p:sldId id="576" r:id="rId127"/>
    <p:sldId id="577" r:id="rId128"/>
    <p:sldId id="578" r:id="rId129"/>
    <p:sldId id="579" r:id="rId130"/>
    <p:sldId id="580" r:id="rId131"/>
    <p:sldId id="581" r:id="rId132"/>
    <p:sldId id="582" r:id="rId133"/>
    <p:sldId id="637"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1156" autoAdjust="0"/>
  </p:normalViewPr>
  <p:slideViewPr>
    <p:cSldViewPr>
      <p:cViewPr varScale="1">
        <p:scale>
          <a:sx n="116" d="100"/>
          <a:sy n="116" d="100"/>
        </p:scale>
        <p:origin x="2096"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56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5B42E-4F86-7A4D-9470-0962E716A1DC}" type="datetimeFigureOut">
              <a:rPr lang="en-US" smtClean="0"/>
              <a:t>10/3/21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703B8-540A-784B-84A5-6B126CB146FF}" type="slidenum">
              <a:rPr lang="en-US" smtClean="0"/>
              <a:t>‹#›</a:t>
            </a:fld>
            <a:endParaRPr lang="en-US"/>
          </a:p>
        </p:txBody>
      </p:sp>
    </p:spTree>
    <p:extLst>
      <p:ext uri="{BB962C8B-B14F-4D97-AF65-F5344CB8AC3E}">
        <p14:creationId xmlns:p14="http://schemas.microsoft.com/office/powerpoint/2010/main" val="11900239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1</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22703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107</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69899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12</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27657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0703B8-540A-784B-84A5-6B126CB146FF}" type="slidenum">
              <a:rPr lang="en-US" smtClean="0"/>
              <a:t>56</a:t>
            </a:fld>
            <a:endParaRPr lang="en-US"/>
          </a:p>
        </p:txBody>
      </p:sp>
    </p:spTree>
    <p:extLst>
      <p:ext uri="{BB962C8B-B14F-4D97-AF65-F5344CB8AC3E}">
        <p14:creationId xmlns:p14="http://schemas.microsoft.com/office/powerpoint/2010/main" val="131558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lab exercises from lecture notes</a:t>
            </a:r>
          </a:p>
        </p:txBody>
      </p:sp>
      <p:sp>
        <p:nvSpPr>
          <p:cNvPr id="4" name="Slide Number Placeholder 3"/>
          <p:cNvSpPr>
            <a:spLocks noGrp="1"/>
          </p:cNvSpPr>
          <p:nvPr>
            <p:ph type="sldNum" sz="quarter" idx="10"/>
          </p:nvPr>
        </p:nvSpPr>
        <p:spPr/>
        <p:txBody>
          <a:bodyPr/>
          <a:lstStyle/>
          <a:p>
            <a:fld id="{D20703B8-540A-784B-84A5-6B126CB146FF}" type="slidenum">
              <a:rPr lang="en-US" smtClean="0"/>
              <a:t>63</a:t>
            </a:fld>
            <a:endParaRPr lang="en-US"/>
          </a:p>
        </p:txBody>
      </p:sp>
    </p:spTree>
    <p:extLst>
      <p:ext uri="{BB962C8B-B14F-4D97-AF65-F5344CB8AC3E}">
        <p14:creationId xmlns:p14="http://schemas.microsoft.com/office/powerpoint/2010/main" val="245222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67</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27657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0703B8-540A-784B-84A5-6B126CB146FF}" type="slidenum">
              <a:rPr lang="en-US" smtClean="0"/>
              <a:t>77</a:t>
            </a:fld>
            <a:endParaRPr lang="en-US"/>
          </a:p>
        </p:txBody>
      </p:sp>
    </p:spTree>
    <p:extLst>
      <p:ext uri="{BB962C8B-B14F-4D97-AF65-F5344CB8AC3E}">
        <p14:creationId xmlns:p14="http://schemas.microsoft.com/office/powerpoint/2010/main" val="1981394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your own script</a:t>
            </a:r>
          </a:p>
        </p:txBody>
      </p:sp>
      <p:sp>
        <p:nvSpPr>
          <p:cNvPr id="4" name="Slide Number Placeholder 3"/>
          <p:cNvSpPr>
            <a:spLocks noGrp="1"/>
          </p:cNvSpPr>
          <p:nvPr>
            <p:ph type="sldNum" sz="quarter" idx="10"/>
          </p:nvPr>
        </p:nvSpPr>
        <p:spPr/>
        <p:txBody>
          <a:bodyPr/>
          <a:lstStyle/>
          <a:p>
            <a:fld id="{D20703B8-540A-784B-84A5-6B126CB146FF}" type="slidenum">
              <a:rPr lang="en-US" smtClean="0"/>
              <a:t>78</a:t>
            </a:fld>
            <a:endParaRPr lang="en-US"/>
          </a:p>
        </p:txBody>
      </p:sp>
    </p:spTree>
    <p:extLst>
      <p:ext uri="{BB962C8B-B14F-4D97-AF65-F5344CB8AC3E}">
        <p14:creationId xmlns:p14="http://schemas.microsoft.com/office/powerpoint/2010/main" val="1425684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89</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27657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 lecture examples! </a:t>
            </a:r>
          </a:p>
        </p:txBody>
      </p:sp>
      <p:sp>
        <p:nvSpPr>
          <p:cNvPr id="4" name="Slide Number Placeholder 3"/>
          <p:cNvSpPr>
            <a:spLocks noGrp="1"/>
          </p:cNvSpPr>
          <p:nvPr>
            <p:ph type="sldNum" sz="quarter" idx="10"/>
          </p:nvPr>
        </p:nvSpPr>
        <p:spPr/>
        <p:txBody>
          <a:bodyPr/>
          <a:lstStyle/>
          <a:p>
            <a:fld id="{D20703B8-540A-784B-84A5-6B126CB146FF}" type="slidenum">
              <a:rPr lang="en-US" smtClean="0"/>
              <a:t>102</a:t>
            </a:fld>
            <a:endParaRPr lang="en-US"/>
          </a:p>
        </p:txBody>
      </p:sp>
    </p:spTree>
    <p:extLst>
      <p:ext uri="{BB962C8B-B14F-4D97-AF65-F5344CB8AC3E}">
        <p14:creationId xmlns:p14="http://schemas.microsoft.com/office/powerpoint/2010/main" val="345708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rpora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2708920"/>
            <a:ext cx="7992888"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683568" y="3933056"/>
            <a:ext cx="7992888" cy="1656184"/>
          </a:xfrm>
        </p:spPr>
        <p:txBody>
          <a:bodyPr>
            <a:normAutofit/>
          </a:bodyPr>
          <a:lstStyle>
            <a:lvl1pPr marL="0" indent="0" algn="l">
              <a:buNone/>
              <a:defRPr sz="3600" b="1">
                <a:solidFill>
                  <a:srgbClr val="BBA4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611560" y="5949280"/>
            <a:ext cx="2583904"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t>ulster.ac.uk</a:t>
            </a:r>
            <a:endParaRPr lang="en-GB" dirty="0"/>
          </a:p>
        </p:txBody>
      </p:sp>
    </p:spTree>
    <p:extLst>
      <p:ext uri="{BB962C8B-B14F-4D97-AF65-F5344CB8AC3E}">
        <p14:creationId xmlns:p14="http://schemas.microsoft.com/office/powerpoint/2010/main" val="128968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khanacademy.org/math/ap-calculus-ab/ab-accumulation-riemann-sums/ab-midpoint-trapezoid/v/trapezoidal-approximation-of-area-under-curve"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khanacademy.org/math/ap-calculus-ab/ab-accumulation-riemann-sums/ab-midpoint-trapezoid/v/trapezoidal-approximation-of-area-under-curve"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jpeg"/><Relationship Id="rId7" Type="http://schemas.openxmlformats.org/officeDocument/2006/relationships/image" Target="../media/image28.jpe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35.png"/><Relationship Id="rId4" Type="http://schemas.openxmlformats.org/officeDocument/2006/relationships/image" Target="../media/image110.png"/><Relationship Id="rId9" Type="http://schemas.openxmlformats.org/officeDocument/2006/relationships/image" Target="../media/image139.png"/></Relationships>
</file>

<file path=ppt/slides/_rels/slide128.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44.png"/><Relationship Id="rId5" Type="http://schemas.openxmlformats.org/officeDocument/2006/relationships/image" Target="../media/image15.png"/><Relationship Id="rId4" Type="http://schemas.openxmlformats.org/officeDocument/2006/relationships/image" Target="../media/image142.png"/></Relationships>
</file>

<file path=ppt/slides/_rels/slide1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hyperlink" Target="https://uk.mathworks.com/help/matlab/"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ATLAB" TargetMode="External"/><Relationship Id="rId2" Type="http://schemas.openxmlformats.org/officeDocument/2006/relationships/hyperlink" Target="https://uk.mathworks.co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nu.org/software/octave/" TargetMode="Externa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uk.mathworks.com/matlabcentral/answers/20670-how-to-measure-running-time-of-a-code-using-matlab" TargetMode="External"/><Relationship Id="rId2" Type="http://schemas.openxmlformats.org/officeDocument/2006/relationships/hyperlink" Target="https://eur03.safelinks.protection.outlook.com/?url=http%3A%2F%2Fmatlab.mathworks.com%2F&amp;data=02%7C01%7Ck.wong-lin%40ulster.ac.uk%7C27ae3f2af3d74de0bf3208d7cfe84f4e%7C6f0b94874fa842a8aeb4bf2e2c22d4e8%7C0%7C0%7C637206468972324854&amp;sdata=I6NVZdKfVz0pw3a8JrzVsh6VYSZeMyiJLb61Blm8DcY%3D&amp;reserved=0"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portal.ulster.ac.uk/dashboard/home"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060848"/>
            <a:ext cx="7560840" cy="1080120"/>
          </a:xfrm>
        </p:spPr>
        <p:txBody>
          <a:bodyPr>
            <a:noAutofit/>
          </a:bodyPr>
          <a:lstStyle/>
          <a:p>
            <a:pPr algn="ctr"/>
            <a:r>
              <a:rPr lang="en-GB" sz="4800" dirty="0">
                <a:latin typeface="Cambria" panose="02040503050406030204" pitchFamily="18" charset="0"/>
                <a:ea typeface="Cambria" panose="02040503050406030204" pitchFamily="18" charset="0"/>
              </a:rPr>
              <a:t>Introduction to MATLAB</a:t>
            </a:r>
            <a:endParaRPr lang="en-GB" sz="32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2EE9318-206F-6B4C-8423-76F9488A0315}"/>
              </a:ext>
            </a:extLst>
          </p:cNvPr>
          <p:cNvSpPr txBox="1"/>
          <p:nvPr/>
        </p:nvSpPr>
        <p:spPr>
          <a:xfrm>
            <a:off x="539552" y="3429000"/>
            <a:ext cx="8352928" cy="2304255"/>
          </a:xfrm>
          <a:prstGeom prst="rect">
            <a:avLst/>
          </a:prstGeom>
        </p:spPr>
        <p:txBody>
          <a:bodyPr vert="horz" wrap="none" lIns="91440" tIns="45720" rIns="91440" bIns="45720" rtlCol="0" anchor="ctr">
            <a:normAutofit/>
          </a:bodyPr>
          <a:lstStyle/>
          <a:p>
            <a:r>
              <a:rPr lang="en-US" i="1" dirty="0">
                <a:solidFill>
                  <a:srgbClr val="FFFF00"/>
                </a:solidFill>
                <a:latin typeface="Arial" panose="020B0604020202020204" pitchFamily="34" charset="0"/>
                <a:cs typeface="Arial" panose="020B0604020202020204" pitchFamily="34" charset="0"/>
              </a:rPr>
              <a:t>These notes were originated from Dr. </a:t>
            </a:r>
            <a:r>
              <a:rPr lang="en-US" i="1" dirty="0" err="1">
                <a:solidFill>
                  <a:srgbClr val="FFFF00"/>
                </a:solidFill>
                <a:latin typeface="Arial" panose="020B0604020202020204" pitchFamily="34" charset="0"/>
                <a:cs typeface="Arial" panose="020B0604020202020204" pitchFamily="34" charset="0"/>
              </a:rPr>
              <a:t>KongFatt</a:t>
            </a:r>
            <a:r>
              <a:rPr lang="en-US" i="1" dirty="0">
                <a:solidFill>
                  <a:srgbClr val="FFFF00"/>
                </a:solidFill>
                <a:latin typeface="Arial" panose="020B0604020202020204" pitchFamily="34" charset="0"/>
                <a:cs typeface="Arial" panose="020B0604020202020204" pitchFamily="34" charset="0"/>
              </a:rPr>
              <a:t> Wong-Lin’s notes from his </a:t>
            </a:r>
          </a:p>
          <a:p>
            <a:r>
              <a:rPr lang="en-US" i="1" dirty="0">
                <a:solidFill>
                  <a:srgbClr val="FFFF00"/>
                </a:solidFill>
                <a:latin typeface="Arial" panose="020B0604020202020204" pitchFamily="34" charset="0"/>
                <a:cs typeface="Arial" panose="020B0604020202020204" pitchFamily="34" charset="0"/>
              </a:rPr>
              <a:t>Programming for Engineering module at Ulster University, and, with permission </a:t>
            </a:r>
          </a:p>
          <a:p>
            <a:r>
              <a:rPr lang="en-US" i="1" dirty="0">
                <a:solidFill>
                  <a:srgbClr val="FFFF00"/>
                </a:solidFill>
                <a:latin typeface="Arial" panose="020B0604020202020204" pitchFamily="34" charset="0"/>
                <a:cs typeface="Arial" panose="020B0604020202020204" pitchFamily="34" charset="0"/>
              </a:rPr>
              <a:t>from Dr. Wong-Lin, edited by </a:t>
            </a:r>
            <a:r>
              <a:rPr lang="en-US" i="1" dirty="0" err="1">
                <a:solidFill>
                  <a:srgbClr val="FFFF00"/>
                </a:solidFill>
                <a:latin typeface="Arial" panose="020B0604020202020204" pitchFamily="34" charset="0"/>
                <a:cs typeface="Arial" panose="020B0604020202020204" pitchFamily="34" charset="0"/>
              </a:rPr>
              <a:t>Farajollah</a:t>
            </a:r>
            <a:r>
              <a:rPr lang="en-US" i="1" dirty="0">
                <a:solidFill>
                  <a:srgbClr val="FFFF00"/>
                </a:solidFill>
                <a:latin typeface="Arial" panose="020B0604020202020204" pitchFamily="34" charset="0"/>
                <a:cs typeface="Arial" panose="020B0604020202020204" pitchFamily="34" charset="0"/>
              </a:rPr>
              <a:t> </a:t>
            </a:r>
            <a:r>
              <a:rPr lang="en-US" i="1" dirty="0" err="1">
                <a:solidFill>
                  <a:srgbClr val="FFFF00"/>
                </a:solidFill>
                <a:latin typeface="Arial" panose="020B0604020202020204" pitchFamily="34" charset="0"/>
                <a:cs typeface="Arial" panose="020B0604020202020204" pitchFamily="34" charset="0"/>
              </a:rPr>
              <a:t>Tahernezhadjavazm</a:t>
            </a:r>
            <a:r>
              <a:rPr lang="en-US" i="1" dirty="0">
                <a:solidFill>
                  <a:srgbClr val="FFFF00"/>
                </a:solidFill>
                <a:latin typeface="Arial" panose="020B0604020202020204" pitchFamily="34" charset="0"/>
                <a:cs typeface="Arial" panose="020B0604020202020204" pitchFamily="34" charset="0"/>
              </a:rPr>
              <a:t>, </a:t>
            </a:r>
            <a:r>
              <a:rPr lang="en-US" i="1" dirty="0" err="1">
                <a:solidFill>
                  <a:srgbClr val="FFFF00"/>
                </a:solidFill>
                <a:latin typeface="Arial" panose="020B0604020202020204" pitchFamily="34" charset="0"/>
                <a:cs typeface="Arial" panose="020B0604020202020204" pitchFamily="34" charset="0"/>
              </a:rPr>
              <a:t>Przemyslaw</a:t>
            </a:r>
            <a:r>
              <a:rPr lang="en-US" i="1" dirty="0">
                <a:solidFill>
                  <a:srgbClr val="FFFF00"/>
                </a:solidFill>
                <a:latin typeface="Arial" panose="020B0604020202020204" pitchFamily="34" charset="0"/>
                <a:cs typeface="Arial" panose="020B0604020202020204" pitchFamily="34" charset="0"/>
              </a:rPr>
              <a:t> </a:t>
            </a:r>
            <a:r>
              <a:rPr lang="en-US" i="1" dirty="0" err="1">
                <a:solidFill>
                  <a:srgbClr val="FFFF00"/>
                </a:solidFill>
                <a:latin typeface="Arial" panose="020B0604020202020204" pitchFamily="34" charset="0"/>
                <a:cs typeface="Arial" panose="020B0604020202020204" pitchFamily="34" charset="0"/>
              </a:rPr>
              <a:t>Cichy</a:t>
            </a:r>
            <a:r>
              <a:rPr lang="en-US" i="1" dirty="0">
                <a:solidFill>
                  <a:srgbClr val="FFFF00"/>
                </a:solidFill>
                <a:latin typeface="Arial" panose="020B0604020202020204" pitchFamily="34" charset="0"/>
                <a:cs typeface="Arial" panose="020B0604020202020204" pitchFamily="34" charset="0"/>
              </a:rPr>
              <a:t> </a:t>
            </a:r>
          </a:p>
          <a:p>
            <a:r>
              <a:rPr lang="en-US" i="1" dirty="0">
                <a:solidFill>
                  <a:srgbClr val="FFFF00"/>
                </a:solidFill>
                <a:latin typeface="Arial" panose="020B0604020202020204" pitchFamily="34" charset="0"/>
                <a:cs typeface="Arial" panose="020B0604020202020204" pitchFamily="34" charset="0"/>
              </a:rPr>
              <a:t>and Dr. </a:t>
            </a:r>
            <a:r>
              <a:rPr lang="en-US" i="1" dirty="0" err="1">
                <a:solidFill>
                  <a:srgbClr val="FFFF00"/>
                </a:solidFill>
                <a:latin typeface="Arial" panose="020B0604020202020204" pitchFamily="34" charset="0"/>
                <a:cs typeface="Arial" panose="020B0604020202020204" pitchFamily="34" charset="0"/>
              </a:rPr>
              <a:t>KongFatt</a:t>
            </a:r>
            <a:r>
              <a:rPr lang="en-US" i="1" dirty="0">
                <a:solidFill>
                  <a:srgbClr val="FFFF00"/>
                </a:solidFill>
                <a:latin typeface="Arial" panose="020B0604020202020204" pitchFamily="34" charset="0"/>
                <a:cs typeface="Arial" panose="020B0604020202020204" pitchFamily="34" charset="0"/>
              </a:rPr>
              <a:t> Wong-Lin for the ISRC-CN</a:t>
            </a:r>
            <a:r>
              <a:rPr lang="en-US" i="1" baseline="30000" dirty="0">
                <a:solidFill>
                  <a:srgbClr val="FFFF00"/>
                </a:solidFill>
                <a:latin typeface="Arial" panose="020B0604020202020204" pitchFamily="34" charset="0"/>
                <a:cs typeface="Arial" panose="020B0604020202020204" pitchFamily="34" charset="0"/>
              </a:rPr>
              <a:t>3</a:t>
            </a:r>
            <a:r>
              <a:rPr lang="en-US" i="1" dirty="0">
                <a:solidFill>
                  <a:srgbClr val="FFFF00"/>
                </a:solidFill>
                <a:latin typeface="Arial" panose="020B0604020202020204" pitchFamily="34" charset="0"/>
                <a:cs typeface="Arial" panose="020B0604020202020204" pitchFamily="34" charset="0"/>
              </a:rPr>
              <a:t> Autumn School.</a:t>
            </a:r>
          </a:p>
          <a:p>
            <a:endParaRPr lang="en-US" i="1" dirty="0">
              <a:solidFill>
                <a:schemeClr val="bg1"/>
              </a:solidFill>
              <a:latin typeface="Arial" panose="020B0604020202020204" pitchFamily="34" charset="0"/>
              <a:cs typeface="Arial" panose="020B0604020202020204" pitchFamily="34" charset="0"/>
            </a:endParaRPr>
          </a:p>
          <a:p>
            <a:r>
              <a:rPr lang="en-US" i="1" dirty="0">
                <a:solidFill>
                  <a:schemeClr val="bg1"/>
                </a:solidFill>
                <a:latin typeface="Arial" panose="020B0604020202020204" pitchFamily="34" charset="0"/>
                <a:cs typeface="Arial" panose="020B0604020202020204" pitchFamily="34" charset="0"/>
              </a:rPr>
              <a:t>Attendees, especially those who are not too familiar with programming or </a:t>
            </a:r>
          </a:p>
          <a:p>
            <a:r>
              <a:rPr lang="en-US" i="1" dirty="0">
                <a:solidFill>
                  <a:schemeClr val="bg1"/>
                </a:solidFill>
                <a:latin typeface="Arial" panose="020B0604020202020204" pitchFamily="34" charset="0"/>
                <a:cs typeface="Arial" panose="020B0604020202020204" pitchFamily="34" charset="0"/>
              </a:rPr>
              <a:t>MATLAB, should go through these notes before attending the Autumn School </a:t>
            </a:r>
          </a:p>
          <a:p>
            <a:r>
              <a:rPr lang="en-US" i="1" dirty="0">
                <a:solidFill>
                  <a:schemeClr val="bg1"/>
                </a:solidFill>
                <a:latin typeface="Arial" panose="020B0604020202020204" pitchFamily="34" charset="0"/>
                <a:cs typeface="Arial" panose="020B0604020202020204" pitchFamily="34" charset="0"/>
              </a:rPr>
              <a:t>– the lab session on Day 1 will discuss only selected parts of the materials.</a:t>
            </a:r>
          </a:p>
        </p:txBody>
      </p:sp>
    </p:spTree>
    <p:extLst>
      <p:ext uri="{BB962C8B-B14F-4D97-AF65-F5344CB8AC3E}">
        <p14:creationId xmlns:p14="http://schemas.microsoft.com/office/powerpoint/2010/main" val="107387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9BB2-D9EA-41F2-9A35-E9081EDD541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Downloading MATLAB</a:t>
            </a:r>
            <a:endParaRPr lang="en-GB"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FF13DE8-0A2B-4B0D-80A0-B41C7B7449A0}"/>
              </a:ext>
            </a:extLst>
          </p:cNvPr>
          <p:cNvSpPr txBox="1"/>
          <p:nvPr/>
        </p:nvSpPr>
        <p:spPr>
          <a:xfrm>
            <a:off x="684325" y="2271247"/>
            <a:ext cx="6514091" cy="369332"/>
          </a:xfrm>
          <a:prstGeom prst="rect">
            <a:avLst/>
          </a:prstGeom>
          <a:noFill/>
        </p:spPr>
        <p:txBody>
          <a:bodyPr wrap="none" rtlCol="0">
            <a:spAutoFit/>
          </a:bodyPr>
          <a:lstStyle/>
          <a:p>
            <a:r>
              <a:rPr lang="en-US" dirty="0"/>
              <a:t>4: Sign in by creating an account with your University email account</a:t>
            </a:r>
            <a:endParaRPr lang="en-GB" dirty="0"/>
          </a:p>
        </p:txBody>
      </p:sp>
      <p:sp>
        <p:nvSpPr>
          <p:cNvPr id="6" name="TextBox 5">
            <a:extLst>
              <a:ext uri="{FF2B5EF4-FFF2-40B4-BE49-F238E27FC236}">
                <a16:creationId xmlns:a16="http://schemas.microsoft.com/office/drawing/2014/main" id="{BA5FE6AF-41DD-4583-9E32-C10EC83E8398}"/>
              </a:ext>
            </a:extLst>
          </p:cNvPr>
          <p:cNvSpPr txBox="1"/>
          <p:nvPr/>
        </p:nvSpPr>
        <p:spPr>
          <a:xfrm>
            <a:off x="778715" y="5710571"/>
            <a:ext cx="184731" cy="369332"/>
          </a:xfrm>
          <a:prstGeom prst="rect">
            <a:avLst/>
          </a:prstGeom>
          <a:noFill/>
        </p:spPr>
        <p:txBody>
          <a:bodyPr wrap="none" rtlCol="0">
            <a:spAutoFit/>
          </a:bodyPr>
          <a:lstStyle/>
          <a:p>
            <a:endParaRPr lang="en-GB" dirty="0"/>
          </a:p>
        </p:txBody>
      </p:sp>
      <p:pic>
        <p:nvPicPr>
          <p:cNvPr id="3074" name="Picture 2">
            <a:extLst>
              <a:ext uri="{FF2B5EF4-FFF2-40B4-BE49-F238E27FC236}">
                <a16:creationId xmlns:a16="http://schemas.microsoft.com/office/drawing/2014/main" id="{AC0DBCF3-890C-46D5-93DA-14D0D1E56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416" y="2926726"/>
            <a:ext cx="5334000"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B0C308-E870-4A2E-B3C0-0A2325F708F9}"/>
              </a:ext>
            </a:extLst>
          </p:cNvPr>
          <p:cNvSpPr txBox="1"/>
          <p:nvPr/>
        </p:nvSpPr>
        <p:spPr>
          <a:xfrm>
            <a:off x="1063734" y="6217921"/>
            <a:ext cx="6483250" cy="369332"/>
          </a:xfrm>
          <a:prstGeom prst="rect">
            <a:avLst/>
          </a:prstGeom>
          <a:noFill/>
        </p:spPr>
        <p:txBody>
          <a:bodyPr wrap="none" rtlCol="0">
            <a:spAutoFit/>
          </a:bodyPr>
          <a:lstStyle/>
          <a:p>
            <a:r>
              <a:rPr lang="en-US" dirty="0"/>
              <a:t>Installation instructions are provided on the </a:t>
            </a:r>
            <a:r>
              <a:rPr lang="en-US" dirty="0" err="1"/>
              <a:t>Matlab</a:t>
            </a:r>
            <a:r>
              <a:rPr lang="en-US" dirty="0"/>
              <a:t> site if required.</a:t>
            </a:r>
            <a:endParaRPr lang="en-GB" dirty="0"/>
          </a:p>
        </p:txBody>
      </p:sp>
    </p:spTree>
    <p:extLst>
      <p:ext uri="{BB962C8B-B14F-4D97-AF65-F5344CB8AC3E}">
        <p14:creationId xmlns:p14="http://schemas.microsoft.com/office/powerpoint/2010/main" val="21987512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50832" y="5496580"/>
            <a:ext cx="2859168" cy="113282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00600" y="3657600"/>
            <a:ext cx="3886200" cy="2862323"/>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810000" y="228600"/>
            <a:ext cx="1249060" cy="523220"/>
          </a:xfrm>
          <a:prstGeom prst="rect">
            <a:avLst/>
          </a:prstGeom>
          <a:noFill/>
        </p:spPr>
        <p:txBody>
          <a:bodyPr wrap="none" rtlCol="0">
            <a:spAutoFit/>
          </a:bodyPr>
          <a:lstStyle/>
          <a:p>
            <a:r>
              <a:rPr lang="en-US" sz="2800" dirty="0"/>
              <a:t>Tracing</a:t>
            </a:r>
          </a:p>
        </p:txBody>
      </p:sp>
      <p:sp>
        <p:nvSpPr>
          <p:cNvPr id="3" name="TextBox 2"/>
          <p:cNvSpPr txBox="1"/>
          <p:nvPr/>
        </p:nvSpPr>
        <p:spPr>
          <a:xfrm>
            <a:off x="914401" y="838200"/>
            <a:ext cx="7086600" cy="6186309"/>
          </a:xfrm>
          <a:prstGeom prst="rect">
            <a:avLst/>
          </a:prstGeom>
          <a:noFill/>
        </p:spPr>
        <p:txBody>
          <a:bodyPr wrap="square" rtlCol="0">
            <a:spAutoFit/>
          </a:bodyPr>
          <a:lstStyle/>
          <a:p>
            <a:pPr algn="just"/>
            <a:r>
              <a:rPr lang="en-US" dirty="0"/>
              <a:t>To know exactly which statements have been executed when program is not running properly. </a:t>
            </a:r>
          </a:p>
          <a:p>
            <a:pPr algn="just"/>
            <a:r>
              <a:rPr lang="en-US" dirty="0"/>
              <a:t>Use the </a:t>
            </a:r>
            <a:r>
              <a:rPr lang="en-US" b="1" dirty="0"/>
              <a:t>echo</a:t>
            </a:r>
            <a:r>
              <a:rPr lang="en-US" dirty="0"/>
              <a:t> function, which will display every statement as it is executed as well as results from the code. For scripts, just type echo. But for functions, name of function must be specified, e.g. </a:t>
            </a:r>
            <a:r>
              <a:rPr lang="en-US" dirty="0">
                <a:solidFill>
                  <a:schemeClr val="accent6">
                    <a:lumMod val="75000"/>
                  </a:schemeClr>
                </a:solidFill>
              </a:rPr>
              <a:t>echo function on/off</a:t>
            </a:r>
            <a:r>
              <a:rPr lang="en-US" dirty="0"/>
              <a:t>. </a:t>
            </a:r>
          </a:p>
          <a:p>
            <a:pPr algn="just"/>
            <a:r>
              <a:rPr lang="en-US" dirty="0"/>
              <a:t>E.g. </a:t>
            </a:r>
            <a:r>
              <a:rPr lang="en-US" dirty="0" err="1"/>
              <a:t>testifelse.m</a:t>
            </a:r>
            <a:endParaRPr lang="en-US" dirty="0"/>
          </a:p>
          <a:p>
            <a:pPr algn="just"/>
            <a:endParaRPr lang="en-US" dirty="0"/>
          </a:p>
          <a:p>
            <a:pPr algn="just"/>
            <a:r>
              <a:rPr lang="en-US" dirty="0"/>
              <a:t>function </a:t>
            </a:r>
            <a:r>
              <a:rPr lang="en-US" dirty="0" err="1"/>
              <a:t>testifelse</a:t>
            </a:r>
            <a:r>
              <a:rPr lang="en-US" dirty="0"/>
              <a:t>(x)</a:t>
            </a:r>
          </a:p>
          <a:p>
            <a:pPr algn="just"/>
            <a:r>
              <a:rPr lang="en-US" dirty="0"/>
              <a:t>% </a:t>
            </a:r>
            <a:r>
              <a:rPr lang="en-US" dirty="0" err="1"/>
              <a:t>testifelse</a:t>
            </a:r>
            <a:r>
              <a:rPr lang="en-US" dirty="0"/>
              <a:t> will test the debugger</a:t>
            </a:r>
          </a:p>
          <a:p>
            <a:pPr algn="just"/>
            <a:r>
              <a:rPr lang="en-US" dirty="0"/>
              <a:t>% Format: </a:t>
            </a:r>
            <a:r>
              <a:rPr lang="en-US" dirty="0" err="1"/>
              <a:t>testifelse</a:t>
            </a:r>
            <a:r>
              <a:rPr lang="en-US" dirty="0"/>
              <a:t>(Number)</a:t>
            </a:r>
          </a:p>
          <a:p>
            <a:pPr algn="just"/>
            <a:r>
              <a:rPr lang="en-US" dirty="0"/>
              <a:t>if (x&gt;3) &amp;&amp; (x&lt;6)</a:t>
            </a:r>
          </a:p>
          <a:p>
            <a:pPr algn="just"/>
            <a:r>
              <a:rPr lang="en-US" dirty="0"/>
              <a:t>    </a:t>
            </a:r>
            <a:r>
              <a:rPr lang="en-US" dirty="0" err="1"/>
              <a:t>disp</a:t>
            </a:r>
            <a:r>
              <a:rPr lang="en-US" dirty="0"/>
              <a:t>('In middle of range’)</a:t>
            </a:r>
          </a:p>
          <a:p>
            <a:pPr algn="just"/>
            <a:r>
              <a:rPr lang="en-US" dirty="0"/>
              <a:t>else</a:t>
            </a:r>
          </a:p>
          <a:p>
            <a:pPr algn="just"/>
            <a:r>
              <a:rPr lang="en-US" dirty="0"/>
              <a:t>    </a:t>
            </a:r>
            <a:r>
              <a:rPr lang="en-US" dirty="0" err="1"/>
              <a:t>disp</a:t>
            </a:r>
            <a:r>
              <a:rPr lang="en-US" dirty="0"/>
              <a:t>('Out of range’)</a:t>
            </a:r>
          </a:p>
          <a:p>
            <a:pPr algn="just"/>
            <a:r>
              <a:rPr lang="en-US" dirty="0"/>
              <a:t>end</a:t>
            </a:r>
          </a:p>
          <a:p>
            <a:pPr algn="just"/>
            <a:r>
              <a:rPr lang="en-US" dirty="0"/>
              <a:t>end</a:t>
            </a:r>
          </a:p>
          <a:p>
            <a:pPr algn="just"/>
            <a:endParaRPr lang="en-US" dirty="0"/>
          </a:p>
          <a:p>
            <a:pPr algn="just"/>
            <a:r>
              <a:rPr lang="en-GB" dirty="0"/>
              <a:t>&gt;&gt; </a:t>
            </a:r>
            <a:r>
              <a:rPr lang="en-GB" dirty="0" err="1"/>
              <a:t>testifelse</a:t>
            </a:r>
            <a:endParaRPr lang="en-GB" dirty="0"/>
          </a:p>
          <a:p>
            <a:pPr algn="just"/>
            <a:r>
              <a:rPr lang="en-GB" dirty="0">
                <a:solidFill>
                  <a:srgbClr val="FF0000"/>
                </a:solidFill>
              </a:rPr>
              <a:t>Not enough input arguments.</a:t>
            </a:r>
          </a:p>
          <a:p>
            <a:pPr algn="just"/>
            <a:r>
              <a:rPr lang="en-GB" dirty="0">
                <a:solidFill>
                  <a:srgbClr val="FF0000"/>
                </a:solidFill>
              </a:rPr>
              <a:t>Error in </a:t>
            </a:r>
            <a:r>
              <a:rPr lang="en-GB" dirty="0" err="1">
                <a:solidFill>
                  <a:srgbClr val="FF0000"/>
                </a:solidFill>
              </a:rPr>
              <a:t>testifelse</a:t>
            </a:r>
            <a:r>
              <a:rPr lang="en-GB" dirty="0">
                <a:solidFill>
                  <a:srgbClr val="FF0000"/>
                </a:solidFill>
              </a:rPr>
              <a:t> (line 5)</a:t>
            </a:r>
          </a:p>
          <a:p>
            <a:pPr algn="just"/>
            <a:r>
              <a:rPr lang="en-US" dirty="0">
                <a:solidFill>
                  <a:srgbClr val="FF0000"/>
                </a:solidFill>
              </a:rPr>
              <a:t>if (x&gt;3) &amp;&amp; (x&lt;6)</a:t>
            </a:r>
          </a:p>
          <a:p>
            <a:pPr algn="just"/>
            <a:endParaRPr lang="en-US" dirty="0"/>
          </a:p>
        </p:txBody>
      </p:sp>
      <p:sp>
        <p:nvSpPr>
          <p:cNvPr id="4" name="Rectangle 3"/>
          <p:cNvSpPr/>
          <p:nvPr/>
        </p:nvSpPr>
        <p:spPr>
          <a:xfrm>
            <a:off x="5158110" y="3657601"/>
            <a:ext cx="3346109" cy="2862322"/>
          </a:xfrm>
          <a:prstGeom prst="rect">
            <a:avLst/>
          </a:prstGeom>
        </p:spPr>
        <p:txBody>
          <a:bodyPr wrap="none">
            <a:spAutoFit/>
          </a:bodyPr>
          <a:lstStyle/>
          <a:p>
            <a:pPr algn="just"/>
            <a:r>
              <a:rPr lang="en-US" dirty="0"/>
              <a:t>&gt;&gt; echo </a:t>
            </a:r>
            <a:r>
              <a:rPr lang="en-US" dirty="0" err="1"/>
              <a:t>testifelse</a:t>
            </a:r>
            <a:r>
              <a:rPr lang="en-US" dirty="0"/>
              <a:t> on</a:t>
            </a:r>
          </a:p>
          <a:p>
            <a:pPr algn="just"/>
            <a:r>
              <a:rPr lang="en-GB" dirty="0"/>
              <a:t>&gt;&gt; </a:t>
            </a:r>
            <a:r>
              <a:rPr lang="en-GB" dirty="0" err="1"/>
              <a:t>testifelse</a:t>
            </a:r>
            <a:r>
              <a:rPr lang="en-GB" dirty="0"/>
              <a:t>(5)</a:t>
            </a:r>
          </a:p>
          <a:p>
            <a:pPr algn="just"/>
            <a:r>
              <a:rPr lang="en-GB" dirty="0"/>
              <a:t>function </a:t>
            </a:r>
            <a:r>
              <a:rPr lang="en-GB" dirty="0" err="1"/>
              <a:t>testifelse</a:t>
            </a:r>
            <a:r>
              <a:rPr lang="en-GB" dirty="0"/>
              <a:t>(x)</a:t>
            </a:r>
          </a:p>
          <a:p>
            <a:pPr algn="just"/>
            <a:r>
              <a:rPr lang="en-GB" dirty="0"/>
              <a:t>% </a:t>
            </a:r>
            <a:r>
              <a:rPr lang="en-GB" dirty="0" err="1"/>
              <a:t>testifelse</a:t>
            </a:r>
            <a:r>
              <a:rPr lang="en-GB" dirty="0"/>
              <a:t> will test the debugger</a:t>
            </a:r>
          </a:p>
          <a:p>
            <a:pPr algn="just"/>
            <a:r>
              <a:rPr lang="en-GB" dirty="0"/>
              <a:t>% Format: </a:t>
            </a:r>
            <a:r>
              <a:rPr lang="en-GB" dirty="0" err="1"/>
              <a:t>testifelse</a:t>
            </a:r>
            <a:r>
              <a:rPr lang="en-GB" dirty="0"/>
              <a:t>(Number)</a:t>
            </a:r>
          </a:p>
          <a:p>
            <a:pPr algn="just"/>
            <a:r>
              <a:rPr lang="en-US" dirty="0"/>
              <a:t>if (x&gt;3) &amp;&amp; (x&lt;6)</a:t>
            </a:r>
          </a:p>
          <a:p>
            <a:pPr algn="just"/>
            <a:r>
              <a:rPr lang="en-GB" dirty="0"/>
              <a:t>    </a:t>
            </a:r>
            <a:r>
              <a:rPr lang="en-GB" dirty="0" err="1"/>
              <a:t>disp</a:t>
            </a:r>
            <a:r>
              <a:rPr lang="en-GB" dirty="0"/>
              <a:t>('In middle of range')</a:t>
            </a:r>
          </a:p>
          <a:p>
            <a:pPr algn="just"/>
            <a:r>
              <a:rPr lang="en-GB" dirty="0"/>
              <a:t>In middle of range</a:t>
            </a:r>
          </a:p>
          <a:p>
            <a:pPr algn="just"/>
            <a:r>
              <a:rPr lang="en-GB" dirty="0"/>
              <a:t>end</a:t>
            </a:r>
          </a:p>
          <a:p>
            <a:pPr algn="just"/>
            <a:r>
              <a:rPr lang="en-GB" dirty="0"/>
              <a:t>end</a:t>
            </a:r>
            <a:endParaRPr lang="en-US" dirty="0"/>
          </a:p>
        </p:txBody>
      </p:sp>
      <p:sp>
        <p:nvSpPr>
          <p:cNvPr id="5" name="Rectangle 4"/>
          <p:cNvSpPr/>
          <p:nvPr/>
        </p:nvSpPr>
        <p:spPr>
          <a:xfrm>
            <a:off x="914400" y="2667000"/>
            <a:ext cx="3429000" cy="2743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011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228600"/>
            <a:ext cx="2623309" cy="523220"/>
          </a:xfrm>
          <a:prstGeom prst="rect">
            <a:avLst/>
          </a:prstGeom>
          <a:noFill/>
        </p:spPr>
        <p:txBody>
          <a:bodyPr wrap="none" rtlCol="0">
            <a:spAutoFit/>
          </a:bodyPr>
          <a:lstStyle/>
          <a:p>
            <a:r>
              <a:rPr lang="en-US" sz="2800" dirty="0"/>
              <a:t>Editor/Debugger</a:t>
            </a:r>
          </a:p>
        </p:txBody>
      </p:sp>
      <p:sp>
        <p:nvSpPr>
          <p:cNvPr id="3" name="TextBox 2"/>
          <p:cNvSpPr txBox="1"/>
          <p:nvPr/>
        </p:nvSpPr>
        <p:spPr>
          <a:xfrm>
            <a:off x="914400" y="1143000"/>
            <a:ext cx="7315200" cy="4247317"/>
          </a:xfrm>
          <a:prstGeom prst="rect">
            <a:avLst/>
          </a:prstGeom>
          <a:noFill/>
        </p:spPr>
        <p:txBody>
          <a:bodyPr wrap="square" rtlCol="0">
            <a:spAutoFit/>
          </a:bodyPr>
          <a:lstStyle/>
          <a:p>
            <a:pPr algn="just"/>
            <a:r>
              <a:rPr lang="en-US" dirty="0"/>
              <a:t>Type “help debug” in Command Window to show some debugging functions. </a:t>
            </a:r>
          </a:p>
          <a:p>
            <a:pPr algn="just"/>
            <a:endParaRPr lang="en-US" dirty="0"/>
          </a:p>
          <a:p>
            <a:pPr algn="just"/>
            <a:r>
              <a:rPr lang="en-US" dirty="0"/>
              <a:t>In Help Browser, click Search tab and type “debugging” will display basic information about the debugging processes. </a:t>
            </a:r>
          </a:p>
          <a:p>
            <a:pPr algn="just"/>
            <a:endParaRPr lang="en-US" dirty="0"/>
          </a:p>
          <a:p>
            <a:pPr algn="just"/>
            <a:r>
              <a:rPr lang="en-US" dirty="0"/>
              <a:t>Debugging can also be done using MATLAB’s Editor/Debugger. We can set </a:t>
            </a:r>
            <a:r>
              <a:rPr lang="en-US" b="1" dirty="0"/>
              <a:t>breakpoints</a:t>
            </a:r>
            <a:r>
              <a:rPr lang="en-US" dirty="0"/>
              <a:t> in a file (script/function) so that the variables or expressions can be examined (within the Editor/Debugger or Command Window). </a:t>
            </a:r>
          </a:p>
          <a:p>
            <a:pPr algn="just"/>
            <a:r>
              <a:rPr lang="en-US" dirty="0"/>
              <a:t>E.g. the following </a:t>
            </a:r>
            <a:r>
              <a:rPr lang="en-US" b="1" dirty="0" err="1"/>
              <a:t>dbstop</a:t>
            </a:r>
            <a:r>
              <a:rPr lang="en-US" dirty="0"/>
              <a:t> command will set a breakpoint in the 5</a:t>
            </a:r>
            <a:r>
              <a:rPr lang="en-US" baseline="30000" dirty="0"/>
              <a:t>th</a:t>
            </a:r>
            <a:r>
              <a:rPr lang="en-US" dirty="0"/>
              <a:t> line of the previous </a:t>
            </a:r>
            <a:r>
              <a:rPr lang="en-US" dirty="0" err="1"/>
              <a:t>testifelse</a:t>
            </a:r>
            <a:r>
              <a:rPr lang="en-US" dirty="0"/>
              <a:t> function – which allows us to type variable names and/or expressions to examine their values at that point in the execution. The function </a:t>
            </a:r>
            <a:r>
              <a:rPr lang="en-US" b="1" dirty="0" err="1"/>
              <a:t>dbcont</a:t>
            </a:r>
            <a:r>
              <a:rPr lang="en-US" dirty="0"/>
              <a:t> can be used to continue the execution, and </a:t>
            </a:r>
            <a:r>
              <a:rPr lang="en-US" b="1" dirty="0" err="1"/>
              <a:t>dbquit</a:t>
            </a:r>
            <a:r>
              <a:rPr lang="en-US" dirty="0"/>
              <a:t> to quit the debug mode. </a:t>
            </a:r>
          </a:p>
          <a:p>
            <a:pPr algn="just"/>
            <a:r>
              <a:rPr lang="en-US" dirty="0"/>
              <a:t> </a:t>
            </a:r>
          </a:p>
        </p:txBody>
      </p:sp>
    </p:spTree>
    <p:extLst>
      <p:ext uri="{BB962C8B-B14F-4D97-AF65-F5344CB8AC3E}">
        <p14:creationId xmlns:p14="http://schemas.microsoft.com/office/powerpoint/2010/main" val="594006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848600" cy="6186310"/>
          </a:xfrm>
          <a:prstGeom prst="rect">
            <a:avLst/>
          </a:prstGeom>
          <a:noFill/>
        </p:spPr>
        <p:txBody>
          <a:bodyPr wrap="square" rtlCol="0">
            <a:spAutoFit/>
          </a:bodyPr>
          <a:lstStyle/>
          <a:p>
            <a:r>
              <a:rPr lang="en-US" dirty="0"/>
              <a:t>&gt;&gt; </a:t>
            </a:r>
            <a:r>
              <a:rPr lang="en-US" dirty="0" err="1"/>
              <a:t>dbstop</a:t>
            </a:r>
            <a:r>
              <a:rPr lang="en-US" dirty="0"/>
              <a:t> </a:t>
            </a:r>
            <a:r>
              <a:rPr lang="en-US" dirty="0" err="1"/>
              <a:t>testifelse</a:t>
            </a:r>
            <a:r>
              <a:rPr lang="en-US" dirty="0"/>
              <a:t> 5  % red dot will appear on line 5 in Editor </a:t>
            </a:r>
          </a:p>
          <a:p>
            <a:endParaRPr lang="en-US" dirty="0"/>
          </a:p>
          <a:p>
            <a:r>
              <a:rPr lang="en-US" dirty="0"/>
              <a:t>&gt;&gt; </a:t>
            </a:r>
            <a:r>
              <a:rPr lang="en-GB" dirty="0" err="1"/>
              <a:t>testifelse</a:t>
            </a:r>
            <a:r>
              <a:rPr lang="en-GB" dirty="0"/>
              <a:t>(-2)</a:t>
            </a:r>
          </a:p>
          <a:p>
            <a:pPr algn="just"/>
            <a:r>
              <a:rPr lang="en-US" dirty="0"/>
              <a:t>6    if (x&gt;3) &amp;&amp; (x&lt;6)</a:t>
            </a:r>
          </a:p>
          <a:p>
            <a:r>
              <a:rPr lang="en-US" dirty="0"/>
              <a:t>K&gt;&gt; x</a:t>
            </a:r>
          </a:p>
          <a:p>
            <a:r>
              <a:rPr lang="en-US" dirty="0"/>
              <a:t>x = </a:t>
            </a:r>
          </a:p>
          <a:p>
            <a:r>
              <a:rPr lang="en-US" dirty="0"/>
              <a:t>        -2</a:t>
            </a:r>
          </a:p>
          <a:p>
            <a:endParaRPr lang="en-US" dirty="0"/>
          </a:p>
          <a:p>
            <a:r>
              <a:rPr lang="en-US" dirty="0"/>
              <a:t>K&gt;&gt; 3 &lt; x</a:t>
            </a:r>
          </a:p>
          <a:p>
            <a:r>
              <a:rPr lang="en-US" dirty="0" err="1"/>
              <a:t>ans</a:t>
            </a:r>
            <a:r>
              <a:rPr lang="en-US" dirty="0"/>
              <a:t> = </a:t>
            </a:r>
          </a:p>
          <a:p>
            <a:r>
              <a:rPr lang="en-US" dirty="0"/>
              <a:t>        0</a:t>
            </a:r>
          </a:p>
          <a:p>
            <a:endParaRPr lang="en-US" dirty="0"/>
          </a:p>
          <a:p>
            <a:r>
              <a:rPr lang="en-US" dirty="0"/>
              <a:t>K&gt;&gt; </a:t>
            </a:r>
            <a:r>
              <a:rPr lang="en-US" dirty="0" err="1"/>
              <a:t>dbcont</a:t>
            </a:r>
            <a:endParaRPr lang="en-US" dirty="0"/>
          </a:p>
          <a:p>
            <a:r>
              <a:rPr lang="en-US" dirty="0"/>
              <a:t>In middle of range</a:t>
            </a:r>
          </a:p>
          <a:p>
            <a:r>
              <a:rPr lang="en-US" dirty="0"/>
              <a:t>&gt;&gt;</a:t>
            </a:r>
          </a:p>
          <a:p>
            <a:endParaRPr lang="en-US" dirty="0"/>
          </a:p>
          <a:p>
            <a:pPr algn="just"/>
            <a:r>
              <a:rPr lang="en-US" dirty="0"/>
              <a:t>By typing the expressions 3 &lt; x and then 3 &lt; x &lt; 6, we can determine that the expression 3 &lt; x will return either 0 or 1. Both 0 and 1 are less than 6, so the expression will always be true, regardless of the value of x! </a:t>
            </a:r>
          </a:p>
          <a:p>
            <a:pPr algn="just"/>
            <a:endParaRPr lang="en-US" dirty="0"/>
          </a:p>
          <a:p>
            <a:pPr algn="just"/>
            <a:r>
              <a:rPr lang="en-US" dirty="0"/>
              <a:t>Note: prompt becomes K&gt;&gt; in debug mode. Typing and entering </a:t>
            </a:r>
            <a:r>
              <a:rPr lang="en-US" dirty="0" err="1"/>
              <a:t>dbquit</a:t>
            </a:r>
            <a:r>
              <a:rPr lang="en-US" dirty="0"/>
              <a:t> will return the normal prompt. (The red dot in Editor can be removed by clicking.)</a:t>
            </a:r>
          </a:p>
        </p:txBody>
      </p:sp>
    </p:spTree>
    <p:extLst>
      <p:ext uri="{BB962C8B-B14F-4D97-AF65-F5344CB8AC3E}">
        <p14:creationId xmlns:p14="http://schemas.microsoft.com/office/powerpoint/2010/main" val="19398819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76200"/>
            <a:ext cx="2316484" cy="523220"/>
          </a:xfrm>
          <a:prstGeom prst="rect">
            <a:avLst/>
          </a:prstGeom>
          <a:noFill/>
        </p:spPr>
        <p:txBody>
          <a:bodyPr wrap="none" rtlCol="0">
            <a:spAutoFit/>
          </a:bodyPr>
          <a:lstStyle/>
          <a:p>
            <a:r>
              <a:rPr lang="en-US" sz="2800" dirty="0"/>
              <a:t>Function stubs</a:t>
            </a:r>
          </a:p>
        </p:txBody>
      </p:sp>
      <p:sp>
        <p:nvSpPr>
          <p:cNvPr id="3" name="TextBox 2"/>
          <p:cNvSpPr txBox="1"/>
          <p:nvPr/>
        </p:nvSpPr>
        <p:spPr>
          <a:xfrm>
            <a:off x="457200" y="609600"/>
            <a:ext cx="8305800" cy="6155533"/>
          </a:xfrm>
          <a:prstGeom prst="rect">
            <a:avLst/>
          </a:prstGeom>
          <a:noFill/>
        </p:spPr>
        <p:txBody>
          <a:bodyPr wrap="square" rtlCol="0">
            <a:spAutoFit/>
          </a:bodyPr>
          <a:lstStyle/>
          <a:p>
            <a:pPr algn="just"/>
            <a:r>
              <a:rPr lang="en-US" dirty="0"/>
              <a:t>When a program has a script (main program) that calls many functions, use </a:t>
            </a:r>
            <a:r>
              <a:rPr lang="en-US" b="1" dirty="0"/>
              <a:t>function stub</a:t>
            </a:r>
            <a:r>
              <a:rPr lang="en-US" dirty="0"/>
              <a:t>, which is a placeholder so that the script will work even though that particular function has not been written yet. </a:t>
            </a:r>
          </a:p>
          <a:p>
            <a:pPr algn="just"/>
            <a:r>
              <a:rPr lang="en-US" dirty="0"/>
              <a:t>E.g. a programmer might start with a script main program that consists of calls to three functions that accomplish all the tasks. </a:t>
            </a:r>
          </a:p>
          <a:p>
            <a:pPr algn="just"/>
            <a:r>
              <a:rPr lang="en-US" sz="1600" dirty="0" err="1"/>
              <a:t>mainmfile.m</a:t>
            </a:r>
            <a:endParaRPr lang="en-US" sz="1600" dirty="0"/>
          </a:p>
          <a:p>
            <a:pPr algn="just"/>
            <a:r>
              <a:rPr lang="en-US" sz="1600" dirty="0"/>
              <a:t>% This program gets values for x and y, and </a:t>
            </a:r>
          </a:p>
          <a:p>
            <a:pPr algn="just"/>
            <a:r>
              <a:rPr lang="en-US" sz="1600" dirty="0"/>
              <a:t>%    calculates and prints z</a:t>
            </a:r>
          </a:p>
          <a:p>
            <a:pPr algn="just"/>
            <a:r>
              <a:rPr lang="en-US" sz="1600" dirty="0"/>
              <a:t>[x, y] = </a:t>
            </a:r>
            <a:r>
              <a:rPr lang="en-US" sz="1600" dirty="0" err="1"/>
              <a:t>getvals</a:t>
            </a:r>
            <a:r>
              <a:rPr lang="en-US" sz="1600" dirty="0"/>
              <a:t>;</a:t>
            </a:r>
          </a:p>
          <a:p>
            <a:pPr algn="just"/>
            <a:r>
              <a:rPr lang="en-US" sz="1600" dirty="0"/>
              <a:t>z = </a:t>
            </a:r>
            <a:r>
              <a:rPr lang="en-US" sz="1600" dirty="0" err="1"/>
              <a:t>calcz</a:t>
            </a:r>
            <a:r>
              <a:rPr lang="en-US" sz="1600" dirty="0"/>
              <a:t>(x, y);</a:t>
            </a:r>
          </a:p>
          <a:p>
            <a:pPr algn="just"/>
            <a:r>
              <a:rPr lang="en-US" sz="1600" dirty="0" err="1"/>
              <a:t>printall</a:t>
            </a:r>
            <a:r>
              <a:rPr lang="en-US" sz="1600" dirty="0"/>
              <a:t>(x, y, z)</a:t>
            </a:r>
          </a:p>
          <a:p>
            <a:pPr algn="just"/>
            <a:endParaRPr lang="en-US" sz="1600" dirty="0"/>
          </a:p>
          <a:p>
            <a:pPr algn="just"/>
            <a:r>
              <a:rPr lang="en-US" sz="1600" dirty="0" err="1"/>
              <a:t>getvals.m</a:t>
            </a:r>
            <a:endParaRPr lang="en-US" sz="1600" dirty="0"/>
          </a:p>
          <a:p>
            <a:pPr algn="just"/>
            <a:r>
              <a:rPr lang="en-US" sz="1600" dirty="0"/>
              <a:t>function [x, y] = </a:t>
            </a:r>
            <a:r>
              <a:rPr lang="en-US" sz="1600" dirty="0" err="1"/>
              <a:t>calc</a:t>
            </a:r>
            <a:r>
              <a:rPr lang="en-US" sz="1600" dirty="0"/>
              <a:t>(x, y)</a:t>
            </a:r>
          </a:p>
          <a:p>
            <a:pPr algn="just"/>
            <a:r>
              <a:rPr lang="en-US" sz="1600" dirty="0"/>
              <a:t>x = 33;</a:t>
            </a:r>
          </a:p>
          <a:p>
            <a:pPr algn="just"/>
            <a:r>
              <a:rPr lang="en-US" sz="1600" dirty="0"/>
              <a:t>y = 11;</a:t>
            </a:r>
          </a:p>
          <a:p>
            <a:pPr algn="just"/>
            <a:endParaRPr lang="en-US" sz="1600" dirty="0"/>
          </a:p>
          <a:p>
            <a:pPr algn="just"/>
            <a:r>
              <a:rPr lang="en-US" sz="1600" dirty="0" err="1"/>
              <a:t>calcz.m</a:t>
            </a:r>
            <a:endParaRPr lang="en-US" sz="1600" dirty="0"/>
          </a:p>
          <a:p>
            <a:pPr algn="just"/>
            <a:r>
              <a:rPr lang="en-US" sz="1600" dirty="0"/>
              <a:t>function z = </a:t>
            </a:r>
            <a:r>
              <a:rPr lang="en-US" sz="1600" dirty="0" err="1"/>
              <a:t>calcz</a:t>
            </a:r>
            <a:r>
              <a:rPr lang="en-US" sz="1600" dirty="0"/>
              <a:t>(x, y)</a:t>
            </a:r>
          </a:p>
          <a:p>
            <a:pPr algn="just"/>
            <a:r>
              <a:rPr lang="en-US" sz="1600" dirty="0"/>
              <a:t>z = 2.2;</a:t>
            </a:r>
          </a:p>
          <a:p>
            <a:pPr algn="just"/>
            <a:endParaRPr lang="en-US" sz="1600" dirty="0"/>
          </a:p>
          <a:p>
            <a:pPr algn="just"/>
            <a:r>
              <a:rPr lang="en-US" sz="1600" dirty="0" err="1"/>
              <a:t>printall.m</a:t>
            </a:r>
            <a:endParaRPr lang="en-US" sz="1600" dirty="0"/>
          </a:p>
          <a:p>
            <a:pPr algn="just"/>
            <a:r>
              <a:rPr lang="en-US" sz="1600" dirty="0"/>
              <a:t>function </a:t>
            </a:r>
            <a:r>
              <a:rPr lang="en-US" sz="1600" dirty="0" err="1"/>
              <a:t>printall</a:t>
            </a:r>
            <a:r>
              <a:rPr lang="en-US" sz="1600" dirty="0"/>
              <a:t>(x, y, z)</a:t>
            </a:r>
          </a:p>
          <a:p>
            <a:pPr algn="just"/>
            <a:r>
              <a:rPr lang="en-US" sz="1600" dirty="0" err="1"/>
              <a:t>disp</a:t>
            </a:r>
            <a:r>
              <a:rPr lang="en-US" sz="1600" dirty="0"/>
              <a:t>(‘Something’)</a:t>
            </a:r>
          </a:p>
        </p:txBody>
      </p:sp>
      <p:sp>
        <p:nvSpPr>
          <p:cNvPr id="4" name="Rectangle 3"/>
          <p:cNvSpPr/>
          <p:nvPr/>
        </p:nvSpPr>
        <p:spPr>
          <a:xfrm>
            <a:off x="457200" y="2286000"/>
            <a:ext cx="3810000" cy="1295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3962400"/>
            <a:ext cx="3810000" cy="762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57200" y="5181600"/>
            <a:ext cx="3810000" cy="533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7200" y="6172200"/>
            <a:ext cx="3810000" cy="533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029200" y="2438400"/>
            <a:ext cx="3657600" cy="4031873"/>
          </a:xfrm>
          <a:prstGeom prst="rect">
            <a:avLst/>
          </a:prstGeom>
          <a:noFill/>
        </p:spPr>
        <p:txBody>
          <a:bodyPr wrap="square" rtlCol="0">
            <a:spAutoFit/>
          </a:bodyPr>
          <a:lstStyle/>
          <a:p>
            <a:pPr marL="285750" indent="-285750" algn="just">
              <a:buFont typeface="Arial"/>
              <a:buChar char="•"/>
            </a:pPr>
            <a:r>
              <a:rPr lang="en-US" sz="1600" dirty="0"/>
              <a:t>The 3 functions have not yet been written, so function stubs are put in place so that the script can be executed and tested. </a:t>
            </a:r>
          </a:p>
          <a:p>
            <a:pPr marL="285750" indent="-285750" algn="just">
              <a:buFont typeface="Arial"/>
              <a:buChar char="•"/>
            </a:pPr>
            <a:r>
              <a:rPr lang="en-US" sz="1600" dirty="0"/>
              <a:t>The function stubs consist of the proper function headers, following by a simulation of what the function will eventually do (e.g. it puts arbitrary values in for the output arguments). </a:t>
            </a:r>
          </a:p>
          <a:p>
            <a:pPr marL="285750" indent="-285750" algn="just">
              <a:buFont typeface="Arial"/>
              <a:buChar char="•"/>
            </a:pPr>
            <a:r>
              <a:rPr lang="en-US" sz="1600" dirty="0"/>
              <a:t>The functions can be written and debugged one at a time, hence much easier to write a working program than attempting to write everything at once. </a:t>
            </a:r>
          </a:p>
          <a:p>
            <a:pPr marL="285750" indent="-285750" algn="just">
              <a:buFont typeface="Arial"/>
              <a:buChar char="•"/>
            </a:pPr>
            <a:r>
              <a:rPr lang="en-US" sz="1600" dirty="0"/>
              <a:t>When error occurs, it is also easier to identify the problem.</a:t>
            </a:r>
          </a:p>
        </p:txBody>
      </p:sp>
    </p:spTree>
    <p:extLst>
      <p:ext uri="{BB962C8B-B14F-4D97-AF65-F5344CB8AC3E}">
        <p14:creationId xmlns:p14="http://schemas.microsoft.com/office/powerpoint/2010/main" val="8994378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GB" sz="4000" b="1" dirty="0"/>
              <a:t>Key points and summary</a:t>
            </a:r>
          </a:p>
        </p:txBody>
      </p:sp>
      <p:sp>
        <p:nvSpPr>
          <p:cNvPr id="3" name="TextBox 2"/>
          <p:cNvSpPr txBox="1"/>
          <p:nvPr/>
        </p:nvSpPr>
        <p:spPr>
          <a:xfrm>
            <a:off x="685800" y="1371600"/>
            <a:ext cx="7848600" cy="2554545"/>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Arial"/>
                <a:cs typeface="Arial"/>
              </a:rPr>
              <a:t>Relational and logical operators/functions. </a:t>
            </a:r>
          </a:p>
          <a:p>
            <a:pPr marL="285750" indent="-285750" algn="just">
              <a:buFont typeface="Arial" panose="020B0604020202020204" pitchFamily="34" charset="0"/>
              <a:buChar char="•"/>
            </a:pPr>
            <a:r>
              <a:rPr lang="en-GB" sz="2000" dirty="0">
                <a:latin typeface="Arial"/>
                <a:cs typeface="Arial"/>
              </a:rPr>
              <a:t>Selection statements - if and while statements. </a:t>
            </a:r>
          </a:p>
          <a:p>
            <a:pPr marL="285750" indent="-285750" algn="just">
              <a:buFont typeface="Arial" panose="020B0604020202020204" pitchFamily="34" charset="0"/>
              <a:buChar char="•"/>
            </a:pPr>
            <a:r>
              <a:rPr lang="en-GB" sz="2000" dirty="0">
                <a:latin typeface="Arial"/>
                <a:cs typeface="Arial"/>
              </a:rPr>
              <a:t>Looping – for and while loops. How coding in matrices in MATLAB save writing long codes with loops.</a:t>
            </a:r>
          </a:p>
          <a:p>
            <a:pPr marL="285750" indent="-285750" algn="just">
              <a:buFont typeface="Arial" panose="020B0604020202020204" pitchFamily="34" charset="0"/>
              <a:buChar char="•"/>
            </a:pPr>
            <a:r>
              <a:rPr lang="en-GB" sz="2000" dirty="0">
                <a:latin typeface="Arial"/>
                <a:cs typeface="Arial"/>
              </a:rPr>
              <a:t>Different types of functions. </a:t>
            </a:r>
          </a:p>
          <a:p>
            <a:pPr marL="285750" indent="-285750" algn="just">
              <a:buFont typeface="Arial" panose="020B0604020202020204" pitchFamily="34" charset="0"/>
              <a:buChar char="•"/>
            </a:pPr>
            <a:r>
              <a:rPr lang="en-GB" sz="2000" dirty="0">
                <a:latin typeface="Arial"/>
                <a:cs typeface="Arial"/>
              </a:rPr>
              <a:t>Different errors and debugging techniques (important to experience many types of errors and debugging)</a:t>
            </a:r>
          </a:p>
          <a:p>
            <a:pPr algn="just"/>
            <a:endParaRPr lang="en-GB" sz="2000" dirty="0">
              <a:latin typeface="Arial"/>
              <a:cs typeface="Arial"/>
            </a:endParaRPr>
          </a:p>
        </p:txBody>
      </p:sp>
    </p:spTree>
    <p:extLst>
      <p:ext uri="{BB962C8B-B14F-4D97-AF65-F5344CB8AC3E}">
        <p14:creationId xmlns:p14="http://schemas.microsoft.com/office/powerpoint/2010/main" val="18744471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2800" b="1" dirty="0">
                <a:latin typeface="Arial" pitchFamily="34" charset="0"/>
                <a:cs typeface="Arial" pitchFamily="34" charset="0"/>
              </a:rPr>
              <a:t>References</a:t>
            </a:r>
          </a:p>
        </p:txBody>
      </p:sp>
      <p:sp>
        <p:nvSpPr>
          <p:cNvPr id="3" name="TextBox 2"/>
          <p:cNvSpPr txBox="1"/>
          <p:nvPr/>
        </p:nvSpPr>
        <p:spPr>
          <a:xfrm>
            <a:off x="685800" y="1066800"/>
            <a:ext cx="7848600" cy="2862322"/>
          </a:xfrm>
          <a:prstGeom prst="rect">
            <a:avLst/>
          </a:prstGeom>
          <a:noFill/>
        </p:spPr>
        <p:txBody>
          <a:bodyPr wrap="square" rtlCol="0">
            <a:spAutoFit/>
          </a:bodyPr>
          <a:lstStyle/>
          <a:p>
            <a:pPr marL="285750" indent="-285750">
              <a:buFont typeface="Arial"/>
              <a:buChar char="•"/>
            </a:pPr>
            <a:r>
              <a:rPr lang="en-GB" dirty="0">
                <a:latin typeface="Arial"/>
                <a:cs typeface="Arial"/>
              </a:rPr>
              <a:t>MATLAB: A Practical Introduction to Programming and Problem Solving, by Stormy </a:t>
            </a:r>
            <a:r>
              <a:rPr lang="en-GB" dirty="0" err="1">
                <a:latin typeface="Arial"/>
                <a:cs typeface="Arial"/>
              </a:rPr>
              <a:t>Attaway</a:t>
            </a:r>
            <a:r>
              <a:rPr lang="en-GB" dirty="0">
                <a:latin typeface="Arial"/>
                <a:cs typeface="Arial"/>
              </a:rPr>
              <a:t>, 2009, Elsevier. Chapters 3, 4, 5, and (bits from) 10 and 11. </a:t>
            </a:r>
          </a:p>
          <a:p>
            <a:pPr marL="285750" indent="-285750">
              <a:buFont typeface="Arial"/>
              <a:buChar char="•"/>
            </a:pPr>
            <a:endParaRPr lang="en-GB" dirty="0">
              <a:latin typeface="Arial"/>
              <a:cs typeface="Arial"/>
            </a:endParaRPr>
          </a:p>
          <a:p>
            <a:pPr marL="285750" indent="-285750">
              <a:buFont typeface="Arial"/>
              <a:buChar char="•"/>
            </a:pPr>
            <a:r>
              <a:rPr lang="en-US" dirty="0">
                <a:latin typeface="Arial" panose="020B0604020202020204" pitchFamily="34" charset="0"/>
                <a:cs typeface="Arial" panose="020B0604020202020204" pitchFamily="34" charset="0"/>
              </a:rPr>
              <a:t>Engineering Programming C, MATLAB, JAVA, by Mark Austin, David </a:t>
            </a:r>
            <a:r>
              <a:rPr lang="en-US" dirty="0" err="1">
                <a:latin typeface="Arial" panose="020B0604020202020204" pitchFamily="34" charset="0"/>
                <a:cs typeface="Arial" panose="020B0604020202020204" pitchFamily="34" charset="0"/>
              </a:rPr>
              <a:t>Chancogne</a:t>
            </a:r>
            <a:r>
              <a:rPr lang="en-US" dirty="0">
                <a:latin typeface="Arial" panose="020B0604020202020204" pitchFamily="34" charset="0"/>
                <a:cs typeface="Arial" panose="020B0604020202020204" pitchFamily="34" charset="0"/>
              </a:rPr>
              <a:t>, 1999, John Wiley &amp; Sons. Chapter 13 and (bits from) 14 and 15. </a:t>
            </a:r>
          </a:p>
          <a:p>
            <a:pPr marL="285750" indent="-285750">
              <a:buFont typeface="Arial"/>
              <a:buChar char="•"/>
            </a:pPr>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6558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46053-CC17-C048-A391-61ED2B4F1162}"/>
              </a:ext>
            </a:extLst>
          </p:cNvPr>
          <p:cNvSpPr>
            <a:spLocks noGrp="1"/>
          </p:cNvSpPr>
          <p:nvPr>
            <p:ph type="title"/>
          </p:nvPr>
        </p:nvSpPr>
        <p:spPr>
          <a:xfrm>
            <a:off x="906218" y="2636912"/>
            <a:ext cx="7628182" cy="562074"/>
          </a:xfrm>
        </p:spPr>
        <p:txBody>
          <a:bodyPr>
            <a:normAutofit fontScale="90000"/>
          </a:bodyPr>
          <a:lstStyle/>
          <a:p>
            <a:r>
              <a:rPr lang="en-US" b="1" dirty="0"/>
              <a:t>MATLAB programming (Part 3)</a:t>
            </a:r>
          </a:p>
        </p:txBody>
      </p:sp>
    </p:spTree>
    <p:extLst>
      <p:ext uri="{BB962C8B-B14F-4D97-AF65-F5344CB8AC3E}">
        <p14:creationId xmlns:p14="http://schemas.microsoft.com/office/powerpoint/2010/main" val="30190546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8840"/>
            <a:ext cx="7848600" cy="1872208"/>
          </a:xfrm>
        </p:spPr>
        <p:txBody>
          <a:bodyPr>
            <a:noAutofit/>
          </a:bodyPr>
          <a:lstStyle/>
          <a:p>
            <a:r>
              <a:rPr lang="en-GB" sz="4000" spc="-114" dirty="0">
                <a:solidFill>
                  <a:srgbClr val="FFFFFF"/>
                </a:solidFill>
                <a:latin typeface="Cambria" panose="02040503050406030204" pitchFamily="18" charset="0"/>
                <a:ea typeface="Cambria" panose="02040503050406030204" pitchFamily="18" charset="0"/>
              </a:rPr>
              <a:t>Some Applications</a:t>
            </a:r>
            <a:endParaRPr lang="en-GB"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11139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b="1" dirty="0"/>
              <a:t>Aims</a:t>
            </a:r>
          </a:p>
        </p:txBody>
      </p:sp>
      <p:sp>
        <p:nvSpPr>
          <p:cNvPr id="3" name="TextBox 2"/>
          <p:cNvSpPr txBox="1"/>
          <p:nvPr/>
        </p:nvSpPr>
        <p:spPr>
          <a:xfrm>
            <a:off x="1219200" y="2133600"/>
            <a:ext cx="6705600" cy="830997"/>
          </a:xfrm>
          <a:prstGeom prst="rect">
            <a:avLst/>
          </a:prstGeom>
          <a:noFill/>
        </p:spPr>
        <p:txBody>
          <a:bodyPr wrap="square" rtlCol="0">
            <a:spAutoFit/>
          </a:bodyPr>
          <a:lstStyle/>
          <a:p>
            <a:pPr algn="just"/>
            <a:r>
              <a:rPr lang="en-US" sz="2400" b="1" dirty="0">
                <a:latin typeface="Arial"/>
                <a:cs typeface="Arial"/>
              </a:rPr>
              <a:t>To use MATLAB for statistics, curve fitting, calculus and numerical integration</a:t>
            </a:r>
          </a:p>
        </p:txBody>
      </p:sp>
    </p:spTree>
    <p:extLst>
      <p:ext uri="{BB962C8B-B14F-4D97-AF65-F5344CB8AC3E}">
        <p14:creationId xmlns:p14="http://schemas.microsoft.com/office/powerpoint/2010/main" val="33468013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b="1" dirty="0"/>
              <a:t>Basic statistics, sorting, and searching</a:t>
            </a:r>
            <a:endParaRPr lang="en-GB" dirty="0"/>
          </a:p>
        </p:txBody>
      </p:sp>
    </p:spTree>
    <p:extLst>
      <p:ext uri="{BB962C8B-B14F-4D97-AF65-F5344CB8AC3E}">
        <p14:creationId xmlns:p14="http://schemas.microsoft.com/office/powerpoint/2010/main" val="146413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46053-CC17-C048-A391-61ED2B4F1162}"/>
              </a:ext>
            </a:extLst>
          </p:cNvPr>
          <p:cNvSpPr>
            <a:spLocks noGrp="1"/>
          </p:cNvSpPr>
          <p:nvPr>
            <p:ph type="title"/>
          </p:nvPr>
        </p:nvSpPr>
        <p:spPr>
          <a:xfrm>
            <a:off x="906218" y="2636912"/>
            <a:ext cx="7628182" cy="562074"/>
          </a:xfrm>
        </p:spPr>
        <p:txBody>
          <a:bodyPr>
            <a:normAutofit fontScale="90000"/>
          </a:bodyPr>
          <a:lstStyle/>
          <a:p>
            <a:r>
              <a:rPr lang="en-US" b="1" dirty="0"/>
              <a:t>MATLAB programming (Part 1)</a:t>
            </a:r>
          </a:p>
        </p:txBody>
      </p:sp>
    </p:spTree>
    <p:extLst>
      <p:ext uri="{BB962C8B-B14F-4D97-AF65-F5344CB8AC3E}">
        <p14:creationId xmlns:p14="http://schemas.microsoft.com/office/powerpoint/2010/main" val="41805311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867400" y="5410200"/>
            <a:ext cx="2819400" cy="8382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914400" y="4876800"/>
            <a:ext cx="3810000" cy="13716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200400" y="304800"/>
            <a:ext cx="2739903" cy="523220"/>
          </a:xfrm>
          <a:prstGeom prst="rect">
            <a:avLst/>
          </a:prstGeom>
          <a:noFill/>
        </p:spPr>
        <p:txBody>
          <a:bodyPr wrap="none" rtlCol="0">
            <a:spAutoFit/>
          </a:bodyPr>
          <a:lstStyle/>
          <a:p>
            <a:r>
              <a:rPr lang="en-US" sz="2800" b="1" dirty="0"/>
              <a:t>Built-in functions</a:t>
            </a:r>
          </a:p>
        </p:txBody>
      </p:sp>
      <p:sp>
        <p:nvSpPr>
          <p:cNvPr id="8" name="TextBox 7"/>
          <p:cNvSpPr txBox="1"/>
          <p:nvPr/>
        </p:nvSpPr>
        <p:spPr>
          <a:xfrm>
            <a:off x="990600" y="1066800"/>
            <a:ext cx="7315200" cy="5078314"/>
          </a:xfrm>
          <a:prstGeom prst="rect">
            <a:avLst/>
          </a:prstGeom>
          <a:noFill/>
        </p:spPr>
        <p:txBody>
          <a:bodyPr wrap="square" rtlCol="0">
            <a:spAutoFit/>
          </a:bodyPr>
          <a:lstStyle/>
          <a:p>
            <a:pPr algn="just"/>
            <a:r>
              <a:rPr lang="en-US" dirty="0"/>
              <a:t>In some languages, e.g. C programming, when calculating basic statistics, e.g. mean, median, mode, we have to deal with the individual indices of a vector of data using (e.g. for) loops. This can also be done in MATLAB. </a:t>
            </a:r>
          </a:p>
          <a:p>
            <a:pPr algn="just"/>
            <a:endParaRPr lang="en-US" dirty="0"/>
          </a:p>
          <a:p>
            <a:pPr algn="just"/>
            <a:r>
              <a:rPr lang="en-US" dirty="0"/>
              <a:t>E.g. the </a:t>
            </a:r>
            <a:r>
              <a:rPr lang="en-US" dirty="0" err="1"/>
              <a:t>mymean</a:t>
            </a:r>
            <a:r>
              <a:rPr lang="en-US" dirty="0"/>
              <a:t> function calculates the mean</a:t>
            </a:r>
          </a:p>
          <a:p>
            <a:pPr algn="just"/>
            <a:r>
              <a:rPr lang="en-US" dirty="0" err="1"/>
              <a:t>mymean.m</a:t>
            </a:r>
            <a:endParaRPr lang="en-US" dirty="0"/>
          </a:p>
          <a:p>
            <a:pPr algn="just"/>
            <a:r>
              <a:rPr lang="en-US" dirty="0">
                <a:solidFill>
                  <a:srgbClr val="660066"/>
                </a:solidFill>
              </a:rPr>
              <a:t>function </a:t>
            </a:r>
            <a:r>
              <a:rPr lang="en-US" dirty="0" err="1">
                <a:solidFill>
                  <a:srgbClr val="660066"/>
                </a:solidFill>
              </a:rPr>
              <a:t>outv</a:t>
            </a:r>
            <a:r>
              <a:rPr lang="en-US" dirty="0">
                <a:solidFill>
                  <a:srgbClr val="660066"/>
                </a:solidFill>
              </a:rPr>
              <a:t> = </a:t>
            </a:r>
            <a:r>
              <a:rPr lang="en-US" dirty="0" err="1">
                <a:solidFill>
                  <a:srgbClr val="660066"/>
                </a:solidFill>
              </a:rPr>
              <a:t>mymean</a:t>
            </a:r>
            <a:r>
              <a:rPr lang="en-US" dirty="0">
                <a:solidFill>
                  <a:srgbClr val="660066"/>
                </a:solidFill>
              </a:rPr>
              <a:t>(</a:t>
            </a:r>
            <a:r>
              <a:rPr lang="en-US" dirty="0" err="1">
                <a:solidFill>
                  <a:srgbClr val="660066"/>
                </a:solidFill>
              </a:rPr>
              <a:t>vec</a:t>
            </a:r>
            <a:r>
              <a:rPr lang="en-US" dirty="0">
                <a:solidFill>
                  <a:srgbClr val="660066"/>
                </a:solidFill>
              </a:rPr>
              <a:t>)</a:t>
            </a:r>
          </a:p>
          <a:p>
            <a:pPr algn="just"/>
            <a:r>
              <a:rPr lang="en-US" dirty="0">
                <a:solidFill>
                  <a:srgbClr val="660066"/>
                </a:solidFill>
              </a:rPr>
              <a:t>% Calculates and returns the mean of a vector</a:t>
            </a:r>
          </a:p>
          <a:p>
            <a:pPr algn="just"/>
            <a:r>
              <a:rPr lang="en-US" dirty="0" err="1">
                <a:solidFill>
                  <a:srgbClr val="660066"/>
                </a:solidFill>
              </a:rPr>
              <a:t>mysum</a:t>
            </a:r>
            <a:r>
              <a:rPr lang="en-US" dirty="0">
                <a:solidFill>
                  <a:srgbClr val="660066"/>
                </a:solidFill>
              </a:rPr>
              <a:t> = 0; </a:t>
            </a:r>
          </a:p>
          <a:p>
            <a:pPr algn="just"/>
            <a:r>
              <a:rPr lang="en-US" dirty="0">
                <a:solidFill>
                  <a:srgbClr val="660066"/>
                </a:solidFill>
              </a:rPr>
              <a:t>for </a:t>
            </a:r>
            <a:r>
              <a:rPr lang="en-US" dirty="0" err="1">
                <a:solidFill>
                  <a:srgbClr val="660066"/>
                </a:solidFill>
              </a:rPr>
              <a:t>i</a:t>
            </a:r>
            <a:r>
              <a:rPr lang="en-US" dirty="0">
                <a:solidFill>
                  <a:srgbClr val="660066"/>
                </a:solidFill>
              </a:rPr>
              <a:t>=1:length(</a:t>
            </a:r>
            <a:r>
              <a:rPr lang="en-US" dirty="0" err="1">
                <a:solidFill>
                  <a:srgbClr val="660066"/>
                </a:solidFill>
              </a:rPr>
              <a:t>vec</a:t>
            </a:r>
            <a:r>
              <a:rPr lang="en-US" dirty="0">
                <a:solidFill>
                  <a:srgbClr val="660066"/>
                </a:solidFill>
              </a:rPr>
              <a:t>)</a:t>
            </a:r>
          </a:p>
          <a:p>
            <a:pPr algn="just"/>
            <a:r>
              <a:rPr lang="en-US" dirty="0">
                <a:solidFill>
                  <a:srgbClr val="660066"/>
                </a:solidFill>
              </a:rPr>
              <a:t>	</a:t>
            </a:r>
            <a:r>
              <a:rPr lang="en-US" dirty="0" err="1">
                <a:solidFill>
                  <a:srgbClr val="660066"/>
                </a:solidFill>
              </a:rPr>
              <a:t>mysum</a:t>
            </a:r>
            <a:r>
              <a:rPr lang="en-US" dirty="0">
                <a:solidFill>
                  <a:srgbClr val="660066"/>
                </a:solidFill>
              </a:rPr>
              <a:t> = </a:t>
            </a:r>
            <a:r>
              <a:rPr lang="en-US" dirty="0" err="1">
                <a:solidFill>
                  <a:srgbClr val="660066"/>
                </a:solidFill>
              </a:rPr>
              <a:t>mysum</a:t>
            </a:r>
            <a:r>
              <a:rPr lang="en-US" dirty="0">
                <a:solidFill>
                  <a:srgbClr val="660066"/>
                </a:solidFill>
              </a:rPr>
              <a:t> + </a:t>
            </a:r>
            <a:r>
              <a:rPr lang="en-US" dirty="0" err="1">
                <a:solidFill>
                  <a:srgbClr val="660066"/>
                </a:solidFill>
              </a:rPr>
              <a:t>vec</a:t>
            </a:r>
            <a:r>
              <a:rPr lang="en-US" dirty="0">
                <a:solidFill>
                  <a:srgbClr val="660066"/>
                </a:solidFill>
              </a:rPr>
              <a:t>(</a:t>
            </a:r>
            <a:r>
              <a:rPr lang="en-US" dirty="0" err="1">
                <a:solidFill>
                  <a:srgbClr val="660066"/>
                </a:solidFill>
              </a:rPr>
              <a:t>i</a:t>
            </a:r>
            <a:r>
              <a:rPr lang="en-US" dirty="0">
                <a:solidFill>
                  <a:srgbClr val="660066"/>
                </a:solidFill>
              </a:rPr>
              <a:t>);</a:t>
            </a:r>
          </a:p>
          <a:p>
            <a:pPr algn="just"/>
            <a:r>
              <a:rPr lang="en-US" dirty="0">
                <a:solidFill>
                  <a:srgbClr val="660066"/>
                </a:solidFill>
              </a:rPr>
              <a:t>end</a:t>
            </a:r>
          </a:p>
          <a:p>
            <a:pPr algn="just"/>
            <a:r>
              <a:rPr lang="en-US" dirty="0" err="1">
                <a:solidFill>
                  <a:srgbClr val="660066"/>
                </a:solidFill>
              </a:rPr>
              <a:t>outv</a:t>
            </a:r>
            <a:r>
              <a:rPr lang="en-US" dirty="0">
                <a:solidFill>
                  <a:srgbClr val="660066"/>
                </a:solidFill>
              </a:rPr>
              <a:t> = </a:t>
            </a:r>
            <a:r>
              <a:rPr lang="en-US" dirty="0" err="1">
                <a:solidFill>
                  <a:srgbClr val="660066"/>
                </a:solidFill>
              </a:rPr>
              <a:t>mysum</a:t>
            </a:r>
            <a:r>
              <a:rPr lang="en-US" dirty="0">
                <a:solidFill>
                  <a:srgbClr val="660066"/>
                </a:solidFill>
              </a:rPr>
              <a:t>/length(</a:t>
            </a:r>
            <a:r>
              <a:rPr lang="en-US" dirty="0" err="1">
                <a:solidFill>
                  <a:srgbClr val="660066"/>
                </a:solidFill>
              </a:rPr>
              <a:t>vec</a:t>
            </a:r>
            <a:r>
              <a:rPr lang="en-US" dirty="0">
                <a:solidFill>
                  <a:srgbClr val="660066"/>
                </a:solidFill>
              </a:rPr>
              <a:t>);</a:t>
            </a:r>
          </a:p>
          <a:p>
            <a:pPr algn="just"/>
            <a:endParaRPr lang="en-US" dirty="0"/>
          </a:p>
          <a:p>
            <a:pPr algn="just"/>
            <a:r>
              <a:rPr lang="en-US" dirty="0"/>
              <a:t>&gt;&gt; x = [9 10 10 9 8 7 3 10 9 8 5 10];</a:t>
            </a:r>
          </a:p>
          <a:p>
            <a:pPr algn="just"/>
            <a:r>
              <a:rPr lang="en-US" dirty="0"/>
              <a:t>&gt;&gt; </a:t>
            </a:r>
            <a:r>
              <a:rPr lang="en-US" dirty="0" err="1"/>
              <a:t>mymean</a:t>
            </a:r>
            <a:r>
              <a:rPr lang="en-US" dirty="0"/>
              <a:t> (x)</a:t>
            </a:r>
          </a:p>
          <a:p>
            <a:pPr algn="just"/>
            <a:r>
              <a:rPr lang="en-US" dirty="0" err="1"/>
              <a:t>ans</a:t>
            </a:r>
            <a:r>
              <a:rPr lang="en-US" dirty="0"/>
              <a:t> = </a:t>
            </a:r>
          </a:p>
          <a:p>
            <a:pPr algn="just"/>
            <a:r>
              <a:rPr lang="en-US" dirty="0"/>
              <a:t>	8.1667</a:t>
            </a:r>
          </a:p>
        </p:txBody>
      </p:sp>
      <p:sp>
        <p:nvSpPr>
          <p:cNvPr id="10" name="TextBox 9"/>
          <p:cNvSpPr txBox="1"/>
          <p:nvPr/>
        </p:nvSpPr>
        <p:spPr>
          <a:xfrm>
            <a:off x="5943600" y="4800600"/>
            <a:ext cx="2819400" cy="1477328"/>
          </a:xfrm>
          <a:prstGeom prst="rect">
            <a:avLst/>
          </a:prstGeom>
          <a:noFill/>
        </p:spPr>
        <p:txBody>
          <a:bodyPr wrap="square" rtlCol="0">
            <a:spAutoFit/>
          </a:bodyPr>
          <a:lstStyle/>
          <a:p>
            <a:r>
              <a:rPr lang="en-US" dirty="0"/>
              <a:t>But MATLAB’s built-in function can short cut this: </a:t>
            </a:r>
          </a:p>
          <a:p>
            <a:r>
              <a:rPr lang="en-US" dirty="0"/>
              <a:t>&gt;&gt; </a:t>
            </a:r>
            <a:r>
              <a:rPr lang="en-US" dirty="0">
                <a:solidFill>
                  <a:srgbClr val="FF0000"/>
                </a:solidFill>
              </a:rPr>
              <a:t>mean</a:t>
            </a:r>
            <a:r>
              <a:rPr lang="en-US" dirty="0"/>
              <a:t>(x) </a:t>
            </a:r>
          </a:p>
          <a:p>
            <a:r>
              <a:rPr lang="en-US" dirty="0"/>
              <a:t>mean(x) = </a:t>
            </a:r>
          </a:p>
          <a:p>
            <a:r>
              <a:rPr lang="en-US" dirty="0"/>
              <a:t>	8.1667</a:t>
            </a:r>
          </a:p>
        </p:txBody>
      </p:sp>
      <p:sp>
        <p:nvSpPr>
          <p:cNvPr id="12" name="Rectangle 11"/>
          <p:cNvSpPr/>
          <p:nvPr/>
        </p:nvSpPr>
        <p:spPr>
          <a:xfrm>
            <a:off x="914400" y="2743200"/>
            <a:ext cx="4495800" cy="2057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76697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924800" cy="5078314"/>
          </a:xfrm>
          <a:prstGeom prst="rect">
            <a:avLst/>
          </a:prstGeom>
          <a:noFill/>
        </p:spPr>
        <p:txBody>
          <a:bodyPr wrap="square" rtlCol="0">
            <a:spAutoFit/>
          </a:bodyPr>
          <a:lstStyle/>
          <a:p>
            <a:r>
              <a:rPr lang="en-US" dirty="0"/>
              <a:t>Highly useful built-in functions for statistics, with x and y as two vectors:</a:t>
            </a:r>
          </a:p>
          <a:p>
            <a:r>
              <a:rPr lang="en-US" dirty="0"/>
              <a:t> </a:t>
            </a:r>
          </a:p>
          <a:p>
            <a:r>
              <a:rPr lang="en-US" dirty="0"/>
              <a:t>mean(x)		Mean of x</a:t>
            </a:r>
          </a:p>
          <a:p>
            <a:r>
              <a:rPr lang="en-US" dirty="0"/>
              <a:t> </a:t>
            </a:r>
            <a:r>
              <a:rPr lang="en-US" dirty="0" err="1"/>
              <a:t>var</a:t>
            </a:r>
            <a:r>
              <a:rPr lang="en-US" dirty="0"/>
              <a:t>(x)		Variance of x</a:t>
            </a:r>
          </a:p>
          <a:p>
            <a:r>
              <a:rPr lang="en-US" dirty="0"/>
              <a:t> </a:t>
            </a:r>
            <a:r>
              <a:rPr lang="en-US" dirty="0" err="1"/>
              <a:t>std</a:t>
            </a:r>
            <a:r>
              <a:rPr lang="en-US" dirty="0"/>
              <a:t>(x)		Standard deviation of x (square root of variance of x)</a:t>
            </a:r>
          </a:p>
          <a:p>
            <a:r>
              <a:rPr lang="en-US" dirty="0"/>
              <a:t> mode(x)		Mode of x</a:t>
            </a:r>
          </a:p>
          <a:p>
            <a:r>
              <a:rPr lang="en-US" dirty="0"/>
              <a:t> median(x)	Median of x</a:t>
            </a:r>
          </a:p>
          <a:p>
            <a:r>
              <a:rPr lang="en-US" dirty="0"/>
              <a:t> union(</a:t>
            </a:r>
            <a:r>
              <a:rPr lang="en-US" dirty="0" err="1"/>
              <a:t>x,y</a:t>
            </a:r>
            <a:r>
              <a:rPr lang="en-US" dirty="0"/>
              <a:t>)	Union of 2 vectors x and y to give a vector that </a:t>
            </a:r>
          </a:p>
          <a:p>
            <a:r>
              <a:rPr lang="en-US" dirty="0"/>
              <a:t>		contains all the values from the 2 without repeating any</a:t>
            </a:r>
          </a:p>
          <a:p>
            <a:r>
              <a:rPr lang="en-US" dirty="0"/>
              <a:t> intersect(</a:t>
            </a:r>
            <a:r>
              <a:rPr lang="en-US" dirty="0" err="1"/>
              <a:t>x,y</a:t>
            </a:r>
            <a:r>
              <a:rPr lang="en-US" dirty="0"/>
              <a:t>)	Intersect returns all values that can be found in both vectors</a:t>
            </a:r>
          </a:p>
          <a:p>
            <a:r>
              <a:rPr lang="en-US" dirty="0"/>
              <a:t> </a:t>
            </a:r>
            <a:r>
              <a:rPr lang="en-US" dirty="0" err="1"/>
              <a:t>setdiff</a:t>
            </a:r>
            <a:r>
              <a:rPr lang="en-US" dirty="0"/>
              <a:t>(</a:t>
            </a:r>
            <a:r>
              <a:rPr lang="en-US" dirty="0" err="1"/>
              <a:t>x,y</a:t>
            </a:r>
            <a:r>
              <a:rPr lang="en-US" dirty="0"/>
              <a:t>)	Returns all values contained in x but not y</a:t>
            </a:r>
          </a:p>
          <a:p>
            <a:r>
              <a:rPr lang="en-US" dirty="0"/>
              <a:t> </a:t>
            </a:r>
            <a:r>
              <a:rPr lang="en-US" dirty="0" err="1"/>
              <a:t>setxor</a:t>
            </a:r>
            <a:r>
              <a:rPr lang="en-US" dirty="0"/>
              <a:t>(</a:t>
            </a:r>
            <a:r>
              <a:rPr lang="en-US" dirty="0" err="1"/>
              <a:t>x,y</a:t>
            </a:r>
            <a:r>
              <a:rPr lang="en-US" dirty="0"/>
              <a:t>)	Returns a union of all values from the 2 vectors that are not in </a:t>
            </a:r>
          </a:p>
          <a:p>
            <a:r>
              <a:rPr lang="en-US" dirty="0"/>
              <a:t>		the intersection</a:t>
            </a:r>
          </a:p>
          <a:p>
            <a:r>
              <a:rPr lang="en-US" dirty="0"/>
              <a:t> unique(x)	Returns all unique values (i.e. repeating values are shown once</a:t>
            </a:r>
          </a:p>
          <a:p>
            <a:r>
              <a:rPr lang="en-US" dirty="0"/>
              <a:t> </a:t>
            </a:r>
            <a:r>
              <a:rPr lang="en-US" dirty="0" err="1"/>
              <a:t>ismember</a:t>
            </a:r>
            <a:r>
              <a:rPr lang="en-US" dirty="0"/>
              <a:t>(</a:t>
            </a:r>
            <a:r>
              <a:rPr lang="en-US" dirty="0" err="1"/>
              <a:t>x,y</a:t>
            </a:r>
            <a:r>
              <a:rPr lang="en-US" dirty="0"/>
              <a:t>)	Gives 1 if an element in x is also found in y, but 0 otherwise</a:t>
            </a:r>
          </a:p>
          <a:p>
            <a:r>
              <a:rPr lang="en-US" dirty="0"/>
              <a:t> </a:t>
            </a:r>
            <a:r>
              <a:rPr lang="en-US" dirty="0" err="1"/>
              <a:t>issorted</a:t>
            </a:r>
            <a:r>
              <a:rPr lang="en-US" dirty="0"/>
              <a:t>(x)	Is 1 if elements in x are sorted in ascending order, but 0 </a:t>
            </a:r>
          </a:p>
          <a:p>
            <a:r>
              <a:rPr lang="en-US" dirty="0"/>
              <a:t>		otherwise</a:t>
            </a:r>
          </a:p>
          <a:p>
            <a:endParaRPr lang="en-US" dirty="0"/>
          </a:p>
        </p:txBody>
      </p:sp>
    </p:spTree>
    <p:extLst>
      <p:ext uri="{BB962C8B-B14F-4D97-AF65-F5344CB8AC3E}">
        <p14:creationId xmlns:p14="http://schemas.microsoft.com/office/powerpoint/2010/main" val="4473854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
            <a:ext cx="7696200" cy="5632312"/>
          </a:xfrm>
          <a:prstGeom prst="rect">
            <a:avLst/>
          </a:prstGeom>
          <a:noFill/>
        </p:spPr>
        <p:txBody>
          <a:bodyPr wrap="square" rtlCol="0">
            <a:spAutoFit/>
          </a:bodyPr>
          <a:lstStyle/>
          <a:p>
            <a:pPr algn="just"/>
            <a:r>
              <a:rPr lang="en-US" dirty="0"/>
              <a:t>In some languages, e.g. C programming, we have to use for loops (or nested for loops) to sort and search for data. Although we can do the same in MATLAB, we can make use of the more efficient built-in functions. </a:t>
            </a:r>
          </a:p>
          <a:p>
            <a:pPr algn="just"/>
            <a:endParaRPr lang="en-US" dirty="0"/>
          </a:p>
          <a:p>
            <a:pPr algn="just"/>
            <a:r>
              <a:rPr lang="en-US" dirty="0"/>
              <a:t>E.g. suppose </a:t>
            </a:r>
          </a:p>
          <a:p>
            <a:pPr algn="just"/>
            <a:r>
              <a:rPr lang="en-US" dirty="0">
                <a:solidFill>
                  <a:srgbClr val="660066"/>
                </a:solidFill>
              </a:rPr>
              <a:t>&gt;&gt; </a:t>
            </a:r>
            <a:r>
              <a:rPr lang="en-US" dirty="0" err="1">
                <a:solidFill>
                  <a:srgbClr val="660066"/>
                </a:solidFill>
              </a:rPr>
              <a:t>vec</a:t>
            </a:r>
            <a:r>
              <a:rPr lang="en-US" dirty="0">
                <a:solidFill>
                  <a:srgbClr val="660066"/>
                </a:solidFill>
              </a:rPr>
              <a:t> = [85 70 100 95 80 91]; </a:t>
            </a:r>
          </a:p>
          <a:p>
            <a:pPr algn="just"/>
            <a:r>
              <a:rPr lang="en-US" dirty="0"/>
              <a:t>Then </a:t>
            </a:r>
          </a:p>
          <a:p>
            <a:pPr algn="just"/>
            <a:r>
              <a:rPr lang="en-US" dirty="0">
                <a:solidFill>
                  <a:srgbClr val="660066"/>
                </a:solidFill>
              </a:rPr>
              <a:t>&gt;&gt; sort(</a:t>
            </a:r>
            <a:r>
              <a:rPr lang="en-US" dirty="0" err="1">
                <a:solidFill>
                  <a:srgbClr val="660066"/>
                </a:solidFill>
              </a:rPr>
              <a:t>vec</a:t>
            </a:r>
            <a:r>
              <a:rPr lang="en-US" dirty="0">
                <a:solidFill>
                  <a:srgbClr val="660066"/>
                </a:solidFill>
              </a:rPr>
              <a:t>)</a:t>
            </a:r>
          </a:p>
          <a:p>
            <a:pPr algn="just"/>
            <a:r>
              <a:rPr lang="en-US" dirty="0" err="1">
                <a:solidFill>
                  <a:srgbClr val="660066"/>
                </a:solidFill>
              </a:rPr>
              <a:t>vec</a:t>
            </a:r>
            <a:r>
              <a:rPr lang="en-US" dirty="0">
                <a:solidFill>
                  <a:srgbClr val="660066"/>
                </a:solidFill>
              </a:rPr>
              <a:t> = </a:t>
            </a:r>
          </a:p>
          <a:p>
            <a:pPr algn="just"/>
            <a:r>
              <a:rPr lang="en-US" dirty="0">
                <a:solidFill>
                  <a:srgbClr val="660066"/>
                </a:solidFill>
              </a:rPr>
              <a:t>	70 80 85 91 95 100</a:t>
            </a:r>
          </a:p>
          <a:p>
            <a:pPr algn="just"/>
            <a:endParaRPr lang="en-US" dirty="0"/>
          </a:p>
          <a:p>
            <a:pPr algn="just"/>
            <a:r>
              <a:rPr lang="en-US" dirty="0"/>
              <a:t>Now, if </a:t>
            </a:r>
          </a:p>
          <a:p>
            <a:pPr algn="just"/>
            <a:r>
              <a:rPr lang="en-US" dirty="0">
                <a:solidFill>
                  <a:srgbClr val="660066"/>
                </a:solidFill>
              </a:rPr>
              <a:t>&gt;&gt; mat = [4	6	2;</a:t>
            </a:r>
          </a:p>
          <a:p>
            <a:pPr algn="just"/>
            <a:r>
              <a:rPr lang="en-US" dirty="0">
                <a:solidFill>
                  <a:srgbClr val="660066"/>
                </a:solidFill>
              </a:rPr>
              <a:t>	8	3	7;</a:t>
            </a:r>
          </a:p>
          <a:p>
            <a:pPr algn="just"/>
            <a:r>
              <a:rPr lang="en-US" dirty="0">
                <a:solidFill>
                  <a:srgbClr val="660066"/>
                </a:solidFill>
              </a:rPr>
              <a:t>	9	7	1];</a:t>
            </a:r>
          </a:p>
          <a:p>
            <a:pPr algn="just"/>
            <a:r>
              <a:rPr lang="en-US" dirty="0">
                <a:solidFill>
                  <a:srgbClr val="660066"/>
                </a:solidFill>
              </a:rPr>
              <a:t>&gt;&gt; sort(mat)        % sorts by column</a:t>
            </a:r>
          </a:p>
          <a:p>
            <a:pPr algn="just"/>
            <a:r>
              <a:rPr lang="en-US" dirty="0" err="1">
                <a:solidFill>
                  <a:srgbClr val="660066"/>
                </a:solidFill>
              </a:rPr>
              <a:t>ans</a:t>
            </a:r>
            <a:r>
              <a:rPr lang="en-US" dirty="0">
                <a:solidFill>
                  <a:srgbClr val="660066"/>
                </a:solidFill>
              </a:rPr>
              <a:t> = </a:t>
            </a:r>
          </a:p>
          <a:p>
            <a:pPr algn="just"/>
            <a:r>
              <a:rPr lang="en-US" dirty="0">
                <a:solidFill>
                  <a:srgbClr val="660066"/>
                </a:solidFill>
              </a:rPr>
              <a:t>	4	3	1</a:t>
            </a:r>
          </a:p>
          <a:p>
            <a:pPr algn="just"/>
            <a:r>
              <a:rPr lang="en-US" dirty="0">
                <a:solidFill>
                  <a:srgbClr val="660066"/>
                </a:solidFill>
              </a:rPr>
              <a:t>	8	6	2</a:t>
            </a:r>
          </a:p>
          <a:p>
            <a:pPr algn="just"/>
            <a:r>
              <a:rPr lang="en-US" dirty="0">
                <a:solidFill>
                  <a:srgbClr val="660066"/>
                </a:solidFill>
              </a:rPr>
              <a:t>	9	7	7</a:t>
            </a:r>
          </a:p>
        </p:txBody>
      </p:sp>
      <p:sp>
        <p:nvSpPr>
          <p:cNvPr id="3" name="Rectangle 2"/>
          <p:cNvSpPr/>
          <p:nvPr/>
        </p:nvSpPr>
        <p:spPr>
          <a:xfrm>
            <a:off x="5316219" y="4191000"/>
            <a:ext cx="3810000" cy="1477328"/>
          </a:xfrm>
          <a:prstGeom prst="rect">
            <a:avLst/>
          </a:prstGeom>
        </p:spPr>
        <p:txBody>
          <a:bodyPr wrap="square">
            <a:spAutoFit/>
          </a:bodyPr>
          <a:lstStyle/>
          <a:p>
            <a:pPr algn="just"/>
            <a:r>
              <a:rPr lang="en-US" dirty="0">
                <a:solidFill>
                  <a:srgbClr val="660066"/>
                </a:solidFill>
              </a:rPr>
              <a:t>&gt;&gt; sort(mat,2)        % sorts by row</a:t>
            </a:r>
          </a:p>
          <a:p>
            <a:pPr algn="just"/>
            <a:r>
              <a:rPr lang="en-US" dirty="0" err="1">
                <a:solidFill>
                  <a:srgbClr val="660066"/>
                </a:solidFill>
              </a:rPr>
              <a:t>ans</a:t>
            </a:r>
            <a:r>
              <a:rPr lang="en-US" dirty="0">
                <a:solidFill>
                  <a:srgbClr val="660066"/>
                </a:solidFill>
              </a:rPr>
              <a:t> = </a:t>
            </a:r>
          </a:p>
          <a:p>
            <a:pPr algn="just"/>
            <a:r>
              <a:rPr lang="en-US" dirty="0">
                <a:solidFill>
                  <a:srgbClr val="660066"/>
                </a:solidFill>
              </a:rPr>
              <a:t>	2	4	6</a:t>
            </a:r>
          </a:p>
          <a:p>
            <a:pPr algn="just"/>
            <a:r>
              <a:rPr lang="en-US" dirty="0">
                <a:solidFill>
                  <a:srgbClr val="660066"/>
                </a:solidFill>
              </a:rPr>
              <a:t>	3	7	8</a:t>
            </a:r>
          </a:p>
          <a:p>
            <a:pPr algn="just"/>
            <a:r>
              <a:rPr lang="en-US" dirty="0">
                <a:solidFill>
                  <a:srgbClr val="660066"/>
                </a:solidFill>
              </a:rPr>
              <a:t>	1	7	9</a:t>
            </a:r>
          </a:p>
        </p:txBody>
      </p:sp>
      <p:sp>
        <p:nvSpPr>
          <p:cNvPr id="4" name="Rectangle 3"/>
          <p:cNvSpPr/>
          <p:nvPr/>
        </p:nvSpPr>
        <p:spPr>
          <a:xfrm>
            <a:off x="5410200" y="2133600"/>
            <a:ext cx="3200400" cy="923330"/>
          </a:xfrm>
          <a:prstGeom prst="rect">
            <a:avLst/>
          </a:prstGeom>
        </p:spPr>
        <p:txBody>
          <a:bodyPr wrap="square">
            <a:spAutoFit/>
          </a:bodyPr>
          <a:lstStyle/>
          <a:p>
            <a:pPr algn="just"/>
            <a:r>
              <a:rPr lang="en-US" dirty="0">
                <a:solidFill>
                  <a:srgbClr val="660066"/>
                </a:solidFill>
              </a:rPr>
              <a:t>&gt;&gt; sort(</a:t>
            </a:r>
            <a:r>
              <a:rPr lang="en-US" dirty="0" err="1">
                <a:solidFill>
                  <a:srgbClr val="660066"/>
                </a:solidFill>
              </a:rPr>
              <a:t>vec</a:t>
            </a:r>
            <a:r>
              <a:rPr lang="en-US" dirty="0">
                <a:solidFill>
                  <a:srgbClr val="660066"/>
                </a:solidFill>
              </a:rPr>
              <a:t>,’descend’)</a:t>
            </a:r>
          </a:p>
          <a:p>
            <a:pPr algn="just"/>
            <a:r>
              <a:rPr lang="en-US" dirty="0" err="1">
                <a:solidFill>
                  <a:srgbClr val="660066"/>
                </a:solidFill>
              </a:rPr>
              <a:t>ans</a:t>
            </a:r>
            <a:r>
              <a:rPr lang="en-US" dirty="0">
                <a:solidFill>
                  <a:srgbClr val="660066"/>
                </a:solidFill>
              </a:rPr>
              <a:t> = </a:t>
            </a:r>
          </a:p>
          <a:p>
            <a:pPr algn="just"/>
            <a:r>
              <a:rPr lang="en-US" dirty="0">
                <a:solidFill>
                  <a:srgbClr val="660066"/>
                </a:solidFill>
              </a:rPr>
              <a:t>	100 95 91 85 80 70</a:t>
            </a:r>
          </a:p>
        </p:txBody>
      </p:sp>
      <p:sp>
        <p:nvSpPr>
          <p:cNvPr id="5" name="TextBox 4"/>
          <p:cNvSpPr txBox="1"/>
          <p:nvPr/>
        </p:nvSpPr>
        <p:spPr>
          <a:xfrm>
            <a:off x="914400" y="5782270"/>
            <a:ext cx="7467600" cy="923330"/>
          </a:xfrm>
          <a:prstGeom prst="rect">
            <a:avLst/>
          </a:prstGeom>
          <a:noFill/>
        </p:spPr>
        <p:txBody>
          <a:bodyPr wrap="square" rtlCol="0">
            <a:spAutoFit/>
          </a:bodyPr>
          <a:lstStyle/>
          <a:p>
            <a:pPr algn="just"/>
            <a:r>
              <a:rPr lang="en-US" dirty="0"/>
              <a:t>Searching means looking for a value (a key) in a list of in a vector. MATLAB already has a built-in function, find, that will return the indices in an array that meet a criterion (we have previously seen this). </a:t>
            </a:r>
          </a:p>
        </p:txBody>
      </p:sp>
    </p:spTree>
    <p:extLst>
      <p:ext uri="{BB962C8B-B14F-4D97-AF65-F5344CB8AC3E}">
        <p14:creationId xmlns:p14="http://schemas.microsoft.com/office/powerpoint/2010/main" val="6288633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b="1" dirty="0"/>
              <a:t>Fitting curves to data</a:t>
            </a:r>
            <a:endParaRPr lang="en-GB" dirty="0"/>
          </a:p>
        </p:txBody>
      </p:sp>
    </p:spTree>
    <p:extLst>
      <p:ext uri="{BB962C8B-B14F-4D97-AF65-F5344CB8AC3E}">
        <p14:creationId xmlns:p14="http://schemas.microsoft.com/office/powerpoint/2010/main" val="36586492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81000"/>
            <a:ext cx="7391400" cy="6186310"/>
          </a:xfrm>
          <a:prstGeom prst="rect">
            <a:avLst/>
          </a:prstGeom>
          <a:noFill/>
        </p:spPr>
        <p:txBody>
          <a:bodyPr wrap="square" rtlCol="0">
            <a:spAutoFit/>
          </a:bodyPr>
          <a:lstStyle/>
          <a:p>
            <a:pPr algn="just"/>
            <a:r>
              <a:rPr lang="en-US" dirty="0"/>
              <a:t>Engineers and scientists are often faced with having to model complex processes and phenomena that are not fully understood, e.g. overwhelming size of system, or missing information about system. In many applications, (discrete or continuous) data is sampled and simplified model of the system is estimated to better understand the system. Curve fitting is one technique. </a:t>
            </a:r>
          </a:p>
          <a:p>
            <a:pPr algn="just"/>
            <a:r>
              <a:rPr lang="en-US" dirty="0"/>
              <a:t>Curve fitting is finding the curve that best fits the data. </a:t>
            </a:r>
          </a:p>
          <a:p>
            <a:pPr algn="just"/>
            <a:r>
              <a:rPr lang="en-US" dirty="0"/>
              <a:t>MATLAB has several curve-fitting functions. E.g. </a:t>
            </a:r>
            <a:r>
              <a:rPr lang="en-US" dirty="0" err="1"/>
              <a:t>polyfit</a:t>
            </a:r>
            <a:r>
              <a:rPr lang="en-US" dirty="0"/>
              <a:t>. </a:t>
            </a:r>
          </a:p>
          <a:p>
            <a:pPr algn="just"/>
            <a:endParaRPr lang="en-US" dirty="0"/>
          </a:p>
          <a:p>
            <a:pPr algn="just"/>
            <a:r>
              <a:rPr lang="en-US" u="sng" dirty="0"/>
              <a:t>Polynomial fits: </a:t>
            </a:r>
          </a:p>
          <a:p>
            <a:pPr algn="just"/>
            <a:endParaRPr lang="en-US" dirty="0"/>
          </a:p>
          <a:p>
            <a:pPr algn="just"/>
            <a:r>
              <a:rPr lang="en-US" dirty="0"/>
              <a:t>First let us recall what a polynomial is. </a:t>
            </a:r>
          </a:p>
          <a:p>
            <a:pPr algn="just"/>
            <a:endParaRPr lang="en-US" dirty="0"/>
          </a:p>
          <a:p>
            <a:pPr algn="just"/>
            <a:r>
              <a:rPr lang="en-US" dirty="0"/>
              <a:t>A polynomial generally has the form a</a:t>
            </a:r>
            <a:r>
              <a:rPr lang="en-US" baseline="-25000" dirty="0"/>
              <a:t>0</a:t>
            </a:r>
            <a:r>
              <a:rPr lang="en-US" dirty="0"/>
              <a:t> + a</a:t>
            </a:r>
            <a:r>
              <a:rPr lang="en-US" baseline="-25000" dirty="0"/>
              <a:t>1</a:t>
            </a:r>
            <a:r>
              <a:rPr lang="en-US" dirty="0"/>
              <a:t> x + a</a:t>
            </a:r>
            <a:r>
              <a:rPr lang="en-US" baseline="-25000" dirty="0"/>
              <a:t>2</a:t>
            </a:r>
            <a:r>
              <a:rPr lang="en-US" dirty="0"/>
              <a:t> x</a:t>
            </a:r>
            <a:r>
              <a:rPr lang="en-US" baseline="30000" dirty="0"/>
              <a:t>2</a:t>
            </a:r>
            <a:r>
              <a:rPr lang="en-US" dirty="0"/>
              <a:t> + a</a:t>
            </a:r>
            <a:r>
              <a:rPr lang="en-US" baseline="-25000" dirty="0"/>
              <a:t>3</a:t>
            </a:r>
            <a:r>
              <a:rPr lang="en-US" dirty="0"/>
              <a:t> x</a:t>
            </a:r>
            <a:r>
              <a:rPr lang="en-US" baseline="30000" dirty="0"/>
              <a:t>3</a:t>
            </a:r>
            <a:r>
              <a:rPr lang="en-US" dirty="0"/>
              <a:t> + a</a:t>
            </a:r>
            <a:r>
              <a:rPr lang="en-US" baseline="-25000" dirty="0"/>
              <a:t>4</a:t>
            </a:r>
            <a:r>
              <a:rPr lang="en-US" dirty="0"/>
              <a:t> x</a:t>
            </a:r>
            <a:r>
              <a:rPr lang="en-US" baseline="30000" dirty="0"/>
              <a:t>4</a:t>
            </a:r>
            <a:r>
              <a:rPr lang="en-US" dirty="0"/>
              <a:t> </a:t>
            </a:r>
            <a:r>
              <a:rPr lang="is-IS" dirty="0"/>
              <a:t>… </a:t>
            </a:r>
          </a:p>
          <a:p>
            <a:pPr algn="just"/>
            <a:r>
              <a:rPr lang="en-US" dirty="0"/>
              <a:t>where the a’s are coefficients (real numbers -  can be zero value)</a:t>
            </a:r>
          </a:p>
          <a:p>
            <a:pPr algn="just"/>
            <a:endParaRPr lang="en-US" dirty="0"/>
          </a:p>
          <a:p>
            <a:pPr algn="just"/>
            <a:r>
              <a:rPr lang="en-US" dirty="0"/>
              <a:t>E.g. </a:t>
            </a:r>
          </a:p>
          <a:p>
            <a:pPr algn="just"/>
            <a:r>
              <a:rPr lang="en-US" dirty="0"/>
              <a:t>A straight line is a first order (or degree 1) polynomial </a:t>
            </a:r>
          </a:p>
          <a:p>
            <a:pPr algn="just"/>
            <a:r>
              <a:rPr lang="en-US" dirty="0"/>
              <a:t>a</a:t>
            </a:r>
            <a:r>
              <a:rPr lang="en-US" baseline="-25000" dirty="0"/>
              <a:t>0</a:t>
            </a:r>
            <a:r>
              <a:rPr lang="en-US" dirty="0"/>
              <a:t> + a</a:t>
            </a:r>
            <a:r>
              <a:rPr lang="en-US" baseline="-25000" dirty="0"/>
              <a:t>1</a:t>
            </a:r>
            <a:r>
              <a:rPr lang="en-US" dirty="0"/>
              <a:t> x</a:t>
            </a:r>
          </a:p>
          <a:p>
            <a:pPr algn="just"/>
            <a:r>
              <a:rPr lang="en-US" dirty="0"/>
              <a:t>A quadratic is a second order (or degree 2) polynomial </a:t>
            </a:r>
          </a:p>
          <a:p>
            <a:pPr algn="just"/>
            <a:r>
              <a:rPr lang="en-US" dirty="0"/>
              <a:t>a</a:t>
            </a:r>
            <a:r>
              <a:rPr lang="en-US" baseline="-25000" dirty="0"/>
              <a:t>0</a:t>
            </a:r>
            <a:r>
              <a:rPr lang="en-US" dirty="0"/>
              <a:t> + a</a:t>
            </a:r>
            <a:r>
              <a:rPr lang="en-US" baseline="-25000" dirty="0"/>
              <a:t>1</a:t>
            </a:r>
            <a:r>
              <a:rPr lang="en-US" dirty="0"/>
              <a:t> x + a</a:t>
            </a:r>
            <a:r>
              <a:rPr lang="en-US" baseline="-25000" dirty="0"/>
              <a:t>2</a:t>
            </a:r>
            <a:r>
              <a:rPr lang="en-US" dirty="0"/>
              <a:t> x</a:t>
            </a:r>
            <a:r>
              <a:rPr lang="en-US" baseline="30000" dirty="0"/>
              <a:t>2</a:t>
            </a:r>
            <a:r>
              <a:rPr lang="en-US" dirty="0"/>
              <a:t> </a:t>
            </a:r>
          </a:p>
          <a:p>
            <a:pPr algn="just"/>
            <a:r>
              <a:rPr lang="en-US" dirty="0"/>
              <a:t>A cubic (degree 3) is of the form </a:t>
            </a:r>
          </a:p>
          <a:p>
            <a:pPr algn="just"/>
            <a:r>
              <a:rPr lang="en-US" dirty="0"/>
              <a:t>a</a:t>
            </a:r>
            <a:r>
              <a:rPr lang="en-US" baseline="-25000" dirty="0"/>
              <a:t>0</a:t>
            </a:r>
            <a:r>
              <a:rPr lang="en-US" dirty="0"/>
              <a:t> + a</a:t>
            </a:r>
            <a:r>
              <a:rPr lang="en-US" baseline="-25000" dirty="0"/>
              <a:t>1</a:t>
            </a:r>
            <a:r>
              <a:rPr lang="en-US" dirty="0"/>
              <a:t> x + a</a:t>
            </a:r>
            <a:r>
              <a:rPr lang="en-US" baseline="-25000" dirty="0"/>
              <a:t>2</a:t>
            </a:r>
            <a:r>
              <a:rPr lang="en-US" dirty="0"/>
              <a:t> x</a:t>
            </a:r>
            <a:r>
              <a:rPr lang="en-US" baseline="30000" dirty="0"/>
              <a:t>2</a:t>
            </a:r>
            <a:r>
              <a:rPr lang="en-US" dirty="0"/>
              <a:t> + a</a:t>
            </a:r>
            <a:r>
              <a:rPr lang="en-US" baseline="-25000" dirty="0"/>
              <a:t>3</a:t>
            </a:r>
            <a:r>
              <a:rPr lang="en-US" dirty="0"/>
              <a:t> x</a:t>
            </a:r>
            <a:r>
              <a:rPr lang="en-US" baseline="30000" dirty="0"/>
              <a:t>3</a:t>
            </a:r>
            <a:r>
              <a:rPr lang="en-US" dirty="0"/>
              <a:t> </a:t>
            </a:r>
          </a:p>
        </p:txBody>
      </p:sp>
    </p:spTree>
    <p:extLst>
      <p:ext uri="{BB962C8B-B14F-4D97-AF65-F5344CB8AC3E}">
        <p14:creationId xmlns:p14="http://schemas.microsoft.com/office/powerpoint/2010/main" val="30407055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7848600" cy="5909310"/>
          </a:xfrm>
          <a:prstGeom prst="rect">
            <a:avLst/>
          </a:prstGeom>
          <a:noFill/>
        </p:spPr>
        <p:txBody>
          <a:bodyPr wrap="square" rtlCol="0">
            <a:spAutoFit/>
          </a:bodyPr>
          <a:lstStyle/>
          <a:p>
            <a:pPr algn="just"/>
            <a:r>
              <a:rPr lang="en-US" dirty="0"/>
              <a:t>The built-in function </a:t>
            </a:r>
            <a:r>
              <a:rPr lang="en-US" dirty="0" err="1"/>
              <a:t>polyfit</a:t>
            </a:r>
            <a:r>
              <a:rPr lang="en-US" dirty="0"/>
              <a:t> has the general form: </a:t>
            </a:r>
            <a:r>
              <a:rPr lang="en-US" dirty="0" err="1">
                <a:solidFill>
                  <a:srgbClr val="FF6600"/>
                </a:solidFill>
              </a:rPr>
              <a:t>polyfit</a:t>
            </a:r>
            <a:r>
              <a:rPr lang="en-US" dirty="0">
                <a:solidFill>
                  <a:srgbClr val="FF6600"/>
                </a:solidFill>
              </a:rPr>
              <a:t>(</a:t>
            </a:r>
            <a:r>
              <a:rPr lang="en-US" dirty="0" err="1">
                <a:solidFill>
                  <a:srgbClr val="FF6600"/>
                </a:solidFill>
              </a:rPr>
              <a:t>x,y,n</a:t>
            </a:r>
            <a:r>
              <a:rPr lang="en-US" dirty="0">
                <a:solidFill>
                  <a:srgbClr val="FF6600"/>
                </a:solidFill>
              </a:rPr>
              <a:t>)</a:t>
            </a:r>
          </a:p>
          <a:p>
            <a:pPr algn="just"/>
            <a:r>
              <a:rPr lang="en-US" dirty="0"/>
              <a:t>where x and y are vectors of data and n the degree of the polynomial to be fitted. </a:t>
            </a:r>
            <a:r>
              <a:rPr lang="en-US" dirty="0" err="1"/>
              <a:t>polyfit</a:t>
            </a:r>
            <a:r>
              <a:rPr lang="en-US" dirty="0"/>
              <a:t> will find the coefficients of the polynomial of the specified degree that best fits the data using a </a:t>
            </a:r>
            <a:r>
              <a:rPr lang="en-US" i="1" dirty="0"/>
              <a:t>least squares </a:t>
            </a:r>
            <a:r>
              <a:rPr lang="en-US" dirty="0"/>
              <a:t>algorithm. </a:t>
            </a:r>
          </a:p>
          <a:p>
            <a:pPr algn="just"/>
            <a:endParaRPr lang="en-US" dirty="0"/>
          </a:p>
          <a:p>
            <a:pPr algn="just"/>
            <a:r>
              <a:rPr lang="en-US" dirty="0"/>
              <a:t>E.g. Suppose we have the set of data </a:t>
            </a:r>
          </a:p>
          <a:p>
            <a:pPr algn="just"/>
            <a:r>
              <a:rPr lang="en-US" dirty="0">
                <a:solidFill>
                  <a:srgbClr val="7030A0"/>
                </a:solidFill>
              </a:rPr>
              <a:t>&gt;&gt; x = 2:6;</a:t>
            </a:r>
          </a:p>
          <a:p>
            <a:pPr algn="just"/>
            <a:r>
              <a:rPr lang="en-US" dirty="0">
                <a:solidFill>
                  <a:srgbClr val="7030A0"/>
                </a:solidFill>
              </a:rPr>
              <a:t>&gt;&gt; y = [65 67 72 71 63];</a:t>
            </a:r>
          </a:p>
          <a:p>
            <a:pPr algn="just"/>
            <a:r>
              <a:rPr lang="en-US" dirty="0">
                <a:solidFill>
                  <a:srgbClr val="7030A0"/>
                </a:solidFill>
              </a:rPr>
              <a:t>&gt;&gt; </a:t>
            </a:r>
            <a:r>
              <a:rPr lang="en-US" dirty="0" err="1">
                <a:solidFill>
                  <a:srgbClr val="7030A0"/>
                </a:solidFill>
              </a:rPr>
              <a:t>coefs</a:t>
            </a:r>
            <a:r>
              <a:rPr lang="en-US" dirty="0">
                <a:solidFill>
                  <a:srgbClr val="7030A0"/>
                </a:solidFill>
              </a:rPr>
              <a:t> = </a:t>
            </a:r>
            <a:r>
              <a:rPr lang="en-US" dirty="0" err="1">
                <a:solidFill>
                  <a:srgbClr val="7030A0"/>
                </a:solidFill>
              </a:rPr>
              <a:t>polyfit</a:t>
            </a:r>
            <a:r>
              <a:rPr lang="en-US" dirty="0">
                <a:solidFill>
                  <a:srgbClr val="7030A0"/>
                </a:solidFill>
              </a:rPr>
              <a:t>(x,y,2)</a:t>
            </a:r>
          </a:p>
          <a:p>
            <a:pPr algn="just"/>
            <a:r>
              <a:rPr lang="en-US" dirty="0">
                <a:solidFill>
                  <a:srgbClr val="7030A0"/>
                </a:solidFill>
              </a:rPr>
              <a:t>	-1.8571  14.8571  41.6000</a:t>
            </a:r>
          </a:p>
          <a:p>
            <a:pPr algn="just"/>
            <a:r>
              <a:rPr lang="en-US" dirty="0">
                <a:solidFill>
                  <a:srgbClr val="7030A0"/>
                </a:solidFill>
              </a:rPr>
              <a:t>&gt;&gt; plot(x, y, ’o’); hold on;</a:t>
            </a:r>
          </a:p>
          <a:p>
            <a:pPr algn="just"/>
            <a:r>
              <a:rPr lang="en-US" dirty="0"/>
              <a:t>This means that the coefficient values a</a:t>
            </a:r>
            <a:r>
              <a:rPr lang="en-US" baseline="-25000" dirty="0"/>
              <a:t>0</a:t>
            </a:r>
            <a:r>
              <a:rPr lang="en-US" dirty="0"/>
              <a:t>=41.6, a</a:t>
            </a:r>
            <a:r>
              <a:rPr lang="en-US" baseline="-25000" dirty="0"/>
              <a:t>1</a:t>
            </a:r>
            <a:r>
              <a:rPr lang="en-US" dirty="0"/>
              <a:t>=14.8571, and a</a:t>
            </a:r>
            <a:r>
              <a:rPr lang="en-US" baseline="-25000" dirty="0"/>
              <a:t>2</a:t>
            </a:r>
            <a:r>
              <a:rPr lang="en-US" dirty="0"/>
              <a:t>=-1.8571 give the best fit for a quadratic (degree 2) polynomial given the set of data provided. Note: Sometimes, the coefficient could be zero. E.g. if a</a:t>
            </a:r>
            <a:r>
              <a:rPr lang="en-US" baseline="-25000" dirty="0"/>
              <a:t>2</a:t>
            </a:r>
            <a:r>
              <a:rPr lang="en-US" dirty="0"/>
              <a:t> in this data set is zero or a very small number, that may mean that degree 2 is not necessary, and either degree 1 (or higher degree) may be used for fitting (see 2 slides below). </a:t>
            </a:r>
          </a:p>
          <a:p>
            <a:pPr algn="just"/>
            <a:r>
              <a:rPr lang="en-US" dirty="0"/>
              <a:t>Now, use function </a:t>
            </a:r>
            <a:r>
              <a:rPr lang="en-US" dirty="0" err="1"/>
              <a:t>polyval</a:t>
            </a:r>
            <a:r>
              <a:rPr lang="en-US" dirty="0"/>
              <a:t> to evaluate the above polynomial at every value in the x vector: </a:t>
            </a:r>
          </a:p>
          <a:p>
            <a:pPr algn="just"/>
            <a:r>
              <a:rPr lang="en-US" dirty="0">
                <a:solidFill>
                  <a:srgbClr val="7030A0"/>
                </a:solidFill>
              </a:rPr>
              <a:t>&gt;&gt; curve = </a:t>
            </a:r>
            <a:r>
              <a:rPr lang="en-US" dirty="0" err="1">
                <a:solidFill>
                  <a:srgbClr val="7030A0"/>
                </a:solidFill>
              </a:rPr>
              <a:t>polyval</a:t>
            </a:r>
            <a:r>
              <a:rPr lang="en-US" dirty="0">
                <a:solidFill>
                  <a:srgbClr val="7030A0"/>
                </a:solidFill>
              </a:rPr>
              <a:t>(</a:t>
            </a:r>
            <a:r>
              <a:rPr lang="en-US" dirty="0" err="1">
                <a:solidFill>
                  <a:srgbClr val="7030A0"/>
                </a:solidFill>
              </a:rPr>
              <a:t>coefs,x</a:t>
            </a:r>
            <a:r>
              <a:rPr lang="en-US" dirty="0">
                <a:solidFill>
                  <a:srgbClr val="7030A0"/>
                </a:solidFill>
              </a:rPr>
              <a:t>)</a:t>
            </a:r>
          </a:p>
          <a:p>
            <a:pPr algn="just"/>
            <a:r>
              <a:rPr lang="en-US" dirty="0">
                <a:solidFill>
                  <a:srgbClr val="7030A0"/>
                </a:solidFill>
              </a:rPr>
              <a:t>curve = </a:t>
            </a:r>
          </a:p>
          <a:p>
            <a:pPr algn="just"/>
            <a:r>
              <a:rPr lang="en-US" dirty="0">
                <a:solidFill>
                  <a:srgbClr val="7030A0"/>
                </a:solidFill>
              </a:rPr>
              <a:t>	63.8857  69.4571  71.3143  69.4571  63.8857</a:t>
            </a:r>
          </a:p>
        </p:txBody>
      </p:sp>
      <p:pic>
        <p:nvPicPr>
          <p:cNvPr id="5" name="Picture 4"/>
          <p:cNvPicPr>
            <a:picLocks noChangeAspect="1"/>
          </p:cNvPicPr>
          <p:nvPr/>
        </p:nvPicPr>
        <p:blipFill>
          <a:blip r:embed="rId2"/>
          <a:stretch>
            <a:fillRect/>
          </a:stretch>
        </p:blipFill>
        <p:spPr>
          <a:xfrm>
            <a:off x="5715000" y="1346718"/>
            <a:ext cx="2819400" cy="1963537"/>
          </a:xfrm>
          <a:prstGeom prst="rect">
            <a:avLst/>
          </a:prstGeom>
        </p:spPr>
      </p:pic>
    </p:spTree>
    <p:extLst>
      <p:ext uri="{BB962C8B-B14F-4D97-AF65-F5344CB8AC3E}">
        <p14:creationId xmlns:p14="http://schemas.microsoft.com/office/powerpoint/2010/main" val="36856787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848600" cy="5632311"/>
          </a:xfrm>
          <a:prstGeom prst="rect">
            <a:avLst/>
          </a:prstGeom>
          <a:noFill/>
        </p:spPr>
        <p:txBody>
          <a:bodyPr wrap="square" rtlCol="0">
            <a:spAutoFit/>
          </a:bodyPr>
          <a:lstStyle/>
          <a:p>
            <a:r>
              <a:rPr lang="en-US" dirty="0"/>
              <a:t>If we plot curve (together with x) on the same graph as the data point, it will graphically show the fitted curve on the graph: </a:t>
            </a:r>
          </a:p>
          <a:p>
            <a:r>
              <a:rPr lang="en-US" dirty="0"/>
              <a:t>E.g. </a:t>
            </a:r>
          </a:p>
          <a:p>
            <a:pPr algn="just"/>
            <a:r>
              <a:rPr lang="en-US" dirty="0">
                <a:solidFill>
                  <a:srgbClr val="7030A0"/>
                </a:solidFill>
              </a:rPr>
              <a:t>&gt;&gt; plot(</a:t>
            </a:r>
            <a:r>
              <a:rPr lang="en-US" dirty="0" err="1">
                <a:solidFill>
                  <a:srgbClr val="7030A0"/>
                </a:solidFill>
              </a:rPr>
              <a:t>x,curve</a:t>
            </a:r>
            <a:r>
              <a:rPr lang="en-US" dirty="0">
                <a:solidFill>
                  <a:srgbClr val="7030A0"/>
                </a:solidFill>
              </a:rPr>
              <a:t>,’--’)</a:t>
            </a:r>
          </a:p>
          <a:p>
            <a:pPr algn="just"/>
            <a:r>
              <a:rPr lang="en-US" dirty="0">
                <a:solidFill>
                  <a:srgbClr val="7030A0"/>
                </a:solidFill>
              </a:rPr>
              <a:t>&gt;&gt; legend(‘data’,’</a:t>
            </a:r>
            <a:r>
              <a:rPr lang="en-US" dirty="0" err="1">
                <a:solidFill>
                  <a:srgbClr val="7030A0"/>
                </a:solidFill>
              </a:rPr>
              <a:t>polyfit</a:t>
            </a:r>
            <a:r>
              <a:rPr lang="en-US" dirty="0">
                <a:solidFill>
                  <a:srgbClr val="7030A0"/>
                </a:solidFill>
              </a:rPr>
              <a:t>’); </a:t>
            </a:r>
          </a:p>
          <a:p>
            <a:pPr algn="just"/>
            <a:r>
              <a:rPr lang="en-US" dirty="0">
                <a:solidFill>
                  <a:srgbClr val="7030A0"/>
                </a:solidFill>
              </a:rPr>
              <a:t>&gt;&gt; </a:t>
            </a:r>
            <a:r>
              <a:rPr lang="en-US" dirty="0" err="1">
                <a:solidFill>
                  <a:srgbClr val="7030A0"/>
                </a:solidFill>
              </a:rPr>
              <a:t>xlabel</a:t>
            </a:r>
            <a:r>
              <a:rPr lang="en-US" dirty="0">
                <a:solidFill>
                  <a:srgbClr val="7030A0"/>
                </a:solidFill>
              </a:rPr>
              <a:t>(‘x’); </a:t>
            </a:r>
            <a:r>
              <a:rPr lang="en-US" dirty="0" err="1">
                <a:solidFill>
                  <a:srgbClr val="7030A0"/>
                </a:solidFill>
              </a:rPr>
              <a:t>ylabel</a:t>
            </a:r>
            <a:r>
              <a:rPr lang="en-US" dirty="0">
                <a:solidFill>
                  <a:srgbClr val="7030A0"/>
                </a:solidFill>
              </a:rPr>
              <a:t>(‘y’);</a:t>
            </a:r>
          </a:p>
          <a:p>
            <a:endParaRPr lang="en-US" dirty="0"/>
          </a:p>
          <a:p>
            <a:endParaRPr lang="en-US" dirty="0"/>
          </a:p>
          <a:p>
            <a:endParaRPr lang="en-US" dirty="0"/>
          </a:p>
          <a:p>
            <a:r>
              <a:rPr lang="en-US" dirty="0"/>
              <a:t>Note: The graph is quite “crooked” because of a lack of data points. </a:t>
            </a:r>
          </a:p>
          <a:p>
            <a:endParaRPr lang="en-US" dirty="0"/>
          </a:p>
          <a:p>
            <a:r>
              <a:rPr lang="en-US" dirty="0"/>
              <a:t>To </a:t>
            </a:r>
            <a:r>
              <a:rPr lang="en-US" i="1" dirty="0"/>
              <a:t>interpolate</a:t>
            </a:r>
            <a:r>
              <a:rPr lang="en-US" dirty="0"/>
              <a:t> and estimate what is the value of y given x (e.g. x=2.5, even if the data is not immediately available), </a:t>
            </a:r>
          </a:p>
          <a:p>
            <a:r>
              <a:rPr lang="en-US" dirty="0">
                <a:solidFill>
                  <a:srgbClr val="7030A0"/>
                </a:solidFill>
              </a:rPr>
              <a:t>&gt;&gt; </a:t>
            </a:r>
            <a:r>
              <a:rPr lang="en-US" dirty="0" err="1">
                <a:solidFill>
                  <a:srgbClr val="7030A0"/>
                </a:solidFill>
              </a:rPr>
              <a:t>polyval</a:t>
            </a:r>
            <a:r>
              <a:rPr lang="en-US" dirty="0">
                <a:solidFill>
                  <a:srgbClr val="7030A0"/>
                </a:solidFill>
              </a:rPr>
              <a:t>(coefs,2.5)</a:t>
            </a:r>
          </a:p>
          <a:p>
            <a:r>
              <a:rPr lang="en-US" dirty="0" err="1">
                <a:solidFill>
                  <a:srgbClr val="7030A0"/>
                </a:solidFill>
              </a:rPr>
              <a:t>ans</a:t>
            </a:r>
            <a:r>
              <a:rPr lang="en-US" dirty="0">
                <a:solidFill>
                  <a:srgbClr val="7030A0"/>
                </a:solidFill>
              </a:rPr>
              <a:t> = </a:t>
            </a:r>
          </a:p>
          <a:p>
            <a:r>
              <a:rPr lang="en-US" dirty="0">
                <a:solidFill>
                  <a:srgbClr val="7030A0"/>
                </a:solidFill>
              </a:rPr>
              <a:t>	67.1357</a:t>
            </a:r>
          </a:p>
          <a:p>
            <a:endParaRPr lang="en-US" dirty="0"/>
          </a:p>
          <a:p>
            <a:r>
              <a:rPr lang="en-US" dirty="0"/>
              <a:t>To extrapolate for y at say, x=1 (which is outside the recorded range of x), </a:t>
            </a:r>
          </a:p>
          <a:p>
            <a:r>
              <a:rPr lang="en-US" dirty="0">
                <a:solidFill>
                  <a:srgbClr val="7030A0"/>
                </a:solidFill>
              </a:rPr>
              <a:t>&gt;&gt; </a:t>
            </a:r>
            <a:r>
              <a:rPr lang="en-US" dirty="0" err="1">
                <a:solidFill>
                  <a:srgbClr val="7030A0"/>
                </a:solidFill>
              </a:rPr>
              <a:t>polyval</a:t>
            </a:r>
            <a:r>
              <a:rPr lang="en-US" dirty="0">
                <a:solidFill>
                  <a:srgbClr val="7030A0"/>
                </a:solidFill>
              </a:rPr>
              <a:t>(coefs,1)</a:t>
            </a:r>
          </a:p>
          <a:p>
            <a:r>
              <a:rPr lang="en-US" dirty="0">
                <a:solidFill>
                  <a:srgbClr val="7030A0"/>
                </a:solidFill>
              </a:rPr>
              <a:t>	54.6000</a:t>
            </a:r>
          </a:p>
        </p:txBody>
      </p:sp>
      <p:pic>
        <p:nvPicPr>
          <p:cNvPr id="4" name="Picture 3"/>
          <p:cNvPicPr>
            <a:picLocks noChangeAspect="1"/>
          </p:cNvPicPr>
          <p:nvPr/>
        </p:nvPicPr>
        <p:blipFill>
          <a:blip r:embed="rId2"/>
          <a:stretch>
            <a:fillRect/>
          </a:stretch>
        </p:blipFill>
        <p:spPr>
          <a:xfrm>
            <a:off x="5187886" y="1219200"/>
            <a:ext cx="2954176" cy="2057400"/>
          </a:xfrm>
          <a:prstGeom prst="rect">
            <a:avLst/>
          </a:prstGeom>
        </p:spPr>
      </p:pic>
    </p:spTree>
    <p:extLst>
      <p:ext uri="{BB962C8B-B14F-4D97-AF65-F5344CB8AC3E}">
        <p14:creationId xmlns:p14="http://schemas.microsoft.com/office/powerpoint/2010/main" val="28860345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2680" y="304800"/>
            <a:ext cx="7924800" cy="6278642"/>
          </a:xfrm>
          <a:prstGeom prst="rect">
            <a:avLst/>
          </a:prstGeom>
          <a:noFill/>
        </p:spPr>
        <p:txBody>
          <a:bodyPr wrap="square" rtlCol="0">
            <a:spAutoFit/>
          </a:bodyPr>
          <a:lstStyle/>
          <a:p>
            <a:pPr algn="just"/>
            <a:r>
              <a:rPr lang="en-US" dirty="0"/>
              <a:t>The below subplots show the different polynomial fits for the same set of data: </a:t>
            </a:r>
          </a:p>
          <a:p>
            <a:pPr algn="just"/>
            <a:r>
              <a:rPr lang="en-US" sz="1600" dirty="0">
                <a:solidFill>
                  <a:srgbClr val="7030A0"/>
                </a:solidFill>
              </a:rPr>
              <a:t>&gt;&gt; figure</a:t>
            </a:r>
          </a:p>
          <a:p>
            <a:pPr algn="just"/>
            <a:r>
              <a:rPr lang="en-US" sz="1600" dirty="0">
                <a:solidFill>
                  <a:srgbClr val="7030A0"/>
                </a:solidFill>
              </a:rPr>
              <a:t>&gt;&gt; subplot(1,3,1)		% first subplot – linear fit</a:t>
            </a:r>
          </a:p>
          <a:p>
            <a:pPr algn="just"/>
            <a:r>
              <a:rPr lang="en-US" sz="1600" dirty="0">
                <a:solidFill>
                  <a:srgbClr val="7030A0"/>
                </a:solidFill>
              </a:rPr>
              <a:t>&gt;&gt; plot(</a:t>
            </a:r>
            <a:r>
              <a:rPr lang="en-US" sz="1600" dirty="0" err="1">
                <a:solidFill>
                  <a:srgbClr val="7030A0"/>
                </a:solidFill>
              </a:rPr>
              <a:t>x,y,'o</a:t>
            </a:r>
            <a:r>
              <a:rPr lang="en-US" sz="1600" dirty="0">
                <a:solidFill>
                  <a:srgbClr val="7030A0"/>
                </a:solidFill>
              </a:rPr>
              <a:t>'); hold on;</a:t>
            </a:r>
          </a:p>
          <a:p>
            <a:pPr algn="just"/>
            <a:r>
              <a:rPr lang="en-GB" sz="1600" dirty="0">
                <a:solidFill>
                  <a:srgbClr val="7030A0"/>
                </a:solidFill>
              </a:rPr>
              <a:t>&gt;&gt; </a:t>
            </a:r>
            <a:r>
              <a:rPr lang="en-GB" sz="1600" dirty="0" err="1">
                <a:solidFill>
                  <a:srgbClr val="7030A0"/>
                </a:solidFill>
              </a:rPr>
              <a:t>coefs_linear</a:t>
            </a:r>
            <a:r>
              <a:rPr lang="en-GB" sz="1600" dirty="0">
                <a:solidFill>
                  <a:srgbClr val="7030A0"/>
                </a:solidFill>
              </a:rPr>
              <a:t> = </a:t>
            </a:r>
            <a:r>
              <a:rPr lang="en-GB" sz="1600" dirty="0" err="1">
                <a:solidFill>
                  <a:srgbClr val="7030A0"/>
                </a:solidFill>
              </a:rPr>
              <a:t>polyfit</a:t>
            </a:r>
            <a:r>
              <a:rPr lang="en-GB" sz="1600" dirty="0">
                <a:solidFill>
                  <a:srgbClr val="7030A0"/>
                </a:solidFill>
              </a:rPr>
              <a:t>(x,y,1)</a:t>
            </a:r>
          </a:p>
          <a:p>
            <a:pPr algn="just"/>
            <a:r>
              <a:rPr lang="en-GB" sz="1600" dirty="0" err="1">
                <a:solidFill>
                  <a:srgbClr val="7030A0"/>
                </a:solidFill>
              </a:rPr>
              <a:t>coefs_linear</a:t>
            </a:r>
            <a:r>
              <a:rPr lang="en-GB" sz="1600" dirty="0">
                <a:solidFill>
                  <a:srgbClr val="7030A0"/>
                </a:solidFill>
              </a:rPr>
              <a:t> =</a:t>
            </a:r>
          </a:p>
          <a:p>
            <a:pPr algn="just"/>
            <a:r>
              <a:rPr lang="en-GB" sz="1600" dirty="0">
                <a:solidFill>
                  <a:srgbClr val="7030A0"/>
                </a:solidFill>
              </a:rPr>
              <a:t>         0   67.6000		</a:t>
            </a:r>
            <a:r>
              <a:rPr lang="en-GB" sz="1600" dirty="0">
                <a:solidFill>
                  <a:srgbClr val="FF0000"/>
                </a:solidFill>
              </a:rPr>
              <a:t>% almost constant! No dependence on x?? Maybe not!</a:t>
            </a:r>
          </a:p>
          <a:p>
            <a:pPr algn="just"/>
            <a:r>
              <a:rPr lang="en-GB" sz="1600" dirty="0">
                <a:solidFill>
                  <a:srgbClr val="7030A0"/>
                </a:solidFill>
              </a:rPr>
              <a:t>&gt;&gt; </a:t>
            </a:r>
            <a:r>
              <a:rPr lang="en-GB" sz="1600" dirty="0" err="1">
                <a:solidFill>
                  <a:srgbClr val="7030A0"/>
                </a:solidFill>
              </a:rPr>
              <a:t>curve_linear</a:t>
            </a:r>
            <a:r>
              <a:rPr lang="en-GB" sz="1600" dirty="0">
                <a:solidFill>
                  <a:srgbClr val="7030A0"/>
                </a:solidFill>
              </a:rPr>
              <a:t> = </a:t>
            </a:r>
            <a:r>
              <a:rPr lang="en-GB" sz="1600" dirty="0" err="1">
                <a:solidFill>
                  <a:srgbClr val="7030A0"/>
                </a:solidFill>
              </a:rPr>
              <a:t>polyval</a:t>
            </a:r>
            <a:r>
              <a:rPr lang="en-GB" sz="1600" dirty="0">
                <a:solidFill>
                  <a:srgbClr val="7030A0"/>
                </a:solidFill>
              </a:rPr>
              <a:t>(</a:t>
            </a:r>
            <a:r>
              <a:rPr lang="en-GB" sz="1600" dirty="0" err="1">
                <a:solidFill>
                  <a:srgbClr val="7030A0"/>
                </a:solidFill>
              </a:rPr>
              <a:t>coefs_linear,x</a:t>
            </a:r>
            <a:r>
              <a:rPr lang="en-GB" sz="1600" dirty="0">
                <a:solidFill>
                  <a:srgbClr val="7030A0"/>
                </a:solidFill>
              </a:rPr>
              <a:t>)</a:t>
            </a:r>
          </a:p>
          <a:p>
            <a:pPr algn="just"/>
            <a:r>
              <a:rPr lang="en-GB" sz="1600" dirty="0" err="1">
                <a:solidFill>
                  <a:srgbClr val="7030A0"/>
                </a:solidFill>
              </a:rPr>
              <a:t>curve_linear</a:t>
            </a:r>
            <a:r>
              <a:rPr lang="en-GB" sz="1600" dirty="0">
                <a:solidFill>
                  <a:srgbClr val="7030A0"/>
                </a:solidFill>
              </a:rPr>
              <a:t> =</a:t>
            </a:r>
          </a:p>
          <a:p>
            <a:pPr algn="just"/>
            <a:r>
              <a:rPr lang="en-GB" sz="1600" dirty="0">
                <a:solidFill>
                  <a:srgbClr val="7030A0"/>
                </a:solidFill>
              </a:rPr>
              <a:t>   67.6000   67.6000   67.6000   67.6000   67.6000&gt;&gt; </a:t>
            </a:r>
            <a:r>
              <a:rPr lang="en-GB" sz="1600" dirty="0" err="1">
                <a:solidFill>
                  <a:srgbClr val="7030A0"/>
                </a:solidFill>
              </a:rPr>
              <a:t>coefs_linear</a:t>
            </a:r>
            <a:r>
              <a:rPr lang="en-GB" sz="1600" dirty="0">
                <a:solidFill>
                  <a:srgbClr val="7030A0"/>
                </a:solidFill>
              </a:rPr>
              <a:t> = </a:t>
            </a:r>
            <a:r>
              <a:rPr lang="en-GB" sz="1600" dirty="0" err="1">
                <a:solidFill>
                  <a:srgbClr val="7030A0"/>
                </a:solidFill>
              </a:rPr>
              <a:t>polyfit</a:t>
            </a:r>
            <a:r>
              <a:rPr lang="en-GB" sz="1600" dirty="0">
                <a:solidFill>
                  <a:srgbClr val="7030A0"/>
                </a:solidFill>
              </a:rPr>
              <a:t>(x,y,1)</a:t>
            </a:r>
          </a:p>
          <a:p>
            <a:pPr algn="just"/>
            <a:r>
              <a:rPr lang="en-GB" sz="1600" dirty="0" err="1">
                <a:solidFill>
                  <a:srgbClr val="7030A0"/>
                </a:solidFill>
              </a:rPr>
              <a:t>coefs_linear</a:t>
            </a:r>
            <a:r>
              <a:rPr lang="en-GB" sz="1600" dirty="0">
                <a:solidFill>
                  <a:srgbClr val="7030A0"/>
                </a:solidFill>
              </a:rPr>
              <a:t> =</a:t>
            </a:r>
          </a:p>
          <a:p>
            <a:pPr algn="just"/>
            <a:r>
              <a:rPr lang="en-GB" sz="1600" dirty="0">
                <a:solidFill>
                  <a:srgbClr val="7030A0"/>
                </a:solidFill>
              </a:rPr>
              <a:t>         0   67.6000</a:t>
            </a:r>
          </a:p>
          <a:p>
            <a:pPr algn="just"/>
            <a:r>
              <a:rPr lang="en-GB" sz="1600" dirty="0">
                <a:solidFill>
                  <a:srgbClr val="7030A0"/>
                </a:solidFill>
              </a:rPr>
              <a:t>&gt;&gt; plot(</a:t>
            </a:r>
            <a:r>
              <a:rPr lang="en-GB" sz="1600" dirty="0" err="1">
                <a:solidFill>
                  <a:srgbClr val="7030A0"/>
                </a:solidFill>
              </a:rPr>
              <a:t>x,curve_linear</a:t>
            </a:r>
            <a:r>
              <a:rPr lang="en-GB" sz="1600" dirty="0">
                <a:solidFill>
                  <a:srgbClr val="7030A0"/>
                </a:solidFill>
              </a:rPr>
              <a:t>,'--'); legend('data','</a:t>
            </a:r>
            <a:r>
              <a:rPr lang="en-GB" sz="1600" dirty="0" err="1">
                <a:solidFill>
                  <a:srgbClr val="7030A0"/>
                </a:solidFill>
              </a:rPr>
              <a:t>polyfit</a:t>
            </a:r>
            <a:r>
              <a:rPr lang="en-GB" sz="1600" dirty="0">
                <a:solidFill>
                  <a:srgbClr val="7030A0"/>
                </a:solidFill>
              </a:rPr>
              <a:t> (</a:t>
            </a:r>
            <a:r>
              <a:rPr lang="en-GB" sz="1600" dirty="0" err="1">
                <a:solidFill>
                  <a:srgbClr val="7030A0"/>
                </a:solidFill>
              </a:rPr>
              <a:t>deg</a:t>
            </a:r>
            <a:r>
              <a:rPr lang="en-GB" sz="1600" dirty="0">
                <a:solidFill>
                  <a:srgbClr val="7030A0"/>
                </a:solidFill>
              </a:rPr>
              <a:t> 2)'); </a:t>
            </a:r>
          </a:p>
          <a:p>
            <a:pPr algn="just"/>
            <a:r>
              <a:rPr lang="en-GB" sz="1600" dirty="0">
                <a:solidFill>
                  <a:srgbClr val="7030A0"/>
                </a:solidFill>
              </a:rPr>
              <a:t>&gt;&gt; subplot(1,3,2)		% second subplot – quadratic fit, as before</a:t>
            </a:r>
          </a:p>
          <a:p>
            <a:pPr algn="just"/>
            <a:r>
              <a:rPr lang="en-GB" sz="1600" dirty="0">
                <a:solidFill>
                  <a:srgbClr val="7030A0"/>
                </a:solidFill>
              </a:rPr>
              <a:t>&gt;&gt; plot(</a:t>
            </a:r>
            <a:r>
              <a:rPr lang="en-GB" sz="1600" dirty="0" err="1">
                <a:solidFill>
                  <a:srgbClr val="7030A0"/>
                </a:solidFill>
              </a:rPr>
              <a:t>x,y,'o</a:t>
            </a:r>
            <a:r>
              <a:rPr lang="en-GB" sz="1600" dirty="0">
                <a:solidFill>
                  <a:srgbClr val="7030A0"/>
                </a:solidFill>
              </a:rPr>
              <a:t>'); hold on;</a:t>
            </a:r>
          </a:p>
          <a:p>
            <a:pPr algn="just"/>
            <a:r>
              <a:rPr lang="en-GB" sz="1600" dirty="0">
                <a:solidFill>
                  <a:srgbClr val="7030A0"/>
                </a:solidFill>
              </a:rPr>
              <a:t>&gt;&gt; plot(</a:t>
            </a:r>
            <a:r>
              <a:rPr lang="en-GB" sz="1600" dirty="0" err="1">
                <a:solidFill>
                  <a:srgbClr val="7030A0"/>
                </a:solidFill>
              </a:rPr>
              <a:t>x,curve</a:t>
            </a:r>
            <a:r>
              <a:rPr lang="en-GB" sz="1600" dirty="0">
                <a:solidFill>
                  <a:srgbClr val="7030A0"/>
                </a:solidFill>
              </a:rPr>
              <a:t>,'--');</a:t>
            </a:r>
          </a:p>
          <a:p>
            <a:pPr algn="just"/>
            <a:r>
              <a:rPr lang="en-GB" sz="1600" dirty="0">
                <a:solidFill>
                  <a:srgbClr val="7030A0"/>
                </a:solidFill>
              </a:rPr>
              <a:t>&gt;&gt; </a:t>
            </a:r>
            <a:r>
              <a:rPr lang="en-GB" sz="1600" dirty="0" err="1">
                <a:solidFill>
                  <a:srgbClr val="7030A0"/>
                </a:solidFill>
              </a:rPr>
              <a:t>coefs_cubic</a:t>
            </a:r>
            <a:r>
              <a:rPr lang="en-GB" sz="1600" dirty="0">
                <a:solidFill>
                  <a:srgbClr val="7030A0"/>
                </a:solidFill>
              </a:rPr>
              <a:t> = </a:t>
            </a:r>
            <a:r>
              <a:rPr lang="en-GB" sz="1600" dirty="0" err="1">
                <a:solidFill>
                  <a:srgbClr val="7030A0"/>
                </a:solidFill>
              </a:rPr>
              <a:t>polyfit</a:t>
            </a:r>
            <a:r>
              <a:rPr lang="en-GB" sz="1600" dirty="0">
                <a:solidFill>
                  <a:srgbClr val="7030A0"/>
                </a:solidFill>
              </a:rPr>
              <a:t>(x,y,3)</a:t>
            </a:r>
          </a:p>
          <a:p>
            <a:pPr algn="just"/>
            <a:r>
              <a:rPr lang="en-GB" sz="1600" dirty="0" err="1">
                <a:solidFill>
                  <a:srgbClr val="7030A0"/>
                </a:solidFill>
              </a:rPr>
              <a:t>coefs_cubic</a:t>
            </a:r>
            <a:r>
              <a:rPr lang="en-GB" sz="1600" dirty="0">
                <a:solidFill>
                  <a:srgbClr val="7030A0"/>
                </a:solidFill>
              </a:rPr>
              <a:t> =</a:t>
            </a:r>
          </a:p>
          <a:p>
            <a:pPr algn="just"/>
            <a:r>
              <a:rPr lang="en-GB" sz="1600" dirty="0">
                <a:solidFill>
                  <a:srgbClr val="7030A0"/>
                </a:solidFill>
              </a:rPr>
              <a:t>   -0.8333    8.1429  -22.3095   83.6000</a:t>
            </a:r>
          </a:p>
          <a:p>
            <a:pPr algn="just"/>
            <a:r>
              <a:rPr lang="en-GB" sz="1600" dirty="0">
                <a:solidFill>
                  <a:srgbClr val="7030A0"/>
                </a:solidFill>
              </a:rPr>
              <a:t>&gt;&gt; </a:t>
            </a:r>
            <a:r>
              <a:rPr lang="en-GB" sz="1600" dirty="0" err="1">
                <a:solidFill>
                  <a:srgbClr val="7030A0"/>
                </a:solidFill>
              </a:rPr>
              <a:t>curve_cubic</a:t>
            </a:r>
            <a:r>
              <a:rPr lang="en-GB" sz="1600" dirty="0">
                <a:solidFill>
                  <a:srgbClr val="7030A0"/>
                </a:solidFill>
              </a:rPr>
              <a:t> = </a:t>
            </a:r>
            <a:r>
              <a:rPr lang="en-GB" sz="1600" dirty="0" err="1">
                <a:solidFill>
                  <a:srgbClr val="7030A0"/>
                </a:solidFill>
              </a:rPr>
              <a:t>polyval</a:t>
            </a:r>
            <a:r>
              <a:rPr lang="en-GB" sz="1600" dirty="0">
                <a:solidFill>
                  <a:srgbClr val="7030A0"/>
                </a:solidFill>
              </a:rPr>
              <a:t>(</a:t>
            </a:r>
            <a:r>
              <a:rPr lang="en-GB" sz="1600" dirty="0" err="1">
                <a:solidFill>
                  <a:srgbClr val="7030A0"/>
                </a:solidFill>
              </a:rPr>
              <a:t>coefs_cubic,x</a:t>
            </a:r>
            <a:r>
              <a:rPr lang="en-GB" sz="1600" dirty="0">
                <a:solidFill>
                  <a:srgbClr val="7030A0"/>
                </a:solidFill>
              </a:rPr>
              <a:t>)</a:t>
            </a:r>
          </a:p>
          <a:p>
            <a:pPr algn="just"/>
            <a:r>
              <a:rPr lang="en-GB" sz="1600" dirty="0" err="1">
                <a:solidFill>
                  <a:srgbClr val="7030A0"/>
                </a:solidFill>
              </a:rPr>
              <a:t>curve_cubic</a:t>
            </a:r>
            <a:r>
              <a:rPr lang="en-GB" sz="1600" dirty="0">
                <a:solidFill>
                  <a:srgbClr val="7030A0"/>
                </a:solidFill>
              </a:rPr>
              <a:t> =</a:t>
            </a:r>
          </a:p>
          <a:p>
            <a:pPr algn="just"/>
            <a:r>
              <a:rPr lang="en-GB" sz="1600" dirty="0">
                <a:solidFill>
                  <a:srgbClr val="7030A0"/>
                </a:solidFill>
              </a:rPr>
              <a:t>   64.8857   67.4571   71.3143   71.4571   62.8857</a:t>
            </a:r>
          </a:p>
          <a:p>
            <a:pPr algn="just"/>
            <a:r>
              <a:rPr lang="en-GB" sz="1600" dirty="0">
                <a:solidFill>
                  <a:srgbClr val="7030A0"/>
                </a:solidFill>
              </a:rPr>
              <a:t>&gt;&gt; subplot(1,3,3)	 	% third subplot – cubic fit</a:t>
            </a:r>
          </a:p>
          <a:p>
            <a:pPr algn="just"/>
            <a:r>
              <a:rPr lang="en-GB" sz="1600" dirty="0">
                <a:solidFill>
                  <a:srgbClr val="7030A0"/>
                </a:solidFill>
              </a:rPr>
              <a:t>&gt;&gt; plot(</a:t>
            </a:r>
            <a:r>
              <a:rPr lang="en-GB" sz="1600" dirty="0" err="1">
                <a:solidFill>
                  <a:srgbClr val="7030A0"/>
                </a:solidFill>
              </a:rPr>
              <a:t>x,y,'o</a:t>
            </a:r>
            <a:r>
              <a:rPr lang="en-GB" sz="1600" dirty="0">
                <a:solidFill>
                  <a:srgbClr val="7030A0"/>
                </a:solidFill>
              </a:rPr>
              <a:t>'); hold on;</a:t>
            </a:r>
          </a:p>
          <a:p>
            <a:pPr algn="just"/>
            <a:r>
              <a:rPr lang="en-GB" sz="1600" dirty="0">
                <a:solidFill>
                  <a:srgbClr val="7030A0"/>
                </a:solidFill>
              </a:rPr>
              <a:t>&gt;&gt; plot(</a:t>
            </a:r>
            <a:r>
              <a:rPr lang="en-GB" sz="1600" dirty="0" err="1">
                <a:solidFill>
                  <a:srgbClr val="7030A0"/>
                </a:solidFill>
              </a:rPr>
              <a:t>x,curve_cubic</a:t>
            </a:r>
            <a:r>
              <a:rPr lang="en-GB" sz="1600" dirty="0">
                <a:solidFill>
                  <a:srgbClr val="7030A0"/>
                </a:solidFill>
              </a:rPr>
              <a:t>,'--'); legend('data','</a:t>
            </a:r>
            <a:r>
              <a:rPr lang="en-GB" sz="1600" dirty="0" err="1">
                <a:solidFill>
                  <a:srgbClr val="7030A0"/>
                </a:solidFill>
              </a:rPr>
              <a:t>polyfit</a:t>
            </a:r>
            <a:r>
              <a:rPr lang="en-GB" sz="1600" dirty="0">
                <a:solidFill>
                  <a:srgbClr val="7030A0"/>
                </a:solidFill>
              </a:rPr>
              <a:t> (</a:t>
            </a:r>
            <a:r>
              <a:rPr lang="en-GB" sz="1600" dirty="0" err="1">
                <a:solidFill>
                  <a:srgbClr val="7030A0"/>
                </a:solidFill>
              </a:rPr>
              <a:t>deg</a:t>
            </a:r>
            <a:r>
              <a:rPr lang="en-GB" sz="1600" dirty="0">
                <a:solidFill>
                  <a:srgbClr val="7030A0"/>
                </a:solidFill>
              </a:rPr>
              <a:t> 3)')</a:t>
            </a:r>
          </a:p>
        </p:txBody>
      </p:sp>
    </p:spTree>
    <p:extLst>
      <p:ext uri="{BB962C8B-B14F-4D97-AF65-F5344CB8AC3E}">
        <p14:creationId xmlns:p14="http://schemas.microsoft.com/office/powerpoint/2010/main" val="21694605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066800"/>
            <a:ext cx="10336961" cy="4557745"/>
          </a:xfrm>
          <a:prstGeom prst="rect">
            <a:avLst/>
          </a:prstGeom>
        </p:spPr>
      </p:pic>
    </p:spTree>
    <p:extLst>
      <p:ext uri="{BB962C8B-B14F-4D97-AF65-F5344CB8AC3E}">
        <p14:creationId xmlns:p14="http://schemas.microsoft.com/office/powerpoint/2010/main" val="22723890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305800" cy="5293758"/>
          </a:xfrm>
          <a:prstGeom prst="rect">
            <a:avLst/>
          </a:prstGeom>
          <a:noFill/>
        </p:spPr>
        <p:txBody>
          <a:bodyPr wrap="square" rtlCol="0">
            <a:spAutoFit/>
          </a:bodyPr>
          <a:lstStyle/>
          <a:p>
            <a:pPr algn="just"/>
            <a:r>
              <a:rPr lang="en-US" dirty="0"/>
              <a:t>Stepping back, the concept of the least squares algorithm (under regression analysis) is to minimize the errors between the fitted curve and the data. In general, suppose the polynomial is: </a:t>
            </a:r>
          </a:p>
          <a:p>
            <a:pPr algn="just"/>
            <a:endParaRPr lang="en-US" dirty="0"/>
          </a:p>
          <a:p>
            <a:pPr algn="just"/>
            <a:r>
              <a:rPr lang="en-US" dirty="0"/>
              <a:t>p(x) = a</a:t>
            </a:r>
            <a:r>
              <a:rPr lang="en-US" baseline="-25000" dirty="0"/>
              <a:t>0</a:t>
            </a:r>
            <a:r>
              <a:rPr lang="en-US" dirty="0"/>
              <a:t> + a</a:t>
            </a:r>
            <a:r>
              <a:rPr lang="en-US" baseline="-25000" dirty="0"/>
              <a:t>1</a:t>
            </a:r>
            <a:r>
              <a:rPr lang="en-US" dirty="0"/>
              <a:t> x + a</a:t>
            </a:r>
            <a:r>
              <a:rPr lang="en-US" baseline="-25000" dirty="0"/>
              <a:t>2</a:t>
            </a:r>
            <a:r>
              <a:rPr lang="en-US" dirty="0"/>
              <a:t> x</a:t>
            </a:r>
            <a:r>
              <a:rPr lang="en-US" baseline="30000" dirty="0"/>
              <a:t>2</a:t>
            </a:r>
            <a:r>
              <a:rPr lang="en-US" dirty="0"/>
              <a:t> + a</a:t>
            </a:r>
            <a:r>
              <a:rPr lang="en-US" baseline="-25000" dirty="0"/>
              <a:t>3</a:t>
            </a:r>
            <a:r>
              <a:rPr lang="en-US" dirty="0"/>
              <a:t> x</a:t>
            </a:r>
            <a:r>
              <a:rPr lang="en-US" baseline="30000" dirty="0"/>
              <a:t>3</a:t>
            </a:r>
            <a:r>
              <a:rPr lang="en-US" dirty="0"/>
              <a:t> + a</a:t>
            </a:r>
            <a:r>
              <a:rPr lang="en-US" baseline="-25000" dirty="0"/>
              <a:t>4</a:t>
            </a:r>
            <a:r>
              <a:rPr lang="en-US" dirty="0"/>
              <a:t> x</a:t>
            </a:r>
            <a:r>
              <a:rPr lang="en-US" baseline="30000" dirty="0"/>
              <a:t>4</a:t>
            </a:r>
            <a:r>
              <a:rPr lang="en-US" dirty="0"/>
              <a:t> </a:t>
            </a:r>
            <a:r>
              <a:rPr lang="is-IS" dirty="0"/>
              <a:t>… </a:t>
            </a:r>
          </a:p>
          <a:p>
            <a:pPr algn="just"/>
            <a:endParaRPr lang="en-US" dirty="0"/>
          </a:p>
          <a:p>
            <a:pPr algn="just"/>
            <a:r>
              <a:rPr lang="en-US" dirty="0"/>
              <a:t>and the data point </a:t>
            </a:r>
            <a:r>
              <a:rPr lang="en-US" dirty="0" err="1"/>
              <a:t>y</a:t>
            </a:r>
            <a:r>
              <a:rPr lang="en-US" baseline="-25000" dirty="0" err="1"/>
              <a:t>i</a:t>
            </a:r>
            <a:r>
              <a:rPr lang="en-US" dirty="0"/>
              <a:t> depends on x</a:t>
            </a:r>
            <a:r>
              <a:rPr lang="en-US" baseline="-25000" dirty="0"/>
              <a:t>i</a:t>
            </a:r>
            <a:r>
              <a:rPr lang="en-US" dirty="0"/>
              <a:t>, we can then define the error </a:t>
            </a:r>
            <a:r>
              <a:rPr lang="en-US" dirty="0" err="1"/>
              <a:t>e</a:t>
            </a:r>
            <a:r>
              <a:rPr lang="en-US" baseline="-25000" dirty="0" err="1"/>
              <a:t>i</a:t>
            </a:r>
            <a:r>
              <a:rPr lang="en-US" dirty="0"/>
              <a:t> for each data point to be: </a:t>
            </a:r>
          </a:p>
          <a:p>
            <a:pPr algn="just"/>
            <a:r>
              <a:rPr lang="en-US" dirty="0" err="1"/>
              <a:t>e</a:t>
            </a:r>
            <a:r>
              <a:rPr lang="en-US" baseline="-25000" dirty="0" err="1"/>
              <a:t>i</a:t>
            </a:r>
            <a:r>
              <a:rPr lang="en-US" baseline="-25000" dirty="0"/>
              <a:t> </a:t>
            </a:r>
            <a:r>
              <a:rPr lang="en-US" dirty="0"/>
              <a:t>= </a:t>
            </a:r>
            <a:r>
              <a:rPr lang="en-US" dirty="0" err="1"/>
              <a:t>y</a:t>
            </a:r>
            <a:r>
              <a:rPr lang="en-US" baseline="-25000" dirty="0" err="1"/>
              <a:t>i</a:t>
            </a:r>
            <a:r>
              <a:rPr lang="en-US" dirty="0"/>
              <a:t> – p(x</a:t>
            </a:r>
            <a:r>
              <a:rPr lang="en-US" baseline="-25000" dirty="0"/>
              <a:t>i</a:t>
            </a:r>
            <a:r>
              <a:rPr lang="en-US" dirty="0"/>
              <a:t>) = </a:t>
            </a:r>
            <a:r>
              <a:rPr lang="en-US" dirty="0" err="1"/>
              <a:t>y</a:t>
            </a:r>
            <a:r>
              <a:rPr lang="en-US" baseline="-25000" dirty="0" err="1"/>
              <a:t>i</a:t>
            </a:r>
            <a:r>
              <a:rPr lang="en-US" dirty="0"/>
              <a:t> – ( a</a:t>
            </a:r>
            <a:r>
              <a:rPr lang="en-US" baseline="-25000" dirty="0"/>
              <a:t>0</a:t>
            </a:r>
            <a:r>
              <a:rPr lang="en-US" dirty="0"/>
              <a:t> + a</a:t>
            </a:r>
            <a:r>
              <a:rPr lang="en-US" baseline="-25000" dirty="0"/>
              <a:t>1</a:t>
            </a:r>
            <a:r>
              <a:rPr lang="en-US" dirty="0"/>
              <a:t> x</a:t>
            </a:r>
            <a:r>
              <a:rPr lang="en-US" baseline="-25000" dirty="0"/>
              <a:t>i</a:t>
            </a:r>
            <a:r>
              <a:rPr lang="en-US" dirty="0"/>
              <a:t> + a</a:t>
            </a:r>
            <a:r>
              <a:rPr lang="en-US" baseline="-25000" dirty="0"/>
              <a:t>2</a:t>
            </a:r>
            <a:r>
              <a:rPr lang="en-US" dirty="0"/>
              <a:t> x</a:t>
            </a:r>
            <a:r>
              <a:rPr lang="en-US" baseline="-25000" dirty="0"/>
              <a:t>i</a:t>
            </a:r>
            <a:r>
              <a:rPr lang="en-US" baseline="30000" dirty="0"/>
              <a:t>2</a:t>
            </a:r>
            <a:r>
              <a:rPr lang="en-US" dirty="0"/>
              <a:t> + a</a:t>
            </a:r>
            <a:r>
              <a:rPr lang="en-US" baseline="-25000" dirty="0"/>
              <a:t>3</a:t>
            </a:r>
            <a:r>
              <a:rPr lang="en-US" dirty="0"/>
              <a:t> x</a:t>
            </a:r>
            <a:r>
              <a:rPr lang="en-US" baseline="-25000" dirty="0"/>
              <a:t>i</a:t>
            </a:r>
            <a:r>
              <a:rPr lang="en-US" baseline="30000" dirty="0"/>
              <a:t>3</a:t>
            </a:r>
            <a:r>
              <a:rPr lang="en-US" dirty="0"/>
              <a:t> + a</a:t>
            </a:r>
            <a:r>
              <a:rPr lang="en-US" baseline="-25000" dirty="0"/>
              <a:t>4</a:t>
            </a:r>
            <a:r>
              <a:rPr lang="en-US" dirty="0"/>
              <a:t> x</a:t>
            </a:r>
            <a:r>
              <a:rPr lang="en-US" baseline="-25000" dirty="0"/>
              <a:t>i</a:t>
            </a:r>
            <a:r>
              <a:rPr lang="en-US" baseline="30000" dirty="0"/>
              <a:t>4</a:t>
            </a:r>
            <a:r>
              <a:rPr lang="en-US" dirty="0"/>
              <a:t> </a:t>
            </a:r>
            <a:r>
              <a:rPr lang="is-IS" dirty="0"/>
              <a:t>… )</a:t>
            </a:r>
            <a:endParaRPr lang="en-US" dirty="0"/>
          </a:p>
          <a:p>
            <a:pPr algn="just"/>
            <a:r>
              <a:rPr lang="en-US" dirty="0"/>
              <a:t>To account for all the N data points, we can the sum up the squares of all the errors is: </a:t>
            </a:r>
          </a:p>
          <a:p>
            <a:pPr algn="just"/>
            <a:r>
              <a:rPr lang="en-US" sz="3200" dirty="0" err="1"/>
              <a:t>Σ</a:t>
            </a:r>
            <a:r>
              <a:rPr lang="en-US" baseline="-25000" dirty="0" err="1"/>
              <a:t>i</a:t>
            </a:r>
            <a:r>
              <a:rPr lang="en-US" sz="3200" baseline="-25000" dirty="0"/>
              <a:t> </a:t>
            </a:r>
            <a:r>
              <a:rPr lang="en-US" dirty="0" err="1"/>
              <a:t>e</a:t>
            </a:r>
            <a:r>
              <a:rPr lang="en-US" baseline="-25000" dirty="0" err="1"/>
              <a:t>i</a:t>
            </a:r>
            <a:r>
              <a:rPr lang="en-US" baseline="-25000" dirty="0"/>
              <a:t> </a:t>
            </a:r>
            <a:r>
              <a:rPr lang="en-US" baseline="30000" dirty="0"/>
              <a:t>2</a:t>
            </a:r>
            <a:r>
              <a:rPr lang="en-US" dirty="0"/>
              <a:t> = </a:t>
            </a:r>
            <a:r>
              <a:rPr lang="en-US" sz="3200" dirty="0" err="1"/>
              <a:t>Σ</a:t>
            </a:r>
            <a:r>
              <a:rPr lang="en-US" baseline="-25000" dirty="0" err="1"/>
              <a:t>i</a:t>
            </a:r>
            <a:r>
              <a:rPr lang="en-US" baseline="-25000" dirty="0"/>
              <a:t> </a:t>
            </a:r>
            <a:r>
              <a:rPr lang="en-US" sz="2800" dirty="0"/>
              <a:t>( </a:t>
            </a:r>
            <a:r>
              <a:rPr lang="en-US" dirty="0" err="1"/>
              <a:t>y</a:t>
            </a:r>
            <a:r>
              <a:rPr lang="en-US" baseline="-25000" dirty="0" err="1"/>
              <a:t>i</a:t>
            </a:r>
            <a:r>
              <a:rPr lang="en-US" dirty="0"/>
              <a:t> – p(x</a:t>
            </a:r>
            <a:r>
              <a:rPr lang="en-US" baseline="-25000" dirty="0"/>
              <a:t>i</a:t>
            </a:r>
            <a:r>
              <a:rPr lang="en-US" dirty="0"/>
              <a:t>) </a:t>
            </a:r>
            <a:r>
              <a:rPr lang="en-US" sz="2800" dirty="0"/>
              <a:t>)</a:t>
            </a:r>
            <a:r>
              <a:rPr lang="en-US" baseline="30000" dirty="0"/>
              <a:t>2 </a:t>
            </a:r>
            <a:r>
              <a:rPr lang="en-US" dirty="0"/>
              <a:t> = S({</a:t>
            </a:r>
            <a:r>
              <a:rPr lang="en-US" dirty="0" err="1"/>
              <a:t>a</a:t>
            </a:r>
            <a:r>
              <a:rPr lang="en-US" baseline="-25000" dirty="0" err="1"/>
              <a:t>i</a:t>
            </a:r>
            <a:r>
              <a:rPr lang="en-US" dirty="0"/>
              <a:t>})</a:t>
            </a:r>
          </a:p>
          <a:p>
            <a:pPr algn="just"/>
            <a:r>
              <a:rPr lang="en-US" dirty="0"/>
              <a:t>where the summation is for </a:t>
            </a:r>
            <a:r>
              <a:rPr lang="en-US" dirty="0" err="1"/>
              <a:t>i</a:t>
            </a:r>
            <a:r>
              <a:rPr lang="en-US" dirty="0"/>
              <a:t>=1 to N. </a:t>
            </a:r>
          </a:p>
          <a:p>
            <a:pPr algn="just"/>
            <a:r>
              <a:rPr lang="en-US" dirty="0"/>
              <a:t>The square is to not distinguish the signs </a:t>
            </a:r>
          </a:p>
          <a:p>
            <a:pPr algn="just"/>
            <a:r>
              <a:rPr lang="en-US" dirty="0"/>
              <a:t>(and for derivatives). </a:t>
            </a:r>
          </a:p>
          <a:p>
            <a:pPr algn="just"/>
            <a:r>
              <a:rPr lang="en-US" dirty="0"/>
              <a:t>This fits the vertical points (can be perpendicular </a:t>
            </a:r>
          </a:p>
          <a:p>
            <a:pPr algn="just"/>
            <a:r>
              <a:rPr lang="en-US" dirty="0"/>
              <a:t>too, but more complex). </a:t>
            </a:r>
          </a:p>
          <a:p>
            <a:pPr algn="just"/>
            <a:r>
              <a:rPr lang="en-US" dirty="0"/>
              <a:t>The key is to minimize the function S using calculus.</a:t>
            </a:r>
          </a:p>
          <a:p>
            <a:pPr algn="just"/>
            <a:r>
              <a:rPr lang="en-US" dirty="0"/>
              <a:t>Beware of “</a:t>
            </a:r>
            <a:r>
              <a:rPr lang="en-US" dirty="0" err="1"/>
              <a:t>overfitting</a:t>
            </a:r>
            <a:r>
              <a:rPr lang="en-US" dirty="0"/>
              <a:t>”.</a:t>
            </a:r>
          </a:p>
        </p:txBody>
      </p:sp>
      <p:pic>
        <p:nvPicPr>
          <p:cNvPr id="3" name="Picture 2"/>
          <p:cNvPicPr>
            <a:picLocks noChangeAspect="1"/>
          </p:cNvPicPr>
          <p:nvPr/>
        </p:nvPicPr>
        <p:blipFill>
          <a:blip r:embed="rId2"/>
          <a:stretch>
            <a:fillRect/>
          </a:stretch>
        </p:blipFill>
        <p:spPr>
          <a:xfrm>
            <a:off x="5791200" y="3505200"/>
            <a:ext cx="2959100" cy="1514317"/>
          </a:xfrm>
          <a:prstGeom prst="rect">
            <a:avLst/>
          </a:prstGeom>
        </p:spPr>
      </p:pic>
      <p:sp>
        <p:nvSpPr>
          <p:cNvPr id="4" name="Rectangle 3"/>
          <p:cNvSpPr/>
          <p:nvPr/>
        </p:nvSpPr>
        <p:spPr>
          <a:xfrm>
            <a:off x="533400" y="5721459"/>
            <a:ext cx="8458200" cy="907941"/>
          </a:xfrm>
          <a:prstGeom prst="rect">
            <a:avLst/>
          </a:prstGeom>
        </p:spPr>
        <p:txBody>
          <a:bodyPr wrap="square">
            <a:spAutoFit/>
          </a:bodyPr>
          <a:lstStyle/>
          <a:p>
            <a:pPr>
              <a:spcAft>
                <a:spcPts val="600"/>
              </a:spcAft>
            </a:pPr>
            <a:r>
              <a:rPr lang="en-US" sz="1600" dirty="0">
                <a:hlinkClick r:id=""/>
              </a:rPr>
              <a:t>https://www.khanacademy.org/math/ap-statistics/bivariate-data-ap/least-squares-regression/v/introduction-to-residuals-and-least-squares-regression </a:t>
            </a:r>
          </a:p>
          <a:p>
            <a:r>
              <a:rPr lang="en-US" sz="1600" dirty="0">
                <a:hlinkClick r:id=""/>
              </a:rPr>
              <a:t>http://mathworld.wolfram.com/LeastSquaresFitting.html</a:t>
            </a:r>
            <a:r>
              <a:rPr lang="en-US" sz="1600" dirty="0"/>
              <a:t> </a:t>
            </a:r>
          </a:p>
        </p:txBody>
      </p:sp>
    </p:spTree>
    <p:extLst>
      <p:ext uri="{BB962C8B-B14F-4D97-AF65-F5344CB8AC3E}">
        <p14:creationId xmlns:p14="http://schemas.microsoft.com/office/powerpoint/2010/main" val="411980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88840"/>
            <a:ext cx="5915744" cy="1872208"/>
          </a:xfrm>
        </p:spPr>
        <p:txBody>
          <a:bodyPr>
            <a:noAutofit/>
          </a:bodyPr>
          <a:lstStyle/>
          <a:p>
            <a:r>
              <a:rPr lang="en-GB" sz="4000" spc="-114" dirty="0">
                <a:solidFill>
                  <a:srgbClr val="FFFFFF"/>
                </a:solidFill>
                <a:latin typeface="Cambria" panose="02040503050406030204" pitchFamily="18" charset="0"/>
                <a:ea typeface="Cambria" panose="02040503050406030204" pitchFamily="18" charset="0"/>
              </a:rPr>
              <a:t>MATLAB Basics</a:t>
            </a:r>
            <a:endParaRPr lang="en-GB"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96142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b="1" dirty="0"/>
              <a:t>Numerical integration in calculus and ordinary differential equations (ODEs)</a:t>
            </a:r>
            <a:endParaRPr lang="en-GB" dirty="0"/>
          </a:p>
        </p:txBody>
      </p:sp>
    </p:spTree>
    <p:extLst>
      <p:ext uri="{BB962C8B-B14F-4D97-AF65-F5344CB8AC3E}">
        <p14:creationId xmlns:p14="http://schemas.microsoft.com/office/powerpoint/2010/main" val="31001842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274087"/>
            <a:ext cx="7239000" cy="5355313"/>
          </a:xfrm>
          <a:prstGeom prst="rect">
            <a:avLst/>
          </a:prstGeom>
          <a:noFill/>
        </p:spPr>
        <p:txBody>
          <a:bodyPr wrap="square" rtlCol="0">
            <a:spAutoFit/>
          </a:bodyPr>
          <a:lstStyle/>
          <a:p>
            <a:pPr algn="just"/>
            <a:r>
              <a:rPr lang="en-US" dirty="0"/>
              <a:t>In basic calculus, the (definite) integral of a function f(x) between the limits given by x=a and x=b is written as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Quite often in practice, the function f(x) is non-trivial, and the integration is difficult to solve (or not even analytically solvable!). </a:t>
            </a:r>
            <a:r>
              <a:rPr lang="en-US" dirty="0">
                <a:sym typeface="Wingdings"/>
              </a:rPr>
              <a:t> Solve it numerically. </a:t>
            </a:r>
          </a:p>
          <a:p>
            <a:pPr algn="just"/>
            <a:endParaRPr lang="en-US" dirty="0">
              <a:sym typeface="Wingdings"/>
            </a:endParaRPr>
          </a:p>
          <a:p>
            <a:pPr algn="just"/>
            <a:r>
              <a:rPr lang="en-US" dirty="0">
                <a:sym typeface="Wingdings"/>
              </a:rPr>
              <a:t>The trick is to understand that the above integration is essentially estimating the area under the f(x) curve from x=a to x=b. The simplest way is to use a bunch of narrow rectangles, and summed their areas all up. But it may lead to errors if f(x) varies a lot. </a:t>
            </a:r>
          </a:p>
          <a:p>
            <a:pPr algn="just"/>
            <a:endParaRPr lang="en-US" dirty="0">
              <a:sym typeface="Wingdings"/>
            </a:endParaRPr>
          </a:p>
          <a:p>
            <a:pPr algn="just"/>
            <a:r>
              <a:rPr lang="en-US" dirty="0">
                <a:sym typeface="Wingdings"/>
              </a:rPr>
              <a:t>So if we can find some method to (intelligently) estimate the rectangles to fit the curve better, the total area estimation will be more accurate. </a:t>
            </a:r>
          </a:p>
          <a:p>
            <a:pPr algn="just"/>
            <a:endParaRPr lang="en-US" dirty="0">
              <a:sym typeface="Wingdings"/>
            </a:endParaRPr>
          </a:p>
        </p:txBody>
      </p:sp>
      <p:pic>
        <p:nvPicPr>
          <p:cNvPr id="3" name="Picture 2"/>
          <p:cNvPicPr>
            <a:picLocks noChangeAspect="1"/>
          </p:cNvPicPr>
          <p:nvPr/>
        </p:nvPicPr>
        <p:blipFill>
          <a:blip r:embed="rId2"/>
          <a:stretch>
            <a:fillRect/>
          </a:stretch>
        </p:blipFill>
        <p:spPr>
          <a:xfrm>
            <a:off x="3886200" y="2118461"/>
            <a:ext cx="1326710" cy="1096345"/>
          </a:xfrm>
          <a:prstGeom prst="rect">
            <a:avLst/>
          </a:prstGeom>
        </p:spPr>
      </p:pic>
      <p:sp>
        <p:nvSpPr>
          <p:cNvPr id="4" name="TextBox 3"/>
          <p:cNvSpPr txBox="1"/>
          <p:nvPr/>
        </p:nvSpPr>
        <p:spPr>
          <a:xfrm>
            <a:off x="611560" y="381000"/>
            <a:ext cx="8064895" cy="584775"/>
          </a:xfrm>
          <a:prstGeom prst="rect">
            <a:avLst/>
          </a:prstGeom>
          <a:noFill/>
        </p:spPr>
        <p:txBody>
          <a:bodyPr wrap="square" rtlCol="0">
            <a:spAutoFit/>
          </a:bodyPr>
          <a:lstStyle/>
          <a:p>
            <a:pPr algn="ctr"/>
            <a:r>
              <a:rPr lang="en-GB" sz="3200" b="1" dirty="0"/>
              <a:t>Calculus: Integration</a:t>
            </a:r>
          </a:p>
        </p:txBody>
      </p:sp>
    </p:spTree>
    <p:extLst>
      <p:ext uri="{BB962C8B-B14F-4D97-AF65-F5344CB8AC3E}">
        <p14:creationId xmlns:p14="http://schemas.microsoft.com/office/powerpoint/2010/main" val="210719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924800" cy="5847756"/>
          </a:xfrm>
          <a:prstGeom prst="rect">
            <a:avLst/>
          </a:prstGeom>
          <a:noFill/>
        </p:spPr>
        <p:txBody>
          <a:bodyPr wrap="square" rtlCol="0">
            <a:spAutoFit/>
          </a:bodyPr>
          <a:lstStyle/>
          <a:p>
            <a:pPr algn="just"/>
            <a:r>
              <a:rPr lang="en-US" dirty="0"/>
              <a:t>One of the most often used numerical methods (there are many others!) is the </a:t>
            </a:r>
            <a:r>
              <a:rPr lang="en-US" i="1" dirty="0"/>
              <a:t>trapezoidal rule</a:t>
            </a:r>
            <a:r>
              <a:rPr lang="en-US" dirty="0"/>
              <a:t>. With uniform partitioning of the trapezoids (simplest method), we have the total area to be </a:t>
            </a:r>
            <a:r>
              <a:rPr lang="en-US" sz="3200" dirty="0" err="1"/>
              <a:t>Σ</a:t>
            </a:r>
            <a:r>
              <a:rPr lang="en-US" baseline="-25000" dirty="0" err="1"/>
              <a:t>n</a:t>
            </a:r>
            <a:r>
              <a:rPr lang="en-US" baseline="-25000" dirty="0"/>
              <a:t> </a:t>
            </a:r>
            <a:r>
              <a:rPr lang="en-US" sz="2800" baseline="-25000" dirty="0"/>
              <a:t> </a:t>
            </a:r>
            <a:r>
              <a:rPr lang="en-US" sz="2800" dirty="0"/>
              <a:t>(</a:t>
            </a:r>
            <a:r>
              <a:rPr lang="en-US" sz="2800" baseline="-25000" dirty="0"/>
              <a:t> </a:t>
            </a:r>
            <a:r>
              <a:rPr lang="en-US" dirty="0"/>
              <a:t>(h/2)* (</a:t>
            </a:r>
            <a:r>
              <a:rPr lang="en-US" dirty="0" err="1"/>
              <a:t>y</a:t>
            </a:r>
            <a:r>
              <a:rPr lang="en-US" baseline="-25000" dirty="0" err="1"/>
              <a:t>n</a:t>
            </a:r>
            <a:r>
              <a:rPr lang="en-US" dirty="0"/>
              <a:t> + y</a:t>
            </a:r>
            <a:r>
              <a:rPr lang="en-US" baseline="-25000" dirty="0"/>
              <a:t>n+1</a:t>
            </a:r>
            <a:r>
              <a:rPr lang="en-US" dirty="0"/>
              <a:t>) </a:t>
            </a:r>
            <a:r>
              <a:rPr lang="en-US" sz="2800" dirty="0"/>
              <a:t>)</a:t>
            </a:r>
            <a:endParaRPr lang="en-US" sz="2800"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r>
              <a:rPr lang="en-US" dirty="0"/>
              <a:t>where n goes from 0 to N, and N is the total number of trapezoids. The summation is from n=0 to n=N – 1. h=(b – a)/N is the horizontal width of the trapezoid. </a:t>
            </a:r>
          </a:p>
          <a:p>
            <a:pPr algn="just"/>
            <a:r>
              <a:rPr lang="en-US" dirty="0"/>
              <a:t>MATLAB has built-in function </a:t>
            </a:r>
            <a:r>
              <a:rPr lang="en-US" dirty="0" err="1">
                <a:solidFill>
                  <a:srgbClr val="FF6600"/>
                </a:solidFill>
              </a:rPr>
              <a:t>trapz</a:t>
            </a:r>
            <a:r>
              <a:rPr lang="en-US" dirty="0"/>
              <a:t> that circumvents using for loop to sum all the areas. Instead of linear (</a:t>
            </a:r>
            <a:r>
              <a:rPr lang="en-US" dirty="0" err="1"/>
              <a:t>y</a:t>
            </a:r>
            <a:r>
              <a:rPr lang="en-US" baseline="-25000" dirty="0" err="1"/>
              <a:t>n</a:t>
            </a:r>
            <a:r>
              <a:rPr lang="en-US" dirty="0"/>
              <a:t> + y</a:t>
            </a:r>
            <a:r>
              <a:rPr lang="en-US" baseline="-25000" dirty="0"/>
              <a:t>n+1</a:t>
            </a:r>
            <a:r>
              <a:rPr lang="en-US" dirty="0"/>
              <a:t>) , we can also used polynomials </a:t>
            </a:r>
            <a:r>
              <a:rPr lang="en-US" dirty="0">
                <a:sym typeface="Wingdings"/>
              </a:rPr>
              <a:t> Simpson’s method, which MATLAB uses the built-in function </a:t>
            </a:r>
            <a:r>
              <a:rPr lang="en-US" dirty="0">
                <a:solidFill>
                  <a:srgbClr val="FF6600"/>
                </a:solidFill>
                <a:sym typeface="Wingdings"/>
              </a:rPr>
              <a:t>quad</a:t>
            </a:r>
            <a:r>
              <a:rPr lang="en-US" dirty="0">
                <a:sym typeface="Wingdings"/>
              </a:rPr>
              <a:t> to implement it. </a:t>
            </a:r>
            <a:endParaRPr lang="en-US" dirty="0"/>
          </a:p>
        </p:txBody>
      </p:sp>
      <p:sp>
        <p:nvSpPr>
          <p:cNvPr id="6" name="Rectangle 5"/>
          <p:cNvSpPr/>
          <p:nvPr/>
        </p:nvSpPr>
        <p:spPr>
          <a:xfrm>
            <a:off x="762000" y="6019800"/>
            <a:ext cx="7772400" cy="584776"/>
          </a:xfrm>
          <a:prstGeom prst="rect">
            <a:avLst/>
          </a:prstGeom>
        </p:spPr>
        <p:txBody>
          <a:bodyPr wrap="square">
            <a:spAutoFit/>
          </a:bodyPr>
          <a:lstStyle/>
          <a:p>
            <a:r>
              <a:rPr lang="en-US" sz="1600" dirty="0">
                <a:hlinkClick r:id="rId2"/>
              </a:rPr>
              <a:t>https://www.khanacademy.org/math/ap-calculus-ab/ab-accumulation-riemann-sums/ab-midpoint-trapezoid/v/trapezoidal-approximation-of-area-under-curve</a:t>
            </a:r>
            <a:r>
              <a:rPr lang="en-US" sz="1600" dirty="0"/>
              <a:t> </a:t>
            </a:r>
          </a:p>
        </p:txBody>
      </p:sp>
      <p:pic>
        <p:nvPicPr>
          <p:cNvPr id="7" name="Picture 6"/>
          <p:cNvPicPr>
            <a:picLocks noChangeAspect="1"/>
          </p:cNvPicPr>
          <p:nvPr/>
        </p:nvPicPr>
        <p:blipFill>
          <a:blip r:embed="rId3"/>
          <a:stretch>
            <a:fillRect/>
          </a:stretch>
        </p:blipFill>
        <p:spPr>
          <a:xfrm>
            <a:off x="2590800" y="1371600"/>
            <a:ext cx="4114800" cy="3109840"/>
          </a:xfrm>
          <a:prstGeom prst="rect">
            <a:avLst/>
          </a:prstGeom>
        </p:spPr>
      </p:pic>
    </p:spTree>
    <p:extLst>
      <p:ext uri="{BB962C8B-B14F-4D97-AF65-F5344CB8AC3E}">
        <p14:creationId xmlns:p14="http://schemas.microsoft.com/office/powerpoint/2010/main" val="2706620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7924800" cy="5847756"/>
          </a:xfrm>
          <a:prstGeom prst="rect">
            <a:avLst/>
          </a:prstGeom>
          <a:noFill/>
        </p:spPr>
        <p:txBody>
          <a:bodyPr wrap="square" rtlCol="0">
            <a:spAutoFit/>
          </a:bodyPr>
          <a:lstStyle/>
          <a:p>
            <a:pPr algn="just"/>
            <a:r>
              <a:rPr lang="en-US" dirty="0"/>
              <a:t>One of the most often used numerical methods (there are many others!) is the </a:t>
            </a:r>
            <a:r>
              <a:rPr lang="en-US" i="1" dirty="0"/>
              <a:t>trapezoidal rule</a:t>
            </a:r>
            <a:r>
              <a:rPr lang="en-US" dirty="0"/>
              <a:t>. With uniform partitioning of the trapezoids (simplest method), we have the total area to be </a:t>
            </a:r>
            <a:r>
              <a:rPr lang="en-US" sz="3200" dirty="0" err="1"/>
              <a:t>Σ</a:t>
            </a:r>
            <a:r>
              <a:rPr lang="en-US" baseline="-25000" dirty="0" err="1"/>
              <a:t>n</a:t>
            </a:r>
            <a:r>
              <a:rPr lang="en-US" baseline="-25000" dirty="0"/>
              <a:t> </a:t>
            </a:r>
            <a:r>
              <a:rPr lang="en-US" sz="2800" baseline="-25000" dirty="0"/>
              <a:t> </a:t>
            </a:r>
            <a:r>
              <a:rPr lang="en-US" sz="2800" dirty="0"/>
              <a:t>(</a:t>
            </a:r>
            <a:r>
              <a:rPr lang="en-US" sz="2800" baseline="-25000" dirty="0"/>
              <a:t> </a:t>
            </a:r>
            <a:r>
              <a:rPr lang="en-US" dirty="0"/>
              <a:t>(h/2)* (</a:t>
            </a:r>
            <a:r>
              <a:rPr lang="en-US" dirty="0" err="1"/>
              <a:t>y</a:t>
            </a:r>
            <a:r>
              <a:rPr lang="en-US" baseline="-25000" dirty="0" err="1"/>
              <a:t>n</a:t>
            </a:r>
            <a:r>
              <a:rPr lang="en-US" dirty="0"/>
              <a:t> + y</a:t>
            </a:r>
            <a:r>
              <a:rPr lang="en-US" baseline="-25000" dirty="0"/>
              <a:t>n+1</a:t>
            </a:r>
            <a:r>
              <a:rPr lang="en-US" dirty="0"/>
              <a:t>) </a:t>
            </a:r>
            <a:r>
              <a:rPr lang="en-US" sz="2800" dirty="0"/>
              <a:t>)</a:t>
            </a:r>
            <a:endParaRPr lang="en-US" sz="2800"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endParaRPr lang="en-US" i="1" dirty="0"/>
          </a:p>
          <a:p>
            <a:pPr algn="just"/>
            <a:r>
              <a:rPr lang="en-US" dirty="0"/>
              <a:t>where n goes from 0 to N, and N is the total number of trapezoids. The summation is from n=0 to n=N – 1. h=(b – a)/N is the horizontal width of the trapezoid. </a:t>
            </a:r>
          </a:p>
          <a:p>
            <a:pPr algn="just"/>
            <a:r>
              <a:rPr lang="en-US" dirty="0"/>
              <a:t>MATLAB has built-in function </a:t>
            </a:r>
            <a:r>
              <a:rPr lang="en-US" dirty="0" err="1">
                <a:solidFill>
                  <a:srgbClr val="FF6600"/>
                </a:solidFill>
              </a:rPr>
              <a:t>trapz</a:t>
            </a:r>
            <a:r>
              <a:rPr lang="en-US" dirty="0"/>
              <a:t> that circumvents using for loop to sum all the areas. Instead of linear (</a:t>
            </a:r>
            <a:r>
              <a:rPr lang="en-US" dirty="0" err="1"/>
              <a:t>y</a:t>
            </a:r>
            <a:r>
              <a:rPr lang="en-US" baseline="-25000" dirty="0" err="1"/>
              <a:t>n</a:t>
            </a:r>
            <a:r>
              <a:rPr lang="en-US" dirty="0"/>
              <a:t> + y</a:t>
            </a:r>
            <a:r>
              <a:rPr lang="en-US" baseline="-25000" dirty="0"/>
              <a:t>n+1</a:t>
            </a:r>
            <a:r>
              <a:rPr lang="en-US" dirty="0"/>
              <a:t>) , we can also used polynomials </a:t>
            </a:r>
            <a:r>
              <a:rPr lang="en-US" dirty="0">
                <a:sym typeface="Wingdings"/>
              </a:rPr>
              <a:t> Simpson’s method, which MATLAB uses the built-in function </a:t>
            </a:r>
            <a:r>
              <a:rPr lang="en-US" dirty="0">
                <a:solidFill>
                  <a:srgbClr val="FF6600"/>
                </a:solidFill>
                <a:sym typeface="Wingdings"/>
              </a:rPr>
              <a:t>quad</a:t>
            </a:r>
            <a:r>
              <a:rPr lang="en-US" dirty="0">
                <a:sym typeface="Wingdings"/>
              </a:rPr>
              <a:t> to implement it. </a:t>
            </a:r>
            <a:endParaRPr lang="en-US" dirty="0"/>
          </a:p>
        </p:txBody>
      </p:sp>
      <p:sp>
        <p:nvSpPr>
          <p:cNvPr id="6" name="Rectangle 5"/>
          <p:cNvSpPr/>
          <p:nvPr/>
        </p:nvSpPr>
        <p:spPr>
          <a:xfrm>
            <a:off x="762000" y="6019800"/>
            <a:ext cx="7772400" cy="584776"/>
          </a:xfrm>
          <a:prstGeom prst="rect">
            <a:avLst/>
          </a:prstGeom>
        </p:spPr>
        <p:txBody>
          <a:bodyPr wrap="square">
            <a:spAutoFit/>
          </a:bodyPr>
          <a:lstStyle/>
          <a:p>
            <a:r>
              <a:rPr lang="en-US" sz="1600" dirty="0">
                <a:hlinkClick r:id="rId2"/>
              </a:rPr>
              <a:t>https://www.khanacademy.org/math/ap-calculus-ab/ab-accumulation-riemann-sums/ab-midpoint-trapezoid/v/trapezoidal-approximation-of-area-under-curve</a:t>
            </a:r>
            <a:r>
              <a:rPr lang="en-US" sz="1600" dirty="0"/>
              <a:t> </a:t>
            </a:r>
          </a:p>
        </p:txBody>
      </p:sp>
      <p:pic>
        <p:nvPicPr>
          <p:cNvPr id="7" name="Picture 6"/>
          <p:cNvPicPr>
            <a:picLocks noChangeAspect="1"/>
          </p:cNvPicPr>
          <p:nvPr/>
        </p:nvPicPr>
        <p:blipFill>
          <a:blip r:embed="rId3"/>
          <a:stretch>
            <a:fillRect/>
          </a:stretch>
        </p:blipFill>
        <p:spPr>
          <a:xfrm>
            <a:off x="2590800" y="1371600"/>
            <a:ext cx="4114800" cy="3109840"/>
          </a:xfrm>
          <a:prstGeom prst="rect">
            <a:avLst/>
          </a:prstGeom>
        </p:spPr>
      </p:pic>
      <p:cxnSp>
        <p:nvCxnSpPr>
          <p:cNvPr id="9" name="Straight Connector 8"/>
          <p:cNvCxnSpPr/>
          <p:nvPr/>
        </p:nvCxnSpPr>
        <p:spPr>
          <a:xfrm>
            <a:off x="3200400" y="2590800"/>
            <a:ext cx="381000" cy="7620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581400" y="2667000"/>
            <a:ext cx="304800" cy="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86200" y="2667000"/>
            <a:ext cx="381000" cy="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4191000" y="2514600"/>
            <a:ext cx="381000" cy="15240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4876800" y="2209800"/>
            <a:ext cx="381000" cy="15240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0" y="2362200"/>
            <a:ext cx="304800" cy="152400"/>
          </a:xfrm>
          <a:prstGeom prst="line">
            <a:avLst/>
          </a:prstGeom>
          <a:ln w="50800">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1732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7391400" cy="5632311"/>
          </a:xfrm>
          <a:prstGeom prst="rect">
            <a:avLst/>
          </a:prstGeom>
          <a:noFill/>
        </p:spPr>
        <p:txBody>
          <a:bodyPr wrap="square" rtlCol="0">
            <a:spAutoFit/>
          </a:bodyPr>
          <a:lstStyle/>
          <a:p>
            <a:pPr algn="just"/>
            <a:r>
              <a:rPr lang="en-US" dirty="0"/>
              <a:t>E.g. </a:t>
            </a:r>
          </a:p>
          <a:p>
            <a:pPr algn="just"/>
            <a:r>
              <a:rPr lang="en-US" dirty="0">
                <a:solidFill>
                  <a:srgbClr val="7030A0"/>
                </a:solidFill>
              </a:rPr>
              <a:t>&gt;&gt; x = 2:10</a:t>
            </a:r>
          </a:p>
          <a:p>
            <a:pPr algn="just"/>
            <a:r>
              <a:rPr lang="en-US" dirty="0">
                <a:solidFill>
                  <a:srgbClr val="7030A0"/>
                </a:solidFill>
              </a:rPr>
              <a:t>&gt;&gt; f = 3.*x.^2 - 1;</a:t>
            </a:r>
          </a:p>
          <a:p>
            <a:pPr algn="just"/>
            <a:r>
              <a:rPr lang="en-US" dirty="0">
                <a:solidFill>
                  <a:srgbClr val="7030A0"/>
                </a:solidFill>
              </a:rPr>
              <a:t>&gt;&gt; </a:t>
            </a:r>
            <a:r>
              <a:rPr lang="en-US" dirty="0" err="1">
                <a:solidFill>
                  <a:srgbClr val="7030A0"/>
                </a:solidFill>
              </a:rPr>
              <a:t>trapz</a:t>
            </a:r>
            <a:r>
              <a:rPr lang="en-US" dirty="0">
                <a:solidFill>
                  <a:srgbClr val="7030A0"/>
                </a:solidFill>
              </a:rPr>
              <a:t>(</a:t>
            </a:r>
            <a:r>
              <a:rPr lang="en-US" dirty="0" err="1">
                <a:solidFill>
                  <a:srgbClr val="7030A0"/>
                </a:solidFill>
              </a:rPr>
              <a:t>x,f</a:t>
            </a:r>
            <a:r>
              <a:rPr lang="en-US" dirty="0">
                <a:solidFill>
                  <a:srgbClr val="7030A0"/>
                </a:solidFill>
              </a:rPr>
              <a:t>)</a:t>
            </a:r>
          </a:p>
          <a:p>
            <a:pPr algn="just"/>
            <a:r>
              <a:rPr lang="en-US" dirty="0" err="1">
                <a:solidFill>
                  <a:srgbClr val="7030A0"/>
                </a:solidFill>
              </a:rPr>
              <a:t>ans</a:t>
            </a:r>
            <a:r>
              <a:rPr lang="en-US" dirty="0">
                <a:solidFill>
                  <a:srgbClr val="7030A0"/>
                </a:solidFill>
              </a:rPr>
              <a:t> = </a:t>
            </a:r>
          </a:p>
          <a:p>
            <a:pPr algn="just"/>
            <a:r>
              <a:rPr lang="en-US" dirty="0">
                <a:solidFill>
                  <a:srgbClr val="7030A0"/>
                </a:solidFill>
              </a:rPr>
              <a:t>	988</a:t>
            </a:r>
          </a:p>
          <a:p>
            <a:pPr algn="just"/>
            <a:endParaRPr lang="en-US" dirty="0"/>
          </a:p>
          <a:p>
            <a:pPr algn="just"/>
            <a:endParaRPr lang="en-US" dirty="0"/>
          </a:p>
          <a:p>
            <a:pPr algn="just"/>
            <a:r>
              <a:rPr lang="en-US" dirty="0"/>
              <a:t>How about the integral of the below f2 function from x2=2 to 10? </a:t>
            </a:r>
          </a:p>
          <a:p>
            <a:pPr algn="just"/>
            <a:r>
              <a:rPr lang="en-US" dirty="0">
                <a:solidFill>
                  <a:srgbClr val="7030A0"/>
                </a:solidFill>
              </a:rPr>
              <a:t>&gt;&gt; x2 = 2:10</a:t>
            </a:r>
          </a:p>
          <a:p>
            <a:pPr algn="just"/>
            <a:r>
              <a:rPr lang="en-US" dirty="0">
                <a:solidFill>
                  <a:srgbClr val="7030A0"/>
                </a:solidFill>
              </a:rPr>
              <a:t>&gt;&gt; f2 = 3.*x2.^2 - log(x2.*</a:t>
            </a:r>
            <a:r>
              <a:rPr lang="en-US" dirty="0" err="1">
                <a:solidFill>
                  <a:srgbClr val="7030A0"/>
                </a:solidFill>
              </a:rPr>
              <a:t>exp</a:t>
            </a:r>
            <a:r>
              <a:rPr lang="en-US" dirty="0">
                <a:solidFill>
                  <a:srgbClr val="7030A0"/>
                </a:solidFill>
              </a:rPr>
              <a:t>(-2.*x2));</a:t>
            </a:r>
          </a:p>
          <a:p>
            <a:pPr algn="just"/>
            <a:r>
              <a:rPr lang="en-US" dirty="0">
                <a:solidFill>
                  <a:srgbClr val="7030A0"/>
                </a:solidFill>
              </a:rPr>
              <a:t>&gt;&gt; </a:t>
            </a:r>
            <a:r>
              <a:rPr lang="en-US" dirty="0" err="1">
                <a:solidFill>
                  <a:srgbClr val="7030A0"/>
                </a:solidFill>
              </a:rPr>
              <a:t>trapz</a:t>
            </a:r>
            <a:r>
              <a:rPr lang="en-US" dirty="0">
                <a:solidFill>
                  <a:srgbClr val="7030A0"/>
                </a:solidFill>
              </a:rPr>
              <a:t>(x2,f2)</a:t>
            </a:r>
          </a:p>
          <a:p>
            <a:pPr algn="just"/>
            <a:r>
              <a:rPr lang="en-US" dirty="0" err="1">
                <a:solidFill>
                  <a:srgbClr val="7030A0"/>
                </a:solidFill>
              </a:rPr>
              <a:t>ans</a:t>
            </a:r>
            <a:r>
              <a:rPr lang="en-US" dirty="0">
                <a:solidFill>
                  <a:srgbClr val="7030A0"/>
                </a:solidFill>
              </a:rPr>
              <a:t> = </a:t>
            </a:r>
          </a:p>
          <a:p>
            <a:pPr algn="just"/>
            <a:r>
              <a:rPr lang="en-US" dirty="0">
                <a:solidFill>
                  <a:srgbClr val="7030A0"/>
                </a:solidFill>
              </a:rPr>
              <a:t>	1.0784e+03</a:t>
            </a:r>
            <a:endParaRPr lang="en-US" dirty="0"/>
          </a:p>
          <a:p>
            <a:pPr algn="just"/>
            <a:endParaRPr lang="en-US" dirty="0"/>
          </a:p>
          <a:p>
            <a:pPr algn="just"/>
            <a:r>
              <a:rPr lang="en-US" dirty="0"/>
              <a:t>One can also incorporate more advanced features, e.g. with </a:t>
            </a:r>
          </a:p>
          <a:p>
            <a:pPr algn="just"/>
            <a:r>
              <a:rPr lang="en-US" dirty="0"/>
              <a:t>adaptive width depending on the curvature of the graph </a:t>
            </a:r>
          </a:p>
          <a:p>
            <a:pPr algn="just"/>
            <a:r>
              <a:rPr lang="en-US" dirty="0"/>
              <a:t>(steeper the gradient, the smaller the width). For more </a:t>
            </a:r>
          </a:p>
          <a:p>
            <a:pPr algn="just"/>
            <a:r>
              <a:rPr lang="en-US" dirty="0"/>
              <a:t>information, check out the classic book “Numerical Recipes in C”, </a:t>
            </a:r>
          </a:p>
          <a:p>
            <a:pPr algn="just"/>
            <a:r>
              <a:rPr lang="en-US" dirty="0"/>
              <a:t>by  Press et al.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4447822"/>
            <a:ext cx="1524000" cy="2257778"/>
          </a:xfrm>
          <a:prstGeom prst="rect">
            <a:avLst/>
          </a:prstGeom>
        </p:spPr>
      </p:pic>
    </p:spTree>
    <p:extLst>
      <p:ext uri="{BB962C8B-B14F-4D97-AF65-F5344CB8AC3E}">
        <p14:creationId xmlns:p14="http://schemas.microsoft.com/office/powerpoint/2010/main" val="10878568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19200"/>
            <a:ext cx="7010400" cy="3785652"/>
          </a:xfrm>
          <a:prstGeom prst="rect">
            <a:avLst/>
          </a:prstGeom>
          <a:noFill/>
        </p:spPr>
        <p:txBody>
          <a:bodyPr wrap="square" rtlCol="0">
            <a:spAutoFit/>
          </a:bodyPr>
          <a:lstStyle/>
          <a:p>
            <a:pPr algn="just"/>
            <a:r>
              <a:rPr lang="en-US" sz="2000" dirty="0"/>
              <a:t>Many physical processes, both natural and engineered, are best described by ordinary differential equations (ODEs), which relate time derivatives of particular quantities to each other. </a:t>
            </a:r>
          </a:p>
          <a:p>
            <a:pPr algn="just"/>
            <a:endParaRPr lang="en-US" sz="2000" dirty="0"/>
          </a:p>
          <a:p>
            <a:pPr algn="just"/>
            <a:r>
              <a:rPr lang="en-US" sz="2000" dirty="0"/>
              <a:t>Most mathematics course would focus on developing techniques to solve ODEs analytically. But computers offer the option of solving ODEs numerically for some fixed initial values. </a:t>
            </a:r>
          </a:p>
          <a:p>
            <a:pPr algn="just"/>
            <a:endParaRPr lang="en-US" sz="2000" dirty="0"/>
          </a:p>
          <a:p>
            <a:pPr algn="just"/>
            <a:r>
              <a:rPr lang="en-US" sz="2000" dirty="0"/>
              <a:t>Solving an ODE numerically is sometimes called “simulating” it. So numerical methods can be seen as a methodology for programming simulations of physical processes. Sometimes it is even called </a:t>
            </a:r>
            <a:r>
              <a:rPr lang="en-US" sz="2000" i="1" dirty="0"/>
              <a:t>in </a:t>
            </a:r>
            <a:r>
              <a:rPr lang="en-US" sz="2000" i="1" dirty="0" err="1"/>
              <a:t>silico</a:t>
            </a:r>
            <a:r>
              <a:rPr lang="en-US" sz="2000" i="1" dirty="0"/>
              <a:t> </a:t>
            </a:r>
            <a:r>
              <a:rPr lang="en-US" sz="2000" dirty="0"/>
              <a:t>experiments. </a:t>
            </a:r>
          </a:p>
        </p:txBody>
      </p:sp>
      <p:sp>
        <p:nvSpPr>
          <p:cNvPr id="3" name="TextBox 2"/>
          <p:cNvSpPr txBox="1"/>
          <p:nvPr/>
        </p:nvSpPr>
        <p:spPr>
          <a:xfrm>
            <a:off x="611560" y="381000"/>
            <a:ext cx="8064895" cy="584775"/>
          </a:xfrm>
          <a:prstGeom prst="rect">
            <a:avLst/>
          </a:prstGeom>
          <a:noFill/>
        </p:spPr>
        <p:txBody>
          <a:bodyPr wrap="square" rtlCol="0">
            <a:spAutoFit/>
          </a:bodyPr>
          <a:lstStyle/>
          <a:p>
            <a:pPr algn="ctr"/>
            <a:r>
              <a:rPr lang="en-GB" sz="3200" b="1" dirty="0"/>
              <a:t>Ordinary differential equations (ODEs)</a:t>
            </a:r>
          </a:p>
        </p:txBody>
      </p:sp>
    </p:spTree>
    <p:extLst>
      <p:ext uri="{BB962C8B-B14F-4D97-AF65-F5344CB8AC3E}">
        <p14:creationId xmlns:p14="http://schemas.microsoft.com/office/powerpoint/2010/main" val="1921985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3718986" y="1811070"/>
                <a:ext cx="1453347"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𝑑𝑥</m:t>
                          </m:r>
                        </m:num>
                        <m:den>
                          <m:r>
                            <a:rPr lang="en-GB" b="0" i="1" smtClean="0">
                              <a:latin typeface="Cambria Math"/>
                            </a:rPr>
                            <m:t>𝑑𝑡</m:t>
                          </m:r>
                        </m:den>
                      </m:f>
                      <m:r>
                        <a:rPr lang="en-GB" b="0" i="1" smtClean="0">
                          <a:latin typeface="Cambria Math"/>
                        </a:rPr>
                        <m:t>=</m:t>
                      </m:r>
                      <m:r>
                        <a:rPr lang="en-GB" b="0" i="1" smtClean="0">
                          <a:latin typeface="Cambria Math"/>
                        </a:rPr>
                        <m:t>𝑓</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𝑡</m:t>
                      </m:r>
                      <m:r>
                        <a:rPr lang="en-GB" b="0" i="1" smtClean="0">
                          <a:latin typeface="Cambria Math"/>
                        </a:rPr>
                        <m:t>)</m:t>
                      </m:r>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3718986" y="1811070"/>
                <a:ext cx="1453347" cy="618246"/>
              </a:xfrm>
              <a:prstGeom prst="rect">
                <a:avLst/>
              </a:prstGeom>
              <a:blipFill>
                <a:blip r:embed="rId2"/>
                <a:stretch>
                  <a:fillRect/>
                </a:stretch>
              </a:blipFill>
            </p:spPr>
            <p:txBody>
              <a:bodyPr/>
              <a:lstStyle/>
              <a:p>
                <a:r>
                  <a:rPr lang="en-GB">
                    <a:noFill/>
                  </a:rPr>
                  <a:t> </a:t>
                </a:r>
              </a:p>
            </p:txBody>
          </p:sp>
        </mc:Fallback>
      </mc:AlternateContent>
      <p:sp>
        <p:nvSpPr>
          <p:cNvPr id="4" name="TextBox 3"/>
          <p:cNvSpPr txBox="1"/>
          <p:nvPr/>
        </p:nvSpPr>
        <p:spPr>
          <a:xfrm>
            <a:off x="936699" y="2654075"/>
            <a:ext cx="7750840" cy="2031325"/>
          </a:xfrm>
          <a:prstGeom prst="rect">
            <a:avLst/>
          </a:prstGeom>
          <a:noFill/>
        </p:spPr>
        <p:txBody>
          <a:bodyPr wrap="none" rtlCol="0">
            <a:spAutoFit/>
          </a:bodyPr>
          <a:lstStyle/>
          <a:p>
            <a:r>
              <a:rPr lang="en-GB" dirty="0"/>
              <a:t>Essentially describing a rate of change of a quantity x with respect to time.</a:t>
            </a:r>
          </a:p>
          <a:p>
            <a:endParaRPr lang="en-GB" dirty="0"/>
          </a:p>
          <a:p>
            <a:r>
              <a:rPr lang="en-GB" dirty="0"/>
              <a:t>E.g. Kinematics: ds/</a:t>
            </a:r>
            <a:r>
              <a:rPr lang="en-GB" dirty="0" err="1"/>
              <a:t>dt</a:t>
            </a:r>
            <a:r>
              <a:rPr lang="en-GB" dirty="0"/>
              <a:t> = u – g t</a:t>
            </a:r>
          </a:p>
          <a:p>
            <a:endParaRPr lang="en-GB" dirty="0"/>
          </a:p>
          <a:p>
            <a:r>
              <a:rPr lang="en-GB" dirty="0"/>
              <a:t>E.g. Force and acceleration: F = m dv/</a:t>
            </a:r>
            <a:r>
              <a:rPr lang="en-GB" dirty="0" err="1"/>
              <a:t>dt</a:t>
            </a:r>
            <a:r>
              <a:rPr lang="en-GB" dirty="0"/>
              <a:t>, or dv/</a:t>
            </a:r>
            <a:r>
              <a:rPr lang="en-GB" dirty="0" err="1"/>
              <a:t>dt</a:t>
            </a:r>
            <a:r>
              <a:rPr lang="en-GB" dirty="0"/>
              <a:t> = F/m</a:t>
            </a:r>
          </a:p>
          <a:p>
            <a:endParaRPr lang="en-GB" dirty="0"/>
          </a:p>
          <a:p>
            <a:r>
              <a:rPr lang="en-GB" dirty="0"/>
              <a:t>This is sometimes call a </a:t>
            </a:r>
            <a:r>
              <a:rPr lang="en-GB" i="1" dirty="0"/>
              <a:t>dynamical system</a:t>
            </a:r>
            <a:r>
              <a:rPr lang="en-GB" dirty="0"/>
              <a:t>. </a:t>
            </a:r>
          </a:p>
        </p:txBody>
      </p:sp>
      <p:sp>
        <p:nvSpPr>
          <p:cNvPr id="5" name="TextBox 4"/>
          <p:cNvSpPr txBox="1"/>
          <p:nvPr/>
        </p:nvSpPr>
        <p:spPr>
          <a:xfrm>
            <a:off x="910674" y="4744048"/>
            <a:ext cx="7992888" cy="646331"/>
          </a:xfrm>
          <a:prstGeom prst="rect">
            <a:avLst/>
          </a:prstGeom>
          <a:noFill/>
        </p:spPr>
        <p:txBody>
          <a:bodyPr wrap="square" rtlCol="0">
            <a:spAutoFit/>
          </a:bodyPr>
          <a:lstStyle/>
          <a:p>
            <a:r>
              <a:rPr lang="en-GB" dirty="0"/>
              <a:t>Very useful in modelling a variety of systems: engineering, physics, biology, chemistry, …</a:t>
            </a:r>
          </a:p>
        </p:txBody>
      </p:sp>
      <p:sp>
        <p:nvSpPr>
          <p:cNvPr id="6" name="TextBox 5"/>
          <p:cNvSpPr txBox="1"/>
          <p:nvPr/>
        </p:nvSpPr>
        <p:spPr>
          <a:xfrm>
            <a:off x="989860" y="533400"/>
            <a:ext cx="7315940" cy="1200329"/>
          </a:xfrm>
          <a:prstGeom prst="rect">
            <a:avLst/>
          </a:prstGeom>
          <a:noFill/>
        </p:spPr>
        <p:txBody>
          <a:bodyPr wrap="square" rtlCol="0">
            <a:spAutoFit/>
          </a:bodyPr>
          <a:lstStyle/>
          <a:p>
            <a:r>
              <a:rPr lang="en-GB" b="1" dirty="0"/>
              <a:t>Refresher</a:t>
            </a:r>
          </a:p>
          <a:p>
            <a:endParaRPr lang="en-GB" dirty="0"/>
          </a:p>
          <a:p>
            <a:r>
              <a:rPr lang="en-GB" dirty="0"/>
              <a:t>A differential equation with respect to time </a:t>
            </a:r>
            <a:r>
              <a:rPr lang="en-GB" i="1" dirty="0"/>
              <a:t>(dynamical system)</a:t>
            </a:r>
            <a:r>
              <a:rPr lang="en-GB" dirty="0"/>
              <a:t> can be expressed in a general form:</a:t>
            </a:r>
          </a:p>
        </p:txBody>
      </p:sp>
      <p:sp>
        <p:nvSpPr>
          <p:cNvPr id="7" name="TextBox 6"/>
          <p:cNvSpPr txBox="1"/>
          <p:nvPr/>
        </p:nvSpPr>
        <p:spPr>
          <a:xfrm>
            <a:off x="1054690" y="5678411"/>
            <a:ext cx="1821845" cy="369332"/>
          </a:xfrm>
          <a:prstGeom prst="rect">
            <a:avLst/>
          </a:prstGeom>
          <a:noFill/>
        </p:spPr>
        <p:txBody>
          <a:bodyPr wrap="none" rtlCol="0">
            <a:spAutoFit/>
          </a:bodyPr>
          <a:lstStyle/>
          <a:p>
            <a:r>
              <a:rPr lang="en-GB" dirty="0"/>
              <a:t>More generally, </a:t>
            </a:r>
          </a:p>
        </p:txBody>
      </p:sp>
      <mc:AlternateContent xmlns:mc="http://schemas.openxmlformats.org/markup-compatibility/2006" xmlns:a14="http://schemas.microsoft.com/office/drawing/2010/main">
        <mc:Choice Requires="a14">
          <p:sp>
            <p:nvSpPr>
              <p:cNvPr id="8" name="TextBox 7"/>
              <p:cNvSpPr txBox="1"/>
              <p:nvPr/>
            </p:nvSpPr>
            <p:spPr>
              <a:xfrm>
                <a:off x="2992312" y="5553954"/>
                <a:ext cx="1493549" cy="6182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𝑑𝑦</m:t>
                          </m:r>
                        </m:num>
                        <m:den>
                          <m:r>
                            <a:rPr lang="en-GB" b="0" i="1" smtClean="0">
                              <a:latin typeface="Cambria Math"/>
                            </a:rPr>
                            <m:t>𝑑𝑥</m:t>
                          </m:r>
                        </m:den>
                      </m:f>
                      <m:r>
                        <a:rPr lang="en-GB" b="0" i="1" smtClean="0">
                          <a:latin typeface="Cambria Math"/>
                        </a:rPr>
                        <m:t>=</m:t>
                      </m:r>
                      <m:r>
                        <a:rPr lang="en-GB" b="0" i="1" smtClean="0">
                          <a:latin typeface="Cambria Math"/>
                        </a:rPr>
                        <m:t>𝑓</m:t>
                      </m:r>
                      <m:r>
                        <a:rPr lang="en-GB" b="0" i="1" smtClean="0">
                          <a:latin typeface="Cambria Math"/>
                        </a:rPr>
                        <m:t>(</m:t>
                      </m:r>
                      <m:r>
                        <a:rPr lang="en-GB" b="0" i="1" smtClean="0">
                          <a:latin typeface="Cambria Math"/>
                        </a:rPr>
                        <m:t>𝑥</m:t>
                      </m:r>
                      <m:r>
                        <a:rPr lang="en-GB" b="0" i="1" smtClean="0">
                          <a:latin typeface="Cambria Math"/>
                        </a:rPr>
                        <m:t>,</m:t>
                      </m:r>
                      <m:r>
                        <a:rPr lang="en-GB" b="0" i="1" smtClean="0">
                          <a:latin typeface="Cambria Math"/>
                        </a:rPr>
                        <m:t>𝑦</m:t>
                      </m:r>
                      <m:r>
                        <a:rPr lang="en-GB" b="0" i="1" smtClean="0">
                          <a:latin typeface="Cambria Math"/>
                        </a:rPr>
                        <m:t>)</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2992312" y="5553954"/>
                <a:ext cx="1493549" cy="618246"/>
              </a:xfrm>
              <a:prstGeom prst="rect">
                <a:avLst/>
              </a:prstGeom>
              <a:blipFill>
                <a:blip r:embed="rId3"/>
                <a:stretch>
                  <a:fillRect/>
                </a:stretch>
              </a:blipFill>
            </p:spPr>
            <p:txBody>
              <a:bodyPr/>
              <a:lstStyle/>
              <a:p>
                <a:r>
                  <a:rPr lang="en-GB">
                    <a:noFill/>
                  </a:rPr>
                  <a:t> </a:t>
                </a:r>
              </a:p>
            </p:txBody>
          </p:sp>
        </mc:Fallback>
      </mc:AlternateContent>
      <p:sp>
        <p:nvSpPr>
          <p:cNvPr id="9" name="TextBox 8"/>
          <p:cNvSpPr txBox="1"/>
          <p:nvPr/>
        </p:nvSpPr>
        <p:spPr>
          <a:xfrm>
            <a:off x="5172333" y="5570689"/>
            <a:ext cx="2303836" cy="584775"/>
          </a:xfrm>
          <a:prstGeom prst="rect">
            <a:avLst/>
          </a:prstGeom>
          <a:noFill/>
        </p:spPr>
        <p:txBody>
          <a:bodyPr wrap="none" rtlCol="0">
            <a:spAutoFit/>
          </a:bodyPr>
          <a:lstStyle/>
          <a:p>
            <a:r>
              <a:rPr lang="en-GB" sz="1600" dirty="0"/>
              <a:t>x: independent variable</a:t>
            </a:r>
          </a:p>
          <a:p>
            <a:r>
              <a:rPr lang="en-GB" sz="1600" dirty="0"/>
              <a:t>y: dependent variable</a:t>
            </a:r>
          </a:p>
        </p:txBody>
      </p:sp>
    </p:spTree>
    <p:extLst>
      <p:ext uri="{BB962C8B-B14F-4D97-AF65-F5344CB8AC3E}">
        <p14:creationId xmlns:p14="http://schemas.microsoft.com/office/powerpoint/2010/main" val="18840153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755576" y="441538"/>
                <a:ext cx="7344816" cy="646331"/>
              </a:xfrm>
              <a:prstGeom prst="rect">
                <a:avLst/>
              </a:prstGeom>
              <a:noFill/>
            </p:spPr>
            <p:txBody>
              <a:bodyPr wrap="square" rtlCol="0">
                <a:spAutoFit/>
              </a:bodyPr>
              <a:lstStyle/>
              <a:p>
                <a:pPr algn="just"/>
                <a:r>
                  <a:rPr lang="en-GB" dirty="0"/>
                  <a:t>E.g. Charging an electrical RC (with constant resistance R and capacitance C) circuit with a battery of voltage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𝑉</m:t>
                        </m:r>
                      </m:e>
                      <m:sub>
                        <m:r>
                          <a:rPr lang="en-GB" b="0" i="1" smtClean="0">
                            <a:latin typeface="Cambria Math"/>
                          </a:rPr>
                          <m:t>𝑚𝑎𝑥</m:t>
                        </m:r>
                      </m:sub>
                    </m:sSub>
                  </m:oMath>
                </a14:m>
                <a:r>
                  <a:rPr lang="en-GB"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755576" y="441538"/>
                <a:ext cx="7344816" cy="646331"/>
              </a:xfrm>
              <a:prstGeom prst="rect">
                <a:avLst/>
              </a:prstGeom>
              <a:blipFill rotWithShape="1">
                <a:blip r:embed="rId2"/>
                <a:stretch>
                  <a:fillRect l="-747" t="-4717" r="-664" b="-14151"/>
                </a:stretch>
              </a:blipFill>
            </p:spPr>
            <p:txBody>
              <a:bodyPr/>
              <a:lstStyle/>
              <a:p>
                <a:r>
                  <a:rPr lang="en-GB">
                    <a:noFill/>
                  </a:rPr>
                  <a:t> </a:t>
                </a:r>
              </a:p>
            </p:txBody>
          </p:sp>
        </mc:Fallback>
      </mc:AlternateContent>
      <p:pic>
        <p:nvPicPr>
          <p:cNvPr id="1026" name="Picture 2" descr="https://encrypted-tbn3.gstatic.com/images?q=tbn:ANd9GcT5x_97aQ4UmCbbzak_eWJNN5YtaAjJttOv51SzCz5wPZIM59JY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791" y="990600"/>
            <a:ext cx="2420990" cy="11521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827584" y="5181600"/>
                <a:ext cx="3372333" cy="6199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𝐶</m:t>
                      </m:r>
                      <m:f>
                        <m:fPr>
                          <m:ctrlPr>
                            <a:rPr lang="en-GB" b="0" i="1" smtClean="0">
                              <a:latin typeface="Cambria Math" panose="02040503050406030204" pitchFamily="18" charset="0"/>
                            </a:rPr>
                          </m:ctrlPr>
                        </m:fPr>
                        <m:num>
                          <m:r>
                            <a:rPr lang="en-GB" b="0" i="1" smtClean="0">
                              <a:latin typeface="Cambria Math"/>
                            </a:rPr>
                            <m:t>𝑑𝑉</m:t>
                          </m:r>
                        </m:num>
                        <m:den>
                          <m:r>
                            <a:rPr lang="en-GB" b="0" i="1" smtClean="0">
                              <a:latin typeface="Cambria Math"/>
                            </a:rPr>
                            <m:t>𝑑𝑡</m:t>
                          </m:r>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𝐸</m:t>
                          </m:r>
                          <m:r>
                            <a:rPr lang="en-GB" b="0" i="1" smtClean="0">
                              <a:latin typeface="Cambria Math"/>
                            </a:rPr>
                            <m:t>−</m:t>
                          </m:r>
                          <m:r>
                            <a:rPr lang="en-GB" b="0" i="1" smtClean="0">
                              <a:latin typeface="Cambria Math"/>
                            </a:rPr>
                            <m:t>𝑉</m:t>
                          </m:r>
                        </m:num>
                        <m:den>
                          <m:r>
                            <a:rPr lang="en-GB" b="0" i="1" smtClean="0">
                              <a:latin typeface="Cambria Math"/>
                            </a:rPr>
                            <m:t>𝑅</m:t>
                          </m:r>
                        </m:den>
                      </m:f>
                      <m:r>
                        <a:rPr lang="en-GB" b="0" i="1" smtClean="0">
                          <a:latin typeface="Cambria Math"/>
                        </a:rPr>
                        <m:t>+</m:t>
                      </m:r>
                      <m:r>
                        <a:rPr lang="en-GB" b="0" i="1" smtClean="0">
                          <a:latin typeface="Cambria Math"/>
                        </a:rPr>
                        <m:t>𝐼</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m:t>
                          </m:r>
                          <m:r>
                            <a:rPr lang="en-GB" b="0" i="1" smtClean="0">
                              <a:latin typeface="Cambria Math"/>
                            </a:rPr>
                            <m:t>𝑉</m:t>
                          </m:r>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𝑉</m:t>
                              </m:r>
                            </m:e>
                            <m:sub>
                              <m:r>
                                <a:rPr lang="en-GB" b="0" i="1" smtClean="0">
                                  <a:latin typeface="Cambria Math"/>
                                </a:rPr>
                                <m:t>𝑠𝑠</m:t>
                              </m:r>
                            </m:sub>
                          </m:sSub>
                          <m:r>
                            <a:rPr lang="en-GB" b="0" i="1" smtClean="0">
                              <a:latin typeface="Cambria Math"/>
                            </a:rPr>
                            <m:t>)</m:t>
                          </m:r>
                        </m:num>
                        <m:den>
                          <m:r>
                            <a:rPr lang="en-GB" b="0" i="1" smtClean="0">
                              <a:latin typeface="Cambria Math"/>
                            </a:rPr>
                            <m:t>𝑅</m:t>
                          </m:r>
                        </m:den>
                      </m:f>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827584" y="5181600"/>
                <a:ext cx="3372333" cy="61991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28522" y="1412776"/>
                <a:ext cx="2951449" cy="883127"/>
              </a:xfrm>
              <a:prstGeom prst="rect">
                <a:avLst/>
              </a:prstGeom>
              <a:noFill/>
            </p:spPr>
            <p:txBody>
              <a:bodyPr wrap="none" rtlCol="0">
                <a:spAutoFit/>
              </a:bodyPr>
              <a:lstStyle/>
              <a:p>
                <a:r>
                  <a:rPr lang="en-GB" dirty="0"/>
                  <a:t>Recall Ohm’s law, </a:t>
                </a:r>
                <a14:m>
                  <m:oMath xmlns:m="http://schemas.openxmlformats.org/officeDocument/2006/math">
                    <m:f>
                      <m:fPr>
                        <m:ctrlPr>
                          <a:rPr lang="en-GB" b="0"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𝑉</m:t>
                            </m:r>
                          </m:e>
                          <m:sub>
                            <m:r>
                              <a:rPr lang="en-GB" i="1">
                                <a:latin typeface="Cambria Math"/>
                              </a:rPr>
                              <m:t>𝑚𝑎𝑥</m:t>
                            </m:r>
                          </m:sub>
                        </m:sSub>
                      </m:num>
                      <m:den>
                        <m:r>
                          <a:rPr lang="en-GB" b="0" i="1" smtClean="0">
                            <a:latin typeface="Cambria Math"/>
                          </a:rPr>
                          <m:t>𝑅</m:t>
                        </m:r>
                      </m:den>
                    </m:f>
                    <m:r>
                      <a:rPr lang="en-GB" b="0" i="1" smtClean="0">
                        <a:latin typeface="Cambria Math"/>
                      </a:rPr>
                      <m:t>=</m:t>
                    </m:r>
                    <m:r>
                      <a:rPr lang="en-GB" b="0" i="1" smtClean="0">
                        <a:latin typeface="Cambria Math"/>
                      </a:rPr>
                      <m:t>𝐼</m:t>
                    </m:r>
                  </m:oMath>
                </a14:m>
                <a:r>
                  <a:rPr lang="en-GB" dirty="0"/>
                  <a:t>,</a:t>
                </a:r>
              </a:p>
              <a:p>
                <a14:m>
                  <m:oMath xmlns:m="http://schemas.openxmlformats.org/officeDocument/2006/math">
                    <m:r>
                      <a:rPr lang="en-GB" b="0" i="1" smtClean="0">
                        <a:latin typeface="Cambria Math"/>
                      </a:rPr>
                      <m:t>𝐼</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𝑑𝑄</m:t>
                        </m:r>
                      </m:num>
                      <m:den>
                        <m:r>
                          <a:rPr lang="en-GB" b="0" i="1" smtClean="0">
                            <a:latin typeface="Cambria Math"/>
                          </a:rPr>
                          <m:t>𝑑𝑡</m:t>
                        </m:r>
                      </m:den>
                    </m:f>
                  </m:oMath>
                </a14:m>
                <a:r>
                  <a:rPr lang="en-GB" dirty="0"/>
                  <a:t> and </a:t>
                </a:r>
                <a14:m>
                  <m:oMath xmlns:m="http://schemas.openxmlformats.org/officeDocument/2006/math">
                    <m:r>
                      <a:rPr lang="en-GB" b="0" i="1" smtClean="0">
                        <a:latin typeface="Cambria Math"/>
                      </a:rPr>
                      <m:t>𝑄</m:t>
                    </m:r>
                    <m:r>
                      <a:rPr lang="en-GB" b="0" i="1" smtClean="0">
                        <a:latin typeface="Cambria Math"/>
                      </a:rPr>
                      <m:t>=</m:t>
                    </m:r>
                    <m:r>
                      <a:rPr lang="en-GB" b="0" i="1" smtClean="0">
                        <a:latin typeface="Cambria Math"/>
                      </a:rPr>
                      <m:t>𝐶</m:t>
                    </m:r>
                    <m:r>
                      <a:rPr lang="en-GB" b="0" i="1" smtClean="0">
                        <a:latin typeface="Cambria Math"/>
                      </a:rPr>
                      <m:t> </m:t>
                    </m:r>
                    <m:r>
                      <a:rPr lang="en-GB" b="0" i="1" smtClean="0">
                        <a:latin typeface="Cambria Math"/>
                      </a:rPr>
                      <m:t>𝑉</m:t>
                    </m:r>
                  </m:oMath>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1928522" y="1412776"/>
                <a:ext cx="2951449" cy="883127"/>
              </a:xfrm>
              <a:prstGeom prst="rect">
                <a:avLst/>
              </a:prstGeom>
              <a:blipFill rotWithShape="1">
                <a:blip r:embed="rId5"/>
                <a:stretch>
                  <a:fillRect l="-1649" r="-825" b="-27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27584" y="2295903"/>
                <a:ext cx="7729316" cy="2829493"/>
              </a:xfrm>
              <a:prstGeom prst="rect">
                <a:avLst/>
              </a:prstGeom>
              <a:noFill/>
            </p:spPr>
            <p:txBody>
              <a:bodyPr wrap="square" rtlCol="0">
                <a:spAutoFit/>
              </a:bodyPr>
              <a:lstStyle/>
              <a:p>
                <a:r>
                  <a:rPr lang="en-GB" dirty="0"/>
                  <a:t>Based on </a:t>
                </a:r>
                <a:r>
                  <a:rPr lang="en-GB" dirty="0" err="1"/>
                  <a:t>Kirchoff’s</a:t>
                </a:r>
                <a:r>
                  <a:rPr lang="en-GB" dirty="0"/>
                  <a:t> law: </a:t>
                </a:r>
                <a14:m>
                  <m:oMath xmlns:m="http://schemas.openxmlformats.org/officeDocument/2006/math">
                    <m:sSub>
                      <m:sSubPr>
                        <m:ctrlPr>
                          <a:rPr lang="en-GB" i="1">
                            <a:latin typeface="Cambria Math" panose="02040503050406030204" pitchFamily="18" charset="0"/>
                          </a:rPr>
                        </m:ctrlPr>
                      </m:sSubPr>
                      <m:e>
                        <m:r>
                          <a:rPr lang="en-GB" i="1">
                            <a:latin typeface="Cambria Math"/>
                          </a:rPr>
                          <m:t>𝑉</m:t>
                        </m:r>
                      </m:e>
                      <m:sub>
                        <m:r>
                          <a:rPr lang="en-GB" i="1">
                            <a:latin typeface="Cambria Math"/>
                          </a:rPr>
                          <m:t>𝑚𝑎𝑥</m:t>
                        </m:r>
                      </m:sub>
                    </m:sSub>
                    <m:r>
                      <a:rPr lang="en-GB" b="0" i="1" smtClean="0">
                        <a:latin typeface="Cambria Math"/>
                      </a:rPr>
                      <m:t>−</m:t>
                    </m:r>
                    <m:r>
                      <a:rPr lang="en-GB" b="0" i="1" smtClean="0">
                        <a:latin typeface="Cambria Math"/>
                      </a:rPr>
                      <m:t>𝑅𝐼</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𝑄</m:t>
                        </m:r>
                      </m:num>
                      <m:den>
                        <m:r>
                          <a:rPr lang="en-GB" b="0" i="1" smtClean="0">
                            <a:latin typeface="Cambria Math"/>
                          </a:rPr>
                          <m:t>𝐶</m:t>
                        </m:r>
                      </m:den>
                    </m:f>
                    <m:r>
                      <a:rPr lang="en-GB" b="0" i="1" smtClean="0">
                        <a:latin typeface="Cambria Math"/>
                      </a:rPr>
                      <m:t>=0</m:t>
                    </m:r>
                  </m:oMath>
                </a14:m>
                <a:endParaRPr lang="en-GB" dirty="0"/>
              </a:p>
              <a:p>
                <a:r>
                  <a:rPr lang="en-GB" dirty="0"/>
                  <a:t>Rewriting the equation: </a:t>
                </a:r>
                <a14:m>
                  <m:oMath xmlns:m="http://schemas.openxmlformats.org/officeDocument/2006/math">
                    <m:r>
                      <m:rPr>
                        <m:sty m:val="p"/>
                      </m:rPr>
                      <a:rPr lang="en-GB" b="0" i="0" smtClean="0">
                        <a:latin typeface="Cambria Math"/>
                      </a:rPr>
                      <m:t>I</m:t>
                    </m:r>
                    <m:r>
                      <a:rPr lang="en-GB" b="0" i="0" smtClean="0">
                        <a:latin typeface="Cambria Math"/>
                      </a:rPr>
                      <m:t>=</m:t>
                    </m:r>
                    <m:f>
                      <m:fPr>
                        <m:ctrlPr>
                          <a:rPr lang="en-GB" b="0" i="1" smtClean="0">
                            <a:latin typeface="Cambria Math" panose="02040503050406030204" pitchFamily="18" charset="0"/>
                          </a:rPr>
                        </m:ctrlPr>
                      </m:fPr>
                      <m:num>
                        <m:r>
                          <a:rPr lang="en-GB" b="0" i="1" smtClean="0">
                            <a:latin typeface="Cambria Math"/>
                          </a:rPr>
                          <m:t>𝑑𝑄</m:t>
                        </m:r>
                      </m:num>
                      <m:den>
                        <m:r>
                          <a:rPr lang="en-GB" b="0" i="1" smtClean="0">
                            <a:latin typeface="Cambria Math"/>
                          </a:rPr>
                          <m:t>𝑑𝑡</m:t>
                        </m:r>
                      </m:den>
                    </m:f>
                    <m:r>
                      <a:rPr lang="en-GB" b="0" i="1" smtClean="0">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𝑉</m:t>
                            </m:r>
                          </m:e>
                          <m:sub>
                            <m:r>
                              <a:rPr lang="en-GB" i="1">
                                <a:latin typeface="Cambria Math"/>
                              </a:rPr>
                              <m:t>𝑚𝑎𝑥</m:t>
                            </m:r>
                          </m:sub>
                        </m:sSub>
                      </m:num>
                      <m:den>
                        <m:r>
                          <a:rPr lang="en-GB" i="1">
                            <a:latin typeface="Cambria Math"/>
                          </a:rPr>
                          <m:t>𝑅</m:t>
                        </m:r>
                      </m:den>
                    </m:f>
                    <m:r>
                      <a:rPr lang="en-GB" b="0" i="1" smtClean="0">
                        <a:latin typeface="Cambria Math"/>
                      </a:rPr>
                      <m:t>−</m:t>
                    </m:r>
                    <m:f>
                      <m:fPr>
                        <m:ctrlPr>
                          <a:rPr lang="en-GB" i="1">
                            <a:latin typeface="Cambria Math" panose="02040503050406030204" pitchFamily="18" charset="0"/>
                          </a:rPr>
                        </m:ctrlPr>
                      </m:fPr>
                      <m:num>
                        <m:r>
                          <a:rPr lang="en-GB" i="1">
                            <a:latin typeface="Cambria Math"/>
                          </a:rPr>
                          <m:t>𝑄</m:t>
                        </m:r>
                      </m:num>
                      <m:den>
                        <m:r>
                          <a:rPr lang="en-GB" b="0" i="1" smtClean="0">
                            <a:latin typeface="Cambria Math"/>
                          </a:rPr>
                          <m:t>𝑅</m:t>
                        </m:r>
                        <m:r>
                          <a:rPr lang="en-GB" i="1">
                            <a:latin typeface="Cambria Math"/>
                          </a:rPr>
                          <m:t>𝐶</m:t>
                        </m:r>
                      </m:den>
                    </m:f>
                  </m:oMath>
                </a14:m>
                <a:endParaRPr lang="en-GB" dirty="0"/>
              </a:p>
              <a:p>
                <a:endParaRPr lang="en-GB" dirty="0"/>
              </a:p>
              <a:p>
                <a:r>
                  <a:rPr lang="en-GB" dirty="0"/>
                  <a:t>with solution </a:t>
                </a:r>
                <a14:m>
                  <m:oMath xmlns:m="http://schemas.openxmlformats.org/officeDocument/2006/math">
                    <m:r>
                      <a:rPr lang="en-GB" b="0" i="1" smtClean="0">
                        <a:latin typeface="Cambria Math"/>
                      </a:rPr>
                      <m:t>𝑄</m:t>
                    </m:r>
                    <m:d>
                      <m:dPr>
                        <m:ctrlPr>
                          <a:rPr lang="en-GB" b="0" i="1" smtClean="0">
                            <a:latin typeface="Cambria Math" panose="02040503050406030204" pitchFamily="18" charset="0"/>
                          </a:rPr>
                        </m:ctrlPr>
                      </m:dPr>
                      <m:e>
                        <m:r>
                          <a:rPr lang="en-GB" b="0" i="1" smtClean="0">
                            <a:latin typeface="Cambria Math"/>
                          </a:rPr>
                          <m:t>𝑡</m:t>
                        </m:r>
                      </m:e>
                    </m:d>
                    <m:r>
                      <a:rPr lang="en-GB" b="0" i="1" smtClean="0">
                        <a:latin typeface="Cambria Math"/>
                      </a:rPr>
                      <m:t>=</m:t>
                    </m:r>
                    <m:r>
                      <a:rPr lang="en-GB" b="0" i="1" smtClean="0">
                        <a:latin typeface="Cambria Math"/>
                      </a:rPr>
                      <m:t>𝐶</m:t>
                    </m:r>
                    <m:sSub>
                      <m:sSubPr>
                        <m:ctrlPr>
                          <a:rPr lang="en-GB" i="1">
                            <a:latin typeface="Cambria Math" panose="02040503050406030204" pitchFamily="18" charset="0"/>
                          </a:rPr>
                        </m:ctrlPr>
                      </m:sSubPr>
                      <m:e>
                        <m:r>
                          <a:rPr lang="en-GB" i="1">
                            <a:latin typeface="Cambria Math"/>
                          </a:rPr>
                          <m:t>𝑉</m:t>
                        </m:r>
                      </m:e>
                      <m:sub>
                        <m:r>
                          <a:rPr lang="en-GB" i="1">
                            <a:latin typeface="Cambria Math"/>
                          </a:rPr>
                          <m:t>𝑚𝑎𝑥</m:t>
                        </m:r>
                      </m:sub>
                    </m:sSub>
                    <m:d>
                      <m:dPr>
                        <m:ctrlPr>
                          <a:rPr lang="en-GB" b="0" i="1" smtClean="0">
                            <a:latin typeface="Cambria Math" panose="02040503050406030204" pitchFamily="18" charset="0"/>
                          </a:rPr>
                        </m:ctrlPr>
                      </m:dPr>
                      <m:e>
                        <m:r>
                          <a:rPr lang="en-GB" b="0" i="1" smtClean="0">
                            <a:latin typeface="Cambria Math"/>
                          </a:rPr>
                          <m:t>1−</m:t>
                        </m:r>
                        <m:sSup>
                          <m:sSupPr>
                            <m:ctrlPr>
                              <a:rPr lang="en-GB" b="0" i="1" smtClean="0">
                                <a:latin typeface="Cambria Math" panose="02040503050406030204" pitchFamily="18" charset="0"/>
                              </a:rPr>
                            </m:ctrlPr>
                          </m:sSupPr>
                          <m:e>
                            <m:r>
                              <a:rPr lang="en-GB" b="0" i="1" smtClean="0">
                                <a:latin typeface="Cambria Math"/>
                              </a:rPr>
                              <m:t>𝑒</m:t>
                            </m:r>
                          </m:e>
                          <m:sup>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𝑡</m:t>
                                </m:r>
                              </m:num>
                              <m:den>
                                <m:r>
                                  <a:rPr lang="en-GB" b="0" i="1" smtClean="0">
                                    <a:latin typeface="Cambria Math"/>
                                  </a:rPr>
                                  <m:t>𝑅𝐶</m:t>
                                </m:r>
                              </m:den>
                            </m:f>
                          </m:sup>
                        </m:sSup>
                      </m:e>
                    </m:d>
                    <m:r>
                      <a:rPr lang="en-GB" b="0" i="0" smtClean="0">
                        <a:latin typeface="Cambria Math"/>
                      </a:rPr>
                      <m:t>=</m:t>
                    </m:r>
                    <m:sSub>
                      <m:sSubPr>
                        <m:ctrlPr>
                          <a:rPr lang="en-GB" i="1">
                            <a:latin typeface="Cambria Math" panose="02040503050406030204" pitchFamily="18" charset="0"/>
                          </a:rPr>
                        </m:ctrlPr>
                      </m:sSubPr>
                      <m:e>
                        <m:r>
                          <a:rPr lang="en-GB" b="0" i="1" smtClean="0">
                            <a:latin typeface="Cambria Math"/>
                          </a:rPr>
                          <m:t>𝑄</m:t>
                        </m:r>
                      </m:e>
                      <m:sub>
                        <m:r>
                          <a:rPr lang="en-GB" i="1">
                            <a:latin typeface="Cambria Math"/>
                          </a:rPr>
                          <m:t>𝑚𝑎𝑥</m:t>
                        </m:r>
                      </m:sub>
                    </m:sSub>
                    <m:d>
                      <m:dPr>
                        <m:ctrlPr>
                          <a:rPr lang="en-GB" i="1">
                            <a:latin typeface="Cambria Math" panose="02040503050406030204" pitchFamily="18" charset="0"/>
                          </a:rPr>
                        </m:ctrlPr>
                      </m:dPr>
                      <m:e>
                        <m:r>
                          <a:rPr lang="en-GB" i="1">
                            <a:latin typeface="Cambria Math"/>
                          </a:rPr>
                          <m:t>1−</m:t>
                        </m:r>
                        <m:sSup>
                          <m:sSupPr>
                            <m:ctrlPr>
                              <a:rPr lang="en-GB" i="1">
                                <a:latin typeface="Cambria Math" panose="02040503050406030204" pitchFamily="18" charset="0"/>
                              </a:rPr>
                            </m:ctrlPr>
                          </m:sSupPr>
                          <m:e>
                            <m:r>
                              <a:rPr lang="en-GB" i="1">
                                <a:latin typeface="Cambria Math"/>
                              </a:rPr>
                              <m:t>𝑒</m:t>
                            </m:r>
                          </m:e>
                          <m:sup>
                            <m:r>
                              <a:rPr lang="en-GB" i="1">
                                <a:latin typeface="Cambria Math"/>
                              </a:rPr>
                              <m:t>−</m:t>
                            </m:r>
                            <m:f>
                              <m:fPr>
                                <m:ctrlPr>
                                  <a:rPr lang="en-GB" i="1">
                                    <a:latin typeface="Cambria Math" panose="02040503050406030204" pitchFamily="18" charset="0"/>
                                  </a:rPr>
                                </m:ctrlPr>
                              </m:fPr>
                              <m:num>
                                <m:r>
                                  <a:rPr lang="en-GB" i="1">
                                    <a:latin typeface="Cambria Math"/>
                                  </a:rPr>
                                  <m:t>𝑡</m:t>
                                </m:r>
                              </m:num>
                              <m:den>
                                <m:r>
                                  <a:rPr lang="en-GB" i="1">
                                    <a:latin typeface="Cambria Math"/>
                                  </a:rPr>
                                  <m:t>𝑅𝐶</m:t>
                                </m:r>
                              </m:den>
                            </m:f>
                          </m:sup>
                        </m:sSup>
                      </m:e>
                    </m:d>
                  </m:oMath>
                </a14:m>
                <a:endParaRPr lang="en-GB" dirty="0"/>
              </a:p>
              <a:p>
                <a:r>
                  <a:rPr lang="en-GB" dirty="0"/>
                  <a:t>Or </a:t>
                </a:r>
                <a14:m>
                  <m:oMath xmlns:m="http://schemas.openxmlformats.org/officeDocument/2006/math">
                    <m:r>
                      <a:rPr lang="en-GB" b="0" i="1" smtClean="0">
                        <a:latin typeface="Cambria Math"/>
                      </a:rPr>
                      <m:t>𝑉</m:t>
                    </m:r>
                    <m:d>
                      <m:dPr>
                        <m:ctrlPr>
                          <a:rPr lang="en-GB" b="0" i="1" smtClean="0">
                            <a:latin typeface="Cambria Math" panose="02040503050406030204" pitchFamily="18" charset="0"/>
                          </a:rPr>
                        </m:ctrlPr>
                      </m:dPr>
                      <m:e>
                        <m:r>
                          <a:rPr lang="en-GB" b="0" i="1" smtClean="0">
                            <a:latin typeface="Cambria Math"/>
                          </a:rPr>
                          <m:t>𝑡</m:t>
                        </m:r>
                      </m:e>
                    </m:d>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𝑄</m:t>
                        </m:r>
                        <m:r>
                          <a:rPr lang="en-GB" b="0" i="1" smtClean="0">
                            <a:latin typeface="Cambria Math"/>
                          </a:rPr>
                          <m:t>(</m:t>
                        </m:r>
                        <m:r>
                          <a:rPr lang="en-GB" b="0" i="1" smtClean="0">
                            <a:latin typeface="Cambria Math"/>
                          </a:rPr>
                          <m:t>𝑡</m:t>
                        </m:r>
                        <m:r>
                          <a:rPr lang="en-GB" b="0" i="1" smtClean="0">
                            <a:latin typeface="Cambria Math"/>
                          </a:rPr>
                          <m:t>)</m:t>
                        </m:r>
                      </m:num>
                      <m:den>
                        <m:r>
                          <a:rPr lang="en-GB" b="0" i="1" smtClean="0">
                            <a:latin typeface="Cambria Math"/>
                          </a:rPr>
                          <m:t>𝐶</m:t>
                        </m:r>
                      </m:den>
                    </m:f>
                    <m:r>
                      <a:rPr lang="en-GB" b="0" i="1" smtClean="0">
                        <a:latin typeface="Cambria Math"/>
                      </a:rPr>
                      <m:t>=</m:t>
                    </m:r>
                    <m:sSub>
                      <m:sSubPr>
                        <m:ctrlPr>
                          <a:rPr lang="en-GB" i="1">
                            <a:latin typeface="Cambria Math" panose="02040503050406030204" pitchFamily="18" charset="0"/>
                          </a:rPr>
                        </m:ctrlPr>
                      </m:sSubPr>
                      <m:e>
                        <m:r>
                          <a:rPr lang="en-GB" i="1">
                            <a:latin typeface="Cambria Math"/>
                          </a:rPr>
                          <m:t>𝑉</m:t>
                        </m:r>
                      </m:e>
                      <m:sub>
                        <m:r>
                          <a:rPr lang="en-GB" i="1">
                            <a:latin typeface="Cambria Math"/>
                          </a:rPr>
                          <m:t>𝑚𝑎𝑥</m:t>
                        </m:r>
                      </m:sub>
                    </m:sSub>
                    <m:d>
                      <m:dPr>
                        <m:ctrlPr>
                          <a:rPr lang="en-GB" i="1">
                            <a:latin typeface="Cambria Math" panose="02040503050406030204" pitchFamily="18" charset="0"/>
                          </a:rPr>
                        </m:ctrlPr>
                      </m:dPr>
                      <m:e>
                        <m:r>
                          <a:rPr lang="en-GB" i="1">
                            <a:latin typeface="Cambria Math"/>
                          </a:rPr>
                          <m:t>1−</m:t>
                        </m:r>
                        <m:sSup>
                          <m:sSupPr>
                            <m:ctrlPr>
                              <a:rPr lang="en-GB" i="1">
                                <a:latin typeface="Cambria Math" panose="02040503050406030204" pitchFamily="18" charset="0"/>
                              </a:rPr>
                            </m:ctrlPr>
                          </m:sSupPr>
                          <m:e>
                            <m:r>
                              <a:rPr lang="en-GB" i="1">
                                <a:latin typeface="Cambria Math"/>
                              </a:rPr>
                              <m:t>𝑒</m:t>
                            </m:r>
                          </m:e>
                          <m:sup>
                            <m:r>
                              <a:rPr lang="en-GB" i="1">
                                <a:latin typeface="Cambria Math"/>
                              </a:rPr>
                              <m:t>−</m:t>
                            </m:r>
                            <m:f>
                              <m:fPr>
                                <m:ctrlPr>
                                  <a:rPr lang="en-GB" i="1">
                                    <a:latin typeface="Cambria Math" panose="02040503050406030204" pitchFamily="18" charset="0"/>
                                  </a:rPr>
                                </m:ctrlPr>
                              </m:fPr>
                              <m:num>
                                <m:r>
                                  <a:rPr lang="en-GB" i="1">
                                    <a:latin typeface="Cambria Math"/>
                                  </a:rPr>
                                  <m:t>𝑡</m:t>
                                </m:r>
                              </m:num>
                              <m:den>
                                <m:r>
                                  <a:rPr lang="en-GB" i="1">
                                    <a:latin typeface="Cambria Math"/>
                                  </a:rPr>
                                  <m:t>𝑅𝐶</m:t>
                                </m:r>
                              </m:den>
                            </m:f>
                          </m:sup>
                        </m:sSup>
                      </m:e>
                    </m:d>
                  </m:oMath>
                </a14:m>
                <a:endParaRPr lang="en-GB" dirty="0"/>
              </a:p>
              <a:p>
                <a:r>
                  <a:rPr lang="en-GB" dirty="0"/>
                  <a:t>Hence RC acts like a time constant (</a:t>
                </a:r>
                <a14:m>
                  <m:oMath xmlns:m="http://schemas.openxmlformats.org/officeDocument/2006/math">
                    <m:r>
                      <a:rPr lang="en-GB" i="1" smtClean="0">
                        <a:latin typeface="Cambria Math"/>
                        <a:ea typeface="Cambria Math"/>
                      </a:rPr>
                      <m:t>𝜏</m:t>
                    </m:r>
                  </m:oMath>
                </a14:m>
                <a:r>
                  <a:rPr lang="en-GB" dirty="0"/>
                  <a:t>) – characteristic timescale. </a:t>
                </a:r>
              </a:p>
              <a:p>
                <a:endParaRPr lang="en-GB" dirty="0"/>
              </a:p>
              <a:p>
                <a:pPr algn="just"/>
                <a:r>
                  <a:rPr lang="en-GB" dirty="0"/>
                  <a:t>For a constant applied current </a:t>
                </a:r>
                <a14:m>
                  <m:oMath xmlns:m="http://schemas.openxmlformats.org/officeDocument/2006/math">
                    <m:r>
                      <a:rPr lang="en-GB" b="0" i="1" smtClean="0">
                        <a:latin typeface="Cambria Math"/>
                      </a:rPr>
                      <m:t>𝐼</m:t>
                    </m:r>
                  </m:oMath>
                </a14:m>
                <a:r>
                  <a:rPr lang="en-GB" dirty="0"/>
                  <a:t>, the dynamical change for the potential, </a:t>
                </a:r>
                <a14:m>
                  <m:oMath xmlns:m="http://schemas.openxmlformats.org/officeDocument/2006/math">
                    <m:r>
                      <a:rPr lang="en-GB" b="0" i="1" smtClean="0">
                        <a:latin typeface="Cambria Math"/>
                      </a:rPr>
                      <m:t>𝑉</m:t>
                    </m:r>
                  </m:oMath>
                </a14:m>
                <a:r>
                  <a:rPr lang="en-GB" dirty="0"/>
                  <a:t>, is: </a:t>
                </a:r>
              </a:p>
            </p:txBody>
          </p:sp>
        </mc:Choice>
        <mc:Fallback xmlns="">
          <p:sp>
            <p:nvSpPr>
              <p:cNvPr id="5" name="TextBox 4"/>
              <p:cNvSpPr txBox="1">
                <a:spLocks noRot="1" noChangeAspect="1" noMove="1" noResize="1" noEditPoints="1" noAdjustHandles="1" noChangeArrowheads="1" noChangeShapeType="1" noTextEdit="1"/>
              </p:cNvSpPr>
              <p:nvPr/>
            </p:nvSpPr>
            <p:spPr>
              <a:xfrm>
                <a:off x="827584" y="2295903"/>
                <a:ext cx="7729316" cy="2829493"/>
              </a:xfrm>
              <a:prstGeom prst="rect">
                <a:avLst/>
              </a:prstGeom>
              <a:blipFill>
                <a:blip r:embed="rId6"/>
                <a:stretch>
                  <a:fillRect l="-710" b="-2586"/>
                </a:stretch>
              </a:blipFill>
            </p:spPr>
            <p:txBody>
              <a:bodyPr/>
              <a:lstStyle/>
              <a:p>
                <a:r>
                  <a:rPr lang="en-GB">
                    <a:noFill/>
                  </a:rPr>
                  <a:t> </a:t>
                </a:r>
              </a:p>
            </p:txBody>
          </p:sp>
        </mc:Fallback>
      </mc:AlternateContent>
      <p:pic>
        <p:nvPicPr>
          <p:cNvPr id="1028" name="Picture 4" descr="http://tronixstuff.com/wp-content/uploads/2010/06/rccharge.jpg?w=3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224" y="2590800"/>
            <a:ext cx="2359237" cy="1656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67865" y="4077072"/>
            <a:ext cx="121926" cy="1432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p:cNvSpPr txBox="1"/>
              <p:nvPr/>
            </p:nvSpPr>
            <p:spPr>
              <a:xfrm>
                <a:off x="4692242" y="5613648"/>
                <a:ext cx="3829125" cy="4922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6">
                              <a:lumMod val="75000"/>
                            </a:schemeClr>
                          </a:solidFill>
                          <a:latin typeface="Cambria Math"/>
                        </a:rPr>
                        <m:t>𝑉</m:t>
                      </m:r>
                      <m:d>
                        <m:dPr>
                          <m:ctrlPr>
                            <a:rPr lang="en-GB" b="0" i="1" smtClean="0">
                              <a:solidFill>
                                <a:schemeClr val="accent6">
                                  <a:lumMod val="75000"/>
                                </a:schemeClr>
                              </a:solidFill>
                              <a:latin typeface="Cambria Math" panose="02040503050406030204" pitchFamily="18" charset="0"/>
                            </a:rPr>
                          </m:ctrlPr>
                        </m:dPr>
                        <m:e>
                          <m:r>
                            <a:rPr lang="en-GB" b="0" i="1" smtClean="0">
                              <a:solidFill>
                                <a:schemeClr val="accent6">
                                  <a:lumMod val="75000"/>
                                </a:schemeClr>
                              </a:solidFill>
                              <a:latin typeface="Cambria Math"/>
                            </a:rPr>
                            <m:t>𝑡</m:t>
                          </m:r>
                        </m:e>
                      </m:d>
                      <m:r>
                        <a:rPr lang="en-GB" b="0" i="1" smtClean="0">
                          <a:solidFill>
                            <a:schemeClr val="accent6">
                              <a:lumMod val="75000"/>
                            </a:schemeClr>
                          </a:solidFill>
                          <a:latin typeface="Cambria Math"/>
                        </a:rPr>
                        <m:t>=</m:t>
                      </m:r>
                      <m:sSub>
                        <m:sSubPr>
                          <m:ctrlPr>
                            <a:rPr lang="en-GB" i="1">
                              <a:solidFill>
                                <a:schemeClr val="accent6">
                                  <a:lumMod val="75000"/>
                                </a:schemeClr>
                              </a:solidFill>
                              <a:latin typeface="Cambria Math" panose="02040503050406030204" pitchFamily="18" charset="0"/>
                            </a:rPr>
                          </m:ctrlPr>
                        </m:sSubPr>
                        <m:e>
                          <m:r>
                            <a:rPr lang="en-GB" i="1">
                              <a:solidFill>
                                <a:schemeClr val="accent6">
                                  <a:lumMod val="75000"/>
                                </a:schemeClr>
                              </a:solidFill>
                              <a:latin typeface="Cambria Math"/>
                            </a:rPr>
                            <m:t>𝑉</m:t>
                          </m:r>
                        </m:e>
                        <m:sub>
                          <m:r>
                            <a:rPr lang="en-GB" i="1">
                              <a:solidFill>
                                <a:schemeClr val="accent6">
                                  <a:lumMod val="75000"/>
                                </a:schemeClr>
                              </a:solidFill>
                              <a:latin typeface="Cambria Math"/>
                            </a:rPr>
                            <m:t>𝑠𝑠</m:t>
                          </m:r>
                        </m:sub>
                      </m:sSub>
                      <m:r>
                        <a:rPr lang="en-GB" b="0" i="1" smtClean="0">
                          <a:solidFill>
                            <a:schemeClr val="accent6">
                              <a:lumMod val="75000"/>
                            </a:schemeClr>
                          </a:solidFill>
                          <a:latin typeface="Cambria Math"/>
                        </a:rPr>
                        <m:t>−(</m:t>
                      </m:r>
                      <m:sSub>
                        <m:sSubPr>
                          <m:ctrlPr>
                            <a:rPr lang="en-GB" i="1">
                              <a:solidFill>
                                <a:schemeClr val="accent6">
                                  <a:lumMod val="75000"/>
                                </a:schemeClr>
                              </a:solidFill>
                              <a:latin typeface="Cambria Math" panose="02040503050406030204" pitchFamily="18" charset="0"/>
                            </a:rPr>
                          </m:ctrlPr>
                        </m:sSubPr>
                        <m:e>
                          <m:r>
                            <a:rPr lang="en-GB" i="1">
                              <a:solidFill>
                                <a:schemeClr val="accent6">
                                  <a:lumMod val="75000"/>
                                </a:schemeClr>
                              </a:solidFill>
                              <a:latin typeface="Cambria Math"/>
                            </a:rPr>
                            <m:t>𝑉</m:t>
                          </m:r>
                        </m:e>
                        <m:sub>
                          <m:r>
                            <a:rPr lang="en-GB" i="1">
                              <a:solidFill>
                                <a:schemeClr val="accent6">
                                  <a:lumMod val="75000"/>
                                </a:schemeClr>
                              </a:solidFill>
                              <a:latin typeface="Cambria Math"/>
                            </a:rPr>
                            <m:t>𝑠𝑠</m:t>
                          </m:r>
                        </m:sub>
                      </m:sSub>
                      <m:r>
                        <a:rPr lang="en-GB" b="0" i="1" smtClean="0">
                          <a:solidFill>
                            <a:schemeClr val="accent6">
                              <a:lumMod val="75000"/>
                            </a:schemeClr>
                          </a:solidFill>
                          <a:latin typeface="Cambria Math"/>
                        </a:rPr>
                        <m:t>−</m:t>
                      </m:r>
                      <m:r>
                        <a:rPr lang="en-GB" b="0" i="1" smtClean="0">
                          <a:solidFill>
                            <a:schemeClr val="accent6">
                              <a:lumMod val="75000"/>
                            </a:schemeClr>
                          </a:solidFill>
                          <a:latin typeface="Cambria Math"/>
                        </a:rPr>
                        <m:t>𝑉</m:t>
                      </m:r>
                      <m:r>
                        <a:rPr lang="en-GB" b="0" i="1" smtClean="0">
                          <a:solidFill>
                            <a:schemeClr val="accent6">
                              <a:lumMod val="75000"/>
                            </a:schemeClr>
                          </a:solidFill>
                          <a:latin typeface="Cambria Math"/>
                        </a:rPr>
                        <m:t>(0))</m:t>
                      </m:r>
                      <m:d>
                        <m:dPr>
                          <m:ctrlPr>
                            <a:rPr lang="en-GB" b="0" i="1" smtClean="0">
                              <a:solidFill>
                                <a:schemeClr val="accent6">
                                  <a:lumMod val="75000"/>
                                </a:schemeClr>
                              </a:solidFill>
                              <a:latin typeface="Cambria Math" panose="02040503050406030204" pitchFamily="18" charset="0"/>
                            </a:rPr>
                          </m:ctrlPr>
                        </m:dPr>
                        <m:e>
                          <m:r>
                            <a:rPr lang="en-GB" b="0" i="1" smtClean="0">
                              <a:solidFill>
                                <a:schemeClr val="accent6">
                                  <a:lumMod val="75000"/>
                                </a:schemeClr>
                              </a:solidFill>
                              <a:latin typeface="Cambria Math"/>
                            </a:rPr>
                            <m:t>1−</m:t>
                          </m:r>
                          <m:sSup>
                            <m:sSupPr>
                              <m:ctrlPr>
                                <a:rPr lang="en-GB" i="1">
                                  <a:solidFill>
                                    <a:schemeClr val="accent6">
                                      <a:lumMod val="75000"/>
                                    </a:schemeClr>
                                  </a:solidFill>
                                  <a:latin typeface="Cambria Math" panose="02040503050406030204" pitchFamily="18" charset="0"/>
                                </a:rPr>
                              </m:ctrlPr>
                            </m:sSupPr>
                            <m:e>
                              <m:r>
                                <a:rPr lang="en-GB" i="1">
                                  <a:solidFill>
                                    <a:schemeClr val="accent6">
                                      <a:lumMod val="75000"/>
                                    </a:schemeClr>
                                  </a:solidFill>
                                  <a:latin typeface="Cambria Math"/>
                                </a:rPr>
                                <m:t>𝑒</m:t>
                              </m:r>
                            </m:e>
                            <m:sup>
                              <m:r>
                                <a:rPr lang="en-GB" i="1">
                                  <a:solidFill>
                                    <a:schemeClr val="accent6">
                                      <a:lumMod val="75000"/>
                                    </a:schemeClr>
                                  </a:solidFill>
                                  <a:latin typeface="Cambria Math"/>
                                </a:rPr>
                                <m:t>−</m:t>
                              </m:r>
                              <m:f>
                                <m:fPr>
                                  <m:ctrlPr>
                                    <a:rPr lang="en-GB" i="1">
                                      <a:solidFill>
                                        <a:schemeClr val="accent6">
                                          <a:lumMod val="75000"/>
                                        </a:schemeClr>
                                      </a:solidFill>
                                      <a:latin typeface="Cambria Math" panose="02040503050406030204" pitchFamily="18" charset="0"/>
                                    </a:rPr>
                                  </m:ctrlPr>
                                </m:fPr>
                                <m:num>
                                  <m:r>
                                    <a:rPr lang="en-GB" i="1">
                                      <a:solidFill>
                                        <a:schemeClr val="accent6">
                                          <a:lumMod val="75000"/>
                                        </a:schemeClr>
                                      </a:solidFill>
                                      <a:latin typeface="Cambria Math"/>
                                    </a:rPr>
                                    <m:t>𝑡</m:t>
                                  </m:r>
                                </m:num>
                                <m:den>
                                  <m:r>
                                    <a:rPr lang="en-GB" i="1">
                                      <a:solidFill>
                                        <a:schemeClr val="accent6">
                                          <a:lumMod val="75000"/>
                                        </a:schemeClr>
                                      </a:solidFill>
                                      <a:latin typeface="Cambria Math"/>
                                    </a:rPr>
                                    <m:t>𝑅𝐶</m:t>
                                  </m:r>
                                </m:den>
                              </m:f>
                            </m:sup>
                          </m:sSup>
                        </m:e>
                      </m:d>
                    </m:oMath>
                  </m:oMathPara>
                </a14:m>
                <a:endParaRPr lang="en-GB" dirty="0">
                  <a:solidFill>
                    <a:schemeClr val="accent6">
                      <a:lumMod val="7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692242" y="5613648"/>
                <a:ext cx="3829125" cy="492251"/>
              </a:xfrm>
              <a:prstGeom prst="rect">
                <a:avLst/>
              </a:prstGeom>
              <a:blipFill>
                <a:blip r:embed="rId8"/>
                <a:stretch>
                  <a:fillRect/>
                </a:stretch>
              </a:blipFill>
            </p:spPr>
            <p:txBody>
              <a:bodyPr/>
              <a:lstStyle/>
              <a:p>
                <a:r>
                  <a:rPr lang="en-GB">
                    <a:noFill/>
                  </a:rPr>
                  <a:t> </a:t>
                </a:r>
              </a:p>
            </p:txBody>
          </p:sp>
        </mc:Fallback>
      </mc:AlternateContent>
      <p:sp>
        <p:nvSpPr>
          <p:cNvPr id="9" name="Rectangle 8"/>
          <p:cNvSpPr/>
          <p:nvPr/>
        </p:nvSpPr>
        <p:spPr>
          <a:xfrm>
            <a:off x="6588224" y="3656924"/>
            <a:ext cx="144016" cy="204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095141" y="5317140"/>
            <a:ext cx="1569660" cy="369332"/>
          </a:xfrm>
          <a:prstGeom prst="rect">
            <a:avLst/>
          </a:prstGeom>
          <a:noFill/>
        </p:spPr>
        <p:txBody>
          <a:bodyPr wrap="none" rtlCol="0">
            <a:spAutoFit/>
          </a:bodyPr>
          <a:lstStyle/>
          <a:p>
            <a:r>
              <a:rPr lang="en-GB" dirty="0"/>
              <a:t>with solutions</a:t>
            </a:r>
          </a:p>
        </p:txBody>
      </p:sp>
      <p:sp>
        <p:nvSpPr>
          <p:cNvPr id="12" name="Rectangle 11"/>
          <p:cNvSpPr/>
          <p:nvPr/>
        </p:nvSpPr>
        <p:spPr>
          <a:xfrm>
            <a:off x="7200286" y="2132856"/>
            <a:ext cx="108018"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Rectangle 13"/>
              <p:cNvSpPr/>
              <p:nvPr/>
            </p:nvSpPr>
            <p:spPr>
              <a:xfrm>
                <a:off x="7051621" y="2132856"/>
                <a:ext cx="53957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a:latin typeface="Cambria Math" panose="02040503050406030204" pitchFamily="18" charset="0"/>
                            </a:rPr>
                          </m:ctrlPr>
                        </m:sSubPr>
                        <m:e>
                          <m:r>
                            <a:rPr lang="en-GB" sz="1200" i="1">
                              <a:latin typeface="Cambria Math"/>
                            </a:rPr>
                            <m:t>𝑉</m:t>
                          </m:r>
                        </m:e>
                        <m:sub>
                          <m:r>
                            <a:rPr lang="en-GB" sz="1200" i="1">
                              <a:latin typeface="Cambria Math"/>
                            </a:rPr>
                            <m:t>𝑚𝑎𝑥</m:t>
                          </m:r>
                        </m:sub>
                      </m:sSub>
                    </m:oMath>
                  </m:oMathPara>
                </a14:m>
                <a:endParaRPr lang="en-GB" sz="1200" dirty="0"/>
              </a:p>
            </p:txBody>
          </p:sp>
        </mc:Choice>
        <mc:Fallback xmlns="">
          <p:sp>
            <p:nvSpPr>
              <p:cNvPr id="14" name="Rectangle 13"/>
              <p:cNvSpPr>
                <a:spLocks noRot="1" noChangeAspect="1" noMove="1" noResize="1" noEditPoints="1" noAdjustHandles="1" noChangeArrowheads="1" noChangeShapeType="1" noTextEdit="1"/>
              </p:cNvSpPr>
              <p:nvPr/>
            </p:nvSpPr>
            <p:spPr>
              <a:xfrm>
                <a:off x="7051621" y="2132856"/>
                <a:ext cx="539570" cy="276999"/>
              </a:xfrm>
              <a:prstGeom prst="rect">
                <a:avLst/>
              </a:prstGeom>
              <a:blipFill rotWithShape="1">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241558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381000"/>
            <a:ext cx="8064895" cy="1077218"/>
          </a:xfrm>
          <a:prstGeom prst="rect">
            <a:avLst/>
          </a:prstGeom>
          <a:noFill/>
        </p:spPr>
        <p:txBody>
          <a:bodyPr wrap="square" rtlCol="0">
            <a:spAutoFit/>
          </a:bodyPr>
          <a:lstStyle/>
          <a:p>
            <a:pPr algn="ctr"/>
            <a:r>
              <a:rPr lang="en-GB" sz="3200" b="1" dirty="0"/>
              <a:t>Numerical integration methods to differential equations</a:t>
            </a:r>
          </a:p>
        </p:txBody>
      </p:sp>
      <p:sp>
        <p:nvSpPr>
          <p:cNvPr id="4" name="TextBox 3"/>
          <p:cNvSpPr txBox="1"/>
          <p:nvPr/>
        </p:nvSpPr>
        <p:spPr>
          <a:xfrm>
            <a:off x="3779912" y="2214029"/>
            <a:ext cx="1473480" cy="369332"/>
          </a:xfrm>
          <a:prstGeom prst="rect">
            <a:avLst/>
          </a:prstGeom>
          <a:noFill/>
        </p:spPr>
        <p:txBody>
          <a:bodyPr wrap="none" rtlCol="0">
            <a:spAutoFit/>
          </a:bodyPr>
          <a:lstStyle/>
          <a:p>
            <a:r>
              <a:rPr lang="en-GB" dirty="0"/>
              <a:t>dx/</a:t>
            </a:r>
            <a:r>
              <a:rPr lang="en-GB" dirty="0" err="1"/>
              <a:t>dt</a:t>
            </a:r>
            <a:r>
              <a:rPr lang="en-GB" dirty="0"/>
              <a:t> = f(x, t)</a:t>
            </a:r>
          </a:p>
        </p:txBody>
      </p:sp>
      <mc:AlternateContent xmlns:mc="http://schemas.openxmlformats.org/markup-compatibility/2006" xmlns:a14="http://schemas.microsoft.com/office/drawing/2010/main">
        <mc:Choice Requires="a14">
          <p:sp>
            <p:nvSpPr>
              <p:cNvPr id="5" name="TextBox 4"/>
              <p:cNvSpPr txBox="1"/>
              <p:nvPr/>
            </p:nvSpPr>
            <p:spPr>
              <a:xfrm>
                <a:off x="3770294" y="2727229"/>
                <a:ext cx="1527982" cy="369332"/>
              </a:xfrm>
              <a:prstGeom prst="rect">
                <a:avLst/>
              </a:prstGeom>
              <a:noFill/>
            </p:spPr>
            <p:txBody>
              <a:bodyPr wrap="none" rtlCol="0">
                <a:spAutoFit/>
              </a:bodyPr>
              <a:lstStyle/>
              <a:p>
                <a14:m>
                  <m:oMath xmlns:m="http://schemas.openxmlformats.org/officeDocument/2006/math">
                    <m:r>
                      <a:rPr lang="en-GB" i="1" smtClean="0">
                        <a:latin typeface="Cambria Math"/>
                        <a:ea typeface="Cambria Math"/>
                      </a:rPr>
                      <m:t>∆</m:t>
                    </m:r>
                  </m:oMath>
                </a14:m>
                <a:r>
                  <a:rPr lang="en-GB" dirty="0"/>
                  <a:t>x/</a:t>
                </a:r>
                <a14:m>
                  <m:oMath xmlns:m="http://schemas.openxmlformats.org/officeDocument/2006/math">
                    <m:r>
                      <a:rPr lang="en-GB" i="1" dirty="0" smtClean="0">
                        <a:latin typeface="Cambria Math"/>
                        <a:ea typeface="Cambria Math"/>
                      </a:rPr>
                      <m:t>∆</m:t>
                    </m:r>
                  </m:oMath>
                </a14:m>
                <a:r>
                  <a:rPr lang="en-GB" dirty="0"/>
                  <a:t>t </a:t>
                </a:r>
                <a14:m>
                  <m:oMath xmlns:m="http://schemas.openxmlformats.org/officeDocument/2006/math">
                    <m:r>
                      <a:rPr lang="en-GB" i="1" smtClean="0">
                        <a:latin typeface="Cambria Math"/>
                        <a:ea typeface="Cambria Math"/>
                      </a:rPr>
                      <m:t>≈</m:t>
                    </m:r>
                  </m:oMath>
                </a14:m>
                <a:r>
                  <a:rPr lang="en-GB" dirty="0"/>
                  <a:t> f(x, t)</a:t>
                </a:r>
              </a:p>
            </p:txBody>
          </p:sp>
        </mc:Choice>
        <mc:Fallback xmlns="">
          <p:sp>
            <p:nvSpPr>
              <p:cNvPr id="5" name="TextBox 4"/>
              <p:cNvSpPr txBox="1">
                <a:spLocks noRot="1" noChangeAspect="1" noMove="1" noResize="1" noEditPoints="1" noAdjustHandles="1" noChangeArrowheads="1" noChangeShapeType="1" noTextEdit="1"/>
              </p:cNvSpPr>
              <p:nvPr/>
            </p:nvSpPr>
            <p:spPr>
              <a:xfrm>
                <a:off x="3770294" y="2727229"/>
                <a:ext cx="1527982" cy="369332"/>
              </a:xfrm>
              <a:prstGeom prst="rect">
                <a:avLst/>
              </a:prstGeom>
              <a:blipFill rotWithShape="1">
                <a:blip r:embed="rId2"/>
                <a:stretch>
                  <a:fillRect t="-8197" r="-2789"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259632" y="3303293"/>
                <a:ext cx="2153154" cy="369332"/>
              </a:xfrm>
              <a:prstGeom prst="rect">
                <a:avLst/>
              </a:prstGeom>
            </p:spPr>
            <p:txBody>
              <a:bodyPr wrap="none">
                <a:spAutoFit/>
              </a:bodyPr>
              <a:lstStyle/>
              <a:p>
                <a14:m>
                  <m:oMath xmlns:m="http://schemas.openxmlformats.org/officeDocument/2006/math">
                    <m:r>
                      <a:rPr lang="en-GB" i="1">
                        <a:latin typeface="Cambria Math"/>
                        <a:ea typeface="Cambria Math"/>
                      </a:rPr>
                      <m:t>∆</m:t>
                    </m:r>
                  </m:oMath>
                </a14:m>
                <a:r>
                  <a:rPr lang="en-GB" dirty="0"/>
                  <a:t>x = x(t +</a:t>
                </a:r>
                <a:r>
                  <a:rPr lang="en-GB" dirty="0">
                    <a:ea typeface="Cambria Math"/>
                  </a:rPr>
                  <a:t> </a:t>
                </a:r>
                <a14:m>
                  <m:oMath xmlns:m="http://schemas.openxmlformats.org/officeDocument/2006/math">
                    <m:r>
                      <a:rPr lang="en-GB" i="1" dirty="0">
                        <a:latin typeface="Cambria Math"/>
                        <a:ea typeface="Cambria Math"/>
                      </a:rPr>
                      <m:t>∆</m:t>
                    </m:r>
                  </m:oMath>
                </a14:m>
                <a:r>
                  <a:rPr lang="en-GB" dirty="0"/>
                  <a:t>t) – x(t) </a:t>
                </a:r>
              </a:p>
            </p:txBody>
          </p:sp>
        </mc:Choice>
        <mc:Fallback xmlns="">
          <p:sp>
            <p:nvSpPr>
              <p:cNvPr id="6" name="Rectangle 5"/>
              <p:cNvSpPr>
                <a:spLocks noRot="1" noChangeAspect="1" noMove="1" noResize="1" noEditPoints="1" noAdjustHandles="1" noChangeArrowheads="1" noChangeShapeType="1" noTextEdit="1"/>
              </p:cNvSpPr>
              <p:nvPr/>
            </p:nvSpPr>
            <p:spPr>
              <a:xfrm>
                <a:off x="1259632" y="3303293"/>
                <a:ext cx="2153154" cy="369332"/>
              </a:xfrm>
              <a:prstGeom prst="rect">
                <a:avLst/>
              </a:prstGeom>
              <a:blipFill rotWithShape="1">
                <a:blip r:embed="rId3"/>
                <a:stretch>
                  <a:fillRect t="-8333" r="-11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763522" y="3301663"/>
                <a:ext cx="2890535" cy="923330"/>
              </a:xfrm>
              <a:prstGeom prst="rect">
                <a:avLst/>
              </a:prstGeom>
            </p:spPr>
            <p:txBody>
              <a:bodyPr wrap="none">
                <a:spAutoFit/>
              </a:bodyPr>
              <a:lstStyle/>
              <a:p>
                <a:r>
                  <a:rPr lang="en-GB" dirty="0"/>
                  <a:t>x(t +</a:t>
                </a:r>
                <a:r>
                  <a:rPr lang="en-GB" dirty="0">
                    <a:ea typeface="Cambria Math"/>
                  </a:rPr>
                  <a:t> </a:t>
                </a:r>
                <a14:m>
                  <m:oMath xmlns:m="http://schemas.openxmlformats.org/officeDocument/2006/math">
                    <m:r>
                      <a:rPr lang="en-GB" i="1" dirty="0">
                        <a:latin typeface="Cambria Math"/>
                        <a:ea typeface="Cambria Math"/>
                      </a:rPr>
                      <m:t>∆</m:t>
                    </m:r>
                  </m:oMath>
                </a14:m>
                <a:r>
                  <a:rPr lang="en-GB" dirty="0"/>
                  <a:t>t) – x(t) = </a:t>
                </a:r>
                <a14:m>
                  <m:oMath xmlns:m="http://schemas.openxmlformats.org/officeDocument/2006/math">
                    <m:r>
                      <a:rPr lang="en-GB" i="1" dirty="0">
                        <a:latin typeface="Cambria Math"/>
                        <a:ea typeface="Cambria Math"/>
                      </a:rPr>
                      <m:t>∆</m:t>
                    </m:r>
                  </m:oMath>
                </a14:m>
                <a:r>
                  <a:rPr lang="en-GB" dirty="0"/>
                  <a:t>t f(x(t), t)</a:t>
                </a:r>
              </a:p>
              <a:p>
                <a:endParaRPr lang="en-GB" dirty="0"/>
              </a:p>
              <a:p>
                <a:r>
                  <a:rPr lang="en-GB" dirty="0"/>
                  <a:t>X(t +</a:t>
                </a:r>
                <a:r>
                  <a:rPr lang="en-GB" dirty="0">
                    <a:ea typeface="Cambria Math"/>
                  </a:rPr>
                  <a:t> </a:t>
                </a:r>
                <a14:m>
                  <m:oMath xmlns:m="http://schemas.openxmlformats.org/officeDocument/2006/math">
                    <m:r>
                      <a:rPr lang="en-GB" i="1" dirty="0">
                        <a:latin typeface="Cambria Math"/>
                        <a:ea typeface="Cambria Math"/>
                      </a:rPr>
                      <m:t>∆</m:t>
                    </m:r>
                  </m:oMath>
                </a14:m>
                <a:r>
                  <a:rPr lang="en-GB" dirty="0"/>
                  <a:t>t) = x(t) + </a:t>
                </a:r>
                <a14:m>
                  <m:oMath xmlns:m="http://schemas.openxmlformats.org/officeDocument/2006/math">
                    <m:r>
                      <a:rPr lang="en-GB" i="1" dirty="0">
                        <a:latin typeface="Cambria Math"/>
                        <a:ea typeface="Cambria Math"/>
                      </a:rPr>
                      <m:t>∆</m:t>
                    </m:r>
                  </m:oMath>
                </a14:m>
                <a:r>
                  <a:rPr lang="en-GB" dirty="0"/>
                  <a:t>t f(x(t), t)</a:t>
                </a:r>
              </a:p>
            </p:txBody>
          </p:sp>
        </mc:Choice>
        <mc:Fallback xmlns="">
          <p:sp>
            <p:nvSpPr>
              <p:cNvPr id="7" name="Rectangle 6"/>
              <p:cNvSpPr>
                <a:spLocks noRot="1" noChangeAspect="1" noMove="1" noResize="1" noEditPoints="1" noAdjustHandles="1" noChangeArrowheads="1" noChangeShapeType="1" noTextEdit="1"/>
              </p:cNvSpPr>
              <p:nvPr/>
            </p:nvSpPr>
            <p:spPr>
              <a:xfrm>
                <a:off x="3763522" y="3301663"/>
                <a:ext cx="2890535" cy="923330"/>
              </a:xfrm>
              <a:prstGeom prst="rect">
                <a:avLst/>
              </a:prstGeom>
              <a:blipFill rotWithShape="1">
                <a:blip r:embed="rId4"/>
                <a:stretch>
                  <a:fillRect l="-1684" t="-3311" r="-842" b="-993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93777" y="4419600"/>
                <a:ext cx="7416823" cy="646331"/>
              </a:xfrm>
              <a:prstGeom prst="rect">
                <a:avLst/>
              </a:prstGeom>
            </p:spPr>
            <p:txBody>
              <a:bodyPr wrap="square">
                <a:spAutoFit/>
              </a:bodyPr>
              <a:lstStyle/>
              <a:p>
                <a14:m>
                  <m:oMath xmlns:m="http://schemas.openxmlformats.org/officeDocument/2006/math">
                    <m:r>
                      <a:rPr lang="en-GB" i="1" dirty="0">
                        <a:latin typeface="Cambria Math"/>
                        <a:ea typeface="Cambria Math"/>
                      </a:rPr>
                      <m:t>∆</m:t>
                    </m:r>
                  </m:oMath>
                </a14:m>
                <a:r>
                  <a:rPr lang="en-GB" dirty="0"/>
                  <a:t>t (step size) has to be sufficiently small to avoid numerical errors, but not too small to be computationally expensive!</a:t>
                </a:r>
              </a:p>
            </p:txBody>
          </p:sp>
        </mc:Choice>
        <mc:Fallback xmlns="">
          <p:sp>
            <p:nvSpPr>
              <p:cNvPr id="8" name="Rectangle 7"/>
              <p:cNvSpPr>
                <a:spLocks noRot="1" noChangeAspect="1" noMove="1" noResize="1" noEditPoints="1" noAdjustHandles="1" noChangeArrowheads="1" noChangeShapeType="1" noTextEdit="1"/>
              </p:cNvSpPr>
              <p:nvPr/>
            </p:nvSpPr>
            <p:spPr>
              <a:xfrm>
                <a:off x="1193777" y="4419600"/>
                <a:ext cx="7416823" cy="646331"/>
              </a:xfrm>
              <a:prstGeom prst="rect">
                <a:avLst/>
              </a:prstGeom>
              <a:blipFill>
                <a:blip r:embed="rId5"/>
                <a:stretch>
                  <a:fillRect l="-740" t="-4717" b="-14151"/>
                </a:stretch>
              </a:blipFill>
            </p:spPr>
            <p:txBody>
              <a:bodyPr/>
              <a:lstStyle/>
              <a:p>
                <a:r>
                  <a:rPr lang="en-GB">
                    <a:noFill/>
                  </a:rPr>
                  <a:t> </a:t>
                </a:r>
              </a:p>
            </p:txBody>
          </p:sp>
        </mc:Fallback>
      </mc:AlternateContent>
      <p:sp>
        <p:nvSpPr>
          <p:cNvPr id="9" name="TextBox 8"/>
          <p:cNvSpPr txBox="1"/>
          <p:nvPr/>
        </p:nvSpPr>
        <p:spPr>
          <a:xfrm>
            <a:off x="6073031" y="1896486"/>
            <a:ext cx="2659702" cy="369332"/>
          </a:xfrm>
          <a:prstGeom prst="rect">
            <a:avLst/>
          </a:prstGeom>
          <a:noFill/>
        </p:spPr>
        <p:txBody>
          <a:bodyPr wrap="none" rtlCol="0">
            <a:spAutoFit/>
          </a:bodyPr>
          <a:lstStyle/>
          <a:p>
            <a:r>
              <a:rPr lang="en-GB" i="1" dirty="0"/>
              <a:t>Finite difference method</a:t>
            </a:r>
          </a:p>
        </p:txBody>
      </p:sp>
      <p:sp>
        <p:nvSpPr>
          <p:cNvPr id="10" name="TextBox 9"/>
          <p:cNvSpPr txBox="1"/>
          <p:nvPr/>
        </p:nvSpPr>
        <p:spPr>
          <a:xfrm>
            <a:off x="1181631" y="1550187"/>
            <a:ext cx="5373009" cy="369332"/>
          </a:xfrm>
          <a:prstGeom prst="rect">
            <a:avLst/>
          </a:prstGeom>
          <a:noFill/>
        </p:spPr>
        <p:txBody>
          <a:bodyPr wrap="none" rtlCol="0">
            <a:spAutoFit/>
          </a:bodyPr>
          <a:lstStyle/>
          <a:p>
            <a:r>
              <a:rPr lang="en-GB" dirty="0"/>
              <a:t>(Forward) Euler’s method (</a:t>
            </a:r>
            <a:r>
              <a:rPr lang="en-US" dirty="0"/>
              <a:t>iterative numerical scheme)</a:t>
            </a:r>
            <a:r>
              <a:rPr lang="en-GB" dirty="0"/>
              <a:t>:</a:t>
            </a:r>
          </a:p>
        </p:txBody>
      </p:sp>
      <p:sp>
        <p:nvSpPr>
          <p:cNvPr id="11" name="TextBox 10"/>
          <p:cNvSpPr txBox="1"/>
          <p:nvPr/>
        </p:nvSpPr>
        <p:spPr>
          <a:xfrm>
            <a:off x="649282" y="5906401"/>
            <a:ext cx="7226658" cy="584775"/>
          </a:xfrm>
          <a:prstGeom prst="rect">
            <a:avLst/>
          </a:prstGeom>
          <a:noFill/>
        </p:spPr>
        <p:txBody>
          <a:bodyPr wrap="none" rtlCol="0">
            <a:spAutoFit/>
          </a:bodyPr>
          <a:lstStyle/>
          <a:p>
            <a:r>
              <a:rPr lang="en-GB" sz="1600" i="1" dirty="0"/>
              <a:t>Check out more accurate (e.g. with adaptive time step) numerical algorithms: </a:t>
            </a:r>
          </a:p>
          <a:p>
            <a:r>
              <a:rPr lang="en-GB" sz="1600" i="1" dirty="0"/>
              <a:t>e.g. </a:t>
            </a:r>
            <a:r>
              <a:rPr lang="en-GB" sz="1600" i="1" dirty="0" err="1"/>
              <a:t>Runge-Kutta</a:t>
            </a:r>
            <a:r>
              <a:rPr lang="en-GB" sz="1600" i="1" dirty="0"/>
              <a:t> 2, </a:t>
            </a:r>
            <a:r>
              <a:rPr lang="en-GB" sz="1600" i="1" dirty="0" err="1"/>
              <a:t>Runge</a:t>
            </a:r>
            <a:r>
              <a:rPr lang="en-GB" sz="1600" i="1" dirty="0"/>
              <a:t> </a:t>
            </a:r>
            <a:r>
              <a:rPr lang="en-GB" sz="1600" i="1" dirty="0" err="1"/>
              <a:t>Kutta</a:t>
            </a:r>
            <a:r>
              <a:rPr lang="en-GB" sz="1600" i="1" dirty="0"/>
              <a:t> 4.</a:t>
            </a:r>
          </a:p>
        </p:txBody>
      </p:sp>
      <p:sp>
        <p:nvSpPr>
          <p:cNvPr id="13" name="TextBox 12"/>
          <p:cNvSpPr txBox="1"/>
          <p:nvPr/>
        </p:nvSpPr>
        <p:spPr>
          <a:xfrm>
            <a:off x="1187624" y="5112720"/>
            <a:ext cx="595035" cy="369332"/>
          </a:xfrm>
          <a:prstGeom prst="rect">
            <a:avLst/>
          </a:prstGeom>
          <a:noFill/>
        </p:spPr>
        <p:txBody>
          <a:bodyPr wrap="none" rtlCol="0">
            <a:spAutoFit/>
          </a:bodyPr>
          <a:lstStyle/>
          <a:p>
            <a:r>
              <a:rPr lang="en-GB" dirty="0"/>
              <a:t>E.g.</a:t>
            </a:r>
          </a:p>
        </p:txBody>
      </p:sp>
      <mc:AlternateContent xmlns:mc="http://schemas.openxmlformats.org/markup-compatibility/2006" xmlns:a14="http://schemas.microsoft.com/office/drawing/2010/main">
        <mc:Choice Requires="a14">
          <p:sp>
            <p:nvSpPr>
              <p:cNvPr id="14" name="Rectangle 13"/>
              <p:cNvSpPr/>
              <p:nvPr/>
            </p:nvSpPr>
            <p:spPr>
              <a:xfrm>
                <a:off x="5959795" y="4987429"/>
                <a:ext cx="2886175" cy="6199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𝑓</m:t>
                      </m:r>
                      <m:d>
                        <m:dPr>
                          <m:ctrlPr>
                            <a:rPr lang="en-GB" b="0" i="1" smtClean="0">
                              <a:latin typeface="Cambria Math" panose="02040503050406030204" pitchFamily="18" charset="0"/>
                            </a:rPr>
                          </m:ctrlPr>
                        </m:dPr>
                        <m:e>
                          <m:r>
                            <a:rPr lang="en-GB" b="0" i="1" smtClean="0">
                              <a:latin typeface="Cambria Math"/>
                            </a:rPr>
                            <m:t>𝑉</m:t>
                          </m:r>
                          <m:d>
                            <m:dPr>
                              <m:ctrlPr>
                                <a:rPr lang="en-GB" b="0" i="1" smtClean="0">
                                  <a:latin typeface="Cambria Math" panose="02040503050406030204" pitchFamily="18" charset="0"/>
                                </a:rPr>
                              </m:ctrlPr>
                            </m:dPr>
                            <m:e>
                              <m:r>
                                <a:rPr lang="en-GB" b="0" i="1" smtClean="0">
                                  <a:latin typeface="Cambria Math"/>
                                </a:rPr>
                                <m:t>𝑡</m:t>
                              </m:r>
                            </m:e>
                          </m:d>
                          <m:r>
                            <a:rPr lang="en-GB" b="0" i="1" smtClean="0">
                              <a:latin typeface="Cambria Math"/>
                            </a:rPr>
                            <m:t>,</m:t>
                          </m:r>
                          <m:r>
                            <a:rPr lang="en-GB" b="0" i="1" smtClean="0">
                              <a:latin typeface="Cambria Math"/>
                            </a:rPr>
                            <m:t>𝑡</m:t>
                          </m:r>
                        </m:e>
                      </m:d>
                      <m:r>
                        <a:rPr lang="en-GB" b="0" i="1" smtClean="0">
                          <a:latin typeface="Cambria Math"/>
                        </a:rPr>
                        <m:t>=</m:t>
                      </m:r>
                      <m:r>
                        <a:rPr lang="en-GB" i="1">
                          <a:latin typeface="Cambria Math"/>
                        </a:rPr>
                        <m:t>−</m:t>
                      </m:r>
                      <m:f>
                        <m:fPr>
                          <m:ctrlPr>
                            <a:rPr lang="en-GB" i="1">
                              <a:latin typeface="Cambria Math" panose="02040503050406030204" pitchFamily="18" charset="0"/>
                            </a:rPr>
                          </m:ctrlPr>
                        </m:fPr>
                        <m:num>
                          <m:r>
                            <a:rPr lang="en-GB" i="1">
                              <a:latin typeface="Cambria Math"/>
                            </a:rPr>
                            <m:t>(</m:t>
                          </m:r>
                          <m:r>
                            <a:rPr lang="en-GB" i="1">
                              <a:latin typeface="Cambria Math"/>
                            </a:rPr>
                            <m:t>𝑉</m:t>
                          </m:r>
                          <m:r>
                            <a:rPr lang="en-GB" b="0" i="1" smtClean="0">
                              <a:latin typeface="Cambria Math"/>
                            </a:rPr>
                            <m:t>(</m:t>
                          </m:r>
                          <m:r>
                            <a:rPr lang="en-GB" b="0" i="1" smtClean="0">
                              <a:latin typeface="Cambria Math"/>
                            </a:rPr>
                            <m:t>𝑡</m:t>
                          </m:r>
                          <m:r>
                            <a:rPr lang="en-GB" b="0" i="1" smtClean="0">
                              <a:latin typeface="Cambria Math"/>
                            </a:rPr>
                            <m:t>)−</m:t>
                          </m:r>
                          <m:sSub>
                            <m:sSubPr>
                              <m:ctrlPr>
                                <a:rPr lang="en-GB" i="1">
                                  <a:latin typeface="Cambria Math" panose="02040503050406030204" pitchFamily="18" charset="0"/>
                                </a:rPr>
                              </m:ctrlPr>
                            </m:sSubPr>
                            <m:e>
                              <m:r>
                                <a:rPr lang="en-GB" i="1">
                                  <a:latin typeface="Cambria Math"/>
                                </a:rPr>
                                <m:t>𝑉</m:t>
                              </m:r>
                            </m:e>
                            <m:sub>
                              <m:r>
                                <a:rPr lang="en-GB" i="1">
                                  <a:latin typeface="Cambria Math"/>
                                </a:rPr>
                                <m:t>𝑠𝑠</m:t>
                              </m:r>
                            </m:sub>
                          </m:sSub>
                          <m:r>
                            <a:rPr lang="en-GB" i="1">
                              <a:latin typeface="Cambria Math"/>
                            </a:rPr>
                            <m:t>)</m:t>
                          </m:r>
                        </m:num>
                        <m:den>
                          <m:r>
                            <a:rPr lang="en-GB" i="1">
                              <a:latin typeface="Cambria Math"/>
                            </a:rPr>
                            <m:t>𝑅𝐶</m:t>
                          </m:r>
                        </m:den>
                      </m:f>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5959795" y="4987429"/>
                <a:ext cx="2886175" cy="619913"/>
              </a:xfrm>
              <a:prstGeom prst="rect">
                <a:avLst/>
              </a:prstGeom>
              <a:blipFill rotWithShape="1">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977103" y="5147900"/>
                <a:ext cx="32689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𝑉</m:t>
                      </m:r>
                      <m:d>
                        <m:dPr>
                          <m:ctrlPr>
                            <a:rPr lang="en-GB" b="0" i="1" smtClean="0">
                              <a:latin typeface="Cambria Math" panose="02040503050406030204" pitchFamily="18" charset="0"/>
                            </a:rPr>
                          </m:ctrlPr>
                        </m:dPr>
                        <m:e>
                          <m:r>
                            <a:rPr lang="en-GB" b="0" i="1" smtClean="0">
                              <a:latin typeface="Cambria Math"/>
                            </a:rPr>
                            <m:t>𝑡</m:t>
                          </m:r>
                          <m:r>
                            <a:rPr lang="en-GB" b="0" i="1" smtClean="0">
                              <a:latin typeface="Cambria Math"/>
                            </a:rPr>
                            <m:t>+∆</m:t>
                          </m:r>
                          <m:r>
                            <a:rPr lang="en-GB" i="1">
                              <a:latin typeface="Cambria Math"/>
                              <a:ea typeface="Cambria Math"/>
                            </a:rPr>
                            <m:t>𝑡</m:t>
                          </m:r>
                        </m:e>
                      </m:d>
                      <m:r>
                        <a:rPr lang="en-GB" b="0" i="1" smtClean="0">
                          <a:latin typeface="Cambria Math"/>
                        </a:rPr>
                        <m:t>=</m:t>
                      </m:r>
                      <m:r>
                        <a:rPr lang="en-GB" b="0" i="1" smtClean="0">
                          <a:latin typeface="Cambria Math"/>
                        </a:rPr>
                        <m:t>𝑉</m:t>
                      </m:r>
                      <m:d>
                        <m:dPr>
                          <m:ctrlPr>
                            <a:rPr lang="en-GB" b="0" i="1" smtClean="0">
                              <a:latin typeface="Cambria Math" panose="02040503050406030204" pitchFamily="18" charset="0"/>
                            </a:rPr>
                          </m:ctrlPr>
                        </m:dPr>
                        <m:e>
                          <m:r>
                            <a:rPr lang="en-GB" b="0" i="1" smtClean="0">
                              <a:latin typeface="Cambria Math"/>
                            </a:rPr>
                            <m:t>𝑡</m:t>
                          </m:r>
                        </m:e>
                      </m:d>
                      <m:r>
                        <a:rPr lang="en-GB" b="0" i="1" smtClean="0">
                          <a:latin typeface="Cambria Math"/>
                        </a:rPr>
                        <m:t>+</m:t>
                      </m:r>
                      <m:r>
                        <a:rPr lang="en-GB" b="0" i="1" smtClean="0">
                          <a:latin typeface="Cambria Math"/>
                          <a:ea typeface="Cambria Math"/>
                        </a:rPr>
                        <m:t>∆</m:t>
                      </m:r>
                      <m:r>
                        <a:rPr lang="en-GB" b="0" i="1" smtClean="0">
                          <a:latin typeface="Cambria Math"/>
                          <a:ea typeface="Cambria Math"/>
                        </a:rPr>
                        <m:t>𝑡</m:t>
                      </m:r>
                      <m:r>
                        <a:rPr lang="en-GB" b="0" i="1" smtClean="0">
                          <a:latin typeface="Cambria Math"/>
                          <a:ea typeface="Cambria Math"/>
                        </a:rPr>
                        <m:t> </m:t>
                      </m:r>
                      <m:r>
                        <a:rPr lang="en-GB" b="0" i="1" smtClean="0">
                          <a:latin typeface="Cambria Math"/>
                          <a:ea typeface="Cambria Math"/>
                        </a:rPr>
                        <m:t>𝑓</m:t>
                      </m:r>
                      <m:r>
                        <a:rPr lang="en-GB" b="0" i="1" smtClean="0">
                          <a:latin typeface="Cambria Math"/>
                          <a:ea typeface="Cambria Math"/>
                        </a:rPr>
                        <m:t>(</m:t>
                      </m:r>
                      <m:r>
                        <a:rPr lang="en-GB" b="0" i="1" smtClean="0">
                          <a:latin typeface="Cambria Math"/>
                          <a:ea typeface="Cambria Math"/>
                        </a:rPr>
                        <m:t>𝑉</m:t>
                      </m:r>
                      <m:d>
                        <m:dPr>
                          <m:ctrlPr>
                            <a:rPr lang="en-GB" b="0" i="1" smtClean="0">
                              <a:latin typeface="Cambria Math" panose="02040503050406030204" pitchFamily="18" charset="0"/>
                              <a:ea typeface="Cambria Math"/>
                            </a:rPr>
                          </m:ctrlPr>
                        </m:dPr>
                        <m:e>
                          <m:r>
                            <a:rPr lang="en-GB" b="0" i="1" smtClean="0">
                              <a:latin typeface="Cambria Math"/>
                              <a:ea typeface="Cambria Math"/>
                            </a:rPr>
                            <m:t>𝑡</m:t>
                          </m:r>
                        </m:e>
                      </m:d>
                      <m:r>
                        <a:rPr lang="en-GB" b="0" i="1" smtClean="0">
                          <a:latin typeface="Cambria Math"/>
                          <a:ea typeface="Cambria Math"/>
                        </a:rPr>
                        <m:t>)</m:t>
                      </m:r>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1977103" y="5147900"/>
                <a:ext cx="3268908" cy="369332"/>
              </a:xfrm>
              <a:prstGeom prst="rect">
                <a:avLst/>
              </a:prstGeom>
              <a:blipFill rotWithShape="1">
                <a:blip r:embed="rId7"/>
                <a:stretch>
                  <a:fillRect b="-13115"/>
                </a:stretch>
              </a:blipFill>
            </p:spPr>
            <p:txBody>
              <a:bodyPr/>
              <a:lstStyle/>
              <a:p>
                <a:r>
                  <a:rPr lang="en-GB">
                    <a:noFill/>
                  </a:rPr>
                  <a:t> </a:t>
                </a:r>
              </a:p>
            </p:txBody>
          </p:sp>
        </mc:Fallback>
      </mc:AlternateContent>
    </p:spTree>
    <p:extLst>
      <p:ext uri="{BB962C8B-B14F-4D97-AF65-F5344CB8AC3E}">
        <p14:creationId xmlns:p14="http://schemas.microsoft.com/office/powerpoint/2010/main" val="1767167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1265" y="347990"/>
            <a:ext cx="4759188" cy="461665"/>
          </a:xfrm>
          <a:prstGeom prst="rect">
            <a:avLst/>
          </a:prstGeom>
          <a:noFill/>
        </p:spPr>
        <p:txBody>
          <a:bodyPr wrap="none" rtlCol="0">
            <a:spAutoFit/>
          </a:bodyPr>
          <a:lstStyle/>
          <a:p>
            <a:r>
              <a:rPr lang="en-GB" sz="2400" b="1" dirty="0"/>
              <a:t>Numerical integration with MATLAB</a:t>
            </a:r>
          </a:p>
        </p:txBody>
      </p:sp>
      <p:sp>
        <p:nvSpPr>
          <p:cNvPr id="3" name="TextBox 2"/>
          <p:cNvSpPr txBox="1"/>
          <p:nvPr/>
        </p:nvSpPr>
        <p:spPr>
          <a:xfrm>
            <a:off x="827584" y="1075316"/>
            <a:ext cx="7493590" cy="369332"/>
          </a:xfrm>
          <a:prstGeom prst="rect">
            <a:avLst/>
          </a:prstGeom>
          <a:noFill/>
        </p:spPr>
        <p:txBody>
          <a:bodyPr wrap="none" rtlCol="0">
            <a:spAutoFit/>
          </a:bodyPr>
          <a:lstStyle/>
          <a:p>
            <a:r>
              <a:rPr lang="en-GB" dirty="0"/>
              <a:t>Euler’s numerical integration method (blue) compared to analytical solutions: </a:t>
            </a:r>
          </a:p>
        </p:txBody>
      </p:sp>
      <p:sp>
        <p:nvSpPr>
          <p:cNvPr id="4" name="Rectangle 3"/>
          <p:cNvSpPr/>
          <p:nvPr/>
        </p:nvSpPr>
        <p:spPr>
          <a:xfrm>
            <a:off x="827584" y="1652812"/>
            <a:ext cx="1349896" cy="1569660"/>
          </a:xfrm>
          <a:prstGeom prst="rect">
            <a:avLst/>
          </a:prstGeom>
        </p:spPr>
        <p:txBody>
          <a:bodyPr wrap="square">
            <a:spAutoFit/>
          </a:bodyPr>
          <a:lstStyle/>
          <a:p>
            <a:r>
              <a:rPr lang="fr-FR" sz="1600" dirty="0">
                <a:solidFill>
                  <a:srgbClr val="7030A0"/>
                </a:solidFill>
              </a:rPr>
              <a:t>&gt;&gt; </a:t>
            </a:r>
            <a:r>
              <a:rPr lang="fr-FR" sz="1600" dirty="0" err="1">
                <a:solidFill>
                  <a:srgbClr val="7030A0"/>
                </a:solidFill>
              </a:rPr>
              <a:t>Vss</a:t>
            </a:r>
            <a:r>
              <a:rPr lang="fr-FR" sz="1600" dirty="0">
                <a:solidFill>
                  <a:srgbClr val="7030A0"/>
                </a:solidFill>
              </a:rPr>
              <a:t>=10</a:t>
            </a:r>
          </a:p>
          <a:p>
            <a:r>
              <a:rPr lang="fr-FR" sz="1600" dirty="0" err="1">
                <a:solidFill>
                  <a:srgbClr val="7030A0"/>
                </a:solidFill>
              </a:rPr>
              <a:t>Vss</a:t>
            </a:r>
            <a:r>
              <a:rPr lang="fr-FR" sz="1600" dirty="0">
                <a:solidFill>
                  <a:srgbClr val="7030A0"/>
                </a:solidFill>
              </a:rPr>
              <a:t> =</a:t>
            </a:r>
          </a:p>
          <a:p>
            <a:r>
              <a:rPr lang="fr-FR" sz="1600" dirty="0">
                <a:solidFill>
                  <a:srgbClr val="7030A0"/>
                </a:solidFill>
              </a:rPr>
              <a:t>    10</a:t>
            </a:r>
          </a:p>
          <a:p>
            <a:r>
              <a:rPr lang="fr-FR" sz="1600" dirty="0">
                <a:solidFill>
                  <a:srgbClr val="7030A0"/>
                </a:solidFill>
              </a:rPr>
              <a:t>&gt;&gt; tau=20</a:t>
            </a:r>
          </a:p>
          <a:p>
            <a:r>
              <a:rPr lang="fr-FR" sz="1600" dirty="0">
                <a:solidFill>
                  <a:srgbClr val="7030A0"/>
                </a:solidFill>
              </a:rPr>
              <a:t>tau =</a:t>
            </a:r>
          </a:p>
          <a:p>
            <a:r>
              <a:rPr lang="fr-FR" sz="1600" dirty="0">
                <a:solidFill>
                  <a:srgbClr val="7030A0"/>
                </a:solidFill>
              </a:rPr>
              <a:t>    20</a:t>
            </a:r>
            <a:endParaRPr lang="en-GB" sz="1600" dirty="0">
              <a:solidFill>
                <a:srgbClr val="7030A0"/>
              </a:solidFill>
            </a:endParaRPr>
          </a:p>
        </p:txBody>
      </p:sp>
      <p:sp>
        <p:nvSpPr>
          <p:cNvPr id="5" name="Rectangle 4"/>
          <p:cNvSpPr/>
          <p:nvPr/>
        </p:nvSpPr>
        <p:spPr>
          <a:xfrm>
            <a:off x="827584" y="3621197"/>
            <a:ext cx="4811216" cy="1569660"/>
          </a:xfrm>
          <a:prstGeom prst="rect">
            <a:avLst/>
          </a:prstGeom>
        </p:spPr>
        <p:txBody>
          <a:bodyPr wrap="square">
            <a:spAutoFit/>
          </a:bodyPr>
          <a:lstStyle/>
          <a:p>
            <a:r>
              <a:rPr lang="fr-FR" sz="1600" dirty="0">
                <a:solidFill>
                  <a:srgbClr val="7030A0"/>
                </a:solidFill>
              </a:rPr>
              <a:t>&gt;&gt; </a:t>
            </a:r>
            <a:r>
              <a:rPr lang="fr-FR" sz="1600" dirty="0" err="1">
                <a:solidFill>
                  <a:srgbClr val="7030A0"/>
                </a:solidFill>
              </a:rPr>
              <a:t>T_total</a:t>
            </a:r>
            <a:r>
              <a:rPr lang="fr-FR" sz="1600" dirty="0">
                <a:solidFill>
                  <a:srgbClr val="7030A0"/>
                </a:solidFill>
              </a:rPr>
              <a:t>=1000; </a:t>
            </a:r>
            <a:r>
              <a:rPr lang="fr-FR" sz="1600" dirty="0" err="1">
                <a:solidFill>
                  <a:srgbClr val="7030A0"/>
                </a:solidFill>
              </a:rPr>
              <a:t>dt</a:t>
            </a:r>
            <a:r>
              <a:rPr lang="fr-FR" sz="1600" dirty="0">
                <a:solidFill>
                  <a:srgbClr val="7030A0"/>
                </a:solidFill>
              </a:rPr>
              <a:t>=0.1; V=</a:t>
            </a:r>
            <a:r>
              <a:rPr lang="fr-FR" sz="1600" dirty="0" err="1">
                <a:solidFill>
                  <a:srgbClr val="7030A0"/>
                </a:solidFill>
              </a:rPr>
              <a:t>zeros</a:t>
            </a:r>
            <a:r>
              <a:rPr lang="fr-FR" sz="1600" dirty="0">
                <a:solidFill>
                  <a:srgbClr val="7030A0"/>
                </a:solidFill>
              </a:rPr>
              <a:t>(1,10*</a:t>
            </a:r>
            <a:r>
              <a:rPr lang="fr-FR" sz="1600" dirty="0" err="1">
                <a:solidFill>
                  <a:srgbClr val="7030A0"/>
                </a:solidFill>
              </a:rPr>
              <a:t>T_total</a:t>
            </a:r>
            <a:r>
              <a:rPr lang="fr-FR" sz="1600" dirty="0">
                <a:solidFill>
                  <a:srgbClr val="7030A0"/>
                </a:solidFill>
              </a:rPr>
              <a:t>);</a:t>
            </a:r>
          </a:p>
          <a:p>
            <a:r>
              <a:rPr lang="fr-FR" sz="1600" dirty="0">
                <a:solidFill>
                  <a:srgbClr val="7030A0"/>
                </a:solidFill>
              </a:rPr>
              <a:t>&gt;&gt; for t=1:T_total/</a:t>
            </a:r>
            <a:r>
              <a:rPr lang="fr-FR" sz="1600" dirty="0" err="1">
                <a:solidFill>
                  <a:srgbClr val="7030A0"/>
                </a:solidFill>
              </a:rPr>
              <a:t>dt</a:t>
            </a:r>
            <a:endParaRPr lang="fr-FR" sz="1600" dirty="0">
              <a:solidFill>
                <a:srgbClr val="7030A0"/>
              </a:solidFill>
            </a:endParaRPr>
          </a:p>
          <a:p>
            <a:r>
              <a:rPr lang="fr-FR" sz="1600" dirty="0">
                <a:solidFill>
                  <a:srgbClr val="7030A0"/>
                </a:solidFill>
              </a:rPr>
              <a:t>V(t+1)=V(t)+</a:t>
            </a:r>
            <a:r>
              <a:rPr lang="fr-FR" sz="1600" dirty="0" err="1">
                <a:solidFill>
                  <a:srgbClr val="7030A0"/>
                </a:solidFill>
              </a:rPr>
              <a:t>dt</a:t>
            </a:r>
            <a:r>
              <a:rPr lang="fr-FR" sz="1600" dirty="0">
                <a:solidFill>
                  <a:srgbClr val="7030A0"/>
                </a:solidFill>
              </a:rPr>
              <a:t>*(-(V(t)-</a:t>
            </a:r>
            <a:r>
              <a:rPr lang="fr-FR" sz="1600" dirty="0" err="1">
                <a:solidFill>
                  <a:srgbClr val="7030A0"/>
                </a:solidFill>
              </a:rPr>
              <a:t>Vss</a:t>
            </a:r>
            <a:r>
              <a:rPr lang="fr-FR" sz="1600" dirty="0">
                <a:solidFill>
                  <a:srgbClr val="7030A0"/>
                </a:solidFill>
              </a:rPr>
              <a:t>)/tau);</a:t>
            </a:r>
          </a:p>
          <a:p>
            <a:r>
              <a:rPr lang="fr-FR" sz="1600" dirty="0">
                <a:solidFill>
                  <a:srgbClr val="7030A0"/>
                </a:solidFill>
              </a:rPr>
              <a:t>end;</a:t>
            </a:r>
          </a:p>
          <a:p>
            <a:r>
              <a:rPr lang="fr-FR" sz="1600" dirty="0">
                <a:solidFill>
                  <a:srgbClr val="7030A0"/>
                </a:solidFill>
              </a:rPr>
              <a:t>&gt;&gt; plot(V)</a:t>
            </a:r>
          </a:p>
          <a:p>
            <a:r>
              <a:rPr lang="de-DE" sz="1600" dirty="0">
                <a:solidFill>
                  <a:srgbClr val="7030A0"/>
                </a:solidFill>
              </a:rPr>
              <a:t>&gt;&gt; xlabel('t (units)'); ylabel('V (volts)');</a:t>
            </a:r>
            <a:endParaRPr lang="en-GB" sz="1600" dirty="0">
              <a:solidFill>
                <a:srgbClr val="7030A0"/>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628800"/>
            <a:ext cx="3229675" cy="242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305" y="4086428"/>
            <a:ext cx="3207465" cy="2405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827584" y="5445224"/>
            <a:ext cx="5242896" cy="830997"/>
          </a:xfrm>
          <a:prstGeom prst="rect">
            <a:avLst/>
          </a:prstGeom>
        </p:spPr>
        <p:txBody>
          <a:bodyPr wrap="square">
            <a:spAutoFit/>
          </a:bodyPr>
          <a:lstStyle/>
          <a:p>
            <a:r>
              <a:rPr lang="en-GB" sz="1600" dirty="0">
                <a:solidFill>
                  <a:srgbClr val="7030A0"/>
                </a:solidFill>
              </a:rPr>
              <a:t>&gt;&gt; figure; </a:t>
            </a:r>
          </a:p>
          <a:p>
            <a:r>
              <a:rPr lang="en-GB" sz="1600" dirty="0">
                <a:solidFill>
                  <a:srgbClr val="7030A0"/>
                </a:solidFill>
              </a:rPr>
              <a:t>plot([0:dt:T_total],</a:t>
            </a:r>
            <a:r>
              <a:rPr lang="en-GB" sz="1600" dirty="0" err="1">
                <a:solidFill>
                  <a:srgbClr val="7030A0"/>
                </a:solidFill>
              </a:rPr>
              <a:t>Vss</a:t>
            </a:r>
            <a:r>
              <a:rPr lang="en-GB" sz="1600" dirty="0">
                <a:solidFill>
                  <a:srgbClr val="7030A0"/>
                </a:solidFill>
              </a:rPr>
              <a:t>-(Vss-0)*</a:t>
            </a:r>
            <a:r>
              <a:rPr lang="en-GB" sz="1600" dirty="0" err="1">
                <a:solidFill>
                  <a:srgbClr val="7030A0"/>
                </a:solidFill>
              </a:rPr>
              <a:t>exp</a:t>
            </a:r>
            <a:r>
              <a:rPr lang="en-GB" sz="1600" dirty="0">
                <a:solidFill>
                  <a:srgbClr val="7030A0"/>
                </a:solidFill>
              </a:rPr>
              <a:t>(-[0:dt:T_total]/tau),'g');</a:t>
            </a:r>
          </a:p>
          <a:p>
            <a:r>
              <a:rPr lang="en-GB" sz="1600" dirty="0">
                <a:solidFill>
                  <a:srgbClr val="7030A0"/>
                </a:solidFill>
              </a:rPr>
              <a:t>&gt;&gt; </a:t>
            </a:r>
            <a:r>
              <a:rPr lang="en-GB" sz="1600" dirty="0" err="1">
                <a:solidFill>
                  <a:srgbClr val="7030A0"/>
                </a:solidFill>
              </a:rPr>
              <a:t>xlabel</a:t>
            </a:r>
            <a:r>
              <a:rPr lang="en-GB" sz="1600" dirty="0">
                <a:solidFill>
                  <a:srgbClr val="7030A0"/>
                </a:solidFill>
              </a:rPr>
              <a:t>('t (units)'); </a:t>
            </a:r>
            <a:r>
              <a:rPr lang="en-GB" sz="1600" dirty="0" err="1">
                <a:solidFill>
                  <a:srgbClr val="7030A0"/>
                </a:solidFill>
              </a:rPr>
              <a:t>ylabel</a:t>
            </a:r>
            <a:r>
              <a:rPr lang="en-GB" sz="1600" dirty="0">
                <a:solidFill>
                  <a:srgbClr val="7030A0"/>
                </a:solidFill>
              </a:rPr>
              <a:t>('V (volts)');</a:t>
            </a:r>
          </a:p>
        </p:txBody>
      </p:sp>
    </p:spTree>
    <p:extLst>
      <p:ext uri="{BB962C8B-B14F-4D97-AF65-F5344CB8AC3E}">
        <p14:creationId xmlns:p14="http://schemas.microsoft.com/office/powerpoint/2010/main" val="426710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5400" y="990600"/>
            <a:ext cx="6699460" cy="4724400"/>
          </a:xfrm>
          <a:prstGeom prst="rect">
            <a:avLst/>
          </a:prstGeom>
        </p:spPr>
      </p:pic>
      <p:sp>
        <p:nvSpPr>
          <p:cNvPr id="4" name="TextBox 3"/>
          <p:cNvSpPr txBox="1"/>
          <p:nvPr/>
        </p:nvSpPr>
        <p:spPr>
          <a:xfrm>
            <a:off x="7162800" y="5867400"/>
            <a:ext cx="1417363" cy="338554"/>
          </a:xfrm>
          <a:prstGeom prst="rect">
            <a:avLst/>
          </a:prstGeom>
          <a:noFill/>
        </p:spPr>
        <p:txBody>
          <a:bodyPr wrap="none" rtlCol="0">
            <a:spAutoFit/>
          </a:bodyPr>
          <a:lstStyle/>
          <a:p>
            <a:r>
              <a:rPr lang="en-US" sz="1600" i="1" dirty="0"/>
              <a:t>Default layout</a:t>
            </a:r>
          </a:p>
        </p:txBody>
      </p:sp>
    </p:spTree>
    <p:extLst>
      <p:ext uri="{BB962C8B-B14F-4D97-AF65-F5344CB8AC3E}">
        <p14:creationId xmlns:p14="http://schemas.microsoft.com/office/powerpoint/2010/main" val="32540498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692696"/>
            <a:ext cx="6696744" cy="923330"/>
          </a:xfrm>
          <a:prstGeom prst="rect">
            <a:avLst/>
          </a:prstGeom>
          <a:noFill/>
        </p:spPr>
        <p:txBody>
          <a:bodyPr wrap="square" rtlCol="0">
            <a:spAutoFit/>
          </a:bodyPr>
          <a:lstStyle/>
          <a:p>
            <a:pPr algn="just"/>
            <a:r>
              <a:rPr lang="en-GB" dirty="0"/>
              <a:t>The MATLAB function “ode45” implements a (more complex, but more accurate) </a:t>
            </a:r>
            <a:r>
              <a:rPr lang="en-GB" dirty="0" err="1"/>
              <a:t>Runge-Kutta</a:t>
            </a:r>
            <a:r>
              <a:rPr lang="en-GB" dirty="0"/>
              <a:t> method with a variable/adaptive time step for efficient computation.</a:t>
            </a:r>
          </a:p>
        </p:txBody>
      </p:sp>
      <p:sp>
        <p:nvSpPr>
          <p:cNvPr id="3" name="Rectangle 2"/>
          <p:cNvSpPr/>
          <p:nvPr/>
        </p:nvSpPr>
        <p:spPr>
          <a:xfrm>
            <a:off x="1475656" y="2014478"/>
            <a:ext cx="5904656" cy="2862322"/>
          </a:xfrm>
          <a:prstGeom prst="rect">
            <a:avLst/>
          </a:prstGeom>
        </p:spPr>
        <p:txBody>
          <a:bodyPr wrap="square">
            <a:spAutoFit/>
          </a:bodyPr>
          <a:lstStyle/>
          <a:p>
            <a:r>
              <a:rPr lang="en-GB" dirty="0"/>
              <a:t>First, create a function file and save it as, say, </a:t>
            </a:r>
            <a:r>
              <a:rPr lang="en-GB" dirty="0" err="1"/>
              <a:t>F.m</a:t>
            </a:r>
            <a:r>
              <a:rPr lang="en-GB" dirty="0"/>
              <a:t> : </a:t>
            </a:r>
          </a:p>
          <a:p>
            <a:endParaRPr lang="en-GB" dirty="0"/>
          </a:p>
          <a:p>
            <a:r>
              <a:rPr lang="en-GB" dirty="0">
                <a:solidFill>
                  <a:srgbClr val="7030A0"/>
                </a:solidFill>
              </a:rPr>
              <a:t>function </a:t>
            </a:r>
            <a:r>
              <a:rPr lang="en-GB" dirty="0" err="1">
                <a:solidFill>
                  <a:srgbClr val="7030A0"/>
                </a:solidFill>
              </a:rPr>
              <a:t>f_V</a:t>
            </a:r>
            <a:r>
              <a:rPr lang="en-GB" dirty="0">
                <a:solidFill>
                  <a:srgbClr val="7030A0"/>
                </a:solidFill>
              </a:rPr>
              <a:t>=F(</a:t>
            </a:r>
            <a:r>
              <a:rPr lang="en-GB" dirty="0" err="1">
                <a:solidFill>
                  <a:srgbClr val="7030A0"/>
                </a:solidFill>
              </a:rPr>
              <a:t>t,V</a:t>
            </a:r>
            <a:r>
              <a:rPr lang="en-GB" dirty="0">
                <a:solidFill>
                  <a:srgbClr val="7030A0"/>
                </a:solidFill>
              </a:rPr>
              <a:t>)</a:t>
            </a:r>
          </a:p>
          <a:p>
            <a:r>
              <a:rPr lang="en-GB" dirty="0" err="1">
                <a:solidFill>
                  <a:srgbClr val="7030A0"/>
                </a:solidFill>
              </a:rPr>
              <a:t>f_V</a:t>
            </a:r>
            <a:r>
              <a:rPr lang="en-GB" dirty="0">
                <a:solidFill>
                  <a:srgbClr val="7030A0"/>
                </a:solidFill>
              </a:rPr>
              <a:t>=</a:t>
            </a:r>
            <a:r>
              <a:rPr lang="en-GB" dirty="0" err="1">
                <a:solidFill>
                  <a:srgbClr val="7030A0"/>
                </a:solidFill>
              </a:rPr>
              <a:t>zeros</a:t>
            </a:r>
            <a:r>
              <a:rPr lang="en-GB" dirty="0">
                <a:solidFill>
                  <a:srgbClr val="7030A0"/>
                </a:solidFill>
              </a:rPr>
              <a:t>(1,T_total); </a:t>
            </a:r>
          </a:p>
          <a:p>
            <a:r>
              <a:rPr lang="fr-FR" dirty="0" err="1">
                <a:solidFill>
                  <a:srgbClr val="7030A0"/>
                </a:solidFill>
              </a:rPr>
              <a:t>f_V</a:t>
            </a:r>
            <a:r>
              <a:rPr lang="fr-FR" dirty="0">
                <a:solidFill>
                  <a:srgbClr val="7030A0"/>
                </a:solidFill>
              </a:rPr>
              <a:t>=-(V-</a:t>
            </a:r>
            <a:r>
              <a:rPr lang="fr-FR" dirty="0" err="1">
                <a:solidFill>
                  <a:srgbClr val="7030A0"/>
                </a:solidFill>
              </a:rPr>
              <a:t>Vss</a:t>
            </a:r>
            <a:r>
              <a:rPr lang="fr-FR" dirty="0">
                <a:solidFill>
                  <a:srgbClr val="7030A0"/>
                </a:solidFill>
              </a:rPr>
              <a:t>)/tau;</a:t>
            </a:r>
          </a:p>
          <a:p>
            <a:endParaRPr lang="en-GB" dirty="0"/>
          </a:p>
          <a:p>
            <a:r>
              <a:rPr lang="en-GB" dirty="0"/>
              <a:t>Then: </a:t>
            </a:r>
          </a:p>
          <a:p>
            <a:endParaRPr lang="en-GB" dirty="0"/>
          </a:p>
          <a:p>
            <a:r>
              <a:rPr lang="de-DE" dirty="0">
                <a:solidFill>
                  <a:srgbClr val="7030A0"/>
                </a:solidFill>
              </a:rPr>
              <a:t>&gt;&gt; [t,V]=ode45('F',[0,T_total],0); </a:t>
            </a:r>
          </a:p>
          <a:p>
            <a:r>
              <a:rPr lang="de-DE" dirty="0">
                <a:solidFill>
                  <a:srgbClr val="7030A0"/>
                </a:solidFill>
              </a:rPr>
              <a:t>&gt;&gt; plot(V,‘r‘)</a:t>
            </a:r>
            <a:endParaRPr lang="en-GB" dirty="0">
              <a:solidFill>
                <a:srgbClr val="7030A0"/>
              </a:solidFill>
            </a:endParaRPr>
          </a:p>
        </p:txBody>
      </p:sp>
    </p:spTree>
    <p:extLst>
      <p:ext uri="{BB962C8B-B14F-4D97-AF65-F5344CB8AC3E}">
        <p14:creationId xmlns:p14="http://schemas.microsoft.com/office/powerpoint/2010/main" val="17932750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GB" sz="4000" b="1" dirty="0"/>
              <a:t>Key points and summary</a:t>
            </a:r>
          </a:p>
        </p:txBody>
      </p:sp>
      <p:sp>
        <p:nvSpPr>
          <p:cNvPr id="3" name="TextBox 2"/>
          <p:cNvSpPr txBox="1"/>
          <p:nvPr/>
        </p:nvSpPr>
        <p:spPr>
          <a:xfrm>
            <a:off x="685800" y="1371600"/>
            <a:ext cx="7848600"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Arial"/>
                <a:cs typeface="Arial"/>
              </a:rPr>
              <a:t>MATLAB built-in functions for statistics.</a:t>
            </a:r>
          </a:p>
          <a:p>
            <a:pPr marL="285750" indent="-285750" algn="just">
              <a:buFont typeface="Arial" panose="020B0604020202020204" pitchFamily="34" charset="0"/>
              <a:buChar char="•"/>
            </a:pPr>
            <a:r>
              <a:rPr lang="en-GB" sz="2000" dirty="0">
                <a:latin typeface="Arial"/>
                <a:cs typeface="Arial"/>
              </a:rPr>
              <a:t>Curve fitting of data using built-in functions </a:t>
            </a:r>
            <a:r>
              <a:rPr lang="en-GB" sz="2000" dirty="0" err="1">
                <a:latin typeface="Arial"/>
                <a:cs typeface="Arial"/>
              </a:rPr>
              <a:t>polyfit</a:t>
            </a:r>
            <a:r>
              <a:rPr lang="en-GB" sz="2000" dirty="0">
                <a:latin typeface="Arial"/>
                <a:cs typeface="Arial"/>
              </a:rPr>
              <a:t> and </a:t>
            </a:r>
            <a:r>
              <a:rPr lang="en-GB" sz="2000" dirty="0" err="1">
                <a:latin typeface="Arial"/>
                <a:cs typeface="Arial"/>
              </a:rPr>
              <a:t>polyval</a:t>
            </a:r>
            <a:r>
              <a:rPr lang="en-GB" sz="2000" dirty="0">
                <a:latin typeface="Arial"/>
                <a:cs typeface="Arial"/>
              </a:rPr>
              <a:t>.</a:t>
            </a:r>
          </a:p>
          <a:p>
            <a:pPr marL="285750" indent="-285750" algn="just">
              <a:buFont typeface="Arial" panose="020B0604020202020204" pitchFamily="34" charset="0"/>
              <a:buChar char="•"/>
            </a:pPr>
            <a:r>
              <a:rPr lang="en-GB" sz="2000" dirty="0">
                <a:latin typeface="Arial"/>
                <a:cs typeface="Arial"/>
              </a:rPr>
              <a:t>Numerical methods for estimating definite integrals and simulating ODEs especially </a:t>
            </a:r>
            <a:r>
              <a:rPr lang="en-GB" sz="2000" dirty="0" err="1">
                <a:latin typeface="Arial"/>
                <a:cs typeface="Arial"/>
              </a:rPr>
              <a:t>especially</a:t>
            </a:r>
            <a:r>
              <a:rPr lang="en-GB" sz="2000" dirty="0">
                <a:latin typeface="Arial"/>
                <a:cs typeface="Arial"/>
              </a:rPr>
              <a:t> when solutions are not possibly/apparently analytical.</a:t>
            </a:r>
          </a:p>
          <a:p>
            <a:pPr marL="285750" indent="-285750" algn="just">
              <a:buFont typeface="Arial" panose="020B0604020202020204" pitchFamily="34" charset="0"/>
              <a:buChar char="•"/>
            </a:pPr>
            <a:endParaRPr lang="en-GB" sz="2000" dirty="0">
              <a:latin typeface="Arial"/>
              <a:cs typeface="Arial"/>
            </a:endParaRPr>
          </a:p>
        </p:txBody>
      </p:sp>
    </p:spTree>
    <p:extLst>
      <p:ext uri="{BB962C8B-B14F-4D97-AF65-F5344CB8AC3E}">
        <p14:creationId xmlns:p14="http://schemas.microsoft.com/office/powerpoint/2010/main" val="7881810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2800" b="1" dirty="0">
                <a:latin typeface="Arial" pitchFamily="34" charset="0"/>
                <a:cs typeface="Arial" pitchFamily="34" charset="0"/>
              </a:rPr>
              <a:t>References</a:t>
            </a:r>
          </a:p>
        </p:txBody>
      </p:sp>
      <p:sp>
        <p:nvSpPr>
          <p:cNvPr id="3" name="TextBox 2"/>
          <p:cNvSpPr txBox="1"/>
          <p:nvPr/>
        </p:nvSpPr>
        <p:spPr>
          <a:xfrm>
            <a:off x="685800" y="1066800"/>
            <a:ext cx="7848600" cy="3139321"/>
          </a:xfrm>
          <a:prstGeom prst="rect">
            <a:avLst/>
          </a:prstGeom>
          <a:noFill/>
        </p:spPr>
        <p:txBody>
          <a:bodyPr wrap="square" rtlCol="0">
            <a:spAutoFit/>
          </a:bodyPr>
          <a:lstStyle/>
          <a:p>
            <a:pPr marL="285750" indent="-285750">
              <a:buFont typeface="Arial"/>
              <a:buChar char="•"/>
            </a:pPr>
            <a:r>
              <a:rPr lang="en-GB" dirty="0">
                <a:latin typeface="Arial"/>
                <a:cs typeface="Arial"/>
              </a:rPr>
              <a:t>MATLAB: A Practical Introduction to Programming and Problem Solving, by Stormy </a:t>
            </a:r>
            <a:r>
              <a:rPr lang="en-GB" dirty="0" err="1">
                <a:latin typeface="Arial"/>
                <a:cs typeface="Arial"/>
              </a:rPr>
              <a:t>Attaway</a:t>
            </a:r>
            <a:r>
              <a:rPr lang="en-GB" dirty="0">
                <a:latin typeface="Arial"/>
                <a:cs typeface="Arial"/>
              </a:rPr>
              <a:t>, 2009, Elsevier. Chapters 12 and (bits of 14). </a:t>
            </a:r>
          </a:p>
          <a:p>
            <a:pPr marL="285750" indent="-285750">
              <a:buFont typeface="Arial"/>
              <a:buChar char="•"/>
            </a:pPr>
            <a:endParaRPr lang="en-GB" dirty="0">
              <a:latin typeface="Arial"/>
              <a:cs typeface="Arial"/>
            </a:endParaRPr>
          </a:p>
          <a:p>
            <a:pPr marL="285750" indent="-285750">
              <a:buFont typeface="Arial"/>
              <a:buChar char="•"/>
            </a:pPr>
            <a:r>
              <a:rPr lang="en-US" dirty="0">
                <a:latin typeface="Arial" panose="020B0604020202020204" pitchFamily="34" charset="0"/>
                <a:cs typeface="Arial" panose="020B0604020202020204" pitchFamily="34" charset="0"/>
              </a:rPr>
              <a:t>Engineering Programming C, MATLAB, JAVA, by Mark Austin, David </a:t>
            </a:r>
            <a:r>
              <a:rPr lang="en-US" dirty="0" err="1">
                <a:latin typeface="Arial" panose="020B0604020202020204" pitchFamily="34" charset="0"/>
                <a:cs typeface="Arial" panose="020B0604020202020204" pitchFamily="34" charset="0"/>
              </a:rPr>
              <a:t>Chancogne</a:t>
            </a:r>
            <a:r>
              <a:rPr lang="en-US" dirty="0">
                <a:latin typeface="Arial" panose="020B0604020202020204" pitchFamily="34" charset="0"/>
                <a:cs typeface="Arial" panose="020B0604020202020204" pitchFamily="34" charset="0"/>
              </a:rPr>
              <a:t>, 1999, John Wiley &amp; Sons. Chapter 15. </a:t>
            </a:r>
          </a:p>
          <a:p>
            <a:pPr marL="285750" indent="-285750">
              <a:buFont typeface="Arial"/>
              <a:buChar char="•"/>
            </a:pPr>
            <a:endParaRPr lang="en-US" dirty="0">
              <a:latin typeface="Arial" panose="020B0604020202020204" pitchFamily="34" charset="0"/>
              <a:cs typeface="Arial" panose="020B0604020202020204" pitchFamily="34" charset="0"/>
            </a:endParaRPr>
          </a:p>
          <a:p>
            <a:pPr marL="285750" indent="-285750">
              <a:buFont typeface="Arial"/>
              <a:buChar char="•"/>
            </a:pPr>
            <a:r>
              <a:rPr lang="en-US" dirty="0">
                <a:latin typeface="Arial" panose="020B0604020202020204" pitchFamily="34" charset="0"/>
                <a:cs typeface="Arial" panose="020B0604020202020204" pitchFamily="34" charset="0"/>
              </a:rPr>
              <a:t>Programming for Engineers: A Foundational Approach to Learning C and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Aaron R. Bradley, 2011, Springer-</a:t>
            </a:r>
            <a:r>
              <a:rPr lang="en-US" dirty="0" err="1">
                <a:latin typeface="Arial" panose="020B0604020202020204" pitchFamily="34" charset="0"/>
                <a:cs typeface="Arial" panose="020B0604020202020204" pitchFamily="34" charset="0"/>
              </a:rPr>
              <a:t>Verlag</a:t>
            </a:r>
            <a:r>
              <a:rPr lang="en-US" dirty="0">
                <a:latin typeface="Arial" panose="020B0604020202020204" pitchFamily="34" charset="0"/>
                <a:cs typeface="Arial" panose="020B0604020202020204" pitchFamily="34" charset="0"/>
              </a:rPr>
              <a:t>. Chapters 10 and 11. </a:t>
            </a:r>
          </a:p>
          <a:p>
            <a:pPr marL="285750" indent="-285750">
              <a:buFont typeface="Arial"/>
              <a:buChar char="•"/>
            </a:pPr>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4902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46053-CC17-C048-A391-61ED2B4F1162}"/>
              </a:ext>
            </a:extLst>
          </p:cNvPr>
          <p:cNvSpPr>
            <a:spLocks noGrp="1"/>
          </p:cNvSpPr>
          <p:nvPr>
            <p:ph type="title"/>
          </p:nvPr>
        </p:nvSpPr>
        <p:spPr>
          <a:xfrm>
            <a:off x="462372" y="404664"/>
            <a:ext cx="8219256" cy="5184576"/>
          </a:xfrm>
        </p:spPr>
        <p:txBody>
          <a:bodyPr/>
          <a:lstStyle/>
          <a:p>
            <a:r>
              <a:rPr lang="en-US" sz="2800" b="1" dirty="0"/>
              <a:t>We hope this set of notes will cover some of the fundamental aspects of MATLAB programming and give you a good </a:t>
            </a:r>
            <a:r>
              <a:rPr lang="en-US" sz="2800" b="1" dirty="0" err="1"/>
              <a:t>headstart</a:t>
            </a:r>
            <a:r>
              <a:rPr lang="en-US" sz="2800" b="1" dirty="0"/>
              <a:t> going into the Autumn School! </a:t>
            </a:r>
            <a:br>
              <a:rPr lang="en-US" sz="2800" b="1" dirty="0"/>
            </a:br>
            <a:br>
              <a:rPr lang="en-US" sz="2800" b="1" dirty="0"/>
            </a:br>
            <a:r>
              <a:rPr lang="en-US" sz="2800" b="1" dirty="0"/>
              <a:t>The lab session on Day 1 will cover further relevant applications and examples</a:t>
            </a:r>
            <a:br>
              <a:rPr lang="en-US" b="1" dirty="0"/>
            </a:br>
            <a:br>
              <a:rPr lang="en-US" b="1" dirty="0"/>
            </a:br>
            <a:r>
              <a:rPr lang="en-US" sz="2400" b="1" dirty="0"/>
              <a:t>There are also many other resources online that you can explore on your own, e.g. </a:t>
            </a:r>
            <a:r>
              <a:rPr lang="en-US" sz="2400" b="1" dirty="0">
                <a:hlinkClick r:id="rId2"/>
              </a:rPr>
              <a:t>https://uk.mathworks.com/help/matlab/</a:t>
            </a:r>
            <a:r>
              <a:rPr lang="en-US" sz="2400" b="1" dirty="0"/>
              <a:t> </a:t>
            </a:r>
          </a:p>
        </p:txBody>
      </p:sp>
    </p:spTree>
    <p:extLst>
      <p:ext uri="{BB962C8B-B14F-4D97-AF65-F5344CB8AC3E}">
        <p14:creationId xmlns:p14="http://schemas.microsoft.com/office/powerpoint/2010/main" val="374772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381000"/>
            <a:ext cx="4980600" cy="523220"/>
          </a:xfrm>
          <a:prstGeom prst="rect">
            <a:avLst/>
          </a:prstGeom>
          <a:noFill/>
        </p:spPr>
        <p:txBody>
          <a:bodyPr wrap="none" rtlCol="0">
            <a:spAutoFit/>
          </a:bodyPr>
          <a:lstStyle/>
          <a:p>
            <a:r>
              <a:rPr lang="en-US" sz="2800" b="1" dirty="0"/>
              <a:t>Variable and variable arithmetic</a:t>
            </a:r>
          </a:p>
        </p:txBody>
      </p:sp>
      <p:sp>
        <p:nvSpPr>
          <p:cNvPr id="3" name="TextBox 2"/>
          <p:cNvSpPr txBox="1"/>
          <p:nvPr/>
        </p:nvSpPr>
        <p:spPr>
          <a:xfrm>
            <a:off x="762000" y="990600"/>
            <a:ext cx="7696200" cy="5663089"/>
          </a:xfrm>
          <a:prstGeom prst="rect">
            <a:avLst/>
          </a:prstGeom>
          <a:noFill/>
        </p:spPr>
        <p:txBody>
          <a:bodyPr wrap="square" rtlCol="0">
            <a:spAutoFit/>
          </a:bodyPr>
          <a:lstStyle/>
          <a:p>
            <a:pPr marL="285750" indent="-285750" algn="just">
              <a:buFont typeface="Arial"/>
              <a:buChar char="•"/>
            </a:pPr>
            <a:r>
              <a:rPr lang="en-US" dirty="0"/>
              <a:t>Assigning values to variables. E.g. </a:t>
            </a:r>
          </a:p>
          <a:p>
            <a:pPr algn="just"/>
            <a:r>
              <a:rPr lang="en-US" dirty="0"/>
              <a:t>&gt;&gt; x = 3; y=4; z=5 	</a:t>
            </a:r>
            <a:r>
              <a:rPr lang="en-US" dirty="0">
                <a:solidFill>
                  <a:schemeClr val="bg1">
                    <a:lumMod val="50000"/>
                  </a:schemeClr>
                </a:solidFill>
              </a:rPr>
              <a:t>% define and initialize variable x, y and z</a:t>
            </a:r>
          </a:p>
          <a:p>
            <a:pPr algn="just"/>
            <a:endParaRPr lang="en-US" dirty="0">
              <a:solidFill>
                <a:schemeClr val="bg1">
                  <a:lumMod val="50000"/>
                </a:schemeClr>
              </a:solidFill>
            </a:endParaRPr>
          </a:p>
          <a:p>
            <a:pPr marL="285750" indent="-285750" algn="just">
              <a:buFont typeface="Arial"/>
              <a:buChar char="•"/>
            </a:pPr>
            <a:r>
              <a:rPr lang="en-US" dirty="0"/>
              <a:t>But there are special variable names and numbers, and built-in functions in MATLAB. </a:t>
            </a:r>
            <a:r>
              <a:rPr lang="en-US" sz="1600" dirty="0"/>
              <a:t>E.g. </a:t>
            </a:r>
          </a:p>
          <a:p>
            <a:pPr algn="just"/>
            <a:r>
              <a:rPr lang="en-US" sz="1600" dirty="0" err="1"/>
              <a:t>ans</a:t>
            </a:r>
            <a:r>
              <a:rPr lang="en-US" sz="1600" dirty="0"/>
              <a:t> – value computed in an expression not stored in a variable name, to keep track of last output</a:t>
            </a:r>
          </a:p>
          <a:p>
            <a:pPr algn="just"/>
            <a:r>
              <a:rPr lang="en-US" sz="1600" dirty="0" err="1"/>
              <a:t>eps</a:t>
            </a:r>
            <a:r>
              <a:rPr lang="en-US" sz="1600" dirty="0"/>
              <a:t> – floating point precision for computer being used (2.2204 e-16)</a:t>
            </a:r>
          </a:p>
          <a:p>
            <a:pPr algn="just"/>
            <a:r>
              <a:rPr lang="en-US" sz="1600" dirty="0"/>
              <a:t>“</a:t>
            </a:r>
            <a:r>
              <a:rPr lang="en-US" sz="1600" dirty="0" err="1"/>
              <a:t>i</a:t>
            </a:r>
            <a:r>
              <a:rPr lang="en-US" sz="1600" dirty="0"/>
              <a:t>” and “j” – imaginary unit in a complex number</a:t>
            </a:r>
          </a:p>
          <a:p>
            <a:pPr algn="just"/>
            <a:r>
              <a:rPr lang="en-US" sz="1600" dirty="0"/>
              <a:t>pi – 3.141</a:t>
            </a:r>
            <a:r>
              <a:rPr lang="is-IS" sz="1600" dirty="0"/>
              <a:t>…</a:t>
            </a:r>
          </a:p>
          <a:p>
            <a:pPr algn="just"/>
            <a:r>
              <a:rPr lang="en-US" sz="1600" dirty="0" err="1"/>
              <a:t>NaN</a:t>
            </a:r>
            <a:r>
              <a:rPr lang="en-US" sz="1600" dirty="0"/>
              <a:t> – Not a number, e.g. in undefined expressions (division by zero) and in matrix elements where data is missing</a:t>
            </a:r>
          </a:p>
          <a:p>
            <a:pPr algn="just"/>
            <a:r>
              <a:rPr lang="en-US" sz="1600" dirty="0" err="1"/>
              <a:t>inf</a:t>
            </a:r>
            <a:r>
              <a:rPr lang="en-US" sz="1600" dirty="0"/>
              <a:t> – infinity, typically due to a division by zero or an arithmetic overflow</a:t>
            </a:r>
          </a:p>
          <a:p>
            <a:pPr algn="just"/>
            <a:r>
              <a:rPr lang="en-US" sz="1600" dirty="0"/>
              <a:t>clock – current time</a:t>
            </a:r>
          </a:p>
          <a:p>
            <a:pPr algn="just"/>
            <a:r>
              <a:rPr lang="en-US" sz="1600" dirty="0"/>
              <a:t>date – current date</a:t>
            </a:r>
          </a:p>
          <a:p>
            <a:pPr algn="just"/>
            <a:r>
              <a:rPr lang="en-US" sz="1600" dirty="0"/>
              <a:t>flops – floating point operations count</a:t>
            </a:r>
          </a:p>
          <a:p>
            <a:pPr algn="just"/>
            <a:r>
              <a:rPr lang="en-US" sz="1600" dirty="0"/>
              <a:t>sin – </a:t>
            </a:r>
            <a:r>
              <a:rPr lang="en-US" sz="1600" dirty="0" err="1"/>
              <a:t>trigonometrical</a:t>
            </a:r>
            <a:r>
              <a:rPr lang="en-US" sz="1600" dirty="0"/>
              <a:t> sine function, while </a:t>
            </a:r>
            <a:r>
              <a:rPr lang="en-US" sz="1600" dirty="0" err="1"/>
              <a:t>asin</a:t>
            </a:r>
            <a:r>
              <a:rPr lang="en-US" sz="1600" dirty="0"/>
              <a:t> compute arcsine</a:t>
            </a:r>
          </a:p>
          <a:p>
            <a:pPr algn="just"/>
            <a:r>
              <a:rPr lang="en-US" sz="1600" dirty="0" err="1"/>
              <a:t>exp</a:t>
            </a:r>
            <a:r>
              <a:rPr lang="en-US" sz="1600" dirty="0"/>
              <a:t> – exponential function, while log and log10 compute natural and base 10 log</a:t>
            </a:r>
          </a:p>
          <a:p>
            <a:pPr algn="just"/>
            <a:r>
              <a:rPr lang="en-US" sz="1600" dirty="0"/>
              <a:t>abs – absolute value</a:t>
            </a:r>
          </a:p>
          <a:p>
            <a:pPr algn="just"/>
            <a:r>
              <a:rPr lang="en-US" sz="1600" dirty="0"/>
              <a:t>sign  - sign (step) </a:t>
            </a:r>
            <a:r>
              <a:rPr lang="en-US" sz="1600" dirty="0" err="1"/>
              <a:t>functionfix</a:t>
            </a:r>
            <a:r>
              <a:rPr lang="en-US" sz="1600" dirty="0"/>
              <a:t>, floor, ceil, round, rem, </a:t>
            </a:r>
            <a:r>
              <a:rPr lang="en-US" sz="1600" dirty="0" err="1"/>
              <a:t>etc</a:t>
            </a:r>
            <a:r>
              <a:rPr lang="en-US" sz="1600" dirty="0"/>
              <a:t> for rounding off numbers</a:t>
            </a:r>
          </a:p>
          <a:p>
            <a:pPr algn="just"/>
            <a:endParaRPr lang="en-US" sz="1600" dirty="0"/>
          </a:p>
          <a:p>
            <a:pPr algn="just"/>
            <a:r>
              <a:rPr lang="en-US" sz="1600" i="1" dirty="0"/>
              <a:t>Type “help </a:t>
            </a:r>
            <a:r>
              <a:rPr lang="en-US" sz="1600" i="1" dirty="0" err="1"/>
              <a:t>elfun</a:t>
            </a:r>
            <a:r>
              <a:rPr lang="en-US" sz="1600" i="1" dirty="0"/>
              <a:t>” in Command Window for a list of elementary math functions.</a:t>
            </a:r>
          </a:p>
        </p:txBody>
      </p:sp>
    </p:spTree>
    <p:extLst>
      <p:ext uri="{BB962C8B-B14F-4D97-AF65-F5344CB8AC3E}">
        <p14:creationId xmlns:p14="http://schemas.microsoft.com/office/powerpoint/2010/main" val="201181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6934200" cy="6555643"/>
          </a:xfrm>
          <a:prstGeom prst="rect">
            <a:avLst/>
          </a:prstGeom>
          <a:noFill/>
        </p:spPr>
        <p:txBody>
          <a:bodyPr wrap="square" rtlCol="0">
            <a:spAutoFit/>
          </a:bodyPr>
          <a:lstStyle/>
          <a:p>
            <a:pPr marL="285750" indent="-285750" algn="just">
              <a:buFont typeface="Arial"/>
              <a:buChar char="•"/>
            </a:pPr>
            <a:r>
              <a:rPr lang="en-US" dirty="0"/>
              <a:t>E.g. arithmetic expressions: </a:t>
            </a:r>
          </a:p>
          <a:p>
            <a:pPr algn="just"/>
            <a:r>
              <a:rPr lang="en-US" dirty="0"/>
              <a:t>2</a:t>
            </a:r>
            <a:r>
              <a:rPr lang="en-US" dirty="0">
                <a:solidFill>
                  <a:srgbClr val="FF0000"/>
                </a:solidFill>
              </a:rPr>
              <a:t>^</a:t>
            </a:r>
            <a:r>
              <a:rPr lang="en-US" dirty="0"/>
              <a:t>3 = 2</a:t>
            </a:r>
            <a:r>
              <a:rPr lang="en-US" dirty="0">
                <a:solidFill>
                  <a:srgbClr val="FF0000"/>
                </a:solidFill>
              </a:rPr>
              <a:t>*</a:t>
            </a:r>
            <a:r>
              <a:rPr lang="en-US" dirty="0"/>
              <a:t>2</a:t>
            </a:r>
            <a:r>
              <a:rPr lang="en-US" dirty="0">
                <a:solidFill>
                  <a:srgbClr val="FF0000"/>
                </a:solidFill>
              </a:rPr>
              <a:t>*</a:t>
            </a:r>
            <a:r>
              <a:rPr lang="en-US" dirty="0"/>
              <a:t>2 = 8</a:t>
            </a:r>
          </a:p>
          <a:p>
            <a:pPr algn="just"/>
            <a:r>
              <a:rPr lang="en-US" dirty="0"/>
              <a:t>2</a:t>
            </a:r>
            <a:r>
              <a:rPr lang="en-US" dirty="0">
                <a:solidFill>
                  <a:srgbClr val="FF0000"/>
                </a:solidFill>
              </a:rPr>
              <a:t>/</a:t>
            </a:r>
            <a:r>
              <a:rPr lang="en-US" dirty="0"/>
              <a:t>3 = 0.6667</a:t>
            </a:r>
          </a:p>
          <a:p>
            <a:pPr algn="just"/>
            <a:r>
              <a:rPr lang="en-US" dirty="0"/>
              <a:t>2</a:t>
            </a:r>
            <a:r>
              <a:rPr lang="en-US" dirty="0">
                <a:solidFill>
                  <a:srgbClr val="FF0000"/>
                </a:solidFill>
              </a:rPr>
              <a:t>\</a:t>
            </a:r>
            <a:r>
              <a:rPr lang="en-US" dirty="0"/>
              <a:t>3 = 3/2 = 1.5</a:t>
            </a:r>
          </a:p>
          <a:p>
            <a:pPr algn="just"/>
            <a:r>
              <a:rPr lang="en-US" dirty="0"/>
              <a:t>2</a:t>
            </a:r>
            <a:r>
              <a:rPr lang="en-US" dirty="0">
                <a:solidFill>
                  <a:srgbClr val="FF0000"/>
                </a:solidFill>
              </a:rPr>
              <a:t> + </a:t>
            </a:r>
            <a:r>
              <a:rPr lang="en-US" dirty="0"/>
              <a:t>3 = 5</a:t>
            </a:r>
          </a:p>
          <a:p>
            <a:pPr algn="just"/>
            <a:r>
              <a:rPr lang="en-US" dirty="0"/>
              <a:t>2</a:t>
            </a:r>
            <a:r>
              <a:rPr lang="en-US" dirty="0">
                <a:solidFill>
                  <a:srgbClr val="FF0000"/>
                </a:solidFill>
              </a:rPr>
              <a:t> – </a:t>
            </a:r>
            <a:r>
              <a:rPr lang="en-US" dirty="0"/>
              <a:t>3 = –1 </a:t>
            </a:r>
          </a:p>
          <a:p>
            <a:pPr algn="just"/>
            <a:endParaRPr lang="en-US" dirty="0"/>
          </a:p>
          <a:p>
            <a:pPr marL="285750" indent="-285750" algn="just">
              <a:buFont typeface="Arial"/>
              <a:buChar char="•"/>
            </a:pPr>
            <a:r>
              <a:rPr lang="en-US" dirty="0"/>
              <a:t>Precedence of operators: </a:t>
            </a:r>
          </a:p>
          <a:p>
            <a:pPr algn="just"/>
            <a:r>
              <a:rPr lang="en-US" dirty="0"/>
              <a:t>“()” </a:t>
            </a:r>
            <a:r>
              <a:rPr lang="en-US" dirty="0">
                <a:sym typeface="Wingdings"/>
              </a:rPr>
              <a:t> “^”  “*” or “/”  “\”  “+” or “</a:t>
            </a:r>
            <a:r>
              <a:rPr lang="en-US" dirty="0"/>
              <a:t>–</a:t>
            </a:r>
            <a:r>
              <a:rPr lang="en-US" dirty="0">
                <a:sym typeface="Wingdings"/>
              </a:rPr>
              <a:t>”</a:t>
            </a:r>
          </a:p>
          <a:p>
            <a:pPr algn="just"/>
            <a:endParaRPr lang="en-US" dirty="0">
              <a:sym typeface="Wingdings"/>
            </a:endParaRPr>
          </a:p>
          <a:p>
            <a:pPr algn="just"/>
            <a:r>
              <a:rPr lang="en-US" sz="1600" dirty="0">
                <a:sym typeface="Wingdings"/>
              </a:rPr>
              <a:t>E.g. by typing in the command window the line</a:t>
            </a:r>
          </a:p>
          <a:p>
            <a:pPr algn="just"/>
            <a:r>
              <a:rPr lang="en-US" sz="1600" dirty="0">
                <a:sym typeface="Wingdings"/>
              </a:rPr>
              <a:t>&gt;&gt; 4.0*sin (pi/4 + pi/4)</a:t>
            </a:r>
          </a:p>
          <a:p>
            <a:pPr algn="just"/>
            <a:r>
              <a:rPr lang="en-US" sz="1600" dirty="0">
                <a:sym typeface="Wingdings"/>
              </a:rPr>
              <a:t>MATLAB took the below computational steps procedurally: </a:t>
            </a:r>
          </a:p>
          <a:p>
            <a:pPr algn="just"/>
            <a:r>
              <a:rPr lang="en-US" sz="1600" dirty="0">
                <a:sym typeface="Wingdings"/>
              </a:rPr>
              <a:t>4*sin (pi/4 + pi/4)</a:t>
            </a:r>
          </a:p>
          <a:p>
            <a:pPr algn="just"/>
            <a:r>
              <a:rPr lang="en-US" sz="1600" dirty="0">
                <a:sym typeface="Wingdings"/>
              </a:rPr>
              <a:t>4*sin (0.7854 + pi/4)</a:t>
            </a:r>
          </a:p>
          <a:p>
            <a:pPr algn="just"/>
            <a:r>
              <a:rPr lang="en-US" sz="1600" dirty="0">
                <a:sym typeface="Wingdings"/>
              </a:rPr>
              <a:t>4*sin (0.7854 + 0.7854)</a:t>
            </a:r>
          </a:p>
          <a:p>
            <a:pPr algn="just"/>
            <a:r>
              <a:rPr lang="en-US" sz="1600" dirty="0">
                <a:sym typeface="Wingdings"/>
              </a:rPr>
              <a:t>4*sin(1.5708)</a:t>
            </a:r>
          </a:p>
          <a:p>
            <a:pPr algn="just"/>
            <a:r>
              <a:rPr lang="en-US" sz="1600" dirty="0">
                <a:sym typeface="Wingdings"/>
              </a:rPr>
              <a:t>4*1.0</a:t>
            </a:r>
          </a:p>
          <a:p>
            <a:pPr algn="just"/>
            <a:r>
              <a:rPr lang="en-US" sz="1600" dirty="0">
                <a:sym typeface="Wingdings"/>
              </a:rPr>
              <a:t>4.0</a:t>
            </a:r>
          </a:p>
          <a:p>
            <a:pPr algn="just"/>
            <a:r>
              <a:rPr lang="en-US" sz="1600" dirty="0">
                <a:sym typeface="Wingdings"/>
              </a:rPr>
              <a:t>If we type</a:t>
            </a:r>
          </a:p>
          <a:p>
            <a:pPr algn="just"/>
            <a:r>
              <a:rPr lang="en-US" sz="1600" dirty="0">
                <a:sym typeface="Wingdings"/>
              </a:rPr>
              <a:t>&gt;&gt; 4.0*sin (pi/4 + pi/4);</a:t>
            </a:r>
          </a:p>
          <a:p>
            <a:pPr algn="just"/>
            <a:r>
              <a:rPr lang="en-US" sz="1600" dirty="0">
                <a:sym typeface="Wingdings"/>
              </a:rPr>
              <a:t>&gt;&gt; flops</a:t>
            </a:r>
          </a:p>
          <a:p>
            <a:pPr algn="just"/>
            <a:r>
              <a:rPr lang="en-US" sz="1600" dirty="0" err="1">
                <a:sym typeface="Wingdings"/>
              </a:rPr>
              <a:t>ans</a:t>
            </a:r>
            <a:r>
              <a:rPr lang="en-US" sz="1600" dirty="0">
                <a:sym typeface="Wingdings"/>
              </a:rPr>
              <a:t> =</a:t>
            </a:r>
          </a:p>
          <a:p>
            <a:pPr algn="just"/>
            <a:r>
              <a:rPr lang="en-US" sz="1600" dirty="0">
                <a:sym typeface="Wingdings"/>
              </a:rPr>
              <a:t>	5</a:t>
            </a:r>
          </a:p>
          <a:p>
            <a:pPr algn="just"/>
            <a:r>
              <a:rPr lang="en-US" sz="1600" dirty="0">
                <a:sym typeface="Wingdings"/>
              </a:rPr>
              <a:t>&gt;&gt;</a:t>
            </a:r>
          </a:p>
        </p:txBody>
      </p:sp>
    </p:spTree>
    <p:extLst>
      <p:ext uri="{BB962C8B-B14F-4D97-AF65-F5344CB8AC3E}">
        <p14:creationId xmlns:p14="http://schemas.microsoft.com/office/powerpoint/2010/main" val="203461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609600"/>
            <a:ext cx="7086600" cy="4278094"/>
          </a:xfrm>
          <a:prstGeom prst="rect">
            <a:avLst/>
          </a:prstGeom>
        </p:spPr>
        <p:txBody>
          <a:bodyPr wrap="square">
            <a:spAutoFit/>
          </a:bodyPr>
          <a:lstStyle/>
          <a:p>
            <a:pPr algn="just"/>
            <a:r>
              <a:rPr lang="en-US" sz="1600" dirty="0">
                <a:sym typeface="Wingdings"/>
              </a:rPr>
              <a:t>E.g. by typing in the command window the line</a:t>
            </a:r>
          </a:p>
          <a:p>
            <a:pPr algn="just"/>
            <a:endParaRPr lang="en-US" sz="1600" dirty="0">
              <a:sym typeface="Wingdings"/>
            </a:endParaRPr>
          </a:p>
          <a:p>
            <a:pPr algn="just"/>
            <a:r>
              <a:rPr lang="en-US" sz="1600" dirty="0">
                <a:sym typeface="Wingdings"/>
              </a:rPr>
              <a:t>&gt;&gt; </a:t>
            </a:r>
            <a:r>
              <a:rPr lang="en-US" sz="1600" dirty="0" err="1">
                <a:sym typeface="Wingdings"/>
              </a:rPr>
              <a:t>mynum</a:t>
            </a:r>
            <a:r>
              <a:rPr lang="en-US" sz="1600" dirty="0">
                <a:sym typeface="Wingdings"/>
              </a:rPr>
              <a:t> = 4 + 2		</a:t>
            </a:r>
            <a:r>
              <a:rPr lang="en-US" sz="1600" dirty="0">
                <a:solidFill>
                  <a:schemeClr val="bg1">
                    <a:lumMod val="50000"/>
                  </a:schemeClr>
                </a:solidFill>
                <a:sym typeface="Wingdings"/>
              </a:rPr>
              <a:t>% acting as an interacting calculator</a:t>
            </a:r>
            <a:endParaRPr lang="en-US" sz="1600" dirty="0">
              <a:sym typeface="Wingdings"/>
            </a:endParaRPr>
          </a:p>
          <a:p>
            <a:pPr algn="just"/>
            <a:r>
              <a:rPr lang="en-US" sz="1600" dirty="0" err="1">
                <a:sym typeface="Wingdings"/>
              </a:rPr>
              <a:t>mynum</a:t>
            </a:r>
            <a:r>
              <a:rPr lang="en-US" sz="1600" dirty="0">
                <a:sym typeface="Wingdings"/>
              </a:rPr>
              <a:t> = </a:t>
            </a:r>
          </a:p>
          <a:p>
            <a:pPr algn="just"/>
            <a:r>
              <a:rPr lang="en-US" sz="1600" dirty="0">
                <a:sym typeface="Wingdings"/>
              </a:rPr>
              <a:t>	6</a:t>
            </a:r>
          </a:p>
          <a:p>
            <a:pPr algn="just"/>
            <a:r>
              <a:rPr lang="en-US" sz="1600" dirty="0">
                <a:sym typeface="Wingdings"/>
              </a:rPr>
              <a:t>&gt;&gt; </a:t>
            </a:r>
            <a:r>
              <a:rPr lang="en-US" sz="1600" dirty="0" err="1">
                <a:sym typeface="Wingdings"/>
              </a:rPr>
              <a:t>mynum</a:t>
            </a:r>
            <a:r>
              <a:rPr lang="en-US" sz="1600" dirty="0">
                <a:sym typeface="Wingdings"/>
              </a:rPr>
              <a:t> = </a:t>
            </a:r>
            <a:r>
              <a:rPr lang="en-US" sz="1600" dirty="0" err="1">
                <a:sym typeface="Wingdings"/>
              </a:rPr>
              <a:t>mynum</a:t>
            </a:r>
            <a:r>
              <a:rPr lang="en-US" sz="1600" dirty="0">
                <a:sym typeface="Wingdings"/>
              </a:rPr>
              <a:t> + 1	</a:t>
            </a:r>
            <a:r>
              <a:rPr lang="en-US" sz="1600" dirty="0">
                <a:solidFill>
                  <a:schemeClr val="bg1">
                    <a:lumMod val="50000"/>
                  </a:schemeClr>
                </a:solidFill>
                <a:sym typeface="Wingdings"/>
              </a:rPr>
              <a:t>% incrementing by 1</a:t>
            </a:r>
          </a:p>
          <a:p>
            <a:pPr algn="just"/>
            <a:r>
              <a:rPr lang="en-US" sz="1600" dirty="0" err="1">
                <a:sym typeface="Wingdings"/>
              </a:rPr>
              <a:t>mynum</a:t>
            </a:r>
            <a:r>
              <a:rPr lang="en-US" sz="1600" dirty="0">
                <a:sym typeface="Wingdings"/>
              </a:rPr>
              <a:t> = </a:t>
            </a:r>
          </a:p>
          <a:p>
            <a:pPr algn="just"/>
            <a:r>
              <a:rPr lang="en-US" sz="1600" dirty="0">
                <a:sym typeface="Wingdings"/>
              </a:rPr>
              <a:t>	7</a:t>
            </a:r>
          </a:p>
          <a:p>
            <a:pPr algn="just"/>
            <a:r>
              <a:rPr lang="en-US" sz="1600" dirty="0">
                <a:sym typeface="Wingdings"/>
              </a:rPr>
              <a:t>&gt;&gt; who</a:t>
            </a:r>
          </a:p>
          <a:p>
            <a:pPr algn="just"/>
            <a:r>
              <a:rPr lang="en-US" sz="1600" dirty="0">
                <a:sym typeface="Wingdings"/>
              </a:rPr>
              <a:t>Your variables are: </a:t>
            </a:r>
          </a:p>
          <a:p>
            <a:pPr algn="just"/>
            <a:r>
              <a:rPr lang="en-US" sz="1600" dirty="0" err="1">
                <a:sym typeface="Wingdings"/>
              </a:rPr>
              <a:t>ans</a:t>
            </a:r>
            <a:r>
              <a:rPr lang="en-US" sz="1600" dirty="0">
                <a:sym typeface="Wingdings"/>
              </a:rPr>
              <a:t>   </a:t>
            </a:r>
            <a:r>
              <a:rPr lang="en-US" sz="1600" dirty="0" err="1">
                <a:sym typeface="Wingdings"/>
              </a:rPr>
              <a:t>mynum</a:t>
            </a:r>
            <a:endParaRPr lang="en-US" sz="1600" dirty="0">
              <a:sym typeface="Wingdings"/>
            </a:endParaRPr>
          </a:p>
          <a:p>
            <a:pPr algn="just"/>
            <a:endParaRPr lang="en-US" sz="1600" dirty="0">
              <a:sym typeface="Wingdings"/>
            </a:endParaRPr>
          </a:p>
          <a:p>
            <a:pPr algn="just"/>
            <a:r>
              <a:rPr lang="en-US" sz="1600" dirty="0">
                <a:sym typeface="Wingdings"/>
              </a:rPr>
              <a:t>&gt;&gt; clear </a:t>
            </a:r>
            <a:r>
              <a:rPr lang="en-US" sz="1600" dirty="0" err="1">
                <a:sym typeface="Wingdings"/>
              </a:rPr>
              <a:t>mynum</a:t>
            </a:r>
            <a:r>
              <a:rPr lang="en-US" sz="1600" dirty="0">
                <a:sym typeface="Wingdings"/>
              </a:rPr>
              <a:t>		</a:t>
            </a:r>
            <a:r>
              <a:rPr lang="en-US" sz="1600" dirty="0">
                <a:solidFill>
                  <a:schemeClr val="bg1">
                    <a:lumMod val="50000"/>
                  </a:schemeClr>
                </a:solidFill>
                <a:sym typeface="Wingdings"/>
              </a:rPr>
              <a:t>% clearing the value of the variable </a:t>
            </a:r>
            <a:r>
              <a:rPr lang="en-US" sz="1600" dirty="0" err="1">
                <a:solidFill>
                  <a:schemeClr val="bg1">
                    <a:lumMod val="50000"/>
                  </a:schemeClr>
                </a:solidFill>
                <a:sym typeface="Wingdings"/>
              </a:rPr>
              <a:t>mynum</a:t>
            </a:r>
            <a:endParaRPr lang="en-US" sz="1600" dirty="0">
              <a:sym typeface="Wingdings"/>
            </a:endParaRPr>
          </a:p>
          <a:p>
            <a:pPr algn="just"/>
            <a:r>
              <a:rPr lang="en-US" sz="1600" dirty="0">
                <a:sym typeface="Wingdings"/>
              </a:rPr>
              <a:t>&gt;&gt; who</a:t>
            </a:r>
          </a:p>
          <a:p>
            <a:pPr algn="just"/>
            <a:r>
              <a:rPr lang="en-US" sz="1600" dirty="0">
                <a:sym typeface="Wingdings"/>
              </a:rPr>
              <a:t>Your variables are: </a:t>
            </a:r>
          </a:p>
          <a:p>
            <a:pPr algn="just"/>
            <a:r>
              <a:rPr lang="en-US" sz="1600" dirty="0" err="1">
                <a:sym typeface="Wingdings"/>
              </a:rPr>
              <a:t>ans</a:t>
            </a:r>
            <a:endParaRPr lang="en-US" sz="1600" dirty="0">
              <a:sym typeface="Wingdings"/>
            </a:endParaRPr>
          </a:p>
          <a:p>
            <a:pPr algn="just"/>
            <a:endParaRPr lang="en-US" sz="1600" dirty="0">
              <a:sym typeface="Wingdings"/>
            </a:endParaRPr>
          </a:p>
        </p:txBody>
      </p:sp>
    </p:spTree>
    <p:extLst>
      <p:ext uri="{BB962C8B-B14F-4D97-AF65-F5344CB8AC3E}">
        <p14:creationId xmlns:p14="http://schemas.microsoft.com/office/powerpoint/2010/main" val="132759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772400" cy="6617198"/>
          </a:xfrm>
          <a:prstGeom prst="rect">
            <a:avLst/>
          </a:prstGeom>
        </p:spPr>
        <p:txBody>
          <a:bodyPr wrap="square">
            <a:spAutoFit/>
          </a:bodyPr>
          <a:lstStyle/>
          <a:p>
            <a:pPr algn="ctr"/>
            <a:r>
              <a:rPr lang="en-US" sz="2400" dirty="0">
                <a:sym typeface="Wingdings"/>
              </a:rPr>
              <a:t>Format and type</a:t>
            </a:r>
          </a:p>
          <a:p>
            <a:pPr algn="just"/>
            <a:endParaRPr lang="en-US" sz="1600" dirty="0">
              <a:sym typeface="Wingdings"/>
            </a:endParaRPr>
          </a:p>
          <a:p>
            <a:pPr algn="just"/>
            <a:r>
              <a:rPr lang="en-US" sz="1600" dirty="0">
                <a:latin typeface="Arial"/>
                <a:cs typeface="Arial"/>
                <a:sym typeface="Wingdings"/>
              </a:rPr>
              <a:t>&gt;&gt; </a:t>
            </a:r>
            <a:r>
              <a:rPr lang="en-US" sz="1600" dirty="0">
                <a:solidFill>
                  <a:srgbClr val="FF0000"/>
                </a:solidFill>
                <a:latin typeface="Arial"/>
                <a:cs typeface="Arial"/>
                <a:sym typeface="Wingdings"/>
              </a:rPr>
              <a:t>format long			</a:t>
            </a:r>
            <a:r>
              <a:rPr lang="en-US" sz="1600" dirty="0">
                <a:solidFill>
                  <a:schemeClr val="bg1">
                    <a:lumMod val="50000"/>
                  </a:schemeClr>
                </a:solidFill>
                <a:latin typeface="Arial"/>
                <a:cs typeface="Arial"/>
                <a:sym typeface="Wingdings"/>
              </a:rPr>
              <a:t>% double precision output</a:t>
            </a:r>
            <a:endParaRPr lang="en-US" sz="1600" dirty="0">
              <a:solidFill>
                <a:srgbClr val="FF0000"/>
              </a:solidFill>
              <a:latin typeface="Arial"/>
              <a:cs typeface="Arial"/>
              <a:sym typeface="Wingdings"/>
            </a:endParaRPr>
          </a:p>
          <a:p>
            <a:pPr algn="just"/>
            <a:r>
              <a:rPr lang="en-US" sz="1600" dirty="0">
                <a:latin typeface="Arial"/>
                <a:cs typeface="Arial"/>
                <a:sym typeface="Wingdings"/>
              </a:rPr>
              <a:t>&gt;&gt; 2*sin (1.4)</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1.970899459976920	</a:t>
            </a:r>
            <a:r>
              <a:rPr lang="en-US" sz="1600" dirty="0">
                <a:solidFill>
                  <a:schemeClr val="bg1">
                    <a:lumMod val="50000"/>
                  </a:schemeClr>
                </a:solidFill>
                <a:latin typeface="Arial"/>
                <a:cs typeface="Arial"/>
                <a:sym typeface="Wingdings"/>
              </a:rPr>
              <a:t>% 15 decimal places</a:t>
            </a:r>
            <a:endParaRPr lang="en-US" sz="1600" dirty="0">
              <a:latin typeface="Arial"/>
              <a:cs typeface="Arial"/>
              <a:sym typeface="Wingdings"/>
            </a:endParaRPr>
          </a:p>
          <a:p>
            <a:pPr algn="just"/>
            <a:r>
              <a:rPr lang="en-US" sz="1600" dirty="0">
                <a:latin typeface="Arial"/>
                <a:cs typeface="Arial"/>
                <a:sym typeface="Wingdings"/>
              </a:rPr>
              <a:t>&gt;&gt; pi</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3.141592653589793</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a:solidFill>
                  <a:srgbClr val="FF0000"/>
                </a:solidFill>
                <a:latin typeface="Arial"/>
                <a:cs typeface="Arial"/>
                <a:sym typeface="Wingdings"/>
              </a:rPr>
              <a:t>format short</a:t>
            </a:r>
          </a:p>
          <a:p>
            <a:pPr algn="just"/>
            <a:r>
              <a:rPr lang="en-US" sz="1600" dirty="0">
                <a:latin typeface="Arial"/>
                <a:cs typeface="Arial"/>
                <a:sym typeface="Wingdings"/>
              </a:rPr>
              <a:t>&gt;&gt; 2*sin (1.4)</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1.9709</a:t>
            </a:r>
          </a:p>
          <a:p>
            <a:pPr algn="just"/>
            <a:r>
              <a:rPr lang="en-US" sz="1600" dirty="0">
                <a:latin typeface="Arial"/>
                <a:cs typeface="Arial"/>
                <a:sym typeface="Wingdings"/>
              </a:rPr>
              <a:t>&gt;&gt; pi</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3.1416</a:t>
            </a:r>
          </a:p>
          <a:p>
            <a:pPr algn="just"/>
            <a:endParaRPr lang="en-US" sz="1600" dirty="0">
              <a:latin typeface="Arial"/>
              <a:cs typeface="Arial"/>
              <a:sym typeface="Wingdings"/>
            </a:endParaRPr>
          </a:p>
          <a:p>
            <a:pPr algn="just"/>
            <a:r>
              <a:rPr lang="en-US" sz="1600" dirty="0">
                <a:latin typeface="Arial"/>
                <a:cs typeface="Arial"/>
                <a:sym typeface="Wingdings"/>
              </a:rPr>
              <a:t>For long expressions, use ellipsis. E.g. </a:t>
            </a:r>
          </a:p>
          <a:p>
            <a:pPr algn="just"/>
            <a:r>
              <a:rPr lang="en-US" sz="1600" dirty="0">
                <a:latin typeface="Arial"/>
                <a:cs typeface="Arial"/>
                <a:sym typeface="Wingdings"/>
              </a:rPr>
              <a:t>&gt;&gt; 3 + 55 – 62 _4 – 5 </a:t>
            </a:r>
            <a:r>
              <a:rPr lang="is-IS" sz="1600" dirty="0">
                <a:solidFill>
                  <a:srgbClr val="FF0000"/>
                </a:solidFill>
                <a:latin typeface="Arial"/>
                <a:cs typeface="Arial"/>
                <a:sym typeface="Wingdings"/>
              </a:rPr>
              <a:t>…</a:t>
            </a:r>
          </a:p>
          <a:p>
            <a:pPr algn="just"/>
            <a:r>
              <a:rPr lang="is-IS" sz="1600" dirty="0">
                <a:latin typeface="Arial"/>
                <a:cs typeface="Arial"/>
                <a:sym typeface="Wingdings"/>
              </a:rPr>
              <a:t>      + 22 – 1 </a:t>
            </a:r>
          </a:p>
          <a:p>
            <a:pPr algn="just"/>
            <a:r>
              <a:rPr lang="en-US" sz="1600" dirty="0">
                <a:latin typeface="Arial"/>
                <a:cs typeface="Arial"/>
                <a:sym typeface="Wingdings"/>
              </a:rPr>
              <a:t>a</a:t>
            </a:r>
            <a:r>
              <a:rPr lang="is-IS" sz="1600" dirty="0">
                <a:latin typeface="Arial"/>
                <a:cs typeface="Arial"/>
                <a:sym typeface="Wingdings"/>
              </a:rPr>
              <a:t>ns = </a:t>
            </a:r>
          </a:p>
          <a:p>
            <a:pPr algn="just"/>
            <a:r>
              <a:rPr lang="is-IS" sz="1600" dirty="0">
                <a:latin typeface="Arial"/>
                <a:cs typeface="Arial"/>
                <a:sym typeface="Wingdings"/>
              </a:rPr>
              <a:t>	16</a:t>
            </a:r>
          </a:p>
          <a:p>
            <a:pPr algn="just"/>
            <a:endParaRPr lang="is-IS" sz="1600" dirty="0">
              <a:latin typeface="Arial"/>
              <a:cs typeface="Arial"/>
              <a:sym typeface="Wingdings"/>
            </a:endParaRPr>
          </a:p>
          <a:p>
            <a:pPr algn="just"/>
            <a:r>
              <a:rPr lang="en-US" sz="1600" dirty="0">
                <a:latin typeface="Arial"/>
                <a:cs typeface="Arial"/>
                <a:sym typeface="Wingdings"/>
              </a:rPr>
              <a:t>f</a:t>
            </a:r>
            <a:r>
              <a:rPr lang="is-IS" sz="1600" dirty="0">
                <a:latin typeface="Arial"/>
                <a:cs typeface="Arial"/>
                <a:sym typeface="Wingdings"/>
              </a:rPr>
              <a:t>ormat compact just instructs MATLAB to abbreviate its output by removing all blank lines</a:t>
            </a:r>
            <a:endParaRPr lang="en-US" sz="1600" dirty="0">
              <a:latin typeface="Arial"/>
              <a:cs typeface="Arial"/>
              <a:sym typeface="Wingdings"/>
            </a:endParaRPr>
          </a:p>
        </p:txBody>
      </p:sp>
    </p:spTree>
    <p:extLst>
      <p:ext uri="{BB962C8B-B14F-4D97-AF65-F5344CB8AC3E}">
        <p14:creationId xmlns:p14="http://schemas.microsoft.com/office/powerpoint/2010/main" val="156765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924800" cy="6494087"/>
          </a:xfrm>
          <a:prstGeom prst="rect">
            <a:avLst/>
          </a:prstGeom>
        </p:spPr>
        <p:txBody>
          <a:bodyPr wrap="square">
            <a:spAutoFit/>
          </a:bodyPr>
          <a:lstStyle/>
          <a:p>
            <a:pPr algn="just"/>
            <a:r>
              <a:rPr lang="en-US" sz="1600" dirty="0">
                <a:sym typeface="Wingdings"/>
              </a:rPr>
              <a:t>Integer types: int8, int16, int32, </a:t>
            </a:r>
            <a:r>
              <a:rPr lang="en-US" sz="1600" dirty="0" err="1">
                <a:sym typeface="Wingdings"/>
              </a:rPr>
              <a:t>int</a:t>
            </a:r>
            <a:r>
              <a:rPr lang="en-US" sz="1600" dirty="0">
                <a:sym typeface="Wingdings"/>
              </a:rPr>
              <a:t> 64</a:t>
            </a:r>
          </a:p>
          <a:p>
            <a:pPr algn="just"/>
            <a:r>
              <a:rPr lang="en-US" sz="1600" dirty="0">
                <a:sym typeface="Wingdings"/>
              </a:rPr>
              <a:t>E.g. int8 uses eight bits altogether to store the integer and its sign; sign takes up one bit. Since each bit stores the number in binary (1’s and 0’s), then the largest number that can be stored is 2^7 – 1 = 127. And hence the range of values that can be stored in </a:t>
            </a:r>
            <a:r>
              <a:rPr lang="en-US" sz="1600" dirty="0" err="1">
                <a:sym typeface="Wingdings"/>
              </a:rPr>
              <a:t>int</a:t>
            </a:r>
            <a:r>
              <a:rPr lang="en-US" sz="1600" dirty="0">
                <a:sym typeface="Wingdings"/>
              </a:rPr>
              <a:t> is from -128 to 127. Mainly use int32. </a:t>
            </a:r>
          </a:p>
          <a:p>
            <a:pPr algn="just"/>
            <a:endParaRPr lang="en-US" sz="1600" dirty="0">
              <a:sym typeface="Wingdings"/>
            </a:endParaRPr>
          </a:p>
          <a:p>
            <a:pPr algn="just"/>
            <a:r>
              <a:rPr lang="en-US" sz="1600" dirty="0">
                <a:sym typeface="Wingdings"/>
              </a:rPr>
              <a:t>By default, MATLAB stores numbers as double (not single). </a:t>
            </a:r>
          </a:p>
          <a:p>
            <a:pPr algn="just"/>
            <a:r>
              <a:rPr lang="en-US" sz="1600" dirty="0">
                <a:sym typeface="Wingdings"/>
              </a:rPr>
              <a:t>E.g. </a:t>
            </a:r>
          </a:p>
          <a:p>
            <a:pPr algn="just"/>
            <a:r>
              <a:rPr lang="en-US" sz="1600" dirty="0">
                <a:sym typeface="Wingdings"/>
              </a:rPr>
              <a:t>&gt;&gt; </a:t>
            </a:r>
            <a:r>
              <a:rPr lang="en-US" sz="1600" dirty="0" err="1">
                <a:sym typeface="Wingdings"/>
              </a:rPr>
              <a:t>val</a:t>
            </a:r>
            <a:r>
              <a:rPr lang="en-US" sz="1600" dirty="0">
                <a:sym typeface="Wingdings"/>
              </a:rPr>
              <a:t> = 6 + 3;</a:t>
            </a:r>
          </a:p>
          <a:p>
            <a:pPr algn="just"/>
            <a:r>
              <a:rPr lang="en-US" sz="1600" dirty="0">
                <a:sym typeface="Wingdings"/>
              </a:rPr>
              <a:t>&gt;&gt; val2 = int32(</a:t>
            </a:r>
            <a:r>
              <a:rPr lang="en-US" sz="1600" dirty="0" err="1">
                <a:sym typeface="Wingdings"/>
              </a:rPr>
              <a:t>val</a:t>
            </a:r>
            <a:r>
              <a:rPr lang="en-US" sz="1600" dirty="0">
                <a:sym typeface="Wingdings"/>
              </a:rPr>
              <a:t>); 	</a:t>
            </a:r>
            <a:r>
              <a:rPr lang="en-US" sz="1600" dirty="0">
                <a:solidFill>
                  <a:srgbClr val="7F7F7F"/>
                </a:solidFill>
                <a:sym typeface="Wingdings"/>
              </a:rPr>
              <a:t>% convert from double to int32 but not changing its value</a:t>
            </a:r>
          </a:p>
          <a:p>
            <a:pPr algn="just"/>
            <a:r>
              <a:rPr lang="en-US" sz="1600" dirty="0">
                <a:sym typeface="Wingdings"/>
              </a:rPr>
              <a:t>&gt;&gt; </a:t>
            </a:r>
            <a:r>
              <a:rPr lang="en-US" sz="1600" dirty="0" err="1">
                <a:sym typeface="Wingdings"/>
              </a:rPr>
              <a:t>whos</a:t>
            </a:r>
            <a:endParaRPr lang="en-US" sz="1600" dirty="0">
              <a:sym typeface="Wingdings"/>
            </a:endParaRPr>
          </a:p>
          <a:p>
            <a:pPr algn="just"/>
            <a:r>
              <a:rPr lang="en-US" sz="1600" dirty="0">
                <a:sym typeface="Wingdings"/>
              </a:rPr>
              <a:t>Name 	Size	Bytes	Class	Attributes</a:t>
            </a:r>
          </a:p>
          <a:p>
            <a:pPr algn="just"/>
            <a:r>
              <a:rPr lang="en-US" sz="1600" dirty="0" err="1">
                <a:sym typeface="Wingdings"/>
              </a:rPr>
              <a:t>val</a:t>
            </a:r>
            <a:r>
              <a:rPr lang="en-US" sz="1600" dirty="0">
                <a:sym typeface="Wingdings"/>
              </a:rPr>
              <a:t>	1x1	8	double</a:t>
            </a:r>
          </a:p>
          <a:p>
            <a:pPr algn="just"/>
            <a:r>
              <a:rPr lang="en-US" sz="1600" dirty="0">
                <a:sym typeface="Wingdings"/>
              </a:rPr>
              <a:t>val2	1x1	4	int32	</a:t>
            </a:r>
          </a:p>
          <a:p>
            <a:pPr algn="just"/>
            <a:endParaRPr lang="en-US" sz="1600" dirty="0">
              <a:sym typeface="Wingdings"/>
            </a:endParaRPr>
          </a:p>
          <a:p>
            <a:pPr algn="just"/>
            <a:r>
              <a:rPr lang="en-US" sz="1600" dirty="0">
                <a:sym typeface="Wingdings"/>
              </a:rPr>
              <a:t>char is used to store either single characters e.g. “x” or strings e.g. “cat”. </a:t>
            </a:r>
          </a:p>
          <a:p>
            <a:pPr algn="just"/>
            <a:r>
              <a:rPr lang="en-US" sz="1600" dirty="0">
                <a:sym typeface="Wingdings"/>
              </a:rPr>
              <a:t>E.g. </a:t>
            </a:r>
          </a:p>
          <a:p>
            <a:pPr algn="just"/>
            <a:r>
              <a:rPr lang="en-US" sz="1600" dirty="0">
                <a:sym typeface="Wingdings"/>
              </a:rPr>
              <a:t>&gt;&gt; char(97)</a:t>
            </a:r>
          </a:p>
          <a:p>
            <a:pPr algn="just"/>
            <a:r>
              <a:rPr lang="en-US" sz="1600" dirty="0" err="1">
                <a:sym typeface="Wingdings"/>
              </a:rPr>
              <a:t>ans</a:t>
            </a:r>
            <a:r>
              <a:rPr lang="en-US" sz="1600" dirty="0">
                <a:sym typeface="Wingdings"/>
              </a:rPr>
              <a:t> = </a:t>
            </a:r>
          </a:p>
          <a:p>
            <a:pPr algn="just"/>
            <a:r>
              <a:rPr lang="en-US" sz="1600" dirty="0">
                <a:sym typeface="Wingdings"/>
              </a:rPr>
              <a:t>	a</a:t>
            </a:r>
          </a:p>
          <a:p>
            <a:pPr algn="just"/>
            <a:r>
              <a:rPr lang="en-US" sz="1600" dirty="0">
                <a:sym typeface="Wingdings"/>
              </a:rPr>
              <a:t>&gt;&gt; double(‘</a:t>
            </a:r>
            <a:r>
              <a:rPr lang="en-US" sz="1600" dirty="0" err="1">
                <a:sym typeface="Wingdings"/>
              </a:rPr>
              <a:t>abcd</a:t>
            </a:r>
            <a:r>
              <a:rPr lang="en-US" sz="1600" dirty="0">
                <a:sym typeface="Wingdings"/>
              </a:rPr>
              <a:t>’)</a:t>
            </a:r>
          </a:p>
          <a:p>
            <a:pPr algn="just"/>
            <a:r>
              <a:rPr lang="en-US" sz="1600" dirty="0" err="1">
                <a:sym typeface="Wingdings"/>
              </a:rPr>
              <a:t>ans</a:t>
            </a:r>
            <a:r>
              <a:rPr lang="en-US" sz="1600" dirty="0">
                <a:sym typeface="Wingdings"/>
              </a:rPr>
              <a:t> = </a:t>
            </a:r>
          </a:p>
          <a:p>
            <a:pPr algn="just"/>
            <a:r>
              <a:rPr lang="en-US" sz="1600" dirty="0">
                <a:sym typeface="Wingdings"/>
              </a:rPr>
              <a:t>	97   98   99   100</a:t>
            </a:r>
          </a:p>
          <a:p>
            <a:pPr algn="just"/>
            <a:r>
              <a:rPr lang="en-US" sz="1600" dirty="0">
                <a:sym typeface="Wingdings"/>
              </a:rPr>
              <a:t>&gt;&gt; char(‘abcd”+1)</a:t>
            </a:r>
          </a:p>
          <a:p>
            <a:pPr algn="just"/>
            <a:r>
              <a:rPr lang="en-US" sz="1600" dirty="0" err="1">
                <a:sym typeface="Wingdings"/>
              </a:rPr>
              <a:t>ans</a:t>
            </a:r>
            <a:r>
              <a:rPr lang="en-US" sz="1600" dirty="0">
                <a:sym typeface="Wingdings"/>
              </a:rPr>
              <a:t> = </a:t>
            </a:r>
          </a:p>
          <a:p>
            <a:pPr algn="just"/>
            <a:r>
              <a:rPr lang="en-US" sz="1600" dirty="0">
                <a:sym typeface="Wingdings"/>
              </a:rPr>
              <a:t>	</a:t>
            </a:r>
            <a:r>
              <a:rPr lang="en-US" sz="1600" dirty="0" err="1">
                <a:sym typeface="Wingdings"/>
              </a:rPr>
              <a:t>bcde</a:t>
            </a:r>
            <a:endParaRPr lang="en-US" sz="1600" dirty="0">
              <a:sym typeface="Wingdings"/>
            </a:endParaRPr>
          </a:p>
        </p:txBody>
      </p:sp>
    </p:spTree>
    <p:extLst>
      <p:ext uri="{BB962C8B-B14F-4D97-AF65-F5344CB8AC3E}">
        <p14:creationId xmlns:p14="http://schemas.microsoft.com/office/powerpoint/2010/main" val="15621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04800"/>
            <a:ext cx="7696200" cy="6617198"/>
          </a:xfrm>
          <a:prstGeom prst="rect">
            <a:avLst/>
          </a:prstGeom>
        </p:spPr>
        <p:txBody>
          <a:bodyPr wrap="square">
            <a:spAutoFit/>
          </a:bodyPr>
          <a:lstStyle/>
          <a:p>
            <a:pPr algn="ctr"/>
            <a:r>
              <a:rPr lang="en-US" sz="2400" dirty="0">
                <a:sym typeface="Wingdings"/>
              </a:rPr>
              <a:t>Random numbers</a:t>
            </a:r>
          </a:p>
          <a:p>
            <a:pPr algn="just"/>
            <a:endParaRPr lang="en-US" sz="1600" dirty="0">
              <a:sym typeface="Wingdings"/>
            </a:endParaRPr>
          </a:p>
          <a:p>
            <a:pPr algn="just"/>
            <a:r>
              <a:rPr lang="en-US" sz="1600" dirty="0">
                <a:latin typeface="Arial"/>
                <a:cs typeface="Arial"/>
                <a:sym typeface="Wingdings"/>
              </a:rPr>
              <a:t>There are built in functions to generate (pseudo) random numbers. </a:t>
            </a:r>
            <a:endParaRPr lang="en-US" sz="1600" dirty="0">
              <a:sym typeface="Wingdings"/>
            </a:endParaRPr>
          </a:p>
          <a:p>
            <a:pPr algn="just"/>
            <a:r>
              <a:rPr lang="en-US" sz="1600" dirty="0">
                <a:latin typeface="Arial"/>
                <a:cs typeface="Arial"/>
                <a:sym typeface="Wingdings"/>
              </a:rPr>
              <a:t>Idea: Process starts with one number called a seed, either predetermined value or it is obtained from the built-in clock in the computer. Based on this seed, a process determines the next random number, using it as the seed for generating the next number, etc. They are not truly random as there is a process that determines the next value each time. </a:t>
            </a:r>
          </a:p>
          <a:p>
            <a:pPr algn="just"/>
            <a:endParaRPr lang="en-US" sz="1600" dirty="0">
              <a:sym typeface="Wingdings"/>
            </a:endParaRPr>
          </a:p>
          <a:p>
            <a:pPr algn="just"/>
            <a:r>
              <a:rPr lang="en-US" sz="1600" dirty="0">
                <a:latin typeface="Arial"/>
                <a:cs typeface="Arial"/>
                <a:sym typeface="Wingdings"/>
              </a:rPr>
              <a:t>&gt;&gt; rand</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0.9501</a:t>
            </a:r>
          </a:p>
          <a:p>
            <a:pPr algn="just"/>
            <a:r>
              <a:rPr lang="en-US" sz="1600" dirty="0">
                <a:latin typeface="Arial"/>
                <a:cs typeface="Arial"/>
                <a:sym typeface="Wingdings"/>
              </a:rPr>
              <a:t>&gt;&gt; rand</a:t>
            </a:r>
          </a:p>
          <a:p>
            <a:pPr algn="just"/>
            <a:r>
              <a:rPr lang="en-US" sz="1600" dirty="0" err="1">
                <a:latin typeface="Arial"/>
                <a:cs typeface="Arial"/>
                <a:sym typeface="Wingdings"/>
              </a:rPr>
              <a:t>ans</a:t>
            </a:r>
            <a:r>
              <a:rPr lang="en-US" sz="1600" dirty="0">
                <a:latin typeface="Arial"/>
                <a:cs typeface="Arial"/>
                <a:sym typeface="Wingdings"/>
              </a:rPr>
              <a:t> = </a:t>
            </a:r>
          </a:p>
          <a:p>
            <a:pPr algn="just"/>
            <a:r>
              <a:rPr lang="en-US" sz="1600" dirty="0">
                <a:latin typeface="Arial"/>
                <a:cs typeface="Arial"/>
                <a:sym typeface="Wingdings"/>
              </a:rPr>
              <a:t>	0.2311</a:t>
            </a:r>
          </a:p>
          <a:p>
            <a:pPr algn="just"/>
            <a:endParaRPr lang="en-US" sz="1600" dirty="0">
              <a:latin typeface="Arial"/>
              <a:cs typeface="Arial"/>
              <a:sym typeface="Wingdings"/>
            </a:endParaRPr>
          </a:p>
          <a:p>
            <a:pPr algn="just"/>
            <a:r>
              <a:rPr lang="en-US" sz="1600" dirty="0">
                <a:latin typeface="Arial"/>
                <a:cs typeface="Arial"/>
                <a:sym typeface="Wingdings"/>
              </a:rPr>
              <a:t>The seed for the rand function will always be the same each time MATLAB is started, unless the state is changed. E.g. rand(‘state’, sum(100*clock))</a:t>
            </a:r>
          </a:p>
          <a:p>
            <a:pPr algn="just"/>
            <a:r>
              <a:rPr lang="en-US" sz="1600" dirty="0">
                <a:latin typeface="Arial"/>
                <a:cs typeface="Arial"/>
                <a:sym typeface="Wingdings"/>
              </a:rPr>
              <a:t>which uses current date and time that are returned from the built-in clock function to set the seed. </a:t>
            </a:r>
          </a:p>
          <a:p>
            <a:pPr algn="just"/>
            <a:endParaRPr lang="en-US" sz="1600" dirty="0">
              <a:latin typeface="Arial"/>
              <a:cs typeface="Arial"/>
              <a:sym typeface="Wingdings"/>
            </a:endParaRPr>
          </a:p>
          <a:p>
            <a:pPr algn="just"/>
            <a:r>
              <a:rPr lang="en-US" sz="1600" dirty="0">
                <a:latin typeface="Arial"/>
                <a:cs typeface="Arial"/>
                <a:sym typeface="Wingdings"/>
              </a:rPr>
              <a:t>To generate a random number within a range. E.g. </a:t>
            </a:r>
          </a:p>
          <a:p>
            <a:pPr algn="just"/>
            <a:r>
              <a:rPr lang="en-US" sz="1600" dirty="0">
                <a:latin typeface="Arial"/>
                <a:cs typeface="Arial"/>
                <a:sym typeface="Wingdings"/>
              </a:rPr>
              <a:t>&gt;&gt; low = 3; high = 5; </a:t>
            </a:r>
          </a:p>
          <a:p>
            <a:pPr algn="just"/>
            <a:r>
              <a:rPr lang="en-US" sz="1600" dirty="0">
                <a:latin typeface="Arial"/>
                <a:cs typeface="Arial"/>
                <a:sym typeface="Wingdings"/>
              </a:rPr>
              <a:t>&gt;&gt; rand*(high – low)+low</a:t>
            </a:r>
          </a:p>
          <a:p>
            <a:pPr algn="just"/>
            <a:r>
              <a:rPr lang="en-US" sz="1600" dirty="0">
                <a:latin typeface="Arial"/>
                <a:cs typeface="Arial"/>
                <a:sym typeface="Wingdings"/>
              </a:rPr>
              <a:t>would generate a random real number in the range from 3 to 5. </a:t>
            </a:r>
          </a:p>
        </p:txBody>
      </p:sp>
    </p:spTree>
    <p:extLst>
      <p:ext uri="{BB962C8B-B14F-4D97-AF65-F5344CB8AC3E}">
        <p14:creationId xmlns:p14="http://schemas.microsoft.com/office/powerpoint/2010/main" val="289606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b="1" dirty="0"/>
              <a:t>Aims</a:t>
            </a:r>
          </a:p>
        </p:txBody>
      </p:sp>
      <p:sp>
        <p:nvSpPr>
          <p:cNvPr id="3" name="TextBox 2"/>
          <p:cNvSpPr txBox="1"/>
          <p:nvPr/>
        </p:nvSpPr>
        <p:spPr>
          <a:xfrm>
            <a:off x="1219200" y="2133600"/>
            <a:ext cx="6705600" cy="2677656"/>
          </a:xfrm>
          <a:prstGeom prst="rect">
            <a:avLst/>
          </a:prstGeom>
          <a:noFill/>
        </p:spPr>
        <p:txBody>
          <a:bodyPr wrap="square" rtlCol="0">
            <a:spAutoFit/>
          </a:bodyPr>
          <a:lstStyle/>
          <a:p>
            <a:pPr algn="just"/>
            <a:r>
              <a:rPr lang="en-US" sz="2400" b="1" dirty="0">
                <a:latin typeface="Arial"/>
                <a:cs typeface="Arial"/>
              </a:rPr>
              <a:t>To understand and manipulate introductory features and functions to program in MATLAB</a:t>
            </a:r>
          </a:p>
          <a:p>
            <a:pPr algn="just"/>
            <a:endParaRPr lang="en-US" sz="2400" b="1" dirty="0">
              <a:latin typeface="Arial"/>
              <a:cs typeface="Arial"/>
            </a:endParaRPr>
          </a:p>
          <a:p>
            <a:pPr algn="just"/>
            <a:r>
              <a:rPr lang="en-US" sz="2400" b="1" dirty="0">
                <a:latin typeface="Arial"/>
                <a:cs typeface="Arial"/>
              </a:rPr>
              <a:t>Appreciate the differences and similarities with other languages (e.g. Python)</a:t>
            </a:r>
          </a:p>
          <a:p>
            <a:pPr algn="just"/>
            <a:endParaRPr lang="en-US" sz="2400" b="1" dirty="0">
              <a:latin typeface="Arial"/>
              <a:cs typeface="Arial"/>
            </a:endParaRPr>
          </a:p>
        </p:txBody>
      </p:sp>
    </p:spTree>
    <p:extLst>
      <p:ext uri="{BB962C8B-B14F-4D97-AF65-F5344CB8AC3E}">
        <p14:creationId xmlns:p14="http://schemas.microsoft.com/office/powerpoint/2010/main" val="244728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381000"/>
            <a:ext cx="3325324" cy="523220"/>
          </a:xfrm>
          <a:prstGeom prst="rect">
            <a:avLst/>
          </a:prstGeom>
          <a:noFill/>
        </p:spPr>
        <p:txBody>
          <a:bodyPr wrap="none" rtlCol="0">
            <a:spAutoFit/>
          </a:bodyPr>
          <a:lstStyle/>
          <a:p>
            <a:r>
              <a:rPr lang="en-US" sz="2800" b="1" dirty="0"/>
              <a:t>Vectors and matrices</a:t>
            </a:r>
          </a:p>
        </p:txBody>
      </p:sp>
      <p:pic>
        <p:nvPicPr>
          <p:cNvPr id="4" name="Picture 3"/>
          <p:cNvPicPr>
            <a:picLocks noChangeAspect="1"/>
          </p:cNvPicPr>
          <p:nvPr/>
        </p:nvPicPr>
        <p:blipFill>
          <a:blip r:embed="rId2"/>
          <a:stretch>
            <a:fillRect/>
          </a:stretch>
        </p:blipFill>
        <p:spPr>
          <a:xfrm>
            <a:off x="1676400" y="1066800"/>
            <a:ext cx="5410200" cy="4057650"/>
          </a:xfrm>
          <a:prstGeom prst="rect">
            <a:avLst/>
          </a:prstGeom>
        </p:spPr>
      </p:pic>
      <p:sp>
        <p:nvSpPr>
          <p:cNvPr id="5" name="Rectangle 4"/>
          <p:cNvSpPr/>
          <p:nvPr/>
        </p:nvSpPr>
        <p:spPr>
          <a:xfrm>
            <a:off x="1371600" y="990600"/>
            <a:ext cx="5715000" cy="1524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1066801" y="1411069"/>
            <a:ext cx="7162800" cy="923330"/>
          </a:xfrm>
          <a:prstGeom prst="rect">
            <a:avLst/>
          </a:prstGeom>
          <a:noFill/>
        </p:spPr>
        <p:txBody>
          <a:bodyPr wrap="square" rtlCol="0">
            <a:spAutoFit/>
          </a:bodyPr>
          <a:lstStyle/>
          <a:p>
            <a:r>
              <a:rPr lang="en-US" dirty="0"/>
              <a:t>A matrix (or array) of order m by n is simply a set of numbers arranged in a rectangular block of m horizontal rows and n vertical columns. E.g. A below is a m-by-n matrix</a:t>
            </a:r>
          </a:p>
        </p:txBody>
      </p:sp>
    </p:spTree>
    <p:extLst>
      <p:ext uri="{BB962C8B-B14F-4D97-AF65-F5344CB8AC3E}">
        <p14:creationId xmlns:p14="http://schemas.microsoft.com/office/powerpoint/2010/main" val="303333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1900" y="571500"/>
            <a:ext cx="6680200" cy="5702300"/>
          </a:xfrm>
          <a:prstGeom prst="rect">
            <a:avLst/>
          </a:prstGeom>
        </p:spPr>
      </p:pic>
      <p:sp>
        <p:nvSpPr>
          <p:cNvPr id="3" name="Rectangle 2"/>
          <p:cNvSpPr/>
          <p:nvPr/>
        </p:nvSpPr>
        <p:spPr>
          <a:xfrm>
            <a:off x="2133600" y="609600"/>
            <a:ext cx="4724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Types of matrices</a:t>
            </a:r>
          </a:p>
        </p:txBody>
      </p:sp>
    </p:spTree>
    <p:extLst>
      <p:ext uri="{BB962C8B-B14F-4D97-AF65-F5344CB8AC3E}">
        <p14:creationId xmlns:p14="http://schemas.microsoft.com/office/powerpoint/2010/main" val="306041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
            <a:ext cx="6934200" cy="6740308"/>
          </a:xfrm>
          <a:prstGeom prst="rect">
            <a:avLst/>
          </a:prstGeom>
          <a:noFill/>
        </p:spPr>
        <p:txBody>
          <a:bodyPr wrap="square" rtlCol="0">
            <a:spAutoFit/>
          </a:bodyPr>
          <a:lstStyle/>
          <a:p>
            <a:r>
              <a:rPr lang="en-US" b="1" dirty="0"/>
              <a:t>Creating row vectors: </a:t>
            </a:r>
            <a:endParaRPr lang="en-US" dirty="0"/>
          </a:p>
          <a:p>
            <a:r>
              <a:rPr lang="en-US" dirty="0"/>
              <a:t>&gt;&gt; v = [1 2 3 4]</a:t>
            </a:r>
          </a:p>
          <a:p>
            <a:r>
              <a:rPr lang="en-US" dirty="0"/>
              <a:t>v = </a:t>
            </a:r>
          </a:p>
          <a:p>
            <a:r>
              <a:rPr lang="en-US" dirty="0"/>
              <a:t>	1    2   3   4</a:t>
            </a:r>
          </a:p>
          <a:p>
            <a:endParaRPr lang="en-US" dirty="0"/>
          </a:p>
          <a:p>
            <a:r>
              <a:rPr lang="en-US" dirty="0"/>
              <a:t>&gt;&gt; v = [1, 2, 3, 4]</a:t>
            </a:r>
          </a:p>
          <a:p>
            <a:r>
              <a:rPr lang="en-US" dirty="0"/>
              <a:t>v = </a:t>
            </a:r>
          </a:p>
          <a:p>
            <a:r>
              <a:rPr lang="en-US" dirty="0"/>
              <a:t>	1    2   3   4</a:t>
            </a:r>
          </a:p>
          <a:p>
            <a:endParaRPr lang="en-US" dirty="0"/>
          </a:p>
          <a:p>
            <a:r>
              <a:rPr lang="en-US" dirty="0"/>
              <a:t>&gt;&gt; </a:t>
            </a:r>
            <a:r>
              <a:rPr lang="en-US" dirty="0" err="1"/>
              <a:t>vec</a:t>
            </a:r>
            <a:r>
              <a:rPr lang="en-US" dirty="0"/>
              <a:t> = 1:5	</a:t>
            </a:r>
            <a:r>
              <a:rPr lang="en-US" dirty="0">
                <a:solidFill>
                  <a:schemeClr val="bg1">
                    <a:lumMod val="50000"/>
                  </a:schemeClr>
                </a:solidFill>
              </a:rPr>
              <a:t>% iterate in steps of 1</a:t>
            </a:r>
          </a:p>
          <a:p>
            <a:r>
              <a:rPr lang="en-US" dirty="0" err="1"/>
              <a:t>vec</a:t>
            </a:r>
            <a:r>
              <a:rPr lang="en-US" dirty="0"/>
              <a:t> = </a:t>
            </a:r>
          </a:p>
          <a:p>
            <a:r>
              <a:rPr lang="en-US" dirty="0"/>
              <a:t>	1   2   3   4   5</a:t>
            </a:r>
          </a:p>
          <a:p>
            <a:r>
              <a:rPr lang="en-US" dirty="0"/>
              <a:t>Note: brackets [] are not necessary to define the vector</a:t>
            </a:r>
          </a:p>
          <a:p>
            <a:endParaRPr lang="en-US" dirty="0"/>
          </a:p>
          <a:p>
            <a:r>
              <a:rPr lang="en-US" dirty="0"/>
              <a:t>&gt;&gt; </a:t>
            </a:r>
            <a:r>
              <a:rPr lang="en-US" dirty="0" err="1"/>
              <a:t>nv</a:t>
            </a:r>
            <a:r>
              <a:rPr lang="en-US" dirty="0"/>
              <a:t> = 1:2:9	</a:t>
            </a:r>
            <a:r>
              <a:rPr lang="en-US" dirty="0">
                <a:solidFill>
                  <a:srgbClr val="7F7F7F"/>
                </a:solidFill>
              </a:rPr>
              <a:t>% in steps of 2</a:t>
            </a:r>
          </a:p>
          <a:p>
            <a:r>
              <a:rPr lang="en-US" dirty="0" err="1"/>
              <a:t>nv</a:t>
            </a:r>
            <a:r>
              <a:rPr lang="en-US" dirty="0"/>
              <a:t> = </a:t>
            </a:r>
          </a:p>
          <a:p>
            <a:r>
              <a:rPr lang="en-US" dirty="0"/>
              <a:t>	1    3   5   7   9</a:t>
            </a:r>
          </a:p>
          <a:p>
            <a:r>
              <a:rPr lang="en-US" dirty="0"/>
              <a:t>Or type </a:t>
            </a:r>
            <a:r>
              <a:rPr lang="en-US" dirty="0" err="1"/>
              <a:t>linspace</a:t>
            </a:r>
            <a:r>
              <a:rPr lang="en-US" dirty="0"/>
              <a:t>(</a:t>
            </a:r>
            <a:r>
              <a:rPr lang="en-US" dirty="0" err="1"/>
              <a:t>x,y,n</a:t>
            </a:r>
            <a:r>
              <a:rPr lang="en-US" dirty="0"/>
              <a:t>), creating a linearly spaced vector</a:t>
            </a:r>
          </a:p>
          <a:p>
            <a:r>
              <a:rPr lang="en-US" dirty="0"/>
              <a:t>&gt;&gt; </a:t>
            </a:r>
            <a:r>
              <a:rPr lang="en-US" dirty="0" err="1"/>
              <a:t>nv</a:t>
            </a:r>
            <a:r>
              <a:rPr lang="en-US" dirty="0"/>
              <a:t> = </a:t>
            </a:r>
            <a:r>
              <a:rPr lang="en-US" dirty="0" err="1"/>
              <a:t>linspace</a:t>
            </a:r>
            <a:r>
              <a:rPr lang="en-US" dirty="0"/>
              <a:t>(1, 9, 5)</a:t>
            </a:r>
          </a:p>
          <a:p>
            <a:endParaRPr lang="en-US" dirty="0"/>
          </a:p>
          <a:p>
            <a:r>
              <a:rPr lang="en-US" dirty="0"/>
              <a:t>Concatenate vectors</a:t>
            </a:r>
          </a:p>
          <a:p>
            <a:r>
              <a:rPr lang="en-US" dirty="0"/>
              <a:t>&gt;&gt; </a:t>
            </a:r>
            <a:r>
              <a:rPr lang="en-US" dirty="0" err="1"/>
              <a:t>newvec</a:t>
            </a:r>
            <a:r>
              <a:rPr lang="en-US" dirty="0"/>
              <a:t> = [</a:t>
            </a:r>
            <a:r>
              <a:rPr lang="en-US" dirty="0" err="1"/>
              <a:t>nv</a:t>
            </a:r>
            <a:r>
              <a:rPr lang="en-US" dirty="0"/>
              <a:t> v]</a:t>
            </a:r>
          </a:p>
          <a:p>
            <a:r>
              <a:rPr lang="en-US" dirty="0" err="1"/>
              <a:t>newvec</a:t>
            </a:r>
            <a:r>
              <a:rPr lang="en-US" dirty="0"/>
              <a:t> = </a:t>
            </a:r>
          </a:p>
          <a:p>
            <a:r>
              <a:rPr lang="en-US" dirty="0"/>
              <a:t>	1   3   5   7   9   1   2   3   4</a:t>
            </a:r>
          </a:p>
        </p:txBody>
      </p:sp>
    </p:spTree>
    <p:extLst>
      <p:ext uri="{BB962C8B-B14F-4D97-AF65-F5344CB8AC3E}">
        <p14:creationId xmlns:p14="http://schemas.microsoft.com/office/powerpoint/2010/main" val="2647781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
            <a:ext cx="6934200" cy="6740308"/>
          </a:xfrm>
          <a:prstGeom prst="rect">
            <a:avLst/>
          </a:prstGeom>
          <a:noFill/>
        </p:spPr>
        <p:txBody>
          <a:bodyPr wrap="square" rtlCol="0">
            <a:spAutoFit/>
          </a:bodyPr>
          <a:lstStyle/>
          <a:p>
            <a:r>
              <a:rPr lang="en-US" b="1" dirty="0"/>
              <a:t>Referring to and modifying vector elements: </a:t>
            </a:r>
          </a:p>
          <a:p>
            <a:r>
              <a:rPr lang="en-US" dirty="0"/>
              <a:t>&gt;&gt; </a:t>
            </a:r>
            <a:r>
              <a:rPr lang="en-US" dirty="0" err="1"/>
              <a:t>newvec</a:t>
            </a:r>
            <a:r>
              <a:rPr lang="en-US" dirty="0"/>
              <a:t>(5)</a:t>
            </a:r>
          </a:p>
          <a:p>
            <a:r>
              <a:rPr lang="en-US" dirty="0" err="1"/>
              <a:t>ans</a:t>
            </a:r>
            <a:r>
              <a:rPr lang="en-US" dirty="0"/>
              <a:t> = </a:t>
            </a:r>
          </a:p>
          <a:p>
            <a:r>
              <a:rPr lang="en-US" dirty="0"/>
              <a:t>	9</a:t>
            </a:r>
          </a:p>
          <a:p>
            <a:r>
              <a:rPr lang="en-US" dirty="0"/>
              <a:t>&gt;&gt; b = </a:t>
            </a:r>
            <a:r>
              <a:rPr lang="en-US" dirty="0" err="1"/>
              <a:t>newvec</a:t>
            </a:r>
            <a:r>
              <a:rPr lang="en-US" dirty="0"/>
              <a:t>(4:6)</a:t>
            </a:r>
          </a:p>
          <a:p>
            <a:r>
              <a:rPr lang="en-US" dirty="0"/>
              <a:t>b = </a:t>
            </a:r>
          </a:p>
          <a:p>
            <a:r>
              <a:rPr lang="en-US" dirty="0"/>
              <a:t>	7   9   1</a:t>
            </a:r>
          </a:p>
          <a:p>
            <a:endParaRPr lang="en-US" dirty="0"/>
          </a:p>
          <a:p>
            <a:r>
              <a:rPr lang="en-US" dirty="0"/>
              <a:t>&gt;&gt; </a:t>
            </a:r>
            <a:r>
              <a:rPr lang="en-US" dirty="0" err="1"/>
              <a:t>newvec</a:t>
            </a:r>
            <a:r>
              <a:rPr lang="en-US" dirty="0"/>
              <a:t> ([1 5 9])</a:t>
            </a:r>
          </a:p>
          <a:p>
            <a:r>
              <a:rPr lang="en-US" dirty="0" err="1"/>
              <a:t>ans</a:t>
            </a:r>
            <a:r>
              <a:rPr lang="en-US" dirty="0"/>
              <a:t> =</a:t>
            </a:r>
          </a:p>
          <a:p>
            <a:r>
              <a:rPr lang="en-US" dirty="0"/>
              <a:t>	1   9   4</a:t>
            </a:r>
          </a:p>
          <a:p>
            <a:r>
              <a:rPr lang="en-US" dirty="0"/>
              <a:t>Note: The vector [1 5 9] is an index vector, specifying the indices in the original vector </a:t>
            </a:r>
          </a:p>
          <a:p>
            <a:endParaRPr lang="en-US" dirty="0"/>
          </a:p>
          <a:p>
            <a:r>
              <a:rPr lang="en-US" dirty="0"/>
              <a:t>&gt;&gt; b(2) = 11</a:t>
            </a:r>
          </a:p>
          <a:p>
            <a:r>
              <a:rPr lang="en-US" dirty="0"/>
              <a:t>b = </a:t>
            </a:r>
          </a:p>
          <a:p>
            <a:r>
              <a:rPr lang="en-US" dirty="0"/>
              <a:t>	7   11   1</a:t>
            </a:r>
          </a:p>
          <a:p>
            <a:endParaRPr lang="en-US" dirty="0"/>
          </a:p>
          <a:p>
            <a:r>
              <a:rPr lang="en-US" dirty="0"/>
              <a:t>&gt;&gt; b(4) = 2</a:t>
            </a:r>
          </a:p>
          <a:p>
            <a:r>
              <a:rPr lang="en-US" dirty="0"/>
              <a:t>b = </a:t>
            </a:r>
          </a:p>
          <a:p>
            <a:r>
              <a:rPr lang="en-US" dirty="0"/>
              <a:t>	7   11   1   2</a:t>
            </a:r>
          </a:p>
          <a:p>
            <a:r>
              <a:rPr lang="en-US" dirty="0"/>
              <a:t>&gt;&gt; b(6) = 10</a:t>
            </a:r>
          </a:p>
          <a:p>
            <a:r>
              <a:rPr lang="en-US" dirty="0"/>
              <a:t>b = </a:t>
            </a:r>
          </a:p>
          <a:p>
            <a:r>
              <a:rPr lang="en-US" dirty="0"/>
              <a:t>	7   11   1   2   0   10</a:t>
            </a:r>
          </a:p>
        </p:txBody>
      </p:sp>
    </p:spTree>
    <p:extLst>
      <p:ext uri="{BB962C8B-B14F-4D97-AF65-F5344CB8AC3E}">
        <p14:creationId xmlns:p14="http://schemas.microsoft.com/office/powerpoint/2010/main" val="237198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
            <a:ext cx="6934200" cy="5909311"/>
          </a:xfrm>
          <a:prstGeom prst="rect">
            <a:avLst/>
          </a:prstGeom>
          <a:noFill/>
        </p:spPr>
        <p:txBody>
          <a:bodyPr wrap="square" rtlCol="0">
            <a:spAutoFit/>
          </a:bodyPr>
          <a:lstStyle/>
          <a:p>
            <a:r>
              <a:rPr lang="en-US" b="1" dirty="0"/>
              <a:t>Creating column vectors: </a:t>
            </a:r>
          </a:p>
          <a:p>
            <a:endParaRPr lang="en-US" dirty="0"/>
          </a:p>
          <a:p>
            <a:r>
              <a:rPr lang="en-US" dirty="0"/>
              <a:t>Very similar to that for row vectors. E.g. </a:t>
            </a:r>
          </a:p>
          <a:p>
            <a:endParaRPr lang="en-US" dirty="0"/>
          </a:p>
          <a:p>
            <a:r>
              <a:rPr lang="en-US" dirty="0"/>
              <a:t>&gt;&gt; c = [1; 2; 3; 4]	</a:t>
            </a:r>
            <a:r>
              <a:rPr lang="en-US" dirty="0">
                <a:solidFill>
                  <a:srgbClr val="7F7F7F"/>
                </a:solidFill>
              </a:rPr>
              <a:t>% Use semicolon to move the element down a row</a:t>
            </a:r>
          </a:p>
          <a:p>
            <a:r>
              <a:rPr lang="en-US" dirty="0"/>
              <a:t>c = </a:t>
            </a:r>
          </a:p>
          <a:p>
            <a:r>
              <a:rPr lang="en-US" dirty="0"/>
              <a:t>	1</a:t>
            </a:r>
          </a:p>
          <a:p>
            <a:r>
              <a:rPr lang="en-US" dirty="0"/>
              <a:t>	2</a:t>
            </a:r>
          </a:p>
          <a:p>
            <a:r>
              <a:rPr lang="en-US" dirty="0"/>
              <a:t>	3</a:t>
            </a:r>
          </a:p>
          <a:p>
            <a:r>
              <a:rPr lang="en-US" dirty="0"/>
              <a:t>	4</a:t>
            </a:r>
          </a:p>
          <a:p>
            <a:endParaRPr lang="en-US" dirty="0"/>
          </a:p>
          <a:p>
            <a:r>
              <a:rPr lang="en-US" dirty="0"/>
              <a:t>We can also transpose (using prime) a row vector to become a column vector (and vice versa). E.g. </a:t>
            </a:r>
          </a:p>
          <a:p>
            <a:r>
              <a:rPr lang="en-US" dirty="0"/>
              <a:t>&gt;&gt; r = 1:4;</a:t>
            </a:r>
          </a:p>
          <a:p>
            <a:r>
              <a:rPr lang="en-US" dirty="0"/>
              <a:t>&gt;&gt; c = r’</a:t>
            </a:r>
          </a:p>
          <a:p>
            <a:r>
              <a:rPr lang="en-US" dirty="0"/>
              <a:t>c = </a:t>
            </a:r>
          </a:p>
          <a:p>
            <a:r>
              <a:rPr lang="en-US" dirty="0"/>
              <a:t>	1</a:t>
            </a:r>
          </a:p>
          <a:p>
            <a:r>
              <a:rPr lang="en-US" dirty="0"/>
              <a:t>	2</a:t>
            </a:r>
          </a:p>
          <a:p>
            <a:r>
              <a:rPr lang="en-US" dirty="0"/>
              <a:t>	3</a:t>
            </a:r>
          </a:p>
          <a:p>
            <a:r>
              <a:rPr lang="en-US" dirty="0"/>
              <a:t>	4</a:t>
            </a:r>
          </a:p>
          <a:p>
            <a:endParaRPr lang="en-US" dirty="0"/>
          </a:p>
        </p:txBody>
      </p:sp>
    </p:spTree>
    <p:extLst>
      <p:ext uri="{BB962C8B-B14F-4D97-AF65-F5344CB8AC3E}">
        <p14:creationId xmlns:p14="http://schemas.microsoft.com/office/powerpoint/2010/main" val="112182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76200"/>
            <a:ext cx="6934200" cy="6463309"/>
          </a:xfrm>
          <a:prstGeom prst="rect">
            <a:avLst/>
          </a:prstGeom>
          <a:noFill/>
        </p:spPr>
        <p:txBody>
          <a:bodyPr wrap="square" rtlCol="0">
            <a:spAutoFit/>
          </a:bodyPr>
          <a:lstStyle/>
          <a:p>
            <a:r>
              <a:rPr lang="en-US" b="1" dirty="0"/>
              <a:t>Creating matrix variables: </a:t>
            </a:r>
          </a:p>
          <a:p>
            <a:endParaRPr lang="en-US" dirty="0"/>
          </a:p>
          <a:p>
            <a:r>
              <a:rPr lang="en-US" dirty="0"/>
              <a:t>&gt;&gt; mat = [1 2 3; 4 5 6]</a:t>
            </a:r>
          </a:p>
          <a:p>
            <a:r>
              <a:rPr lang="en-US" dirty="0"/>
              <a:t>mat = </a:t>
            </a:r>
          </a:p>
          <a:p>
            <a:r>
              <a:rPr lang="en-US" dirty="0"/>
              <a:t>	1   2   3</a:t>
            </a:r>
          </a:p>
          <a:p>
            <a:r>
              <a:rPr lang="en-US" dirty="0"/>
              <a:t>	4   5   6</a:t>
            </a:r>
          </a:p>
          <a:p>
            <a:r>
              <a:rPr lang="en-US" dirty="0"/>
              <a:t>Or </a:t>
            </a:r>
          </a:p>
          <a:p>
            <a:r>
              <a:rPr lang="en-US" dirty="0"/>
              <a:t>&gt;&gt; mat = [1 2 3</a:t>
            </a:r>
          </a:p>
          <a:p>
            <a:r>
              <a:rPr lang="en-US" dirty="0"/>
              <a:t>4 5 6]</a:t>
            </a:r>
          </a:p>
          <a:p>
            <a:r>
              <a:rPr lang="en-US" dirty="0"/>
              <a:t>mat = </a:t>
            </a:r>
          </a:p>
          <a:p>
            <a:r>
              <a:rPr lang="en-US" dirty="0"/>
              <a:t>	1   2   3</a:t>
            </a:r>
          </a:p>
          <a:p>
            <a:r>
              <a:rPr lang="en-US" dirty="0"/>
              <a:t>	4   5   6</a:t>
            </a:r>
          </a:p>
          <a:p>
            <a:r>
              <a:rPr lang="en-US" dirty="0"/>
              <a:t>Note: Make sure the number of elements in rows must be the same; so is for columns. E.g. </a:t>
            </a:r>
          </a:p>
          <a:p>
            <a:r>
              <a:rPr lang="en-US" dirty="0"/>
              <a:t>&gt;&gt; mat = [1 2 3; 4 5]</a:t>
            </a:r>
          </a:p>
          <a:p>
            <a:r>
              <a:rPr lang="en-US" dirty="0"/>
              <a:t>will lead to error</a:t>
            </a:r>
          </a:p>
          <a:p>
            <a:endParaRPr lang="en-US" dirty="0"/>
          </a:p>
          <a:p>
            <a:r>
              <a:rPr lang="en-US" dirty="0"/>
              <a:t>&gt;&gt; </a:t>
            </a:r>
            <a:r>
              <a:rPr lang="en-US" dirty="0" err="1"/>
              <a:t>randint</a:t>
            </a:r>
            <a:r>
              <a:rPr lang="en-US" dirty="0"/>
              <a:t>(2, 4, [10, 30])</a:t>
            </a:r>
          </a:p>
          <a:p>
            <a:r>
              <a:rPr lang="en-US" dirty="0" err="1"/>
              <a:t>ans</a:t>
            </a:r>
            <a:r>
              <a:rPr lang="en-US" dirty="0"/>
              <a:t> = </a:t>
            </a:r>
          </a:p>
          <a:p>
            <a:r>
              <a:rPr lang="en-US" dirty="0"/>
              <a:t>	29   22   28   19</a:t>
            </a:r>
          </a:p>
          <a:p>
            <a:r>
              <a:rPr lang="en-US" dirty="0"/>
              <a:t>	14   20   26   10</a:t>
            </a:r>
          </a:p>
          <a:p>
            <a:r>
              <a:rPr lang="en-US" dirty="0"/>
              <a:t>This generates a 2-by-4 matrix with random numbers generated within the range (10, 30)</a:t>
            </a:r>
          </a:p>
        </p:txBody>
      </p:sp>
    </p:spTree>
    <p:extLst>
      <p:ext uri="{BB962C8B-B14F-4D97-AF65-F5344CB8AC3E}">
        <p14:creationId xmlns:p14="http://schemas.microsoft.com/office/powerpoint/2010/main" val="199257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76200"/>
            <a:ext cx="6934200" cy="5909311"/>
          </a:xfrm>
          <a:prstGeom prst="rect">
            <a:avLst/>
          </a:prstGeom>
          <a:noFill/>
        </p:spPr>
        <p:txBody>
          <a:bodyPr wrap="square" rtlCol="0">
            <a:spAutoFit/>
          </a:bodyPr>
          <a:lstStyle/>
          <a:p>
            <a:endParaRPr lang="en-US" dirty="0"/>
          </a:p>
          <a:p>
            <a:r>
              <a:rPr lang="en-US" dirty="0"/>
              <a:t>&gt;&gt; rand(2)</a:t>
            </a:r>
          </a:p>
          <a:p>
            <a:r>
              <a:rPr lang="en-US" dirty="0" err="1"/>
              <a:t>ans</a:t>
            </a:r>
            <a:r>
              <a:rPr lang="en-US" dirty="0"/>
              <a:t> = </a:t>
            </a:r>
          </a:p>
          <a:p>
            <a:r>
              <a:rPr lang="en-US" dirty="0"/>
              <a:t>	0.2311   0.4860</a:t>
            </a:r>
          </a:p>
          <a:p>
            <a:r>
              <a:rPr lang="en-US" dirty="0"/>
              <a:t>	0.6068   0.8913</a:t>
            </a:r>
          </a:p>
          <a:p>
            <a:endParaRPr lang="en-US" dirty="0"/>
          </a:p>
          <a:p>
            <a:r>
              <a:rPr lang="en-US" dirty="0"/>
              <a:t>&gt;&gt; rand(1,3)</a:t>
            </a:r>
          </a:p>
          <a:p>
            <a:r>
              <a:rPr lang="en-US" dirty="0" err="1"/>
              <a:t>ans</a:t>
            </a:r>
            <a:r>
              <a:rPr lang="en-US" dirty="0"/>
              <a:t> = </a:t>
            </a:r>
          </a:p>
          <a:p>
            <a:r>
              <a:rPr lang="en-US" dirty="0"/>
              <a:t>	0.7621   0.4565   0.0185</a:t>
            </a:r>
          </a:p>
          <a:p>
            <a:endParaRPr lang="en-US" dirty="0"/>
          </a:p>
          <a:p>
            <a:r>
              <a:rPr lang="en-US" dirty="0"/>
              <a:t>The zeros function can create a matrix of all zeros. E.g. </a:t>
            </a:r>
          </a:p>
          <a:p>
            <a:r>
              <a:rPr lang="en-US" dirty="0"/>
              <a:t>&gt;&gt; zeros(3)</a:t>
            </a:r>
          </a:p>
          <a:p>
            <a:r>
              <a:rPr lang="en-US" dirty="0" err="1"/>
              <a:t>ans</a:t>
            </a:r>
            <a:r>
              <a:rPr lang="en-US" dirty="0"/>
              <a:t> = </a:t>
            </a:r>
          </a:p>
          <a:p>
            <a:r>
              <a:rPr lang="en-US" dirty="0"/>
              <a:t>	0   0   0</a:t>
            </a:r>
          </a:p>
          <a:p>
            <a:r>
              <a:rPr lang="en-US" dirty="0"/>
              <a:t>	0   0   0</a:t>
            </a:r>
          </a:p>
          <a:p>
            <a:r>
              <a:rPr lang="en-US" dirty="0"/>
              <a:t>	0   0   0</a:t>
            </a:r>
          </a:p>
          <a:p>
            <a:endParaRPr lang="en-US" dirty="0"/>
          </a:p>
          <a:p>
            <a:r>
              <a:rPr lang="en-US" dirty="0"/>
              <a:t>&gt;&gt;zeros(2,4)</a:t>
            </a:r>
          </a:p>
          <a:p>
            <a:r>
              <a:rPr lang="en-US" dirty="0"/>
              <a:t>	0   0   0   0</a:t>
            </a:r>
          </a:p>
          <a:p>
            <a:r>
              <a:rPr lang="en-US" dirty="0"/>
              <a:t>	0   0   0   0</a:t>
            </a:r>
          </a:p>
          <a:p>
            <a:endParaRPr lang="en-US" dirty="0"/>
          </a:p>
        </p:txBody>
      </p:sp>
    </p:spTree>
    <p:extLst>
      <p:ext uri="{BB962C8B-B14F-4D97-AF65-F5344CB8AC3E}">
        <p14:creationId xmlns:p14="http://schemas.microsoft.com/office/powerpoint/2010/main" val="61620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05683"/>
            <a:ext cx="7467600" cy="4247317"/>
          </a:xfrm>
          <a:prstGeom prst="rect">
            <a:avLst/>
          </a:prstGeom>
          <a:noFill/>
        </p:spPr>
        <p:txBody>
          <a:bodyPr wrap="square" rtlCol="0">
            <a:spAutoFit/>
          </a:bodyPr>
          <a:lstStyle/>
          <a:p>
            <a:endParaRPr lang="en-US" dirty="0"/>
          </a:p>
          <a:p>
            <a:r>
              <a:rPr lang="en-US" dirty="0"/>
              <a:t>&gt;&gt; eye (3,4)	</a:t>
            </a:r>
            <a:r>
              <a:rPr lang="en-US" dirty="0">
                <a:solidFill>
                  <a:srgbClr val="7F7F7F"/>
                </a:solidFill>
              </a:rPr>
              <a:t>% built-in function to create an identity matrix with 		% diagonal of 1’s and the rest 0’s</a:t>
            </a:r>
          </a:p>
          <a:p>
            <a:r>
              <a:rPr lang="en-US" dirty="0" err="1"/>
              <a:t>ans</a:t>
            </a:r>
            <a:r>
              <a:rPr lang="en-US" dirty="0"/>
              <a:t> = </a:t>
            </a:r>
          </a:p>
          <a:p>
            <a:r>
              <a:rPr lang="en-US" dirty="0"/>
              <a:t>	1   0   0   0</a:t>
            </a:r>
          </a:p>
          <a:p>
            <a:r>
              <a:rPr lang="en-US" dirty="0"/>
              <a:t>	0   1   0   0</a:t>
            </a:r>
          </a:p>
          <a:p>
            <a:r>
              <a:rPr lang="en-US" dirty="0"/>
              <a:t>	0   0   1   0</a:t>
            </a:r>
          </a:p>
          <a:p>
            <a:r>
              <a:rPr lang="en-US" dirty="0"/>
              <a:t>   	0   0   0   1</a:t>
            </a:r>
          </a:p>
          <a:p>
            <a:endParaRPr lang="en-US" dirty="0"/>
          </a:p>
          <a:p>
            <a:r>
              <a:rPr lang="en-US" dirty="0"/>
              <a:t>&gt;&gt; eye (3)		</a:t>
            </a:r>
            <a:r>
              <a:rPr lang="en-US" dirty="0">
                <a:solidFill>
                  <a:srgbClr val="7F7F7F"/>
                </a:solidFill>
              </a:rPr>
              <a:t>% or eye(3,3) create an identity matrix of zeros</a:t>
            </a:r>
          </a:p>
          <a:p>
            <a:r>
              <a:rPr lang="en-US" dirty="0" err="1"/>
              <a:t>ans</a:t>
            </a:r>
            <a:r>
              <a:rPr lang="en-US" dirty="0"/>
              <a:t> = </a:t>
            </a:r>
          </a:p>
          <a:p>
            <a:r>
              <a:rPr lang="en-US" dirty="0"/>
              <a:t>	1   0   0 </a:t>
            </a:r>
          </a:p>
          <a:p>
            <a:r>
              <a:rPr lang="en-US" dirty="0"/>
              <a:t>	0   1   0 </a:t>
            </a:r>
          </a:p>
          <a:p>
            <a:r>
              <a:rPr lang="en-US" dirty="0"/>
              <a:t>	0   0   1  </a:t>
            </a:r>
          </a:p>
          <a:p>
            <a:endParaRPr lang="en-US" dirty="0"/>
          </a:p>
        </p:txBody>
      </p:sp>
    </p:spTree>
    <p:extLst>
      <p:ext uri="{BB962C8B-B14F-4D97-AF65-F5344CB8AC3E}">
        <p14:creationId xmlns:p14="http://schemas.microsoft.com/office/powerpoint/2010/main" val="84658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05683"/>
            <a:ext cx="7467600" cy="3970318"/>
          </a:xfrm>
          <a:prstGeom prst="rect">
            <a:avLst/>
          </a:prstGeom>
          <a:noFill/>
        </p:spPr>
        <p:txBody>
          <a:bodyPr wrap="square" rtlCol="0">
            <a:spAutoFit/>
          </a:bodyPr>
          <a:lstStyle/>
          <a:p>
            <a:endParaRPr lang="en-US" dirty="0"/>
          </a:p>
          <a:p>
            <a:r>
              <a:rPr lang="en-US" dirty="0"/>
              <a:t>A = [1 2 3; 4 5 6; 7 8 9];</a:t>
            </a:r>
          </a:p>
          <a:p>
            <a:r>
              <a:rPr lang="en-US" dirty="0"/>
              <a:t>&gt;&gt; U = </a:t>
            </a:r>
            <a:r>
              <a:rPr lang="en-US" dirty="0" err="1"/>
              <a:t>triu</a:t>
            </a:r>
            <a:r>
              <a:rPr lang="en-US" dirty="0"/>
              <a:t> (3,4)	</a:t>
            </a:r>
            <a:r>
              <a:rPr lang="en-US" dirty="0">
                <a:solidFill>
                  <a:srgbClr val="7F7F7F"/>
                </a:solidFill>
              </a:rPr>
              <a:t>% built-in function to create an upper triangular matrix </a:t>
            </a:r>
          </a:p>
          <a:p>
            <a:r>
              <a:rPr lang="en-US" dirty="0"/>
              <a:t>U = </a:t>
            </a:r>
          </a:p>
          <a:p>
            <a:r>
              <a:rPr lang="en-US" dirty="0"/>
              <a:t>	1   2   3 </a:t>
            </a:r>
          </a:p>
          <a:p>
            <a:r>
              <a:rPr lang="en-US" dirty="0"/>
              <a:t>	0   5   6  </a:t>
            </a:r>
          </a:p>
          <a:p>
            <a:r>
              <a:rPr lang="en-US" dirty="0"/>
              <a:t>	0   0   9  </a:t>
            </a:r>
          </a:p>
          <a:p>
            <a:endParaRPr lang="en-US" dirty="0"/>
          </a:p>
          <a:p>
            <a:r>
              <a:rPr lang="en-US" dirty="0"/>
              <a:t>&gt;&gt; L = </a:t>
            </a:r>
            <a:r>
              <a:rPr lang="en-US" dirty="0" err="1"/>
              <a:t>tril</a:t>
            </a:r>
            <a:r>
              <a:rPr lang="en-US" dirty="0"/>
              <a:t> (3,4)	</a:t>
            </a:r>
            <a:r>
              <a:rPr lang="en-US" dirty="0">
                <a:solidFill>
                  <a:srgbClr val="7F7F7F"/>
                </a:solidFill>
              </a:rPr>
              <a:t>% built-in function to create a lower triangular matrix </a:t>
            </a:r>
          </a:p>
          <a:p>
            <a:r>
              <a:rPr lang="en-US" dirty="0"/>
              <a:t>L = </a:t>
            </a:r>
          </a:p>
          <a:p>
            <a:r>
              <a:rPr lang="en-US" dirty="0"/>
              <a:t>	1   0   0 </a:t>
            </a:r>
          </a:p>
          <a:p>
            <a:r>
              <a:rPr lang="en-US" dirty="0"/>
              <a:t>	4   5   0</a:t>
            </a:r>
          </a:p>
          <a:p>
            <a:r>
              <a:rPr lang="en-US" dirty="0"/>
              <a:t>	7   8   9  </a:t>
            </a:r>
          </a:p>
          <a:p>
            <a:endParaRPr lang="en-US" dirty="0"/>
          </a:p>
        </p:txBody>
      </p:sp>
    </p:spTree>
    <p:extLst>
      <p:ext uri="{BB962C8B-B14F-4D97-AF65-F5344CB8AC3E}">
        <p14:creationId xmlns:p14="http://schemas.microsoft.com/office/powerpoint/2010/main" val="2825220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6934200" cy="6463309"/>
          </a:xfrm>
          <a:prstGeom prst="rect">
            <a:avLst/>
          </a:prstGeom>
          <a:noFill/>
        </p:spPr>
        <p:txBody>
          <a:bodyPr wrap="square" rtlCol="0">
            <a:spAutoFit/>
          </a:bodyPr>
          <a:lstStyle/>
          <a:p>
            <a:r>
              <a:rPr lang="en-US" b="1" dirty="0"/>
              <a:t>Referring to and modifying matrix elements: </a:t>
            </a:r>
          </a:p>
          <a:p>
            <a:r>
              <a:rPr lang="en-US" dirty="0"/>
              <a:t>&gt;&gt; mat = [1 2 3; 4 5 6]</a:t>
            </a:r>
          </a:p>
          <a:p>
            <a:r>
              <a:rPr lang="en-US" dirty="0"/>
              <a:t>mat = </a:t>
            </a:r>
          </a:p>
          <a:p>
            <a:r>
              <a:rPr lang="en-US" dirty="0"/>
              <a:t>	1   2   3</a:t>
            </a:r>
          </a:p>
          <a:p>
            <a:r>
              <a:rPr lang="en-US" dirty="0"/>
              <a:t>	4   5   6</a:t>
            </a:r>
          </a:p>
          <a:p>
            <a:r>
              <a:rPr lang="en-US" dirty="0"/>
              <a:t>&gt;&gt; mat(2,3)</a:t>
            </a:r>
          </a:p>
          <a:p>
            <a:r>
              <a:rPr lang="en-US" dirty="0" err="1"/>
              <a:t>ans</a:t>
            </a:r>
            <a:r>
              <a:rPr lang="en-US" dirty="0"/>
              <a:t> =</a:t>
            </a:r>
          </a:p>
          <a:p>
            <a:r>
              <a:rPr lang="en-US" dirty="0"/>
              <a:t>	6</a:t>
            </a:r>
          </a:p>
          <a:p>
            <a:endParaRPr lang="en-US" dirty="0"/>
          </a:p>
          <a:p>
            <a:r>
              <a:rPr lang="en-US" dirty="0"/>
              <a:t>To refer to a subset of the matrix (</a:t>
            </a:r>
            <a:r>
              <a:rPr lang="en-US" dirty="0" err="1"/>
              <a:t>submatrix</a:t>
            </a:r>
            <a:r>
              <a:rPr lang="en-US" dirty="0"/>
              <a:t>), e.g. </a:t>
            </a:r>
          </a:p>
          <a:p>
            <a:r>
              <a:rPr lang="en-US" dirty="0"/>
              <a:t>&gt;&gt; mat(1:2;2:3)</a:t>
            </a:r>
          </a:p>
          <a:p>
            <a:r>
              <a:rPr lang="en-US" dirty="0"/>
              <a:t>	2   3</a:t>
            </a:r>
          </a:p>
          <a:p>
            <a:r>
              <a:rPr lang="en-US" dirty="0"/>
              <a:t>	5   6</a:t>
            </a:r>
          </a:p>
          <a:p>
            <a:endParaRPr lang="en-US" dirty="0"/>
          </a:p>
          <a:p>
            <a:r>
              <a:rPr lang="en-US" dirty="0"/>
              <a:t>Using a colon for the row (column) index means all rows (columns), regardless of how many. E.g. </a:t>
            </a:r>
          </a:p>
          <a:p>
            <a:r>
              <a:rPr lang="en-US" dirty="0"/>
              <a:t>&gt;&gt; mat(1,:)</a:t>
            </a:r>
          </a:p>
          <a:p>
            <a:r>
              <a:rPr lang="en-US" dirty="0" err="1"/>
              <a:t>ans</a:t>
            </a:r>
            <a:r>
              <a:rPr lang="en-US" dirty="0"/>
              <a:t> = </a:t>
            </a:r>
          </a:p>
          <a:p>
            <a:r>
              <a:rPr lang="en-US" dirty="0"/>
              <a:t>	1   2   3</a:t>
            </a:r>
          </a:p>
          <a:p>
            <a:r>
              <a:rPr lang="en-US" dirty="0"/>
              <a:t>&gt;&gt; mat(:,2)</a:t>
            </a:r>
          </a:p>
          <a:p>
            <a:r>
              <a:rPr lang="en-US" dirty="0" err="1"/>
              <a:t>ans</a:t>
            </a:r>
            <a:r>
              <a:rPr lang="en-US" dirty="0"/>
              <a:t> = </a:t>
            </a:r>
          </a:p>
          <a:p>
            <a:r>
              <a:rPr lang="en-US" dirty="0"/>
              <a:t>	2</a:t>
            </a:r>
          </a:p>
          <a:p>
            <a:r>
              <a:rPr lang="en-US" dirty="0"/>
              <a:t>	5</a:t>
            </a:r>
          </a:p>
        </p:txBody>
      </p:sp>
    </p:spTree>
    <p:extLst>
      <p:ext uri="{BB962C8B-B14F-4D97-AF65-F5344CB8AC3E}">
        <p14:creationId xmlns:p14="http://schemas.microsoft.com/office/powerpoint/2010/main" val="396537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a:t>
            </a:r>
          </a:p>
        </p:txBody>
      </p:sp>
      <p:sp>
        <p:nvSpPr>
          <p:cNvPr id="3" name="TextBox 2"/>
          <p:cNvSpPr txBox="1"/>
          <p:nvPr/>
        </p:nvSpPr>
        <p:spPr>
          <a:xfrm>
            <a:off x="609600" y="1295400"/>
            <a:ext cx="8001000" cy="5078314"/>
          </a:xfrm>
          <a:prstGeom prst="rect">
            <a:avLst/>
          </a:prstGeom>
          <a:noFill/>
        </p:spPr>
        <p:txBody>
          <a:bodyPr wrap="square" rtlCol="0">
            <a:spAutoFit/>
          </a:bodyPr>
          <a:lstStyle/>
          <a:p>
            <a:pPr marL="285750" indent="-285750" algn="just">
              <a:buFont typeface="Arial"/>
              <a:buChar char="•"/>
            </a:pPr>
            <a:r>
              <a:rPr lang="en-US" dirty="0" err="1">
                <a:latin typeface="Arial"/>
                <a:cs typeface="Arial"/>
              </a:rPr>
              <a:t>MATrix</a:t>
            </a:r>
            <a:r>
              <a:rPr lang="en-US" dirty="0">
                <a:latin typeface="Arial"/>
                <a:cs typeface="Arial"/>
              </a:rPr>
              <a:t> </a:t>
            </a:r>
            <a:r>
              <a:rPr lang="en-US" dirty="0" err="1">
                <a:latin typeface="Arial"/>
                <a:cs typeface="Arial"/>
              </a:rPr>
              <a:t>LABoratory</a:t>
            </a:r>
            <a:r>
              <a:rPr lang="en-US" dirty="0">
                <a:latin typeface="Arial"/>
                <a:cs typeface="Arial"/>
              </a:rPr>
              <a:t> program (MATLAB), a high-level programming language and environment, initially written for scientists and engineers (in industry and academia) with interactive access to numerical computation libraries, and use matrix based techniques to solve problems without having to write programs in traditional languages e.g. C and Fortran.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Now, MATLAB is a commercial (needs license) software package that operates as an interactive programming environment with graphical output, including creation of user interfaces. Used in Windows, UNIX, OSX, </a:t>
            </a:r>
            <a:r>
              <a:rPr lang="en-US" dirty="0" err="1">
                <a:latin typeface="Arial"/>
                <a:cs typeface="Arial"/>
              </a:rPr>
              <a:t>etc</a:t>
            </a:r>
            <a:r>
              <a:rPr lang="en-US" dirty="0">
                <a:latin typeface="Arial"/>
                <a:cs typeface="Arial"/>
              </a:rPr>
              <a:t> environments, and interfacing with C, C++, C#, Fortran, Java, Python, etc.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MATLAB is primarily for numerical computing, and assumes almost every data object to be an array (</a:t>
            </a:r>
            <a:r>
              <a:rPr lang="en-US" dirty="0" err="1">
                <a:latin typeface="Arial"/>
                <a:cs typeface="Arial"/>
              </a:rPr>
              <a:t>ie</a:t>
            </a:r>
            <a:r>
              <a:rPr lang="en-US" dirty="0">
                <a:latin typeface="Arial"/>
                <a:cs typeface="Arial"/>
              </a:rPr>
              <a:t>. a matrix). But </a:t>
            </a:r>
            <a:r>
              <a:rPr lang="en-US" dirty="0" err="1">
                <a:latin typeface="Arial"/>
                <a:cs typeface="Arial"/>
              </a:rPr>
              <a:t>MuPAD</a:t>
            </a:r>
            <a:r>
              <a:rPr lang="en-US" dirty="0">
                <a:latin typeface="Arial"/>
                <a:cs typeface="Arial"/>
              </a:rPr>
              <a:t> allows symbolic computing, and Simulink allows graphical multi-domain simulation and model-based design for dynamic and embedded systems. </a:t>
            </a:r>
          </a:p>
          <a:p>
            <a:pPr algn="just"/>
            <a:r>
              <a:rPr lang="en-US" dirty="0">
                <a:latin typeface="Arial"/>
                <a:cs typeface="Arial"/>
                <a:hlinkClick r:id="rId2"/>
              </a:rPr>
              <a:t>https://uk.mathworks.com/</a:t>
            </a:r>
            <a:r>
              <a:rPr lang="en-US" dirty="0">
                <a:latin typeface="Arial"/>
                <a:cs typeface="Arial"/>
              </a:rPr>
              <a:t> </a:t>
            </a:r>
          </a:p>
          <a:p>
            <a:pPr algn="just"/>
            <a:r>
              <a:rPr lang="en-US" dirty="0">
                <a:latin typeface="Arial"/>
                <a:cs typeface="Arial"/>
                <a:hlinkClick r:id="rId3"/>
              </a:rPr>
              <a:t>https://en.wikipedia.org/wiki/MATLAB</a:t>
            </a:r>
            <a:r>
              <a:rPr lang="en-US" dirty="0">
                <a:latin typeface="Arial"/>
                <a:cs typeface="Arial"/>
              </a:rPr>
              <a:t> </a:t>
            </a:r>
          </a:p>
        </p:txBody>
      </p:sp>
      <p:pic>
        <p:nvPicPr>
          <p:cNvPr id="4" name="Picture 3"/>
          <p:cNvPicPr>
            <a:picLocks noChangeAspect="1"/>
          </p:cNvPicPr>
          <p:nvPr/>
        </p:nvPicPr>
        <p:blipFill>
          <a:blip r:embed="rId4"/>
          <a:stretch>
            <a:fillRect/>
          </a:stretch>
        </p:blipFill>
        <p:spPr>
          <a:xfrm>
            <a:off x="7315200" y="228600"/>
            <a:ext cx="1217097" cy="1093866"/>
          </a:xfrm>
          <a:prstGeom prst="rect">
            <a:avLst/>
          </a:prstGeom>
        </p:spPr>
      </p:pic>
    </p:spTree>
    <p:extLst>
      <p:ext uri="{BB962C8B-B14F-4D97-AF65-F5344CB8AC3E}">
        <p14:creationId xmlns:p14="http://schemas.microsoft.com/office/powerpoint/2010/main" val="1832658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28600"/>
            <a:ext cx="7620000" cy="6463309"/>
          </a:xfrm>
          <a:prstGeom prst="rect">
            <a:avLst/>
          </a:prstGeom>
          <a:noFill/>
        </p:spPr>
        <p:txBody>
          <a:bodyPr wrap="square" rtlCol="0">
            <a:spAutoFit/>
          </a:bodyPr>
          <a:lstStyle/>
          <a:p>
            <a:r>
              <a:rPr lang="en-US" dirty="0"/>
              <a:t>&gt;&gt; </a:t>
            </a:r>
            <a:r>
              <a:rPr lang="en-US" dirty="0" err="1"/>
              <a:t>intmat</a:t>
            </a:r>
            <a:r>
              <a:rPr lang="en-US" dirty="0"/>
              <a:t> = </a:t>
            </a:r>
            <a:r>
              <a:rPr lang="en-US" dirty="0" err="1"/>
              <a:t>randint</a:t>
            </a:r>
            <a:r>
              <a:rPr lang="en-US" dirty="0"/>
              <a:t>(2,2,[0 100])</a:t>
            </a:r>
          </a:p>
          <a:p>
            <a:r>
              <a:rPr lang="en-US" dirty="0" err="1"/>
              <a:t>intmat</a:t>
            </a:r>
            <a:r>
              <a:rPr lang="en-US" dirty="0"/>
              <a:t>=</a:t>
            </a:r>
          </a:p>
          <a:p>
            <a:r>
              <a:rPr lang="en-US" dirty="0"/>
              <a:t>	100   77</a:t>
            </a:r>
          </a:p>
          <a:p>
            <a:r>
              <a:rPr lang="en-US" dirty="0"/>
              <a:t>	 28    14</a:t>
            </a:r>
          </a:p>
          <a:p>
            <a:r>
              <a:rPr lang="en-US" dirty="0"/>
              <a:t>&gt;&gt; </a:t>
            </a:r>
            <a:r>
              <a:rPr lang="en-US" dirty="0" err="1"/>
              <a:t>intmat</a:t>
            </a:r>
            <a:r>
              <a:rPr lang="en-US" dirty="0"/>
              <a:t>(1)</a:t>
            </a:r>
          </a:p>
          <a:p>
            <a:r>
              <a:rPr lang="en-US" dirty="0" err="1"/>
              <a:t>ans</a:t>
            </a:r>
            <a:r>
              <a:rPr lang="en-US" dirty="0"/>
              <a:t> = </a:t>
            </a:r>
          </a:p>
          <a:p>
            <a:r>
              <a:rPr lang="en-US" dirty="0"/>
              <a:t>	100</a:t>
            </a:r>
          </a:p>
          <a:p>
            <a:r>
              <a:rPr lang="en-US" dirty="0"/>
              <a:t>&gt;&gt; </a:t>
            </a:r>
            <a:r>
              <a:rPr lang="en-US" dirty="0" err="1"/>
              <a:t>intmat</a:t>
            </a:r>
            <a:r>
              <a:rPr lang="en-US" dirty="0"/>
              <a:t>(2)</a:t>
            </a:r>
          </a:p>
          <a:p>
            <a:r>
              <a:rPr lang="en-US" dirty="0" err="1"/>
              <a:t>ans</a:t>
            </a:r>
            <a:r>
              <a:rPr lang="en-US" dirty="0"/>
              <a:t> = </a:t>
            </a:r>
          </a:p>
          <a:p>
            <a:r>
              <a:rPr lang="en-US" dirty="0"/>
              <a:t>	28		</a:t>
            </a:r>
            <a:r>
              <a:rPr lang="en-US" dirty="0">
                <a:solidFill>
                  <a:srgbClr val="7F7F7F"/>
                </a:solidFill>
              </a:rPr>
              <a:t>% “linear indexing”</a:t>
            </a:r>
            <a:endParaRPr lang="en-US" dirty="0"/>
          </a:p>
          <a:p>
            <a:r>
              <a:rPr lang="en-US" dirty="0"/>
              <a:t>&gt;&gt; </a:t>
            </a:r>
            <a:r>
              <a:rPr lang="en-US" dirty="0" err="1"/>
              <a:t>intmat</a:t>
            </a:r>
            <a:r>
              <a:rPr lang="en-US" dirty="0"/>
              <a:t>(3)</a:t>
            </a:r>
          </a:p>
          <a:p>
            <a:r>
              <a:rPr lang="en-US" dirty="0" err="1"/>
              <a:t>ans</a:t>
            </a:r>
            <a:r>
              <a:rPr lang="en-US" dirty="0"/>
              <a:t> = </a:t>
            </a:r>
          </a:p>
          <a:p>
            <a:r>
              <a:rPr lang="en-US" dirty="0"/>
              <a:t>	77</a:t>
            </a:r>
          </a:p>
          <a:p>
            <a:endParaRPr lang="en-US" dirty="0"/>
          </a:p>
          <a:p>
            <a:r>
              <a:rPr lang="en-US" dirty="0"/>
              <a:t>&gt;&gt; mat = [2:4; 3:5];</a:t>
            </a:r>
          </a:p>
          <a:p>
            <a:r>
              <a:rPr lang="en-US" dirty="0"/>
              <a:t>&gt;&gt; mat(1, 2) = 11		</a:t>
            </a:r>
            <a:r>
              <a:rPr lang="en-US" dirty="0">
                <a:solidFill>
                  <a:srgbClr val="7F7F7F"/>
                </a:solidFill>
              </a:rPr>
              <a:t>% modified specific element</a:t>
            </a:r>
          </a:p>
          <a:p>
            <a:r>
              <a:rPr lang="en-US" dirty="0"/>
              <a:t>mat = </a:t>
            </a:r>
          </a:p>
          <a:p>
            <a:r>
              <a:rPr lang="en-US" dirty="0"/>
              <a:t>	2   11  4</a:t>
            </a:r>
          </a:p>
          <a:p>
            <a:r>
              <a:rPr lang="en-US" dirty="0"/>
              <a:t>	3    4   5</a:t>
            </a:r>
          </a:p>
          <a:p>
            <a:r>
              <a:rPr lang="en-US" dirty="0"/>
              <a:t>&gt;&gt; mat(2,</a:t>
            </a:r>
            <a:r>
              <a:rPr lang="en-US" dirty="0">
                <a:sym typeface="Wingdings"/>
              </a:rPr>
              <a:t>:) = 5:7		</a:t>
            </a:r>
            <a:r>
              <a:rPr lang="en-US" dirty="0">
                <a:solidFill>
                  <a:srgbClr val="7F7F7F"/>
                </a:solidFill>
                <a:sym typeface="Wingdings"/>
              </a:rPr>
              <a:t>% a whole column in row is modified</a:t>
            </a:r>
            <a:endParaRPr lang="en-US" dirty="0">
              <a:solidFill>
                <a:srgbClr val="7F7F7F"/>
              </a:solidFill>
            </a:endParaRPr>
          </a:p>
          <a:p>
            <a:r>
              <a:rPr lang="en-US" dirty="0" err="1"/>
              <a:t>ans</a:t>
            </a:r>
            <a:r>
              <a:rPr lang="en-US" dirty="0"/>
              <a:t> =</a:t>
            </a:r>
          </a:p>
          <a:p>
            <a:r>
              <a:rPr lang="en-US" dirty="0"/>
              <a:t>	2   11  4</a:t>
            </a:r>
          </a:p>
          <a:p>
            <a:r>
              <a:rPr lang="en-US" dirty="0"/>
              <a:t>	5    6   7	</a:t>
            </a:r>
          </a:p>
        </p:txBody>
      </p:sp>
    </p:spTree>
    <p:extLst>
      <p:ext uri="{BB962C8B-B14F-4D97-AF65-F5344CB8AC3E}">
        <p14:creationId xmlns:p14="http://schemas.microsoft.com/office/powerpoint/2010/main" val="122097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7620000" cy="5632312"/>
          </a:xfrm>
          <a:prstGeom prst="rect">
            <a:avLst/>
          </a:prstGeom>
          <a:noFill/>
        </p:spPr>
        <p:txBody>
          <a:bodyPr wrap="square" rtlCol="0">
            <a:spAutoFit/>
          </a:bodyPr>
          <a:lstStyle/>
          <a:p>
            <a:r>
              <a:rPr lang="en-US" dirty="0"/>
              <a:t>Add new row or column. E.g. </a:t>
            </a:r>
          </a:p>
          <a:p>
            <a:endParaRPr lang="en-US" dirty="0"/>
          </a:p>
          <a:p>
            <a:r>
              <a:rPr lang="en-US" dirty="0"/>
              <a:t>&gt;&gt; mat = [2:4; 3:5];</a:t>
            </a:r>
          </a:p>
          <a:p>
            <a:r>
              <a:rPr lang="en-US" dirty="0"/>
              <a:t>&gt;&gt; mat(:,4) = [9 2]’		</a:t>
            </a:r>
            <a:r>
              <a:rPr lang="en-US" dirty="0">
                <a:solidFill>
                  <a:srgbClr val="7F7F7F"/>
                </a:solidFill>
              </a:rPr>
              <a:t>% add a new 4</a:t>
            </a:r>
            <a:r>
              <a:rPr lang="en-US" baseline="30000" dirty="0">
                <a:solidFill>
                  <a:srgbClr val="7F7F7F"/>
                </a:solidFill>
              </a:rPr>
              <a:t>th</a:t>
            </a:r>
            <a:r>
              <a:rPr lang="en-US" dirty="0">
                <a:solidFill>
                  <a:srgbClr val="7F7F7F"/>
                </a:solidFill>
              </a:rPr>
              <a:t> column</a:t>
            </a:r>
          </a:p>
          <a:p>
            <a:r>
              <a:rPr lang="en-US" dirty="0"/>
              <a:t>mat = </a:t>
            </a:r>
          </a:p>
          <a:p>
            <a:r>
              <a:rPr lang="en-US" dirty="0"/>
              <a:t>	2   3   4   9</a:t>
            </a:r>
          </a:p>
          <a:p>
            <a:r>
              <a:rPr lang="en-US" dirty="0"/>
              <a:t>	3   4   5   2</a:t>
            </a:r>
          </a:p>
          <a:p>
            <a:r>
              <a:rPr lang="en-US" dirty="0"/>
              <a:t>&gt;&gt; mat(4,</a:t>
            </a:r>
            <a:r>
              <a:rPr lang="en-US" dirty="0">
                <a:sym typeface="Wingdings"/>
              </a:rPr>
              <a:t>:) = 2:2:8		</a:t>
            </a:r>
            <a:r>
              <a:rPr lang="en-US" dirty="0">
                <a:solidFill>
                  <a:srgbClr val="7F7F7F"/>
                </a:solidFill>
                <a:sym typeface="Wingdings"/>
              </a:rPr>
              <a:t>% add 4</a:t>
            </a:r>
            <a:r>
              <a:rPr lang="en-US" baseline="30000" dirty="0">
                <a:solidFill>
                  <a:srgbClr val="7F7F7F"/>
                </a:solidFill>
                <a:sym typeface="Wingdings"/>
              </a:rPr>
              <a:t>th</a:t>
            </a:r>
            <a:r>
              <a:rPr lang="en-US" dirty="0">
                <a:solidFill>
                  <a:srgbClr val="7F7F7F"/>
                </a:solidFill>
                <a:sym typeface="Wingdings"/>
              </a:rPr>
              <a:t> row, MATLAB will fill in gaps with zeros</a:t>
            </a:r>
          </a:p>
          <a:p>
            <a:r>
              <a:rPr lang="en-US" dirty="0" err="1"/>
              <a:t>ans</a:t>
            </a:r>
            <a:r>
              <a:rPr lang="en-US" dirty="0"/>
              <a:t> =</a:t>
            </a:r>
          </a:p>
          <a:p>
            <a:r>
              <a:rPr lang="en-US" dirty="0"/>
              <a:t>	2   3   4   9</a:t>
            </a:r>
          </a:p>
          <a:p>
            <a:r>
              <a:rPr lang="en-US" dirty="0"/>
              <a:t>	3   4   5   2</a:t>
            </a:r>
          </a:p>
          <a:p>
            <a:r>
              <a:rPr lang="en-US" dirty="0"/>
              <a:t>	0   0   0   0</a:t>
            </a:r>
          </a:p>
          <a:p>
            <a:r>
              <a:rPr lang="en-US" dirty="0"/>
              <a:t>	2   4   6   8</a:t>
            </a:r>
          </a:p>
          <a:p>
            <a:endParaRPr lang="en-US" dirty="0"/>
          </a:p>
          <a:p>
            <a:r>
              <a:rPr lang="en-US" dirty="0"/>
              <a:t>&gt;&gt; mat(end,1)		</a:t>
            </a:r>
            <a:r>
              <a:rPr lang="en-US" dirty="0">
                <a:solidFill>
                  <a:srgbClr val="7F7F7F"/>
                </a:solidFill>
              </a:rPr>
              <a:t>% built-in expression end referring to last row</a:t>
            </a:r>
            <a:endParaRPr lang="en-US" dirty="0"/>
          </a:p>
          <a:p>
            <a:r>
              <a:rPr lang="en-US" dirty="0" err="1"/>
              <a:t>ans</a:t>
            </a:r>
            <a:r>
              <a:rPr lang="en-US" dirty="0"/>
              <a:t> =</a:t>
            </a:r>
          </a:p>
          <a:p>
            <a:r>
              <a:rPr lang="en-US" dirty="0"/>
              <a:t>	2</a:t>
            </a:r>
          </a:p>
          <a:p>
            <a:r>
              <a:rPr lang="en-US" dirty="0"/>
              <a:t>&gt;&gt; mat(2,end)		</a:t>
            </a:r>
            <a:r>
              <a:rPr lang="en-US" dirty="0">
                <a:solidFill>
                  <a:srgbClr val="7F7F7F"/>
                </a:solidFill>
              </a:rPr>
              <a:t>% built-in expression end referring to last column</a:t>
            </a:r>
            <a:endParaRPr lang="en-US" dirty="0"/>
          </a:p>
          <a:p>
            <a:r>
              <a:rPr lang="en-US" dirty="0" err="1"/>
              <a:t>ans</a:t>
            </a:r>
            <a:r>
              <a:rPr lang="en-US" dirty="0"/>
              <a:t> =</a:t>
            </a:r>
          </a:p>
          <a:p>
            <a:r>
              <a:rPr lang="en-US" dirty="0"/>
              <a:t>	2</a:t>
            </a:r>
          </a:p>
        </p:txBody>
      </p:sp>
    </p:spTree>
    <p:extLst>
      <p:ext uri="{BB962C8B-B14F-4D97-AF65-F5344CB8AC3E}">
        <p14:creationId xmlns:p14="http://schemas.microsoft.com/office/powerpoint/2010/main" val="10258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457200"/>
            <a:ext cx="4724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Dimensions of matrices</a:t>
            </a:r>
          </a:p>
        </p:txBody>
      </p:sp>
      <p:sp>
        <p:nvSpPr>
          <p:cNvPr id="3" name="TextBox 2"/>
          <p:cNvSpPr txBox="1"/>
          <p:nvPr/>
        </p:nvSpPr>
        <p:spPr>
          <a:xfrm>
            <a:off x="762000" y="858083"/>
            <a:ext cx="7620000" cy="5632312"/>
          </a:xfrm>
          <a:prstGeom prst="rect">
            <a:avLst/>
          </a:prstGeom>
          <a:noFill/>
        </p:spPr>
        <p:txBody>
          <a:bodyPr wrap="square" rtlCol="0">
            <a:spAutoFit/>
          </a:bodyPr>
          <a:lstStyle/>
          <a:p>
            <a:endParaRPr lang="en-US" dirty="0"/>
          </a:p>
          <a:p>
            <a:r>
              <a:rPr lang="en-US" dirty="0"/>
              <a:t>&gt;&gt; mat = [1:3; 5:7];</a:t>
            </a:r>
          </a:p>
          <a:p>
            <a:r>
              <a:rPr lang="en-US" dirty="0"/>
              <a:t>mat = </a:t>
            </a:r>
          </a:p>
          <a:p>
            <a:r>
              <a:rPr lang="en-US" dirty="0"/>
              <a:t>	1    5</a:t>
            </a:r>
          </a:p>
          <a:p>
            <a:r>
              <a:rPr lang="en-US" dirty="0"/>
              <a:t>	2    6</a:t>
            </a:r>
          </a:p>
          <a:p>
            <a:r>
              <a:rPr lang="en-US" dirty="0"/>
              <a:t>	3    7</a:t>
            </a:r>
          </a:p>
          <a:p>
            <a:r>
              <a:rPr lang="en-US" dirty="0"/>
              <a:t>&gt;&gt; size(mat)</a:t>
            </a:r>
            <a:r>
              <a:rPr lang="en-US" dirty="0">
                <a:sym typeface="Wingdings"/>
              </a:rPr>
              <a:t>	</a:t>
            </a:r>
            <a:r>
              <a:rPr lang="en-US" dirty="0">
                <a:solidFill>
                  <a:srgbClr val="7F7F7F"/>
                </a:solidFill>
                <a:sym typeface="Wingdings"/>
              </a:rPr>
              <a:t>% checking the size/dimension of the matrix</a:t>
            </a:r>
          </a:p>
          <a:p>
            <a:r>
              <a:rPr lang="en-US" dirty="0" err="1"/>
              <a:t>ans</a:t>
            </a:r>
            <a:r>
              <a:rPr lang="en-US" dirty="0"/>
              <a:t> =</a:t>
            </a:r>
          </a:p>
          <a:p>
            <a:r>
              <a:rPr lang="en-US" dirty="0"/>
              <a:t>	3    2	</a:t>
            </a:r>
            <a:r>
              <a:rPr lang="en-US" dirty="0">
                <a:solidFill>
                  <a:srgbClr val="7F7F7F"/>
                </a:solidFill>
              </a:rPr>
              <a:t>% A 3-by-2 matrix</a:t>
            </a:r>
          </a:p>
          <a:p>
            <a:r>
              <a:rPr lang="en-US" dirty="0"/>
              <a:t>&gt;&gt; length(mat)	</a:t>
            </a:r>
            <a:r>
              <a:rPr lang="en-US" dirty="0">
                <a:solidFill>
                  <a:srgbClr val="7F7F7F"/>
                </a:solidFill>
                <a:sym typeface="Wingdings"/>
              </a:rPr>
              <a:t>% checking the length of the matrix/vector</a:t>
            </a:r>
            <a:endParaRPr lang="en-US" dirty="0"/>
          </a:p>
          <a:p>
            <a:r>
              <a:rPr lang="en-US" dirty="0" err="1"/>
              <a:t>ans</a:t>
            </a:r>
            <a:r>
              <a:rPr lang="en-US" dirty="0"/>
              <a:t> =</a:t>
            </a:r>
          </a:p>
          <a:p>
            <a:r>
              <a:rPr lang="en-US" dirty="0"/>
              <a:t>	3</a:t>
            </a:r>
          </a:p>
          <a:p>
            <a:endParaRPr lang="en-US" dirty="0"/>
          </a:p>
          <a:p>
            <a:r>
              <a:rPr lang="en-US" dirty="0"/>
              <a:t>&gt;&gt; [r c] = size(mat)	</a:t>
            </a:r>
            <a:r>
              <a:rPr lang="en-US" dirty="0">
                <a:solidFill>
                  <a:srgbClr val="7F7F7F"/>
                </a:solidFill>
              </a:rPr>
              <a:t>% Capturing the storing the row and column numbers!</a:t>
            </a:r>
            <a:endParaRPr lang="en-US" dirty="0"/>
          </a:p>
          <a:p>
            <a:r>
              <a:rPr lang="en-US" dirty="0"/>
              <a:t>r = </a:t>
            </a:r>
          </a:p>
          <a:p>
            <a:r>
              <a:rPr lang="en-US" dirty="0"/>
              <a:t>	3</a:t>
            </a:r>
          </a:p>
          <a:p>
            <a:r>
              <a:rPr lang="en-US" dirty="0"/>
              <a:t>c = </a:t>
            </a:r>
          </a:p>
          <a:p>
            <a:r>
              <a:rPr lang="en-US" dirty="0"/>
              <a:t>	2</a:t>
            </a:r>
          </a:p>
          <a:p>
            <a:r>
              <a:rPr lang="en-US" dirty="0"/>
              <a:t>Hence, MATLAB has the ability to have vector of variables on the left-hand side of an assignment – an important and unique concept</a:t>
            </a:r>
          </a:p>
        </p:txBody>
      </p:sp>
    </p:spTree>
    <p:extLst>
      <p:ext uri="{BB962C8B-B14F-4D97-AF65-F5344CB8AC3E}">
        <p14:creationId xmlns:p14="http://schemas.microsoft.com/office/powerpoint/2010/main" val="430216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8382000" cy="6186310"/>
          </a:xfrm>
          <a:prstGeom prst="rect">
            <a:avLst/>
          </a:prstGeom>
          <a:noFill/>
        </p:spPr>
        <p:txBody>
          <a:bodyPr wrap="square" rtlCol="0">
            <a:spAutoFit/>
          </a:bodyPr>
          <a:lstStyle/>
          <a:p>
            <a:r>
              <a:rPr lang="en-US" dirty="0"/>
              <a:t>&gt;&gt; </a:t>
            </a:r>
            <a:r>
              <a:rPr lang="en-US" dirty="0" err="1"/>
              <a:t>vec</a:t>
            </a:r>
            <a:r>
              <a:rPr lang="en-US" dirty="0"/>
              <a:t> = 9:-2:1</a:t>
            </a:r>
          </a:p>
          <a:p>
            <a:r>
              <a:rPr lang="en-US" dirty="0" err="1"/>
              <a:t>vec</a:t>
            </a:r>
            <a:r>
              <a:rPr lang="en-US" dirty="0"/>
              <a:t> = </a:t>
            </a:r>
          </a:p>
          <a:p>
            <a:r>
              <a:rPr lang="en-US" dirty="0"/>
              <a:t>	9    7   5   3   1</a:t>
            </a:r>
          </a:p>
          <a:p>
            <a:r>
              <a:rPr lang="en-US" dirty="0"/>
              <a:t>&gt;&gt; </a:t>
            </a:r>
            <a:r>
              <a:rPr lang="en-US" dirty="0" err="1"/>
              <a:t>numel</a:t>
            </a:r>
            <a:r>
              <a:rPr lang="en-US" dirty="0"/>
              <a:t> (</a:t>
            </a:r>
            <a:r>
              <a:rPr lang="en-US" dirty="0" err="1"/>
              <a:t>vec</a:t>
            </a:r>
            <a:r>
              <a:rPr lang="en-US" dirty="0"/>
              <a:t>)	</a:t>
            </a:r>
            <a:r>
              <a:rPr lang="en-US" dirty="0">
                <a:solidFill>
                  <a:srgbClr val="7F7F7F"/>
                </a:solidFill>
              </a:rPr>
              <a:t>% returning total number of elements in an array (vector/matrix)</a:t>
            </a:r>
          </a:p>
          <a:p>
            <a:r>
              <a:rPr lang="en-US" dirty="0" err="1"/>
              <a:t>ans</a:t>
            </a:r>
            <a:r>
              <a:rPr lang="en-US" dirty="0"/>
              <a:t> =</a:t>
            </a:r>
          </a:p>
          <a:p>
            <a:r>
              <a:rPr lang="en-US" dirty="0"/>
              <a:t>	5</a:t>
            </a:r>
          </a:p>
          <a:p>
            <a:r>
              <a:rPr lang="en-US" dirty="0"/>
              <a:t>&gt;&gt; mat = </a:t>
            </a:r>
            <a:r>
              <a:rPr lang="en-US" dirty="0" err="1"/>
              <a:t>randint</a:t>
            </a:r>
            <a:r>
              <a:rPr lang="en-US" dirty="0"/>
              <a:t>(2,3,[1, 10])</a:t>
            </a:r>
          </a:p>
          <a:p>
            <a:r>
              <a:rPr lang="en-US" dirty="0"/>
              <a:t>mat =</a:t>
            </a:r>
          </a:p>
          <a:p>
            <a:r>
              <a:rPr lang="en-US" dirty="0"/>
              <a:t>	   7      9     8    </a:t>
            </a:r>
          </a:p>
          <a:p>
            <a:r>
              <a:rPr lang="en-US" dirty="0"/>
              <a:t>	   4      6     5     </a:t>
            </a:r>
          </a:p>
          <a:p>
            <a:r>
              <a:rPr lang="en-US" dirty="0"/>
              <a:t>&gt;&gt; </a:t>
            </a:r>
            <a:r>
              <a:rPr lang="en-US" dirty="0" err="1"/>
              <a:t>numel</a:t>
            </a:r>
            <a:r>
              <a:rPr lang="en-US" dirty="0"/>
              <a:t> (mat)</a:t>
            </a:r>
          </a:p>
          <a:p>
            <a:r>
              <a:rPr lang="en-US" dirty="0" err="1"/>
              <a:t>ans</a:t>
            </a:r>
            <a:r>
              <a:rPr lang="en-US" dirty="0"/>
              <a:t> =</a:t>
            </a:r>
          </a:p>
          <a:p>
            <a:r>
              <a:rPr lang="en-US" dirty="0"/>
              <a:t>	6</a:t>
            </a:r>
          </a:p>
          <a:p>
            <a:endParaRPr lang="en-US" dirty="0"/>
          </a:p>
          <a:p>
            <a:r>
              <a:rPr lang="en-US" dirty="0"/>
              <a:t>&gt;&gt; reshape(mat,1,6)</a:t>
            </a:r>
          </a:p>
          <a:p>
            <a:r>
              <a:rPr lang="en-US" dirty="0"/>
              <a:t>mat=</a:t>
            </a:r>
          </a:p>
          <a:p>
            <a:r>
              <a:rPr lang="en-US" dirty="0"/>
              <a:t>	   7      4     9     6    8    5</a:t>
            </a:r>
          </a:p>
          <a:p>
            <a:endParaRPr lang="en-US" dirty="0"/>
          </a:p>
          <a:p>
            <a:r>
              <a:rPr lang="en-US" dirty="0"/>
              <a:t>&gt;&gt; mat(:,1:2)’	</a:t>
            </a:r>
            <a:r>
              <a:rPr lang="en-US" dirty="0">
                <a:solidFill>
                  <a:srgbClr val="7F7F7F"/>
                </a:solidFill>
              </a:rPr>
              <a:t>% Transpose – exchanging rows with columns (“mirror at diagonal”)</a:t>
            </a:r>
          </a:p>
          <a:p>
            <a:r>
              <a:rPr lang="en-US" dirty="0" err="1"/>
              <a:t>ans</a:t>
            </a:r>
            <a:r>
              <a:rPr lang="en-US" dirty="0"/>
              <a:t> = </a:t>
            </a:r>
          </a:p>
          <a:p>
            <a:r>
              <a:rPr lang="en-US" dirty="0"/>
              <a:t>	7    4</a:t>
            </a:r>
          </a:p>
          <a:p>
            <a:r>
              <a:rPr lang="en-US" dirty="0"/>
              <a:t>	9    6</a:t>
            </a:r>
          </a:p>
        </p:txBody>
      </p:sp>
    </p:spTree>
    <p:extLst>
      <p:ext uri="{BB962C8B-B14F-4D97-AF65-F5344CB8AC3E}">
        <p14:creationId xmlns:p14="http://schemas.microsoft.com/office/powerpoint/2010/main" val="146279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229600" cy="5632312"/>
          </a:xfrm>
          <a:prstGeom prst="rect">
            <a:avLst/>
          </a:prstGeom>
          <a:noFill/>
        </p:spPr>
        <p:txBody>
          <a:bodyPr wrap="square" rtlCol="0">
            <a:spAutoFit/>
          </a:bodyPr>
          <a:lstStyle/>
          <a:p>
            <a:endParaRPr lang="en-US" dirty="0"/>
          </a:p>
          <a:p>
            <a:r>
              <a:rPr lang="en-US" dirty="0"/>
              <a:t>&gt;&gt; mat = </a:t>
            </a:r>
            <a:r>
              <a:rPr lang="en-US" dirty="0" err="1"/>
              <a:t>randint</a:t>
            </a:r>
            <a:r>
              <a:rPr lang="en-US" dirty="0"/>
              <a:t>(2,3,[1, 10])</a:t>
            </a:r>
          </a:p>
          <a:p>
            <a:r>
              <a:rPr lang="en-US" dirty="0"/>
              <a:t>mat=</a:t>
            </a:r>
          </a:p>
          <a:p>
            <a:r>
              <a:rPr lang="en-US" dirty="0"/>
              <a:t>	   7    9    8    </a:t>
            </a:r>
          </a:p>
          <a:p>
            <a:r>
              <a:rPr lang="en-US" dirty="0"/>
              <a:t>	   4    6    5     </a:t>
            </a:r>
          </a:p>
          <a:p>
            <a:r>
              <a:rPr lang="en-US" dirty="0"/>
              <a:t>&gt;&gt; </a:t>
            </a:r>
            <a:r>
              <a:rPr lang="en-US" dirty="0" err="1"/>
              <a:t>fliplr</a:t>
            </a:r>
            <a:r>
              <a:rPr lang="en-US" dirty="0"/>
              <a:t> (mat)		</a:t>
            </a:r>
            <a:r>
              <a:rPr lang="en-US" dirty="0">
                <a:solidFill>
                  <a:srgbClr val="7F7F7F"/>
                </a:solidFill>
              </a:rPr>
              <a:t>% flip matrix left to right</a:t>
            </a:r>
            <a:endParaRPr lang="en-US" dirty="0"/>
          </a:p>
          <a:p>
            <a:r>
              <a:rPr lang="en-US" dirty="0"/>
              <a:t>mat =</a:t>
            </a:r>
          </a:p>
          <a:p>
            <a:r>
              <a:rPr lang="en-US" dirty="0"/>
              <a:t>	   8    9    7</a:t>
            </a:r>
          </a:p>
          <a:p>
            <a:r>
              <a:rPr lang="en-US" dirty="0"/>
              <a:t>   	   5    6    4</a:t>
            </a:r>
          </a:p>
          <a:p>
            <a:endParaRPr lang="en-US" dirty="0"/>
          </a:p>
          <a:p>
            <a:r>
              <a:rPr lang="en-US" dirty="0"/>
              <a:t>&gt;&gt; </a:t>
            </a:r>
            <a:r>
              <a:rPr lang="en-US" dirty="0" err="1"/>
              <a:t>flipup</a:t>
            </a:r>
            <a:r>
              <a:rPr lang="en-US" dirty="0"/>
              <a:t> (mat)		</a:t>
            </a:r>
            <a:r>
              <a:rPr lang="en-US" dirty="0">
                <a:solidFill>
                  <a:srgbClr val="7F7F7F"/>
                </a:solidFill>
              </a:rPr>
              <a:t>% flip matrix up to down</a:t>
            </a:r>
            <a:endParaRPr lang="en-US" dirty="0"/>
          </a:p>
          <a:p>
            <a:r>
              <a:rPr lang="en-US" dirty="0"/>
              <a:t>mat =</a:t>
            </a:r>
          </a:p>
          <a:p>
            <a:r>
              <a:rPr lang="en-US" dirty="0"/>
              <a:t>	   4    6    5     </a:t>
            </a:r>
          </a:p>
          <a:p>
            <a:r>
              <a:rPr lang="en-US" dirty="0"/>
              <a:t>	   7    9    8    </a:t>
            </a:r>
          </a:p>
          <a:p>
            <a:endParaRPr lang="en-US" dirty="0"/>
          </a:p>
          <a:p>
            <a:r>
              <a:rPr lang="en-US" dirty="0"/>
              <a:t>&gt;&gt; rot90 (mat)		</a:t>
            </a:r>
            <a:r>
              <a:rPr lang="en-US" dirty="0">
                <a:solidFill>
                  <a:srgbClr val="7F7F7F"/>
                </a:solidFill>
              </a:rPr>
              <a:t>% rotate matrix 90 degrees counterclockwise</a:t>
            </a:r>
            <a:endParaRPr lang="en-US" dirty="0"/>
          </a:p>
          <a:p>
            <a:r>
              <a:rPr lang="en-US" dirty="0"/>
              <a:t>mat =</a:t>
            </a:r>
          </a:p>
          <a:p>
            <a:r>
              <a:rPr lang="en-US" dirty="0"/>
              <a:t>	   5   8</a:t>
            </a:r>
          </a:p>
          <a:p>
            <a:r>
              <a:rPr lang="en-US" dirty="0"/>
              <a:t>	   6   9</a:t>
            </a:r>
          </a:p>
          <a:p>
            <a:r>
              <a:rPr lang="en-US" dirty="0"/>
              <a:t>	   4   7</a:t>
            </a:r>
          </a:p>
        </p:txBody>
      </p:sp>
    </p:spTree>
    <p:extLst>
      <p:ext uri="{BB962C8B-B14F-4D97-AF65-F5344CB8AC3E}">
        <p14:creationId xmlns:p14="http://schemas.microsoft.com/office/powerpoint/2010/main" val="2715877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229600" cy="5078314"/>
          </a:xfrm>
          <a:prstGeom prst="rect">
            <a:avLst/>
          </a:prstGeom>
          <a:noFill/>
        </p:spPr>
        <p:txBody>
          <a:bodyPr wrap="square" rtlCol="0">
            <a:spAutoFit/>
          </a:bodyPr>
          <a:lstStyle/>
          <a:p>
            <a:endParaRPr lang="en-US" dirty="0"/>
          </a:p>
          <a:p>
            <a:r>
              <a:rPr lang="en-US" dirty="0"/>
              <a:t>&gt;&gt; </a:t>
            </a:r>
            <a:r>
              <a:rPr lang="en-US" dirty="0" err="1"/>
              <a:t>intmat</a:t>
            </a:r>
            <a:r>
              <a:rPr lang="en-US" dirty="0"/>
              <a:t> = </a:t>
            </a:r>
            <a:r>
              <a:rPr lang="en-US" dirty="0" err="1"/>
              <a:t>randint</a:t>
            </a:r>
            <a:r>
              <a:rPr lang="en-US" dirty="0"/>
              <a:t>(2,2,[1, 10])</a:t>
            </a:r>
          </a:p>
          <a:p>
            <a:r>
              <a:rPr lang="en-US" dirty="0" err="1"/>
              <a:t>intmat</a:t>
            </a:r>
            <a:r>
              <a:rPr lang="en-US" dirty="0"/>
              <a:t> =</a:t>
            </a:r>
          </a:p>
          <a:p>
            <a:r>
              <a:rPr lang="en-US" dirty="0"/>
              <a:t>	   7    9    </a:t>
            </a:r>
          </a:p>
          <a:p>
            <a:r>
              <a:rPr lang="en-US" dirty="0"/>
              <a:t>	   4    6</a:t>
            </a:r>
          </a:p>
          <a:p>
            <a:endParaRPr lang="en-US" dirty="0"/>
          </a:p>
          <a:p>
            <a:r>
              <a:rPr lang="en-US" dirty="0"/>
              <a:t>&gt;&gt; </a:t>
            </a:r>
            <a:r>
              <a:rPr lang="en-US" dirty="0" err="1"/>
              <a:t>repmat</a:t>
            </a:r>
            <a:r>
              <a:rPr lang="en-US" dirty="0"/>
              <a:t>(intmat,3,2)   </a:t>
            </a:r>
            <a:r>
              <a:rPr lang="en-US" dirty="0">
                <a:solidFill>
                  <a:srgbClr val="7F7F7F"/>
                </a:solidFill>
              </a:rPr>
              <a:t>% replicate the matrix six times as a 3 by 2 matrix of the</a:t>
            </a:r>
          </a:p>
          <a:p>
            <a:r>
              <a:rPr lang="en-US" dirty="0"/>
              <a:t>			</a:t>
            </a:r>
            <a:r>
              <a:rPr lang="en-US" dirty="0">
                <a:solidFill>
                  <a:srgbClr val="7F7F7F"/>
                </a:solidFill>
              </a:rPr>
              <a:t>% variable </a:t>
            </a:r>
            <a:r>
              <a:rPr lang="en-US" dirty="0" err="1">
                <a:solidFill>
                  <a:srgbClr val="7F7F7F"/>
                </a:solidFill>
              </a:rPr>
              <a:t>intmat</a:t>
            </a:r>
            <a:r>
              <a:rPr lang="en-US" dirty="0">
                <a:solidFill>
                  <a:srgbClr val="7F7F7F"/>
                </a:solidFill>
              </a:rPr>
              <a:t>, 3 times on rows and 2 times columns</a:t>
            </a:r>
          </a:p>
          <a:p>
            <a:r>
              <a:rPr lang="en-US" dirty="0" err="1"/>
              <a:t>ans</a:t>
            </a:r>
            <a:r>
              <a:rPr lang="en-US" dirty="0"/>
              <a:t> = </a:t>
            </a:r>
          </a:p>
          <a:p>
            <a:r>
              <a:rPr lang="en-US" dirty="0"/>
              <a:t>	   7    9    7    9    </a:t>
            </a:r>
          </a:p>
          <a:p>
            <a:r>
              <a:rPr lang="en-US" dirty="0"/>
              <a:t>	   4    6    4    6</a:t>
            </a:r>
          </a:p>
          <a:p>
            <a:r>
              <a:rPr lang="en-US" dirty="0"/>
              <a:t>	   7    9    7    9</a:t>
            </a:r>
          </a:p>
          <a:p>
            <a:r>
              <a:rPr lang="en-US" dirty="0"/>
              <a:t>	   4    6    4    6</a:t>
            </a:r>
          </a:p>
          <a:p>
            <a:r>
              <a:rPr lang="en-US" dirty="0"/>
              <a:t>	   7    9    7    9</a:t>
            </a:r>
          </a:p>
          <a:p>
            <a:r>
              <a:rPr lang="en-US" dirty="0"/>
              <a:t>	   4    6    4    6</a:t>
            </a:r>
          </a:p>
          <a:p>
            <a:r>
              <a:rPr lang="en-US" dirty="0"/>
              <a:t>Or</a:t>
            </a:r>
          </a:p>
          <a:p>
            <a:r>
              <a:rPr lang="en-US" dirty="0"/>
              <a:t>&gt;&gt; </a:t>
            </a:r>
            <a:r>
              <a:rPr lang="en-US" dirty="0" err="1"/>
              <a:t>intmat</a:t>
            </a:r>
            <a:r>
              <a:rPr lang="en-US" dirty="0"/>
              <a:t> = [</a:t>
            </a:r>
            <a:r>
              <a:rPr lang="en-US" dirty="0" err="1"/>
              <a:t>intmat</a:t>
            </a:r>
            <a:r>
              <a:rPr lang="en-US" dirty="0"/>
              <a:t> </a:t>
            </a:r>
            <a:r>
              <a:rPr lang="en-US" dirty="0" err="1"/>
              <a:t>intmat</a:t>
            </a:r>
            <a:r>
              <a:rPr lang="en-US" dirty="0"/>
              <a:t>; </a:t>
            </a:r>
            <a:r>
              <a:rPr lang="en-US" dirty="0" err="1"/>
              <a:t>intmat</a:t>
            </a:r>
            <a:r>
              <a:rPr lang="en-US" dirty="0"/>
              <a:t> </a:t>
            </a:r>
            <a:r>
              <a:rPr lang="en-US" dirty="0" err="1"/>
              <a:t>intmat</a:t>
            </a:r>
            <a:r>
              <a:rPr lang="en-US" dirty="0"/>
              <a:t>; </a:t>
            </a:r>
            <a:r>
              <a:rPr lang="en-US" dirty="0" err="1"/>
              <a:t>intmat</a:t>
            </a:r>
            <a:r>
              <a:rPr lang="en-US" dirty="0"/>
              <a:t> </a:t>
            </a:r>
            <a:r>
              <a:rPr lang="en-US" dirty="0" err="1"/>
              <a:t>intmat</a:t>
            </a:r>
            <a:r>
              <a:rPr lang="en-US" dirty="0"/>
              <a:t>];</a:t>
            </a:r>
          </a:p>
          <a:p>
            <a:r>
              <a:rPr lang="en-US" dirty="0"/>
              <a:t>	</a:t>
            </a:r>
          </a:p>
        </p:txBody>
      </p:sp>
    </p:spTree>
    <p:extLst>
      <p:ext uri="{BB962C8B-B14F-4D97-AF65-F5344CB8AC3E}">
        <p14:creationId xmlns:p14="http://schemas.microsoft.com/office/powerpoint/2010/main" val="368232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5867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Using functions with vectors and matrices</a:t>
            </a:r>
          </a:p>
        </p:txBody>
      </p:sp>
      <p:sp>
        <p:nvSpPr>
          <p:cNvPr id="3" name="TextBox 2"/>
          <p:cNvSpPr txBox="1"/>
          <p:nvPr/>
        </p:nvSpPr>
        <p:spPr>
          <a:xfrm>
            <a:off x="533400" y="838200"/>
            <a:ext cx="8229600" cy="5909311"/>
          </a:xfrm>
          <a:prstGeom prst="rect">
            <a:avLst/>
          </a:prstGeom>
          <a:noFill/>
        </p:spPr>
        <p:txBody>
          <a:bodyPr wrap="square" rtlCol="0">
            <a:spAutoFit/>
          </a:bodyPr>
          <a:lstStyle/>
          <a:p>
            <a:r>
              <a:rPr lang="en-US" dirty="0"/>
              <a:t>&gt;&gt; </a:t>
            </a:r>
            <a:r>
              <a:rPr lang="en-US" dirty="0" err="1"/>
              <a:t>vec</a:t>
            </a:r>
            <a:r>
              <a:rPr lang="en-US" dirty="0"/>
              <a:t> = =3:4</a:t>
            </a:r>
          </a:p>
          <a:p>
            <a:r>
              <a:rPr lang="en-US" dirty="0" err="1"/>
              <a:t>vec</a:t>
            </a:r>
            <a:r>
              <a:rPr lang="en-US" dirty="0"/>
              <a:t> =</a:t>
            </a:r>
          </a:p>
          <a:p>
            <a:r>
              <a:rPr lang="en-US" dirty="0"/>
              <a:t>	   -3   -2   -1   0   1   2   3   4</a:t>
            </a:r>
          </a:p>
          <a:p>
            <a:r>
              <a:rPr lang="en-US" dirty="0"/>
              <a:t>&gt;&gt; abs (</a:t>
            </a:r>
            <a:r>
              <a:rPr lang="en-US" dirty="0" err="1"/>
              <a:t>vec</a:t>
            </a:r>
            <a:r>
              <a:rPr lang="en-US" dirty="0"/>
              <a:t>)	</a:t>
            </a:r>
            <a:r>
              <a:rPr lang="en-US" dirty="0">
                <a:solidFill>
                  <a:srgbClr val="7F7F7F"/>
                </a:solidFill>
              </a:rPr>
              <a:t>% all elements in vector/matrix will drop their negative signs</a:t>
            </a:r>
            <a:endParaRPr lang="en-US" dirty="0"/>
          </a:p>
          <a:p>
            <a:r>
              <a:rPr lang="en-US" dirty="0" err="1"/>
              <a:t>ans</a:t>
            </a:r>
            <a:r>
              <a:rPr lang="en-US" dirty="0"/>
              <a:t> = </a:t>
            </a:r>
          </a:p>
          <a:p>
            <a:r>
              <a:rPr lang="en-US" dirty="0"/>
              <a:t>	   3   2   1   0   1   2   3   4</a:t>
            </a:r>
          </a:p>
          <a:p>
            <a:endParaRPr lang="en-US" dirty="0"/>
          </a:p>
          <a:p>
            <a:r>
              <a:rPr lang="en-US" dirty="0"/>
              <a:t>&gt;&gt; </a:t>
            </a:r>
            <a:r>
              <a:rPr lang="en-US" dirty="0" err="1"/>
              <a:t>evec</a:t>
            </a:r>
            <a:r>
              <a:rPr lang="en-US" dirty="0"/>
              <a:t> = [ ]	</a:t>
            </a:r>
            <a:r>
              <a:rPr lang="en-US" dirty="0">
                <a:solidFill>
                  <a:srgbClr val="7F7F7F"/>
                </a:solidFill>
              </a:rPr>
              <a:t>% Creating an empty vector with unknown/adaptable size</a:t>
            </a:r>
          </a:p>
          <a:p>
            <a:r>
              <a:rPr lang="en-US" dirty="0" err="1"/>
              <a:t>evec</a:t>
            </a:r>
            <a:r>
              <a:rPr lang="en-US" dirty="0"/>
              <a:t> = </a:t>
            </a:r>
          </a:p>
          <a:p>
            <a:r>
              <a:rPr lang="en-US" dirty="0"/>
              <a:t>	[ ]</a:t>
            </a:r>
          </a:p>
          <a:p>
            <a:r>
              <a:rPr lang="en-US" dirty="0"/>
              <a:t>&gt;&gt; length (</a:t>
            </a:r>
            <a:r>
              <a:rPr lang="en-US" dirty="0" err="1"/>
              <a:t>evec</a:t>
            </a:r>
            <a:r>
              <a:rPr lang="en-US" dirty="0"/>
              <a:t>)</a:t>
            </a:r>
          </a:p>
          <a:p>
            <a:r>
              <a:rPr lang="en-US" dirty="0" err="1"/>
              <a:t>ans</a:t>
            </a:r>
            <a:r>
              <a:rPr lang="en-US" dirty="0"/>
              <a:t> = </a:t>
            </a:r>
          </a:p>
          <a:p>
            <a:r>
              <a:rPr lang="en-US" dirty="0"/>
              <a:t>	0</a:t>
            </a:r>
          </a:p>
          <a:p>
            <a:endParaRPr lang="en-US" dirty="0"/>
          </a:p>
          <a:p>
            <a:r>
              <a:rPr lang="en-US" dirty="0"/>
              <a:t>&gt;&gt; </a:t>
            </a:r>
            <a:r>
              <a:rPr lang="en-US" dirty="0" err="1"/>
              <a:t>evec</a:t>
            </a:r>
            <a:r>
              <a:rPr lang="en-US" dirty="0"/>
              <a:t> = [</a:t>
            </a:r>
            <a:r>
              <a:rPr lang="en-US" dirty="0" err="1"/>
              <a:t>evec</a:t>
            </a:r>
            <a:r>
              <a:rPr lang="en-US" dirty="0"/>
              <a:t> 4]	</a:t>
            </a:r>
            <a:r>
              <a:rPr lang="en-US" dirty="0">
                <a:solidFill>
                  <a:srgbClr val="7F7F7F"/>
                </a:solidFill>
              </a:rPr>
              <a:t>% concatenate</a:t>
            </a:r>
          </a:p>
          <a:p>
            <a:r>
              <a:rPr lang="en-US" dirty="0" err="1"/>
              <a:t>ans</a:t>
            </a:r>
            <a:r>
              <a:rPr lang="en-US" dirty="0"/>
              <a:t> = </a:t>
            </a:r>
          </a:p>
          <a:p>
            <a:r>
              <a:rPr lang="en-US" dirty="0"/>
              <a:t>	4</a:t>
            </a:r>
          </a:p>
          <a:p>
            <a:r>
              <a:rPr lang="en-US" dirty="0"/>
              <a:t>&gt;&gt; </a:t>
            </a:r>
            <a:r>
              <a:rPr lang="en-US" dirty="0" err="1"/>
              <a:t>evec</a:t>
            </a:r>
            <a:r>
              <a:rPr lang="en-US" dirty="0"/>
              <a:t> = [</a:t>
            </a:r>
            <a:r>
              <a:rPr lang="en-US" dirty="0" err="1"/>
              <a:t>evec</a:t>
            </a:r>
            <a:r>
              <a:rPr lang="en-US" dirty="0"/>
              <a:t> 11; 3  2]</a:t>
            </a:r>
          </a:p>
          <a:p>
            <a:r>
              <a:rPr lang="en-US" dirty="0" err="1"/>
              <a:t>ans</a:t>
            </a:r>
            <a:r>
              <a:rPr lang="en-US" dirty="0"/>
              <a:t> = </a:t>
            </a:r>
          </a:p>
          <a:p>
            <a:r>
              <a:rPr lang="en-US" dirty="0"/>
              <a:t>	4   11</a:t>
            </a:r>
          </a:p>
          <a:p>
            <a:r>
              <a:rPr lang="en-US" dirty="0"/>
              <a:t>	3    2</a:t>
            </a:r>
          </a:p>
        </p:txBody>
      </p:sp>
    </p:spTree>
    <p:extLst>
      <p:ext uri="{BB962C8B-B14F-4D97-AF65-F5344CB8AC3E}">
        <p14:creationId xmlns:p14="http://schemas.microsoft.com/office/powerpoint/2010/main" val="2438086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85800"/>
            <a:ext cx="7239000" cy="5632312"/>
          </a:xfrm>
          <a:prstGeom prst="rect">
            <a:avLst/>
          </a:prstGeom>
        </p:spPr>
        <p:txBody>
          <a:bodyPr wrap="square">
            <a:spAutoFit/>
          </a:bodyPr>
          <a:lstStyle/>
          <a:p>
            <a:pPr algn="just"/>
            <a:r>
              <a:rPr lang="en-US" dirty="0"/>
              <a:t>&gt;&gt; </a:t>
            </a:r>
            <a:r>
              <a:rPr lang="en-US" dirty="0" err="1"/>
              <a:t>vec</a:t>
            </a:r>
            <a:r>
              <a:rPr lang="en-US" dirty="0"/>
              <a:t> = </a:t>
            </a:r>
          </a:p>
          <a:p>
            <a:pPr algn="just"/>
            <a:r>
              <a:rPr lang="en-US" dirty="0"/>
              <a:t>	4   11</a:t>
            </a:r>
          </a:p>
          <a:p>
            <a:pPr algn="just"/>
            <a:endParaRPr lang="en-US" dirty="0"/>
          </a:p>
          <a:p>
            <a:pPr algn="just"/>
            <a:r>
              <a:rPr lang="en-US" dirty="0"/>
              <a:t>&gt;&gt; </a:t>
            </a:r>
            <a:r>
              <a:rPr lang="en-US" dirty="0" err="1"/>
              <a:t>vec</a:t>
            </a:r>
            <a:r>
              <a:rPr lang="en-US" dirty="0"/>
              <a:t> (1,2) = [ ]	% Removing element from a vector</a:t>
            </a:r>
          </a:p>
          <a:p>
            <a:pPr algn="just"/>
            <a:r>
              <a:rPr lang="en-US" dirty="0" err="1"/>
              <a:t>vec</a:t>
            </a:r>
            <a:r>
              <a:rPr lang="en-US" dirty="0"/>
              <a:t> = </a:t>
            </a:r>
          </a:p>
          <a:p>
            <a:pPr algn="just"/>
            <a:r>
              <a:rPr lang="en-US" dirty="0"/>
              <a:t>	4</a:t>
            </a:r>
          </a:p>
          <a:p>
            <a:pPr algn="just"/>
            <a:r>
              <a:rPr lang="en-US" dirty="0"/>
              <a:t>Note: However, individual elements cannot be removed from matrices, since matrices always have to have the same number of elements in every row. An error message will appear. That said, entire rows or columns could be removed from a matrix. E.g. </a:t>
            </a:r>
          </a:p>
          <a:p>
            <a:pPr algn="just"/>
            <a:endParaRPr lang="en-US" dirty="0"/>
          </a:p>
          <a:p>
            <a:pPr algn="just"/>
            <a:r>
              <a:rPr lang="en-US" dirty="0"/>
              <a:t>&gt;&gt; </a:t>
            </a:r>
            <a:r>
              <a:rPr lang="en-US" dirty="0" err="1"/>
              <a:t>evec</a:t>
            </a:r>
            <a:endParaRPr lang="en-US" dirty="0"/>
          </a:p>
          <a:p>
            <a:pPr algn="just"/>
            <a:r>
              <a:rPr lang="en-US" dirty="0" err="1"/>
              <a:t>ans</a:t>
            </a:r>
            <a:r>
              <a:rPr lang="en-US" dirty="0"/>
              <a:t> = </a:t>
            </a:r>
          </a:p>
          <a:p>
            <a:r>
              <a:rPr lang="en-US" dirty="0"/>
              <a:t>	4   11</a:t>
            </a:r>
          </a:p>
          <a:p>
            <a:r>
              <a:rPr lang="en-US" dirty="0"/>
              <a:t>	3    2</a:t>
            </a:r>
          </a:p>
          <a:p>
            <a:pPr algn="just"/>
            <a:endParaRPr lang="en-US" dirty="0"/>
          </a:p>
          <a:p>
            <a:pPr algn="just"/>
            <a:r>
              <a:rPr lang="en-US" dirty="0"/>
              <a:t>&gt;&gt; </a:t>
            </a:r>
            <a:r>
              <a:rPr lang="en-US" dirty="0" err="1"/>
              <a:t>evec</a:t>
            </a:r>
            <a:r>
              <a:rPr lang="en-US" dirty="0"/>
              <a:t>(:,2)=[ ]</a:t>
            </a:r>
          </a:p>
          <a:p>
            <a:pPr algn="just"/>
            <a:r>
              <a:rPr lang="en-US" dirty="0"/>
              <a:t>	4</a:t>
            </a:r>
          </a:p>
          <a:p>
            <a:pPr algn="just"/>
            <a:r>
              <a:rPr lang="en-US" dirty="0"/>
              <a:t>	3</a:t>
            </a:r>
          </a:p>
          <a:p>
            <a:pPr algn="just"/>
            <a:endParaRPr lang="en-US" dirty="0"/>
          </a:p>
        </p:txBody>
      </p:sp>
    </p:spTree>
    <p:extLst>
      <p:ext uri="{BB962C8B-B14F-4D97-AF65-F5344CB8AC3E}">
        <p14:creationId xmlns:p14="http://schemas.microsoft.com/office/powerpoint/2010/main" val="1735806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4800"/>
            <a:ext cx="5867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Arithmetic with matrices</a:t>
            </a:r>
          </a:p>
        </p:txBody>
      </p:sp>
      <p:sp>
        <p:nvSpPr>
          <p:cNvPr id="3" name="Rectangle 2"/>
          <p:cNvSpPr/>
          <p:nvPr/>
        </p:nvSpPr>
        <p:spPr>
          <a:xfrm>
            <a:off x="914400" y="838200"/>
            <a:ext cx="7391400" cy="5632312"/>
          </a:xfrm>
          <a:prstGeom prst="rect">
            <a:avLst/>
          </a:prstGeom>
        </p:spPr>
        <p:txBody>
          <a:bodyPr wrap="square">
            <a:spAutoFit/>
          </a:bodyPr>
          <a:lstStyle/>
          <a:p>
            <a:pPr algn="just"/>
            <a:r>
              <a:rPr lang="en-US" dirty="0"/>
              <a:t>&gt;&gt; A = [4 11; 3 2]; B = [1 1; 2 2]</a:t>
            </a:r>
          </a:p>
          <a:p>
            <a:pPr algn="just"/>
            <a:r>
              <a:rPr lang="en-US" dirty="0"/>
              <a:t>A = </a:t>
            </a:r>
          </a:p>
          <a:p>
            <a:r>
              <a:rPr lang="en-US" dirty="0"/>
              <a:t>	4   11</a:t>
            </a:r>
          </a:p>
          <a:p>
            <a:r>
              <a:rPr lang="en-US" dirty="0"/>
              <a:t>	3    2</a:t>
            </a:r>
          </a:p>
          <a:p>
            <a:pPr algn="just"/>
            <a:r>
              <a:rPr lang="en-US" dirty="0"/>
              <a:t>B = </a:t>
            </a:r>
          </a:p>
          <a:p>
            <a:r>
              <a:rPr lang="en-US" dirty="0"/>
              <a:t>	1    1</a:t>
            </a:r>
          </a:p>
          <a:p>
            <a:r>
              <a:rPr lang="en-US" dirty="0"/>
              <a:t>	2    2</a:t>
            </a:r>
          </a:p>
          <a:p>
            <a:r>
              <a:rPr lang="en-US" dirty="0"/>
              <a:t>&gt;&gt; C = A + B	</a:t>
            </a:r>
            <a:r>
              <a:rPr lang="en-US" dirty="0">
                <a:solidFill>
                  <a:srgbClr val="7F7F7F"/>
                </a:solidFill>
              </a:rPr>
              <a:t>% Similarly for subtraction</a:t>
            </a:r>
          </a:p>
          <a:p>
            <a:r>
              <a:rPr lang="en-US" dirty="0"/>
              <a:t>C = </a:t>
            </a:r>
          </a:p>
          <a:p>
            <a:r>
              <a:rPr lang="en-US" dirty="0"/>
              <a:t>	5   12</a:t>
            </a:r>
          </a:p>
          <a:p>
            <a:r>
              <a:rPr lang="en-US" dirty="0"/>
              <a:t>	5     4</a:t>
            </a:r>
          </a:p>
          <a:p>
            <a:r>
              <a:rPr lang="en-US" dirty="0"/>
              <a:t>&gt;&gt; D = A*B</a:t>
            </a:r>
          </a:p>
          <a:p>
            <a:r>
              <a:rPr lang="en-US" dirty="0"/>
              <a:t>D = </a:t>
            </a:r>
          </a:p>
          <a:p>
            <a:r>
              <a:rPr lang="en-US" dirty="0"/>
              <a:t>	26   26</a:t>
            </a:r>
          </a:p>
          <a:p>
            <a:r>
              <a:rPr lang="en-US" dirty="0"/>
              <a:t>	 7      7</a:t>
            </a:r>
          </a:p>
          <a:p>
            <a:r>
              <a:rPr lang="en-US" dirty="0"/>
              <a:t>&gt;&gt; E = [2 2];</a:t>
            </a:r>
          </a:p>
          <a:p>
            <a:r>
              <a:rPr lang="en-US" dirty="0"/>
              <a:t>&gt;&gt; A*E’</a:t>
            </a:r>
          </a:p>
          <a:p>
            <a:r>
              <a:rPr lang="en-US" dirty="0" err="1"/>
              <a:t>ans</a:t>
            </a:r>
            <a:r>
              <a:rPr lang="en-US" dirty="0"/>
              <a:t> = </a:t>
            </a:r>
          </a:p>
          <a:p>
            <a:r>
              <a:rPr lang="en-US" dirty="0"/>
              <a:t>	30</a:t>
            </a:r>
          </a:p>
          <a:p>
            <a:r>
              <a:rPr lang="en-US" dirty="0"/>
              <a:t>	10</a:t>
            </a:r>
          </a:p>
        </p:txBody>
      </p:sp>
    </p:spTree>
    <p:extLst>
      <p:ext uri="{BB962C8B-B14F-4D97-AF65-F5344CB8AC3E}">
        <p14:creationId xmlns:p14="http://schemas.microsoft.com/office/powerpoint/2010/main" val="846050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57200"/>
            <a:ext cx="7391400" cy="4247317"/>
          </a:xfrm>
          <a:prstGeom prst="rect">
            <a:avLst/>
          </a:prstGeom>
        </p:spPr>
        <p:txBody>
          <a:bodyPr wrap="square">
            <a:spAutoFit/>
          </a:bodyPr>
          <a:lstStyle/>
          <a:p>
            <a:pPr algn="just"/>
            <a:r>
              <a:rPr lang="en-US" dirty="0"/>
              <a:t>&gt;&gt; A = [4 11; 3 2]; B = [1 1; 2 2];</a:t>
            </a:r>
          </a:p>
          <a:p>
            <a:endParaRPr lang="en-US" dirty="0"/>
          </a:p>
          <a:p>
            <a:r>
              <a:rPr lang="en-US" dirty="0"/>
              <a:t>&gt;&gt; 2*A		</a:t>
            </a:r>
            <a:r>
              <a:rPr lang="en-US" dirty="0">
                <a:solidFill>
                  <a:srgbClr val="7F7F7F"/>
                </a:solidFill>
              </a:rPr>
              <a:t>% scalar multiplication</a:t>
            </a:r>
            <a:endParaRPr lang="en-US" dirty="0"/>
          </a:p>
          <a:p>
            <a:r>
              <a:rPr lang="en-US" dirty="0" err="1"/>
              <a:t>ans</a:t>
            </a:r>
            <a:r>
              <a:rPr lang="en-US" dirty="0"/>
              <a:t> = </a:t>
            </a:r>
          </a:p>
          <a:p>
            <a:r>
              <a:rPr lang="en-US" dirty="0"/>
              <a:t>	8   22</a:t>
            </a:r>
          </a:p>
          <a:p>
            <a:r>
              <a:rPr lang="en-US" dirty="0"/>
              <a:t>	6    4</a:t>
            </a:r>
          </a:p>
          <a:p>
            <a:r>
              <a:rPr lang="en-US" dirty="0"/>
              <a:t>&gt;&gt; A/2</a:t>
            </a:r>
          </a:p>
          <a:p>
            <a:r>
              <a:rPr lang="en-US" dirty="0" err="1"/>
              <a:t>ans</a:t>
            </a:r>
            <a:r>
              <a:rPr lang="en-US" dirty="0"/>
              <a:t> = </a:t>
            </a:r>
          </a:p>
          <a:p>
            <a:r>
              <a:rPr lang="en-US" dirty="0"/>
              <a:t>	2   5.5</a:t>
            </a:r>
          </a:p>
          <a:p>
            <a:r>
              <a:rPr lang="en-US" dirty="0"/>
              <a:t>	1.5    1</a:t>
            </a:r>
          </a:p>
          <a:p>
            <a:r>
              <a:rPr lang="en-US" dirty="0"/>
              <a:t>&gt;&gt; 2/A</a:t>
            </a:r>
          </a:p>
          <a:p>
            <a:r>
              <a:rPr lang="en-US" dirty="0" err="1"/>
              <a:t>ans</a:t>
            </a:r>
            <a:r>
              <a:rPr lang="en-US" dirty="0"/>
              <a:t> = </a:t>
            </a:r>
          </a:p>
          <a:p>
            <a:r>
              <a:rPr lang="en-US" dirty="0"/>
              <a:t>	0.5   0.1818</a:t>
            </a:r>
          </a:p>
          <a:p>
            <a:r>
              <a:rPr lang="en-US" dirty="0"/>
              <a:t>	0.6667    1</a:t>
            </a:r>
          </a:p>
          <a:p>
            <a:endParaRPr lang="en-US" dirty="0"/>
          </a:p>
        </p:txBody>
      </p:sp>
    </p:spTree>
    <p:extLst>
      <p:ext uri="{BB962C8B-B14F-4D97-AF65-F5344CB8AC3E}">
        <p14:creationId xmlns:p14="http://schemas.microsoft.com/office/powerpoint/2010/main" val="427751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a:t>
            </a:r>
          </a:p>
        </p:txBody>
      </p:sp>
      <p:sp>
        <p:nvSpPr>
          <p:cNvPr id="3" name="TextBox 2"/>
          <p:cNvSpPr txBox="1"/>
          <p:nvPr/>
        </p:nvSpPr>
        <p:spPr>
          <a:xfrm>
            <a:off x="914400" y="1321475"/>
            <a:ext cx="7391400" cy="2031325"/>
          </a:xfrm>
          <a:prstGeom prst="rect">
            <a:avLst/>
          </a:prstGeom>
          <a:noFill/>
        </p:spPr>
        <p:txBody>
          <a:bodyPr wrap="square" rtlCol="0">
            <a:spAutoFit/>
          </a:bodyPr>
          <a:lstStyle/>
          <a:p>
            <a:pPr marL="285750" indent="-285750" algn="just">
              <a:buFont typeface="Arial"/>
              <a:buChar char="•"/>
            </a:pPr>
            <a:r>
              <a:rPr lang="en-US" dirty="0">
                <a:latin typeface="Arial"/>
                <a:cs typeface="Arial"/>
              </a:rPr>
              <a:t>Built-in operations to handle arrays/matrices. E.g. 2 arrays together needs only 1 command cf. a for or while loop (as in C)</a:t>
            </a:r>
          </a:p>
          <a:p>
            <a:pPr marL="285750" indent="-285750" algn="just">
              <a:buFont typeface="Arial"/>
              <a:buChar char="•"/>
            </a:pPr>
            <a:r>
              <a:rPr lang="en-US" dirty="0">
                <a:latin typeface="Arial"/>
                <a:cs typeface="Arial"/>
              </a:rPr>
              <a:t>Easy to prototype! Much lesser lines of codes!</a:t>
            </a:r>
          </a:p>
          <a:p>
            <a:pPr marL="285750" indent="-285750" algn="just">
              <a:buFont typeface="Arial"/>
              <a:buChar char="•"/>
            </a:pPr>
            <a:r>
              <a:rPr lang="en-US" dirty="0">
                <a:latin typeface="Arial"/>
                <a:cs typeface="Arial"/>
              </a:rPr>
              <a:t>Graphical output optimized for interaction – very user friendly</a:t>
            </a:r>
          </a:p>
          <a:p>
            <a:pPr marL="285750" indent="-285750" algn="just">
              <a:buFont typeface="Arial"/>
              <a:buChar char="•"/>
            </a:pPr>
            <a:r>
              <a:rPr lang="en-US" dirty="0">
                <a:latin typeface="Arial"/>
                <a:cs typeface="Arial"/>
              </a:rPr>
              <a:t>Additional toolboxes could be included e.g. Statistics Toolbox for more specialized statistical manipulation of data (</a:t>
            </a:r>
            <a:r>
              <a:rPr lang="en-US" dirty="0" err="1">
                <a:latin typeface="Arial"/>
                <a:cs typeface="Arial"/>
              </a:rPr>
              <a:t>Anova</a:t>
            </a:r>
            <a:r>
              <a:rPr lang="en-US" dirty="0">
                <a:latin typeface="Arial"/>
                <a:cs typeface="Arial"/>
              </a:rPr>
              <a:t>, data fitting, </a:t>
            </a:r>
            <a:r>
              <a:rPr lang="en-US" dirty="0" err="1">
                <a:latin typeface="Arial"/>
                <a:cs typeface="Arial"/>
              </a:rPr>
              <a:t>etc</a:t>
            </a:r>
            <a:r>
              <a:rPr lang="en-US" dirty="0">
                <a:latin typeface="Arial"/>
                <a:cs typeface="Arial"/>
              </a:rPr>
              <a:t>)</a:t>
            </a:r>
          </a:p>
        </p:txBody>
      </p:sp>
      <p:pic>
        <p:nvPicPr>
          <p:cNvPr id="4" name="Picture 3"/>
          <p:cNvPicPr>
            <a:picLocks noChangeAspect="1"/>
          </p:cNvPicPr>
          <p:nvPr/>
        </p:nvPicPr>
        <p:blipFill>
          <a:blip r:embed="rId2"/>
          <a:stretch>
            <a:fillRect/>
          </a:stretch>
        </p:blipFill>
        <p:spPr>
          <a:xfrm>
            <a:off x="7315200" y="228600"/>
            <a:ext cx="1217097" cy="1093866"/>
          </a:xfrm>
          <a:prstGeom prst="rect">
            <a:avLst/>
          </a:prstGeom>
        </p:spPr>
      </p:pic>
      <p:pic>
        <p:nvPicPr>
          <p:cNvPr id="5" name="Picture 4"/>
          <p:cNvPicPr>
            <a:picLocks noChangeAspect="1"/>
          </p:cNvPicPr>
          <p:nvPr/>
        </p:nvPicPr>
        <p:blipFill>
          <a:blip r:embed="rId3"/>
          <a:stretch>
            <a:fillRect/>
          </a:stretch>
        </p:blipFill>
        <p:spPr>
          <a:xfrm>
            <a:off x="1905000" y="3352800"/>
            <a:ext cx="5334000" cy="3009900"/>
          </a:xfrm>
          <a:prstGeom prst="rect">
            <a:avLst/>
          </a:prstGeom>
        </p:spPr>
      </p:pic>
    </p:spTree>
    <p:extLst>
      <p:ext uri="{BB962C8B-B14F-4D97-AF65-F5344CB8AC3E}">
        <p14:creationId xmlns:p14="http://schemas.microsoft.com/office/powerpoint/2010/main" val="3860323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381000"/>
            <a:ext cx="5917004" cy="523220"/>
          </a:xfrm>
          <a:prstGeom prst="rect">
            <a:avLst/>
          </a:prstGeom>
          <a:noFill/>
        </p:spPr>
        <p:txBody>
          <a:bodyPr wrap="none" rtlCol="0">
            <a:spAutoFit/>
          </a:bodyPr>
          <a:lstStyle/>
          <a:p>
            <a:r>
              <a:rPr lang="en-US" sz="2800" b="1" dirty="0"/>
              <a:t>Introduction to MATLAB programming</a:t>
            </a:r>
          </a:p>
        </p:txBody>
      </p:sp>
      <p:sp>
        <p:nvSpPr>
          <p:cNvPr id="3" name="TextBox 2"/>
          <p:cNvSpPr txBox="1"/>
          <p:nvPr/>
        </p:nvSpPr>
        <p:spPr>
          <a:xfrm>
            <a:off x="1066800" y="1190684"/>
            <a:ext cx="7010400" cy="4801315"/>
          </a:xfrm>
          <a:prstGeom prst="rect">
            <a:avLst/>
          </a:prstGeom>
          <a:noFill/>
        </p:spPr>
        <p:txBody>
          <a:bodyPr wrap="square" rtlCol="0">
            <a:spAutoFit/>
          </a:bodyPr>
          <a:lstStyle/>
          <a:p>
            <a:pPr marL="285750" indent="-285750" algn="just">
              <a:buFont typeface="Arial"/>
              <a:buChar char="•"/>
            </a:pPr>
            <a:r>
              <a:rPr lang="en-US" dirty="0">
                <a:latin typeface="Arial"/>
                <a:cs typeface="Arial"/>
              </a:rPr>
              <a:t>In MATLAB, the scripts are written in *.m (cf. e.g. *.c in C programming)</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These are scripts, not programs, and read by an interpreter (unlike in e.g. C where they are compiled). But documentation in MATLAB refers to scripts as programs. So we’ll follow that.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To create a script, click File, then New, then M-file. A new window will appear called the Editor. To create a new script, simply type the sequence of statements and click Run (or F5).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Save the file using File </a:t>
            </a:r>
            <a:r>
              <a:rPr lang="en-US" dirty="0">
                <a:latin typeface="Arial"/>
                <a:cs typeface="Arial"/>
                <a:sym typeface="Wingdings"/>
              </a:rPr>
              <a:t> Save. Make sure the extension is in *.m format. Rules for filenames are the same as for variable (must start with a letter, and after that there can be letters, digits or underscore, </a:t>
            </a:r>
            <a:r>
              <a:rPr lang="en-US" dirty="0" err="1">
                <a:latin typeface="Arial"/>
                <a:cs typeface="Arial"/>
                <a:sym typeface="Wingdings"/>
              </a:rPr>
              <a:t>etc</a:t>
            </a:r>
            <a:r>
              <a:rPr lang="en-US" dirty="0">
                <a:latin typeface="Arial"/>
                <a:cs typeface="Arial"/>
                <a:sym typeface="Wingdings"/>
              </a:rPr>
              <a:t>). Once saved and closed, the file can be reopened by clicking File  Open and then select the name of the file. </a:t>
            </a:r>
          </a:p>
        </p:txBody>
      </p:sp>
    </p:spTree>
    <p:extLst>
      <p:ext uri="{BB962C8B-B14F-4D97-AF65-F5344CB8AC3E}">
        <p14:creationId xmlns:p14="http://schemas.microsoft.com/office/powerpoint/2010/main" val="2268119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947677"/>
            <a:ext cx="7162800" cy="2862323"/>
          </a:xfrm>
          <a:prstGeom prst="rect">
            <a:avLst/>
          </a:prstGeom>
          <a:noFill/>
        </p:spPr>
        <p:txBody>
          <a:bodyPr wrap="square" rtlCol="0">
            <a:spAutoFit/>
          </a:bodyPr>
          <a:lstStyle/>
          <a:p>
            <a:r>
              <a:rPr lang="en-US" dirty="0"/>
              <a:t>E.g. Create a script called </a:t>
            </a:r>
            <a:r>
              <a:rPr lang="en-US" dirty="0" err="1"/>
              <a:t>compute_area.m</a:t>
            </a:r>
            <a:endParaRPr lang="en-US" dirty="0"/>
          </a:p>
          <a:p>
            <a:endParaRPr lang="en-US" dirty="0"/>
          </a:p>
          <a:p>
            <a:r>
              <a:rPr lang="en-US" dirty="0">
                <a:solidFill>
                  <a:srgbClr val="7F7F7F"/>
                </a:solidFill>
              </a:rPr>
              <a:t>% The </a:t>
            </a:r>
            <a:r>
              <a:rPr lang="en-US" dirty="0" err="1">
                <a:solidFill>
                  <a:srgbClr val="7F7F7F"/>
                </a:solidFill>
              </a:rPr>
              <a:t>compute_area</a:t>
            </a:r>
            <a:r>
              <a:rPr lang="en-US" dirty="0">
                <a:solidFill>
                  <a:srgbClr val="7F7F7F"/>
                </a:solidFill>
              </a:rPr>
              <a:t> program calculates the area of a circle</a:t>
            </a:r>
          </a:p>
          <a:p>
            <a:endParaRPr lang="en-US" dirty="0">
              <a:solidFill>
                <a:srgbClr val="7F7F7F"/>
              </a:solidFill>
            </a:endParaRPr>
          </a:p>
          <a:p>
            <a:r>
              <a:rPr lang="en-US" dirty="0">
                <a:solidFill>
                  <a:srgbClr val="7F7F7F"/>
                </a:solidFill>
              </a:rPr>
              <a:t>% First the radius is assigned</a:t>
            </a:r>
          </a:p>
          <a:p>
            <a:r>
              <a:rPr lang="en-US" dirty="0"/>
              <a:t>radius = 5</a:t>
            </a:r>
          </a:p>
          <a:p>
            <a:endParaRPr lang="en-US" dirty="0">
              <a:solidFill>
                <a:srgbClr val="7F7F7F"/>
              </a:solidFill>
            </a:endParaRPr>
          </a:p>
          <a:p>
            <a:r>
              <a:rPr lang="en-US" dirty="0">
                <a:solidFill>
                  <a:srgbClr val="7F7F7F"/>
                </a:solidFill>
              </a:rPr>
              <a:t>% The area is calculated based on the radius</a:t>
            </a:r>
          </a:p>
          <a:p>
            <a:r>
              <a:rPr lang="en-US" dirty="0"/>
              <a:t>area = pi*(radius^2)</a:t>
            </a:r>
          </a:p>
          <a:p>
            <a:endParaRPr lang="en-US" dirty="0"/>
          </a:p>
        </p:txBody>
      </p:sp>
      <p:sp>
        <p:nvSpPr>
          <p:cNvPr id="3" name="Rectangle 2"/>
          <p:cNvSpPr/>
          <p:nvPr/>
        </p:nvSpPr>
        <p:spPr>
          <a:xfrm>
            <a:off x="990600" y="1447800"/>
            <a:ext cx="5867400" cy="2286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541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696200" cy="6617198"/>
          </a:xfrm>
          <a:prstGeom prst="rect">
            <a:avLst/>
          </a:prstGeom>
        </p:spPr>
        <p:txBody>
          <a:bodyPr wrap="square">
            <a:spAutoFit/>
          </a:bodyPr>
          <a:lstStyle/>
          <a:p>
            <a:pPr algn="ctr"/>
            <a:r>
              <a:rPr lang="en-US" sz="2400" dirty="0">
                <a:sym typeface="Wingdings"/>
              </a:rPr>
              <a:t>Simple input and output</a:t>
            </a:r>
            <a:endParaRPr lang="en-US" sz="1600" dirty="0">
              <a:sym typeface="Wingdings"/>
            </a:endParaRPr>
          </a:p>
          <a:p>
            <a:pPr algn="just"/>
            <a:r>
              <a:rPr lang="en-US" sz="1600" dirty="0">
                <a:latin typeface="Arial"/>
                <a:cs typeface="Arial"/>
                <a:sym typeface="Wingdings"/>
              </a:rPr>
              <a:t>Input of variables from keyboard. E.g. </a:t>
            </a:r>
          </a:p>
          <a:p>
            <a:pPr algn="just"/>
            <a:r>
              <a:rPr lang="en-US" sz="1600" dirty="0">
                <a:latin typeface="Arial"/>
                <a:cs typeface="Arial"/>
                <a:sym typeface="Wingdings"/>
              </a:rPr>
              <a:t>A = input(‘Please type the value of coefficient A :’); </a:t>
            </a:r>
          </a:p>
          <a:p>
            <a:pPr algn="just"/>
            <a:r>
              <a:rPr lang="en-US" sz="1600" dirty="0">
                <a:latin typeface="Arial"/>
                <a:cs typeface="Arial"/>
                <a:sym typeface="Wingdings"/>
              </a:rPr>
              <a:t>will print the message</a:t>
            </a:r>
          </a:p>
          <a:p>
            <a:pPr algn="just"/>
            <a:r>
              <a:rPr lang="en-US" sz="1600" dirty="0">
                <a:latin typeface="Arial"/>
                <a:cs typeface="Arial"/>
                <a:sym typeface="Wingdings"/>
              </a:rPr>
              <a:t>Please type the value of coefficient A :</a:t>
            </a:r>
          </a:p>
          <a:p>
            <a:pPr algn="just"/>
            <a:endParaRPr lang="en-US" sz="1600" dirty="0">
              <a:latin typeface="Arial"/>
              <a:cs typeface="Arial"/>
              <a:sym typeface="Wingdings"/>
            </a:endParaRPr>
          </a:p>
          <a:p>
            <a:r>
              <a:rPr lang="en-US" sz="1600" dirty="0"/>
              <a:t>&gt;&gt; rad = input(‘Enter the radius: ‘)</a:t>
            </a:r>
          </a:p>
          <a:p>
            <a:r>
              <a:rPr lang="en-US" sz="1600" dirty="0"/>
              <a:t>Enter the radius: 5</a:t>
            </a:r>
          </a:p>
          <a:p>
            <a:r>
              <a:rPr lang="en-US" sz="1600" dirty="0"/>
              <a:t>rad = </a:t>
            </a:r>
          </a:p>
          <a:p>
            <a:r>
              <a:rPr lang="en-US" sz="1600" dirty="0"/>
              <a:t>	5</a:t>
            </a:r>
          </a:p>
          <a:p>
            <a:r>
              <a:rPr lang="en-US" sz="1600" dirty="0"/>
              <a:t>&gt;&gt; letter = input(‘Enter a char: ‘,</a:t>
            </a:r>
            <a:r>
              <a:rPr lang="en-US" sz="1600" dirty="0">
                <a:solidFill>
                  <a:srgbClr val="FF0000"/>
                </a:solidFill>
              </a:rPr>
              <a:t>’s’</a:t>
            </a:r>
            <a:r>
              <a:rPr lang="en-US" sz="1600" dirty="0"/>
              <a:t>)</a:t>
            </a:r>
          </a:p>
          <a:p>
            <a:r>
              <a:rPr lang="en-US" sz="1600" dirty="0"/>
              <a:t>Enter a char:       go</a:t>
            </a:r>
          </a:p>
          <a:p>
            <a:r>
              <a:rPr lang="en-US" sz="1600" dirty="0"/>
              <a:t>letter = </a:t>
            </a:r>
          </a:p>
          <a:p>
            <a:r>
              <a:rPr lang="en-US" sz="1600" dirty="0"/>
              <a:t>	go</a:t>
            </a:r>
          </a:p>
          <a:p>
            <a:r>
              <a:rPr lang="en-US" sz="1600" dirty="0"/>
              <a:t>&gt;&gt; length(letter)</a:t>
            </a:r>
          </a:p>
          <a:p>
            <a:r>
              <a:rPr lang="en-US" sz="1600" dirty="0" err="1"/>
              <a:t>ans</a:t>
            </a:r>
            <a:r>
              <a:rPr lang="en-US" sz="1600" dirty="0"/>
              <a:t> = </a:t>
            </a:r>
          </a:p>
          <a:p>
            <a:r>
              <a:rPr lang="en-US" sz="1600" dirty="0"/>
              <a:t>	6</a:t>
            </a:r>
          </a:p>
          <a:p>
            <a:r>
              <a:rPr lang="en-US" sz="1600" dirty="0"/>
              <a:t>Hence if blank spaces are entered before other characters, they are included in the string.</a:t>
            </a:r>
          </a:p>
          <a:p>
            <a:endParaRPr lang="en-US" sz="1600" dirty="0"/>
          </a:p>
          <a:p>
            <a:r>
              <a:rPr lang="en-US" sz="1600" dirty="0"/>
              <a:t>&gt;&gt; </a:t>
            </a:r>
            <a:r>
              <a:rPr lang="en-US" sz="1600" dirty="0" err="1"/>
              <a:t>mychar</a:t>
            </a:r>
            <a:r>
              <a:rPr lang="en-US" sz="1600" dirty="0"/>
              <a:t> = input(‘Enter a character: ‘,’s’)</a:t>
            </a:r>
          </a:p>
          <a:p>
            <a:r>
              <a:rPr lang="en-US" sz="1600" dirty="0"/>
              <a:t>Enter a character: </a:t>
            </a:r>
          </a:p>
          <a:p>
            <a:r>
              <a:rPr lang="en-US" sz="1600" dirty="0" err="1"/>
              <a:t>mychar</a:t>
            </a:r>
            <a:r>
              <a:rPr lang="en-US" sz="1600" dirty="0"/>
              <a:t> = </a:t>
            </a:r>
          </a:p>
          <a:p>
            <a:r>
              <a:rPr lang="en-US" sz="1600" dirty="0"/>
              <a:t>    ‘ ‘</a:t>
            </a:r>
          </a:p>
          <a:p>
            <a:r>
              <a:rPr lang="en-US" sz="1600" dirty="0"/>
              <a:t>Hence, if user enters only spaces or tabs before pressing Enter key, they are ignored and an empty string is stored in the variable. </a:t>
            </a:r>
          </a:p>
        </p:txBody>
      </p:sp>
    </p:spTree>
    <p:extLst>
      <p:ext uri="{BB962C8B-B14F-4D97-AF65-F5344CB8AC3E}">
        <p14:creationId xmlns:p14="http://schemas.microsoft.com/office/powerpoint/2010/main" val="433152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543800" cy="4770537"/>
          </a:xfrm>
          <a:prstGeom prst="rect">
            <a:avLst/>
          </a:prstGeom>
        </p:spPr>
        <p:txBody>
          <a:bodyPr wrap="square">
            <a:spAutoFit/>
          </a:bodyPr>
          <a:lstStyle/>
          <a:p>
            <a:pPr algn="just"/>
            <a:r>
              <a:rPr lang="en-US" sz="1600" dirty="0">
                <a:latin typeface="Arial"/>
                <a:cs typeface="Arial"/>
                <a:sym typeface="Wingdings"/>
              </a:rPr>
              <a:t>Output of variables. E.g. </a:t>
            </a: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(‘Volume of sphere = %f\n’, 3.4)</a:t>
            </a:r>
          </a:p>
          <a:p>
            <a:pPr algn="just"/>
            <a:r>
              <a:rPr lang="en-US" sz="1600" dirty="0">
                <a:latin typeface="Arial"/>
                <a:cs typeface="Arial"/>
                <a:sym typeface="Wingdings"/>
              </a:rPr>
              <a:t>Volume of sphere = </a:t>
            </a:r>
          </a:p>
          <a:p>
            <a:pPr algn="just"/>
            <a:r>
              <a:rPr lang="en-US" sz="1600" dirty="0">
                <a:latin typeface="Arial"/>
                <a:cs typeface="Arial"/>
                <a:sym typeface="Wingdings"/>
              </a:rPr>
              <a:t>	3.400000</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(‘The value is </a:t>
            </a:r>
            <a:r>
              <a:rPr lang="en-US" sz="1600" dirty="0">
                <a:solidFill>
                  <a:srgbClr val="FF0000"/>
                </a:solidFill>
                <a:latin typeface="Arial"/>
                <a:cs typeface="Arial"/>
                <a:sym typeface="Wingdings"/>
              </a:rPr>
              <a:t>%d</a:t>
            </a:r>
            <a:r>
              <a:rPr lang="en-US" sz="1600" dirty="0">
                <a:latin typeface="Arial"/>
                <a:cs typeface="Arial"/>
                <a:sym typeface="Wingdings"/>
              </a:rPr>
              <a:t>, for sure!\n’, 4^3)</a:t>
            </a:r>
          </a:p>
          <a:p>
            <a:pPr algn="just"/>
            <a:r>
              <a:rPr lang="en-US" sz="1600" dirty="0">
                <a:latin typeface="Arial"/>
                <a:cs typeface="Arial"/>
                <a:sym typeface="Wingdings"/>
              </a:rPr>
              <a:t>The value is 64, for sure!</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disp</a:t>
            </a:r>
            <a:r>
              <a:rPr lang="en-US" sz="1600" dirty="0">
                <a:latin typeface="Arial"/>
                <a:cs typeface="Arial"/>
                <a:sym typeface="Wingdings"/>
              </a:rPr>
              <a:t>(‘Hello’)</a:t>
            </a:r>
          </a:p>
          <a:p>
            <a:pPr algn="just"/>
            <a:r>
              <a:rPr lang="en-US" sz="1600" dirty="0">
                <a:latin typeface="Arial"/>
                <a:cs typeface="Arial"/>
                <a:sym typeface="Wingdings"/>
              </a:rPr>
              <a:t>Hello</a:t>
            </a:r>
          </a:p>
          <a:p>
            <a:pPr algn="just"/>
            <a:r>
              <a:rPr lang="en-US" sz="1600" dirty="0">
                <a:latin typeface="Arial"/>
                <a:cs typeface="Arial"/>
                <a:sym typeface="Wingdings"/>
              </a:rPr>
              <a:t>&gt;&gt; </a:t>
            </a:r>
            <a:r>
              <a:rPr lang="en-US" sz="1600" dirty="0" err="1">
                <a:latin typeface="Arial"/>
                <a:cs typeface="Arial"/>
                <a:sym typeface="Wingdings"/>
              </a:rPr>
              <a:t>disp</a:t>
            </a:r>
            <a:r>
              <a:rPr lang="en-US" sz="1600" dirty="0">
                <a:latin typeface="Arial"/>
                <a:cs typeface="Arial"/>
                <a:sym typeface="Wingdings"/>
              </a:rPr>
              <a:t>(4^3)</a:t>
            </a:r>
          </a:p>
          <a:p>
            <a:pPr algn="just"/>
            <a:r>
              <a:rPr lang="en-US" sz="1600" dirty="0">
                <a:latin typeface="Arial"/>
                <a:cs typeface="Arial"/>
                <a:sym typeface="Wingdings"/>
              </a:rPr>
              <a:t>	64</a:t>
            </a:r>
          </a:p>
          <a:p>
            <a:pPr algn="just"/>
            <a:endParaRPr lang="en-US" sz="1600" dirty="0">
              <a:latin typeface="Arial"/>
              <a:cs typeface="Arial"/>
              <a:sym typeface="Wingdings"/>
            </a:endParaRPr>
          </a:p>
          <a:p>
            <a:pPr algn="just"/>
            <a:r>
              <a:rPr lang="en-US" sz="1600" dirty="0">
                <a:latin typeface="Arial"/>
                <a:cs typeface="Arial"/>
                <a:sym typeface="Wingdings"/>
              </a:rPr>
              <a:t>%d – integers (it actually stands for decimal integers)</a:t>
            </a:r>
          </a:p>
          <a:p>
            <a:pPr algn="just"/>
            <a:r>
              <a:rPr lang="en-US" sz="1600" dirty="0">
                <a:latin typeface="Arial"/>
                <a:cs typeface="Arial"/>
                <a:sym typeface="Wingdings"/>
              </a:rPr>
              <a:t>%f – floats</a:t>
            </a:r>
          </a:p>
          <a:p>
            <a:pPr algn="just"/>
            <a:r>
              <a:rPr lang="en-US" sz="1600" dirty="0">
                <a:latin typeface="Arial"/>
                <a:cs typeface="Arial"/>
                <a:sym typeface="Wingdings"/>
              </a:rPr>
              <a:t>%c – single characters</a:t>
            </a:r>
          </a:p>
          <a:p>
            <a:pPr algn="just"/>
            <a:r>
              <a:rPr lang="en-US" sz="1600" dirty="0">
                <a:latin typeface="Arial"/>
                <a:cs typeface="Arial"/>
                <a:sym typeface="Wingdings"/>
              </a:rPr>
              <a:t>%s – strings </a:t>
            </a:r>
          </a:p>
          <a:p>
            <a:pPr algn="just"/>
            <a:r>
              <a:rPr lang="en-US" sz="1600" dirty="0">
                <a:latin typeface="Arial"/>
                <a:cs typeface="Arial"/>
                <a:sym typeface="Wingdings"/>
              </a:rPr>
              <a:t>Don’t confuse % in these “placeholders” (which specify where the value of the expression) with the symbol used to designate a comment. </a:t>
            </a:r>
          </a:p>
        </p:txBody>
      </p:sp>
    </p:spTree>
    <p:extLst>
      <p:ext uri="{BB962C8B-B14F-4D97-AF65-F5344CB8AC3E}">
        <p14:creationId xmlns:p14="http://schemas.microsoft.com/office/powerpoint/2010/main" val="4284874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609600"/>
            <a:ext cx="7239000" cy="5509200"/>
          </a:xfrm>
          <a:prstGeom prst="rect">
            <a:avLst/>
          </a:prstGeom>
        </p:spPr>
        <p:txBody>
          <a:bodyPr wrap="square">
            <a:spAutoFit/>
          </a:bodyPr>
          <a:lstStyle/>
          <a:p>
            <a:pPr algn="just"/>
            <a:r>
              <a:rPr lang="en-US" sz="1600" dirty="0">
                <a:latin typeface="Arial"/>
                <a:cs typeface="Arial"/>
                <a:sym typeface="Wingdings"/>
              </a:rPr>
              <a:t>Also, e.g. %6.2f means a field width of 6 (including the decimal point and decimal places) with two decimal places. </a:t>
            </a:r>
          </a:p>
          <a:p>
            <a:pPr algn="just"/>
            <a:endParaRPr lang="en-US" sz="1600" dirty="0">
              <a:latin typeface="Arial"/>
              <a:cs typeface="Arial"/>
              <a:sym typeface="Wingdings"/>
            </a:endParaRPr>
          </a:p>
          <a:p>
            <a:pPr algn="just"/>
            <a:r>
              <a:rPr lang="en-US" sz="1600" dirty="0">
                <a:latin typeface="Arial"/>
                <a:cs typeface="Arial"/>
                <a:sym typeface="Wingdings"/>
              </a:rPr>
              <a:t>&gt;&gt;  x = input(‘Enter the </a:t>
            </a:r>
            <a:r>
              <a:rPr lang="en-US" sz="1600" dirty="0">
                <a:solidFill>
                  <a:srgbClr val="FF0000"/>
                </a:solidFill>
                <a:latin typeface="Arial"/>
                <a:cs typeface="Arial"/>
                <a:sym typeface="Wingdings"/>
              </a:rPr>
              <a:t>\</a:t>
            </a:r>
            <a:r>
              <a:rPr lang="en-US" sz="1600" dirty="0" err="1">
                <a:solidFill>
                  <a:srgbClr val="FF0000"/>
                </a:solidFill>
                <a:latin typeface="Arial"/>
                <a:cs typeface="Arial"/>
                <a:sym typeface="Wingdings"/>
              </a:rPr>
              <a:t>n</a:t>
            </a:r>
            <a:r>
              <a:rPr lang="en-US" sz="1600" dirty="0" err="1">
                <a:latin typeface="Arial"/>
                <a:cs typeface="Arial"/>
                <a:sym typeface="Wingdings"/>
              </a:rPr>
              <a:t>x</a:t>
            </a:r>
            <a:r>
              <a:rPr lang="en-US" sz="1600" dirty="0">
                <a:latin typeface="Arial"/>
                <a:cs typeface="Arial"/>
                <a:sym typeface="Wingdings"/>
              </a:rPr>
              <a:t> coordinate: ‘);</a:t>
            </a:r>
          </a:p>
          <a:p>
            <a:pPr algn="just"/>
            <a:r>
              <a:rPr lang="en-US" sz="1600" dirty="0">
                <a:latin typeface="Arial"/>
                <a:cs typeface="Arial"/>
                <a:sym typeface="Wingdings"/>
              </a:rPr>
              <a:t>Enter the </a:t>
            </a:r>
          </a:p>
          <a:p>
            <a:pPr algn="just"/>
            <a:r>
              <a:rPr lang="en-US" sz="1600" dirty="0">
                <a:latin typeface="Arial"/>
                <a:cs typeface="Arial"/>
                <a:sym typeface="Wingdings"/>
              </a:rPr>
              <a:t>x coordinate: 4</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(‘The </a:t>
            </a:r>
            <a:r>
              <a:rPr lang="en-US" sz="1600" dirty="0" err="1">
                <a:latin typeface="Arial"/>
                <a:cs typeface="Arial"/>
                <a:sym typeface="Wingdings"/>
              </a:rPr>
              <a:t>int</a:t>
            </a:r>
            <a:r>
              <a:rPr lang="en-US" sz="1600" dirty="0">
                <a:latin typeface="Arial"/>
                <a:cs typeface="Arial"/>
                <a:sym typeface="Wingdings"/>
              </a:rPr>
              <a:t> is %3d and the float is %6.2f\n’, 5, 4.9)</a:t>
            </a:r>
          </a:p>
          <a:p>
            <a:pPr algn="just"/>
            <a:r>
              <a:rPr lang="en-US" sz="1600" dirty="0">
                <a:latin typeface="Arial"/>
                <a:cs typeface="Arial"/>
                <a:sym typeface="Wingdings"/>
              </a:rPr>
              <a:t>The </a:t>
            </a:r>
            <a:r>
              <a:rPr lang="en-US" sz="1600" dirty="0" err="1">
                <a:latin typeface="Arial"/>
                <a:cs typeface="Arial"/>
                <a:sym typeface="Wingdings"/>
              </a:rPr>
              <a:t>int</a:t>
            </a:r>
            <a:r>
              <a:rPr lang="en-US" sz="1600" dirty="0">
                <a:latin typeface="Arial"/>
                <a:cs typeface="Arial"/>
                <a:sym typeface="Wingdings"/>
              </a:rPr>
              <a:t> is   5 and the float is    4.90</a:t>
            </a:r>
          </a:p>
          <a:p>
            <a:pPr algn="just"/>
            <a:r>
              <a:rPr lang="en-US" sz="1600" dirty="0">
                <a:latin typeface="Arial"/>
                <a:cs typeface="Arial"/>
                <a:sym typeface="Wingdings"/>
              </a:rPr>
              <a:t>Note: field width is wider than necessary, leading blanks are printed, and if more decimal places are specified than necessary, trailing zeros are printed. </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(‘%3.2f\n’, 1234.5678)</a:t>
            </a:r>
          </a:p>
          <a:p>
            <a:pPr algn="just"/>
            <a:r>
              <a:rPr lang="en-US" sz="1600" dirty="0">
                <a:latin typeface="Arial"/>
                <a:cs typeface="Arial"/>
                <a:sym typeface="Wingdings"/>
              </a:rPr>
              <a:t>    1234.57</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(‘%d\n’, 1234567.89)</a:t>
            </a:r>
          </a:p>
          <a:p>
            <a:pPr algn="just"/>
            <a:r>
              <a:rPr lang="en-US" sz="1600" dirty="0">
                <a:latin typeface="Arial"/>
                <a:cs typeface="Arial"/>
                <a:sym typeface="Wingdings"/>
              </a:rPr>
              <a:t>1.234568e+006</a:t>
            </a:r>
          </a:p>
          <a:p>
            <a:pPr algn="just"/>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fprintf</a:t>
            </a:r>
            <a:r>
              <a:rPr lang="en-US" sz="1600" dirty="0">
                <a:latin typeface="Arial"/>
                <a:cs typeface="Arial"/>
                <a:sym typeface="Wingdings"/>
              </a:rPr>
              <a:t>(‘The string is %s or %.4s\n’, ‘truncate’, </a:t>
            </a:r>
            <a:r>
              <a:rPr lang="is-IS" sz="1600" dirty="0">
                <a:solidFill>
                  <a:srgbClr val="FF0000"/>
                </a:solidFill>
                <a:latin typeface="Arial"/>
                <a:cs typeface="Arial"/>
                <a:sym typeface="Wingdings"/>
              </a:rPr>
              <a:t>…</a:t>
            </a:r>
          </a:p>
          <a:p>
            <a:pPr algn="just"/>
            <a:r>
              <a:rPr lang="is-IS" sz="1600" dirty="0">
                <a:latin typeface="Arial"/>
                <a:cs typeface="Arial"/>
                <a:sym typeface="Wingdings"/>
              </a:rPr>
              <a:t>  ‘truncate’)</a:t>
            </a:r>
          </a:p>
          <a:p>
            <a:pPr algn="just"/>
            <a:r>
              <a:rPr lang="is-IS" sz="1600" dirty="0">
                <a:latin typeface="Arial"/>
                <a:cs typeface="Arial"/>
                <a:sym typeface="Wingdings"/>
              </a:rPr>
              <a:t>The string is truncate or trun</a:t>
            </a:r>
          </a:p>
          <a:p>
            <a:pPr algn="just"/>
            <a:endParaRPr lang="en-US" sz="1600" dirty="0">
              <a:latin typeface="Arial"/>
              <a:cs typeface="Arial"/>
              <a:sym typeface="Wingdings"/>
            </a:endParaRPr>
          </a:p>
        </p:txBody>
      </p:sp>
    </p:spTree>
    <p:extLst>
      <p:ext uri="{BB962C8B-B14F-4D97-AF65-F5344CB8AC3E}">
        <p14:creationId xmlns:p14="http://schemas.microsoft.com/office/powerpoint/2010/main" val="3751164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5638800"/>
            <a:ext cx="1905000" cy="762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143000" y="685800"/>
            <a:ext cx="7086600" cy="5755423"/>
          </a:xfrm>
          <a:prstGeom prst="rect">
            <a:avLst/>
          </a:prstGeom>
          <a:noFill/>
        </p:spPr>
        <p:txBody>
          <a:bodyPr wrap="square" rtlCol="0">
            <a:spAutoFit/>
          </a:bodyPr>
          <a:lstStyle/>
          <a:p>
            <a:r>
              <a:rPr lang="en-US" sz="1600" dirty="0"/>
              <a:t>&gt;&gt; </a:t>
            </a:r>
            <a:r>
              <a:rPr lang="en-US" sz="1600" dirty="0" err="1"/>
              <a:t>vec</a:t>
            </a:r>
            <a:r>
              <a:rPr lang="en-US" sz="1600" dirty="0"/>
              <a:t> = 2:5; </a:t>
            </a:r>
          </a:p>
          <a:p>
            <a:r>
              <a:rPr lang="en-US" sz="1600" dirty="0"/>
              <a:t>&gt;&gt; </a:t>
            </a:r>
            <a:r>
              <a:rPr lang="en-US" sz="1600" dirty="0" err="1"/>
              <a:t>fprintf</a:t>
            </a:r>
            <a:r>
              <a:rPr lang="en-US" sz="1600" dirty="0"/>
              <a:t>(‘%d\n’, </a:t>
            </a:r>
            <a:r>
              <a:rPr lang="en-US" sz="1600" dirty="0" err="1"/>
              <a:t>vec</a:t>
            </a:r>
            <a:r>
              <a:rPr lang="en-US" sz="1600" dirty="0"/>
              <a:t>)</a:t>
            </a:r>
          </a:p>
          <a:p>
            <a:r>
              <a:rPr lang="en-US" sz="1600" dirty="0"/>
              <a:t>2</a:t>
            </a:r>
          </a:p>
          <a:p>
            <a:r>
              <a:rPr lang="en-US" sz="1600" dirty="0"/>
              <a:t>3</a:t>
            </a:r>
          </a:p>
          <a:p>
            <a:r>
              <a:rPr lang="en-US" sz="1600" dirty="0"/>
              <a:t>4</a:t>
            </a:r>
          </a:p>
          <a:p>
            <a:r>
              <a:rPr lang="en-US" sz="1600" dirty="0"/>
              <a:t>5</a:t>
            </a:r>
          </a:p>
          <a:p>
            <a:r>
              <a:rPr lang="en-US" sz="1600" dirty="0"/>
              <a:t>Note: this was a row vector. A column vector would print the same way. </a:t>
            </a:r>
          </a:p>
          <a:p>
            <a:endParaRPr lang="en-US" sz="1600" dirty="0"/>
          </a:p>
          <a:p>
            <a:r>
              <a:rPr lang="en-US" sz="1600" dirty="0"/>
              <a:t>&gt;&gt; </a:t>
            </a:r>
            <a:r>
              <a:rPr lang="en-US" sz="1600" dirty="0" err="1"/>
              <a:t>fprintf</a:t>
            </a:r>
            <a:r>
              <a:rPr lang="en-US" sz="1600" dirty="0"/>
              <a:t>(‘%d’, </a:t>
            </a:r>
            <a:r>
              <a:rPr lang="en-US" sz="1600" dirty="0" err="1"/>
              <a:t>vec</a:t>
            </a:r>
            <a:r>
              <a:rPr lang="en-US" sz="1600" dirty="0"/>
              <a:t>)</a:t>
            </a:r>
          </a:p>
          <a:p>
            <a:r>
              <a:rPr lang="en-US" sz="1600" dirty="0"/>
              <a:t>2345&gt;&gt;</a:t>
            </a:r>
          </a:p>
          <a:p>
            <a:r>
              <a:rPr lang="en-US" sz="1600" dirty="0"/>
              <a:t>So without the newline character \n, it would print in a row but the next prompt would appear on the same line. </a:t>
            </a:r>
          </a:p>
          <a:p>
            <a:r>
              <a:rPr lang="en-US" sz="1600" dirty="0"/>
              <a:t>But in a script, named </a:t>
            </a:r>
            <a:r>
              <a:rPr lang="en-US" sz="1600" dirty="0" err="1"/>
              <a:t>printvec.m</a:t>
            </a:r>
            <a:r>
              <a:rPr lang="en-US" sz="1600" dirty="0"/>
              <a:t>, a separate newline character could be printed to avoid this issue. </a:t>
            </a:r>
          </a:p>
          <a:p>
            <a:endParaRPr lang="en-US" sz="1600" dirty="0"/>
          </a:p>
          <a:p>
            <a:r>
              <a:rPr lang="en-US" sz="1600" dirty="0">
                <a:solidFill>
                  <a:schemeClr val="bg1">
                    <a:lumMod val="50000"/>
                  </a:schemeClr>
                </a:solidFill>
              </a:rPr>
              <a:t>% This demonstrates printing a vector</a:t>
            </a:r>
          </a:p>
          <a:p>
            <a:r>
              <a:rPr lang="en-US" sz="1600" dirty="0" err="1"/>
              <a:t>vec</a:t>
            </a:r>
            <a:r>
              <a:rPr lang="en-US" sz="1600" dirty="0"/>
              <a:t> = 2:5;</a:t>
            </a:r>
          </a:p>
          <a:p>
            <a:r>
              <a:rPr lang="en-US" sz="1600" dirty="0" err="1"/>
              <a:t>fprintf</a:t>
            </a:r>
            <a:r>
              <a:rPr lang="en-US" sz="1600" dirty="0"/>
              <a:t>(‘%d’, </a:t>
            </a:r>
            <a:r>
              <a:rPr lang="en-US" sz="1600" dirty="0" err="1"/>
              <a:t>vec</a:t>
            </a:r>
            <a:r>
              <a:rPr lang="en-US" sz="1600" dirty="0"/>
              <a:t>)</a:t>
            </a:r>
          </a:p>
          <a:p>
            <a:r>
              <a:rPr lang="en-US" sz="1600" dirty="0" err="1"/>
              <a:t>fprintf</a:t>
            </a:r>
            <a:r>
              <a:rPr lang="en-US" sz="1600" dirty="0"/>
              <a:t>(‘\n’)</a:t>
            </a:r>
          </a:p>
          <a:p>
            <a:r>
              <a:rPr lang="en-US" sz="1600" dirty="0"/>
              <a:t>The output will be </a:t>
            </a:r>
          </a:p>
          <a:p>
            <a:r>
              <a:rPr lang="en-US" sz="1600" dirty="0"/>
              <a:t>&gt;&gt; </a:t>
            </a:r>
            <a:r>
              <a:rPr lang="en-US" sz="1600" dirty="0" err="1"/>
              <a:t>printvec</a:t>
            </a:r>
            <a:endParaRPr lang="en-US" sz="1600" dirty="0"/>
          </a:p>
          <a:p>
            <a:r>
              <a:rPr lang="en-US" sz="1600" dirty="0"/>
              <a:t>2345</a:t>
            </a:r>
          </a:p>
          <a:p>
            <a:r>
              <a:rPr lang="en-US" sz="1600" dirty="0"/>
              <a:t>&gt;&gt;</a:t>
            </a:r>
          </a:p>
        </p:txBody>
      </p:sp>
      <p:sp>
        <p:nvSpPr>
          <p:cNvPr id="4" name="Rectangle 3"/>
          <p:cNvSpPr/>
          <p:nvPr/>
        </p:nvSpPr>
        <p:spPr>
          <a:xfrm>
            <a:off x="1143000" y="4343400"/>
            <a:ext cx="3276600" cy="1066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41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914400"/>
            <a:ext cx="6781800" cy="5755422"/>
          </a:xfrm>
          <a:prstGeom prst="rect">
            <a:avLst/>
          </a:prstGeom>
          <a:noFill/>
        </p:spPr>
        <p:txBody>
          <a:bodyPr wrap="square" rtlCol="0">
            <a:spAutoFit/>
          </a:bodyPr>
          <a:lstStyle/>
          <a:p>
            <a:r>
              <a:rPr lang="en-US" sz="1600" dirty="0"/>
              <a:t>&gt;&gt; mat = </a:t>
            </a:r>
            <a:r>
              <a:rPr lang="en-US" sz="1600" dirty="0" err="1"/>
              <a:t>randint</a:t>
            </a:r>
            <a:r>
              <a:rPr lang="en-US" sz="1600" dirty="0"/>
              <a:t>(2,3,[1,10])</a:t>
            </a:r>
          </a:p>
          <a:p>
            <a:r>
              <a:rPr lang="en-US" sz="1600" dirty="0"/>
              <a:t>mat = </a:t>
            </a:r>
          </a:p>
          <a:p>
            <a:r>
              <a:rPr lang="en-US" sz="1600" dirty="0"/>
              <a:t>	5 9 8</a:t>
            </a:r>
          </a:p>
          <a:p>
            <a:r>
              <a:rPr lang="en-US" sz="1600" dirty="0"/>
              <a:t>	4 1 10</a:t>
            </a:r>
          </a:p>
          <a:p>
            <a:endParaRPr lang="en-US" sz="1600" dirty="0"/>
          </a:p>
          <a:p>
            <a:r>
              <a:rPr lang="en-US" sz="1600" dirty="0"/>
              <a:t>&gt;&gt; </a:t>
            </a:r>
            <a:r>
              <a:rPr lang="en-US" sz="1600" dirty="0" err="1"/>
              <a:t>fprintf</a:t>
            </a:r>
            <a:r>
              <a:rPr lang="en-US" sz="1600" dirty="0"/>
              <a:t>(‘%d\n’, mat)</a:t>
            </a:r>
          </a:p>
          <a:p>
            <a:r>
              <a:rPr lang="en-US" sz="1600" dirty="0"/>
              <a:t>5</a:t>
            </a:r>
          </a:p>
          <a:p>
            <a:r>
              <a:rPr lang="en-US" sz="1600" dirty="0"/>
              <a:t>4</a:t>
            </a:r>
          </a:p>
          <a:p>
            <a:r>
              <a:rPr lang="en-US" sz="1600" dirty="0"/>
              <a:t>9</a:t>
            </a:r>
          </a:p>
          <a:p>
            <a:r>
              <a:rPr lang="en-US" sz="1600" dirty="0"/>
              <a:t>1</a:t>
            </a:r>
          </a:p>
          <a:p>
            <a:r>
              <a:rPr lang="en-US" sz="1600" dirty="0"/>
              <a:t>8</a:t>
            </a:r>
          </a:p>
          <a:p>
            <a:r>
              <a:rPr lang="en-US" sz="1600" dirty="0"/>
              <a:t>10</a:t>
            </a:r>
          </a:p>
          <a:p>
            <a:endParaRPr lang="en-US" sz="1600" dirty="0"/>
          </a:p>
          <a:p>
            <a:r>
              <a:rPr lang="en-US" sz="1600" dirty="0"/>
              <a:t>&gt;&gt; </a:t>
            </a:r>
            <a:r>
              <a:rPr lang="en-US" sz="1600" dirty="0" err="1"/>
              <a:t>fprintf</a:t>
            </a:r>
            <a:r>
              <a:rPr lang="en-US" sz="1600" dirty="0"/>
              <a:t>(‘%d %d %d\n’, mat)</a:t>
            </a:r>
          </a:p>
          <a:p>
            <a:r>
              <a:rPr lang="en-US" sz="1600" dirty="0"/>
              <a:t>5 4 9</a:t>
            </a:r>
          </a:p>
          <a:p>
            <a:r>
              <a:rPr lang="en-US" sz="1600" dirty="0"/>
              <a:t>1 8 10</a:t>
            </a:r>
          </a:p>
          <a:p>
            <a:r>
              <a:rPr lang="en-US" sz="1600" dirty="0"/>
              <a:t>So the order has been changed. A transpose of the matrix will return its order to the original form </a:t>
            </a:r>
          </a:p>
          <a:p>
            <a:endParaRPr lang="en-US" sz="1600" dirty="0"/>
          </a:p>
          <a:p>
            <a:r>
              <a:rPr lang="en-US" sz="1600" dirty="0"/>
              <a:t>&gt;&gt; </a:t>
            </a:r>
            <a:r>
              <a:rPr lang="en-US" sz="1600" dirty="0" err="1"/>
              <a:t>fprintf</a:t>
            </a:r>
            <a:r>
              <a:rPr lang="en-US" sz="1600" dirty="0"/>
              <a:t>(‘%d %d %d\n’, mat</a:t>
            </a:r>
            <a:r>
              <a:rPr lang="en-US" sz="1600" dirty="0">
                <a:solidFill>
                  <a:srgbClr val="FF0000"/>
                </a:solidFill>
              </a:rPr>
              <a:t>’</a:t>
            </a:r>
            <a:r>
              <a:rPr lang="en-US" sz="1600" dirty="0"/>
              <a:t>)</a:t>
            </a:r>
          </a:p>
          <a:p>
            <a:r>
              <a:rPr lang="en-US" sz="1600" dirty="0"/>
              <a:t>5 9 8</a:t>
            </a:r>
          </a:p>
          <a:p>
            <a:r>
              <a:rPr lang="en-US" sz="1600" dirty="0"/>
              <a:t>4 1 10</a:t>
            </a:r>
          </a:p>
          <a:p>
            <a:endParaRPr lang="en-US" sz="1600" dirty="0"/>
          </a:p>
        </p:txBody>
      </p:sp>
    </p:spTree>
    <p:extLst>
      <p:ext uri="{BB962C8B-B14F-4D97-AF65-F5344CB8AC3E}">
        <p14:creationId xmlns:p14="http://schemas.microsoft.com/office/powerpoint/2010/main" val="3674412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3962400"/>
            <a:ext cx="4343400" cy="914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447800" y="762000"/>
            <a:ext cx="6248400" cy="4278094"/>
          </a:xfrm>
          <a:prstGeom prst="rect">
            <a:avLst/>
          </a:prstGeom>
          <a:noFill/>
        </p:spPr>
        <p:txBody>
          <a:bodyPr wrap="square" rtlCol="0">
            <a:spAutoFit/>
          </a:bodyPr>
          <a:lstStyle/>
          <a:p>
            <a:r>
              <a:rPr lang="en-US" sz="1600" dirty="0"/>
              <a:t>script2.m</a:t>
            </a:r>
          </a:p>
          <a:p>
            <a:endParaRPr lang="en-US" sz="1600" dirty="0"/>
          </a:p>
          <a:p>
            <a:r>
              <a:rPr lang="en-US" sz="1600" dirty="0">
                <a:solidFill>
                  <a:srgbClr val="7F7F7F"/>
                </a:solidFill>
              </a:rPr>
              <a:t>% This script calculates the area of a circle</a:t>
            </a:r>
          </a:p>
          <a:p>
            <a:r>
              <a:rPr lang="en-US" sz="1600" dirty="0">
                <a:solidFill>
                  <a:srgbClr val="7F7F7F"/>
                </a:solidFill>
              </a:rPr>
              <a:t>% It prompts the user for the radius</a:t>
            </a:r>
          </a:p>
          <a:p>
            <a:r>
              <a:rPr lang="en-US" sz="1600" dirty="0">
                <a:solidFill>
                  <a:srgbClr val="7F7F7F"/>
                </a:solidFill>
              </a:rPr>
              <a:t>% Prompt the use for the radius and calculate</a:t>
            </a:r>
          </a:p>
          <a:p>
            <a:r>
              <a:rPr lang="en-US" sz="1600" dirty="0">
                <a:solidFill>
                  <a:srgbClr val="7F7F7F"/>
                </a:solidFill>
              </a:rPr>
              <a:t>% the are based on that radius</a:t>
            </a:r>
          </a:p>
          <a:p>
            <a:r>
              <a:rPr lang="en-US" sz="1600" dirty="0"/>
              <a:t>radius = input(‘Please enter the radius: ‘);</a:t>
            </a:r>
          </a:p>
          <a:p>
            <a:r>
              <a:rPr lang="en-US" sz="1600" dirty="0"/>
              <a:t>area = pi*(radius^2);</a:t>
            </a:r>
          </a:p>
          <a:p>
            <a:r>
              <a:rPr lang="en-US" sz="1600" dirty="0">
                <a:solidFill>
                  <a:srgbClr val="7F7F7F"/>
                </a:solidFill>
              </a:rPr>
              <a:t>% Print all variables in a sentence format</a:t>
            </a:r>
          </a:p>
          <a:p>
            <a:r>
              <a:rPr lang="en-US" sz="1600" dirty="0" err="1"/>
              <a:t>fprintf</a:t>
            </a:r>
            <a:r>
              <a:rPr lang="en-US" sz="1600" dirty="0"/>
              <a:t>(‘For a circle with a radius of %.2f,’ , radius)</a:t>
            </a:r>
          </a:p>
          <a:p>
            <a:r>
              <a:rPr lang="en-US" sz="1600" dirty="0" err="1"/>
              <a:t>fprintf</a:t>
            </a:r>
            <a:r>
              <a:rPr lang="en-US" sz="1600" dirty="0"/>
              <a:t>(‘the area is %.2f\n’, area)</a:t>
            </a:r>
          </a:p>
          <a:p>
            <a:endParaRPr lang="en-US" sz="1600" dirty="0"/>
          </a:p>
          <a:p>
            <a:r>
              <a:rPr lang="en-US" sz="1600" dirty="0"/>
              <a:t>The output will be: </a:t>
            </a:r>
          </a:p>
          <a:p>
            <a:r>
              <a:rPr lang="en-US" sz="1600" dirty="0"/>
              <a:t>&gt;&gt; script2</a:t>
            </a:r>
          </a:p>
          <a:p>
            <a:r>
              <a:rPr lang="en-US" sz="1600" dirty="0"/>
              <a:t>Please enter the radius: 3.9</a:t>
            </a:r>
          </a:p>
          <a:p>
            <a:r>
              <a:rPr lang="en-US" sz="1600" dirty="0"/>
              <a:t>For a circle with a radius of 3.90, the area is 47.78</a:t>
            </a:r>
          </a:p>
          <a:p>
            <a:endParaRPr lang="en-US" sz="1600" dirty="0"/>
          </a:p>
        </p:txBody>
      </p:sp>
      <p:sp>
        <p:nvSpPr>
          <p:cNvPr id="5" name="Rectangle 4"/>
          <p:cNvSpPr/>
          <p:nvPr/>
        </p:nvSpPr>
        <p:spPr>
          <a:xfrm>
            <a:off x="1447800" y="1219200"/>
            <a:ext cx="4343400" cy="2514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371600" y="5638800"/>
            <a:ext cx="5149479" cy="369332"/>
          </a:xfrm>
          <a:prstGeom prst="rect">
            <a:avLst/>
          </a:prstGeom>
          <a:noFill/>
        </p:spPr>
        <p:txBody>
          <a:bodyPr wrap="none" rtlCol="0">
            <a:spAutoFit/>
          </a:bodyPr>
          <a:lstStyle/>
          <a:p>
            <a:r>
              <a:rPr lang="en-US" i="1" dirty="0">
                <a:solidFill>
                  <a:schemeClr val="accent1"/>
                </a:solidFill>
              </a:rPr>
              <a:t>Modify the script to calculate the volume of a sphere</a:t>
            </a:r>
          </a:p>
        </p:txBody>
      </p:sp>
    </p:spTree>
    <p:extLst>
      <p:ext uri="{BB962C8B-B14F-4D97-AF65-F5344CB8AC3E}">
        <p14:creationId xmlns:p14="http://schemas.microsoft.com/office/powerpoint/2010/main" val="987315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066800"/>
            <a:ext cx="4191000" cy="3293209"/>
          </a:xfrm>
          <a:prstGeom prst="rect">
            <a:avLst/>
          </a:prstGeom>
          <a:noFill/>
        </p:spPr>
        <p:txBody>
          <a:bodyPr wrap="square" rtlCol="0">
            <a:spAutoFit/>
          </a:bodyPr>
          <a:lstStyle/>
          <a:p>
            <a:r>
              <a:rPr lang="en-US" sz="1600" dirty="0" err="1"/>
              <a:t>plotonepoint.m</a:t>
            </a:r>
            <a:endParaRPr lang="en-US" sz="1600" dirty="0"/>
          </a:p>
          <a:p>
            <a:endParaRPr lang="en-US" sz="1600" dirty="0"/>
          </a:p>
          <a:p>
            <a:r>
              <a:rPr lang="en-US" sz="1600" dirty="0">
                <a:solidFill>
                  <a:schemeClr val="bg1">
                    <a:lumMod val="50000"/>
                  </a:schemeClr>
                </a:solidFill>
              </a:rPr>
              <a:t>% This is a really simple plot of just one point! </a:t>
            </a:r>
          </a:p>
          <a:p>
            <a:r>
              <a:rPr lang="en-US" sz="1600" dirty="0">
                <a:solidFill>
                  <a:schemeClr val="bg1">
                    <a:lumMod val="50000"/>
                  </a:schemeClr>
                </a:solidFill>
              </a:rPr>
              <a:t>% Create coordinate variables and plot a red ‘*’</a:t>
            </a:r>
          </a:p>
          <a:p>
            <a:r>
              <a:rPr lang="en-US" sz="1600" dirty="0"/>
              <a:t>x=11;</a:t>
            </a:r>
          </a:p>
          <a:p>
            <a:r>
              <a:rPr lang="en-US" sz="1600" dirty="0"/>
              <a:t>y=48;</a:t>
            </a:r>
          </a:p>
          <a:p>
            <a:r>
              <a:rPr lang="en-US" sz="1600" dirty="0"/>
              <a:t>plot(</a:t>
            </a:r>
            <a:r>
              <a:rPr lang="en-US" sz="1600" dirty="0" err="1"/>
              <a:t>x,y,’r</a:t>
            </a:r>
            <a:r>
              <a:rPr lang="en-US" sz="1600" dirty="0"/>
              <a:t>*’)</a:t>
            </a:r>
          </a:p>
          <a:p>
            <a:r>
              <a:rPr lang="en-US" sz="1600" dirty="0">
                <a:solidFill>
                  <a:schemeClr val="bg1">
                    <a:lumMod val="50000"/>
                  </a:schemeClr>
                </a:solidFill>
              </a:rPr>
              <a:t>%Change the axes and label them</a:t>
            </a:r>
          </a:p>
          <a:p>
            <a:r>
              <a:rPr lang="en-US" sz="1600" dirty="0"/>
              <a:t>axis([9 12 35 55])</a:t>
            </a:r>
          </a:p>
          <a:p>
            <a:r>
              <a:rPr lang="en-US" sz="1600" dirty="0" err="1"/>
              <a:t>xlabel</a:t>
            </a:r>
            <a:r>
              <a:rPr lang="en-US" sz="1600" dirty="0"/>
              <a:t>(‘Time’)</a:t>
            </a:r>
          </a:p>
          <a:p>
            <a:r>
              <a:rPr lang="en-US" sz="1600" dirty="0" err="1"/>
              <a:t>ylabel</a:t>
            </a:r>
            <a:r>
              <a:rPr lang="en-US" sz="1600" dirty="0"/>
              <a:t>(‘Temperature’)</a:t>
            </a:r>
          </a:p>
          <a:p>
            <a:r>
              <a:rPr lang="en-US" sz="1600" dirty="0">
                <a:solidFill>
                  <a:schemeClr val="bg1">
                    <a:lumMod val="50000"/>
                  </a:schemeClr>
                </a:solidFill>
              </a:rPr>
              <a:t>% Put a title on the plot</a:t>
            </a:r>
          </a:p>
          <a:p>
            <a:r>
              <a:rPr lang="en-US" sz="1600" dirty="0"/>
              <a:t>title(‘Time and Temperature’)</a:t>
            </a:r>
          </a:p>
        </p:txBody>
      </p:sp>
      <p:sp>
        <p:nvSpPr>
          <p:cNvPr id="4" name="Rectangle 3"/>
          <p:cNvSpPr/>
          <p:nvPr/>
        </p:nvSpPr>
        <p:spPr>
          <a:xfrm>
            <a:off x="2133600" y="457200"/>
            <a:ext cx="4724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Scripts for simple plots</a:t>
            </a:r>
          </a:p>
        </p:txBody>
      </p:sp>
      <p:sp>
        <p:nvSpPr>
          <p:cNvPr id="5" name="Rectangle 4"/>
          <p:cNvSpPr/>
          <p:nvPr/>
        </p:nvSpPr>
        <p:spPr>
          <a:xfrm>
            <a:off x="457200" y="1524000"/>
            <a:ext cx="4191000" cy="2895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371600" y="5638800"/>
            <a:ext cx="5181600" cy="646331"/>
          </a:xfrm>
          <a:prstGeom prst="rect">
            <a:avLst/>
          </a:prstGeom>
          <a:noFill/>
        </p:spPr>
        <p:txBody>
          <a:bodyPr wrap="square" rtlCol="0">
            <a:spAutoFit/>
          </a:bodyPr>
          <a:lstStyle/>
          <a:p>
            <a:r>
              <a:rPr lang="en-US" i="1" dirty="0">
                <a:solidFill>
                  <a:schemeClr val="accent1"/>
                </a:solidFill>
              </a:rPr>
              <a:t>Modify the script to prompt the user for the time and temperature, and set the axes based on these values</a:t>
            </a:r>
          </a:p>
        </p:txBody>
      </p:sp>
      <p:pic>
        <p:nvPicPr>
          <p:cNvPr id="2" name="Picture 1"/>
          <p:cNvPicPr>
            <a:picLocks noChangeAspect="1"/>
          </p:cNvPicPr>
          <p:nvPr/>
        </p:nvPicPr>
        <p:blipFill>
          <a:blip r:embed="rId2"/>
          <a:stretch>
            <a:fillRect/>
          </a:stretch>
        </p:blipFill>
        <p:spPr>
          <a:xfrm>
            <a:off x="4566120" y="1371600"/>
            <a:ext cx="4563012" cy="3426600"/>
          </a:xfrm>
          <a:prstGeom prst="rect">
            <a:avLst/>
          </a:prstGeom>
        </p:spPr>
      </p:pic>
    </p:spTree>
    <p:extLst>
      <p:ext uri="{BB962C8B-B14F-4D97-AF65-F5344CB8AC3E}">
        <p14:creationId xmlns:p14="http://schemas.microsoft.com/office/powerpoint/2010/main" val="3459790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383268"/>
            <a:ext cx="4191000" cy="3293209"/>
          </a:xfrm>
          <a:prstGeom prst="rect">
            <a:avLst/>
          </a:prstGeom>
          <a:noFill/>
        </p:spPr>
        <p:txBody>
          <a:bodyPr wrap="square" rtlCol="0">
            <a:spAutoFit/>
          </a:bodyPr>
          <a:lstStyle/>
          <a:p>
            <a:endParaRPr lang="en-US" sz="1600" dirty="0"/>
          </a:p>
          <a:p>
            <a:endParaRPr lang="en-US" sz="1600" dirty="0"/>
          </a:p>
          <a:p>
            <a:r>
              <a:rPr lang="en-US" sz="1600" dirty="0"/>
              <a:t>x=1:6;</a:t>
            </a:r>
          </a:p>
          <a:p>
            <a:r>
              <a:rPr lang="en-US" sz="1600" dirty="0"/>
              <a:t>y=[1 5 3 9 11 8];</a:t>
            </a:r>
          </a:p>
          <a:p>
            <a:r>
              <a:rPr lang="en-US" sz="1600" dirty="0"/>
              <a:t>plot(</a:t>
            </a:r>
            <a:r>
              <a:rPr lang="en-US" sz="1600" dirty="0" err="1"/>
              <a:t>x,y</a:t>
            </a:r>
            <a:r>
              <a:rPr lang="en-US" sz="1600" dirty="0"/>
              <a:t>)</a:t>
            </a:r>
          </a:p>
          <a:p>
            <a:endParaRPr lang="en-US" sz="1600" dirty="0"/>
          </a:p>
          <a:p>
            <a:r>
              <a:rPr lang="en-US" sz="1600" dirty="0"/>
              <a:t>Now try</a:t>
            </a:r>
          </a:p>
          <a:p>
            <a:r>
              <a:rPr lang="en-US" sz="1600" dirty="0"/>
              <a:t>plot(y)</a:t>
            </a:r>
          </a:p>
          <a:p>
            <a:r>
              <a:rPr lang="en-US" sz="1600" dirty="0"/>
              <a:t>It should give the same plot as the x values are from 1 to 6 anyway</a:t>
            </a:r>
          </a:p>
          <a:p>
            <a:endParaRPr lang="en-US" sz="1600" dirty="0"/>
          </a:p>
          <a:p>
            <a:r>
              <a:rPr lang="en-US" sz="1600" i="1" dirty="0">
                <a:solidFill>
                  <a:srgbClr val="4F81BD"/>
                </a:solidFill>
              </a:rPr>
              <a:t>What if x=2:7? </a:t>
            </a:r>
          </a:p>
          <a:p>
            <a:r>
              <a:rPr lang="en-US" sz="1600" i="1" dirty="0">
                <a:solidFill>
                  <a:srgbClr val="4F81BD"/>
                </a:solidFill>
              </a:rPr>
              <a:t>What if x=2:6?</a:t>
            </a:r>
          </a:p>
        </p:txBody>
      </p:sp>
      <p:sp>
        <p:nvSpPr>
          <p:cNvPr id="4" name="Rectangle 3"/>
          <p:cNvSpPr/>
          <p:nvPr/>
        </p:nvSpPr>
        <p:spPr>
          <a:xfrm>
            <a:off x="2133600" y="457200"/>
            <a:ext cx="47244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Scripts for simple plots</a:t>
            </a:r>
          </a:p>
        </p:txBody>
      </p:sp>
      <p:pic>
        <p:nvPicPr>
          <p:cNvPr id="2" name="Picture 1"/>
          <p:cNvPicPr>
            <a:picLocks noChangeAspect="1"/>
          </p:cNvPicPr>
          <p:nvPr/>
        </p:nvPicPr>
        <p:blipFill>
          <a:blip r:embed="rId2"/>
          <a:stretch>
            <a:fillRect/>
          </a:stretch>
        </p:blipFill>
        <p:spPr>
          <a:xfrm>
            <a:off x="4410300" y="1391238"/>
            <a:ext cx="4743000" cy="3561762"/>
          </a:xfrm>
          <a:prstGeom prst="rect">
            <a:avLst/>
          </a:prstGeom>
        </p:spPr>
      </p:pic>
    </p:spTree>
    <p:extLst>
      <p:ext uri="{BB962C8B-B14F-4D97-AF65-F5344CB8AC3E}">
        <p14:creationId xmlns:p14="http://schemas.microsoft.com/office/powerpoint/2010/main" val="13204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5400" y="1158520"/>
            <a:ext cx="6553200" cy="5245243"/>
          </a:xfrm>
          <a:prstGeom prst="rect">
            <a:avLst/>
          </a:prstGeom>
        </p:spPr>
      </p:pic>
      <p:sp>
        <p:nvSpPr>
          <p:cNvPr id="4" name="TextBox 3"/>
          <p:cNvSpPr txBox="1"/>
          <p:nvPr/>
        </p:nvSpPr>
        <p:spPr>
          <a:xfrm>
            <a:off x="228600" y="533400"/>
            <a:ext cx="8610049" cy="369332"/>
          </a:xfrm>
          <a:prstGeom prst="rect">
            <a:avLst/>
          </a:prstGeom>
          <a:noFill/>
        </p:spPr>
        <p:txBody>
          <a:bodyPr wrap="none" rtlCol="0">
            <a:spAutoFit/>
          </a:bodyPr>
          <a:lstStyle/>
          <a:p>
            <a:r>
              <a:rPr lang="en-US" dirty="0">
                <a:latin typeface="Arial"/>
                <a:cs typeface="Arial"/>
              </a:rPr>
              <a:t>E.g. screen shot of MATLAB Simulink with graphical user interface created by user</a:t>
            </a:r>
          </a:p>
        </p:txBody>
      </p:sp>
    </p:spTree>
    <p:extLst>
      <p:ext uri="{BB962C8B-B14F-4D97-AF65-F5344CB8AC3E}">
        <p14:creationId xmlns:p14="http://schemas.microsoft.com/office/powerpoint/2010/main" val="2970258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7239000" cy="6340199"/>
          </a:xfrm>
          <a:prstGeom prst="rect">
            <a:avLst/>
          </a:prstGeom>
          <a:noFill/>
        </p:spPr>
        <p:txBody>
          <a:bodyPr wrap="square" rtlCol="0">
            <a:spAutoFit/>
          </a:bodyPr>
          <a:lstStyle/>
          <a:p>
            <a:r>
              <a:rPr lang="en-US" sz="2000" dirty="0"/>
              <a:t>Customizing a plot: </a:t>
            </a:r>
            <a:r>
              <a:rPr lang="en-US" sz="2000" dirty="0" err="1"/>
              <a:t>colour</a:t>
            </a:r>
            <a:r>
              <a:rPr lang="en-US" sz="2000" dirty="0"/>
              <a:t>, line types, marker types</a:t>
            </a:r>
          </a:p>
          <a:p>
            <a:endParaRPr lang="en-US" dirty="0"/>
          </a:p>
          <a:p>
            <a:r>
              <a:rPr lang="en-US" sz="1600" dirty="0"/>
              <a:t>Possible </a:t>
            </a:r>
            <a:r>
              <a:rPr lang="en-US" sz="1600" dirty="0" err="1"/>
              <a:t>colours</a:t>
            </a:r>
            <a:r>
              <a:rPr lang="en-US" sz="1600" dirty="0"/>
              <a:t> are: </a:t>
            </a:r>
          </a:p>
          <a:p>
            <a:r>
              <a:rPr lang="en-US" sz="1600" dirty="0"/>
              <a:t> b – blue (which is also the default </a:t>
            </a:r>
            <a:r>
              <a:rPr lang="en-US" sz="1600" dirty="0" err="1"/>
              <a:t>colour</a:t>
            </a:r>
            <a:r>
              <a:rPr lang="en-US" sz="1600" dirty="0"/>
              <a:t> of the graph)</a:t>
            </a:r>
          </a:p>
          <a:p>
            <a:r>
              <a:rPr lang="en-US" sz="1600" dirty="0"/>
              <a:t> c – cyan</a:t>
            </a:r>
          </a:p>
          <a:p>
            <a:r>
              <a:rPr lang="en-US" sz="1600" dirty="0"/>
              <a:t> g – green</a:t>
            </a:r>
          </a:p>
          <a:p>
            <a:r>
              <a:rPr lang="en-US" sz="1600" dirty="0"/>
              <a:t> k – black (which is also the default </a:t>
            </a:r>
            <a:r>
              <a:rPr lang="en-US" sz="1600" dirty="0" err="1"/>
              <a:t>colour</a:t>
            </a:r>
            <a:r>
              <a:rPr lang="en-US" sz="1600" dirty="0"/>
              <a:t> of the axes)</a:t>
            </a:r>
          </a:p>
          <a:p>
            <a:r>
              <a:rPr lang="en-US" sz="1600" dirty="0"/>
              <a:t> m – magenta</a:t>
            </a:r>
          </a:p>
          <a:p>
            <a:r>
              <a:rPr lang="en-US" sz="1600" dirty="0"/>
              <a:t> r – red</a:t>
            </a:r>
          </a:p>
          <a:p>
            <a:r>
              <a:rPr lang="en-US" sz="1600" dirty="0"/>
              <a:t> y – yellow</a:t>
            </a:r>
          </a:p>
          <a:p>
            <a:endParaRPr lang="en-US" sz="1600" dirty="0"/>
          </a:p>
          <a:p>
            <a:r>
              <a:rPr lang="en-US" sz="1600" dirty="0"/>
              <a:t>The plot symbols or markers can be: </a:t>
            </a:r>
          </a:p>
          <a:p>
            <a:r>
              <a:rPr lang="en-US" sz="1600" dirty="0"/>
              <a:t> o – circle</a:t>
            </a:r>
          </a:p>
          <a:p>
            <a:r>
              <a:rPr lang="en-US" sz="1600" dirty="0"/>
              <a:t> d – diamond</a:t>
            </a:r>
          </a:p>
          <a:p>
            <a:r>
              <a:rPr lang="en-US" sz="1600" dirty="0"/>
              <a:t> h – hexagram</a:t>
            </a:r>
          </a:p>
          <a:p>
            <a:r>
              <a:rPr lang="en-US" sz="1600" dirty="0"/>
              <a:t> p – pentagram</a:t>
            </a:r>
          </a:p>
          <a:p>
            <a:r>
              <a:rPr lang="en-US" sz="1600" dirty="0"/>
              <a:t> + –  plus </a:t>
            </a:r>
          </a:p>
          <a:p>
            <a:r>
              <a:rPr lang="en-US" sz="1600" dirty="0"/>
              <a:t> . – point</a:t>
            </a:r>
          </a:p>
          <a:p>
            <a:r>
              <a:rPr lang="en-US" sz="1600" dirty="0"/>
              <a:t> s – square</a:t>
            </a:r>
          </a:p>
          <a:p>
            <a:r>
              <a:rPr lang="en-US" sz="1600" dirty="0"/>
              <a:t> * –  star</a:t>
            </a:r>
          </a:p>
          <a:p>
            <a:r>
              <a:rPr lang="en-US" sz="1600" dirty="0"/>
              <a:t> v –  down triangle</a:t>
            </a:r>
          </a:p>
          <a:p>
            <a:r>
              <a:rPr lang="en-US" sz="1600" dirty="0"/>
              <a:t> ^ –  up triangle</a:t>
            </a:r>
          </a:p>
          <a:p>
            <a:r>
              <a:rPr lang="en-US" sz="1600" dirty="0"/>
              <a:t> &lt; – left triangle</a:t>
            </a:r>
          </a:p>
          <a:p>
            <a:r>
              <a:rPr lang="en-US" sz="1600" dirty="0"/>
              <a:t> &gt;  –  right triangle</a:t>
            </a:r>
          </a:p>
          <a:p>
            <a:r>
              <a:rPr lang="en-US" sz="1600" dirty="0"/>
              <a:t> x –  mark</a:t>
            </a:r>
          </a:p>
        </p:txBody>
      </p:sp>
      <p:sp>
        <p:nvSpPr>
          <p:cNvPr id="4" name="TextBox 3"/>
          <p:cNvSpPr txBox="1"/>
          <p:nvPr/>
        </p:nvSpPr>
        <p:spPr>
          <a:xfrm>
            <a:off x="5791200" y="2667000"/>
            <a:ext cx="2590800" cy="1323439"/>
          </a:xfrm>
          <a:prstGeom prst="rect">
            <a:avLst/>
          </a:prstGeom>
          <a:noFill/>
        </p:spPr>
        <p:txBody>
          <a:bodyPr wrap="square" rtlCol="0">
            <a:spAutoFit/>
          </a:bodyPr>
          <a:lstStyle/>
          <a:p>
            <a:r>
              <a:rPr lang="en-US" sz="1600" dirty="0"/>
              <a:t>Line types</a:t>
            </a:r>
          </a:p>
          <a:p>
            <a:r>
              <a:rPr lang="en-US" sz="1600" dirty="0"/>
              <a:t>-- dashed</a:t>
            </a:r>
          </a:p>
          <a:p>
            <a:r>
              <a:rPr lang="en-US" sz="1600" dirty="0"/>
              <a:t>-. dashed-dot</a:t>
            </a:r>
          </a:p>
          <a:p>
            <a:r>
              <a:rPr lang="en-US" sz="1600" dirty="0"/>
              <a:t>.. dotted</a:t>
            </a:r>
          </a:p>
          <a:p>
            <a:r>
              <a:rPr lang="en-US" sz="1600" dirty="0"/>
              <a:t>- solid (also the default)</a:t>
            </a:r>
          </a:p>
        </p:txBody>
      </p:sp>
    </p:spTree>
    <p:extLst>
      <p:ext uri="{BB962C8B-B14F-4D97-AF65-F5344CB8AC3E}">
        <p14:creationId xmlns:p14="http://schemas.microsoft.com/office/powerpoint/2010/main" val="1734837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4876800" cy="5016759"/>
          </a:xfrm>
          <a:prstGeom prst="rect">
            <a:avLst/>
          </a:prstGeom>
          <a:noFill/>
        </p:spPr>
        <p:txBody>
          <a:bodyPr wrap="square" rtlCol="0">
            <a:spAutoFit/>
          </a:bodyPr>
          <a:lstStyle/>
          <a:p>
            <a:r>
              <a:rPr lang="en-US" sz="1600" dirty="0"/>
              <a:t>plot2figs.m</a:t>
            </a:r>
          </a:p>
          <a:p>
            <a:endParaRPr lang="en-US" sz="1600" dirty="0"/>
          </a:p>
          <a:p>
            <a:r>
              <a:rPr lang="en-US" sz="1600" dirty="0">
                <a:solidFill>
                  <a:schemeClr val="bg1">
                    <a:lumMod val="50000"/>
                  </a:schemeClr>
                </a:solidFill>
              </a:rPr>
              <a:t>% This creates 2 different plots, in 2 different </a:t>
            </a:r>
          </a:p>
          <a:p>
            <a:r>
              <a:rPr lang="en-US" sz="1600" dirty="0">
                <a:solidFill>
                  <a:schemeClr val="bg1">
                    <a:lumMod val="50000"/>
                  </a:schemeClr>
                </a:solidFill>
              </a:rPr>
              <a:t>% Figure Windows, to demonstrate some plot features</a:t>
            </a:r>
          </a:p>
          <a:p>
            <a:r>
              <a:rPr lang="en-US" sz="1600" dirty="0" err="1"/>
              <a:t>clf</a:t>
            </a:r>
            <a:endParaRPr lang="en-US" sz="1600" dirty="0"/>
          </a:p>
          <a:p>
            <a:r>
              <a:rPr lang="en-US" sz="1600" dirty="0"/>
              <a:t>x=1:5; 		</a:t>
            </a:r>
            <a:r>
              <a:rPr lang="en-US" sz="1600" dirty="0">
                <a:solidFill>
                  <a:srgbClr val="7F7F7F"/>
                </a:solidFill>
              </a:rPr>
              <a:t>% Not necessary, actually</a:t>
            </a:r>
          </a:p>
          <a:p>
            <a:r>
              <a:rPr lang="en-US" sz="1600" dirty="0"/>
              <a:t>y1=[2 11 6 9 3];</a:t>
            </a:r>
          </a:p>
          <a:p>
            <a:r>
              <a:rPr lang="en-US" sz="1600" dirty="0"/>
              <a:t>y2=[4 5 8 6 2];</a:t>
            </a:r>
          </a:p>
          <a:p>
            <a:r>
              <a:rPr lang="en-US" sz="1600" dirty="0">
                <a:solidFill>
                  <a:schemeClr val="bg1">
                    <a:lumMod val="50000"/>
                  </a:schemeClr>
                </a:solidFill>
              </a:rPr>
              <a:t>% Put a bar chart in Figure 1</a:t>
            </a:r>
          </a:p>
          <a:p>
            <a:r>
              <a:rPr lang="en-US" sz="1600" dirty="0"/>
              <a:t>figure(1)</a:t>
            </a:r>
          </a:p>
          <a:p>
            <a:r>
              <a:rPr lang="en-US" sz="1600" dirty="0"/>
              <a:t>bar(x,y1)</a:t>
            </a:r>
          </a:p>
          <a:p>
            <a:r>
              <a:rPr lang="en-US" sz="1600" dirty="0">
                <a:solidFill>
                  <a:srgbClr val="7F7F7F"/>
                </a:solidFill>
              </a:rPr>
              <a:t>% Put plots using different y values on one plot</a:t>
            </a:r>
          </a:p>
          <a:p>
            <a:r>
              <a:rPr lang="en-US" sz="1600" dirty="0">
                <a:solidFill>
                  <a:srgbClr val="7F7F7F"/>
                </a:solidFill>
              </a:rPr>
              <a:t>% with a legend</a:t>
            </a:r>
          </a:p>
          <a:p>
            <a:r>
              <a:rPr lang="en-US" sz="1600" dirty="0"/>
              <a:t>figure(2)</a:t>
            </a:r>
          </a:p>
          <a:p>
            <a:r>
              <a:rPr lang="en-US" sz="1600" dirty="0"/>
              <a:t>plot(x,y1,’k’);</a:t>
            </a:r>
          </a:p>
          <a:p>
            <a:r>
              <a:rPr lang="en-US" sz="1600" dirty="0"/>
              <a:t>hold on; </a:t>
            </a:r>
          </a:p>
          <a:p>
            <a:r>
              <a:rPr lang="en-US" sz="1600" dirty="0"/>
              <a:t>plot(x,y2,’ko’)</a:t>
            </a:r>
          </a:p>
          <a:p>
            <a:r>
              <a:rPr lang="en-US" sz="1600" dirty="0"/>
              <a:t>grid on</a:t>
            </a:r>
          </a:p>
          <a:p>
            <a:r>
              <a:rPr lang="en-US" sz="1600" dirty="0"/>
              <a:t>legend(‘y1’,’y2’)</a:t>
            </a:r>
          </a:p>
          <a:p>
            <a:endParaRPr lang="en-US" sz="1600" dirty="0"/>
          </a:p>
        </p:txBody>
      </p:sp>
      <p:sp>
        <p:nvSpPr>
          <p:cNvPr id="3" name="Rectangle 2"/>
          <p:cNvSpPr/>
          <p:nvPr/>
        </p:nvSpPr>
        <p:spPr>
          <a:xfrm>
            <a:off x="381000" y="990600"/>
            <a:ext cx="4800600" cy="4343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5181600" y="914400"/>
            <a:ext cx="3954184" cy="2969400"/>
          </a:xfrm>
          <a:prstGeom prst="rect">
            <a:avLst/>
          </a:prstGeom>
        </p:spPr>
      </p:pic>
      <p:pic>
        <p:nvPicPr>
          <p:cNvPr id="7" name="Picture 6"/>
          <p:cNvPicPr>
            <a:picLocks noChangeAspect="1"/>
          </p:cNvPicPr>
          <p:nvPr/>
        </p:nvPicPr>
        <p:blipFill>
          <a:blip r:embed="rId3"/>
          <a:stretch>
            <a:fillRect/>
          </a:stretch>
        </p:blipFill>
        <p:spPr>
          <a:xfrm>
            <a:off x="5138211" y="3659627"/>
            <a:ext cx="4056154" cy="3045974"/>
          </a:xfrm>
          <a:prstGeom prst="rect">
            <a:avLst/>
          </a:prstGeom>
        </p:spPr>
      </p:pic>
    </p:spTree>
    <p:extLst>
      <p:ext uri="{BB962C8B-B14F-4D97-AF65-F5344CB8AC3E}">
        <p14:creationId xmlns:p14="http://schemas.microsoft.com/office/powerpoint/2010/main" val="2136824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38200"/>
            <a:ext cx="4876800" cy="3293209"/>
          </a:xfrm>
          <a:prstGeom prst="rect">
            <a:avLst/>
          </a:prstGeom>
          <a:noFill/>
        </p:spPr>
        <p:txBody>
          <a:bodyPr wrap="square" rtlCol="0">
            <a:spAutoFit/>
          </a:bodyPr>
          <a:lstStyle/>
          <a:p>
            <a:r>
              <a:rPr lang="en-US" sz="1600" dirty="0" err="1"/>
              <a:t>sinncos.m</a:t>
            </a:r>
            <a:endParaRPr lang="en-US" sz="1600" dirty="0"/>
          </a:p>
          <a:p>
            <a:endParaRPr lang="en-US" sz="1600" dirty="0"/>
          </a:p>
          <a:p>
            <a:r>
              <a:rPr lang="en-US" sz="1600" dirty="0">
                <a:solidFill>
                  <a:schemeClr val="bg1">
                    <a:lumMod val="50000"/>
                  </a:schemeClr>
                </a:solidFill>
              </a:rPr>
              <a:t>% This script plots sin(x) and </a:t>
            </a:r>
            <a:r>
              <a:rPr lang="en-US" sz="1600" dirty="0" err="1">
                <a:solidFill>
                  <a:schemeClr val="bg1">
                    <a:lumMod val="50000"/>
                  </a:schemeClr>
                </a:solidFill>
              </a:rPr>
              <a:t>cos</a:t>
            </a:r>
            <a:r>
              <a:rPr lang="en-US" sz="1600" dirty="0">
                <a:solidFill>
                  <a:schemeClr val="bg1">
                    <a:lumMod val="50000"/>
                  </a:schemeClr>
                </a:solidFill>
              </a:rPr>
              <a:t>(x) in the same Fig.</a:t>
            </a:r>
          </a:p>
          <a:p>
            <a:r>
              <a:rPr lang="en-US" sz="1600" dirty="0">
                <a:solidFill>
                  <a:schemeClr val="bg1">
                    <a:lumMod val="50000"/>
                  </a:schemeClr>
                </a:solidFill>
              </a:rPr>
              <a:t>% Window for values of x ranging from 0 to 2*pi</a:t>
            </a:r>
          </a:p>
          <a:p>
            <a:r>
              <a:rPr lang="en-US" sz="1600" dirty="0" err="1"/>
              <a:t>clf</a:t>
            </a:r>
            <a:endParaRPr lang="en-US" sz="1600" dirty="0"/>
          </a:p>
          <a:p>
            <a:r>
              <a:rPr lang="en-US" sz="1600" dirty="0"/>
              <a:t>x=0:2*pi/40:2*pi; 		</a:t>
            </a:r>
          </a:p>
          <a:p>
            <a:r>
              <a:rPr lang="en-US" sz="1600" dirty="0"/>
              <a:t>y=sin(x);</a:t>
            </a:r>
          </a:p>
          <a:p>
            <a:r>
              <a:rPr lang="en-US" sz="1600" dirty="0"/>
              <a:t>plot(x,y,’</a:t>
            </a:r>
            <a:r>
              <a:rPr lang="en-US" sz="1600" dirty="0" err="1"/>
              <a:t>ro</a:t>
            </a:r>
            <a:r>
              <a:rPr lang="en-US" sz="1600" dirty="0"/>
              <a:t>’)</a:t>
            </a:r>
          </a:p>
          <a:p>
            <a:r>
              <a:rPr lang="en-US" sz="1600" dirty="0"/>
              <a:t>hold on</a:t>
            </a:r>
          </a:p>
          <a:p>
            <a:r>
              <a:rPr lang="en-US" sz="1600" dirty="0"/>
              <a:t>y=</a:t>
            </a:r>
            <a:r>
              <a:rPr lang="en-US" sz="1600" dirty="0" err="1"/>
              <a:t>cos</a:t>
            </a:r>
            <a:r>
              <a:rPr lang="en-US" sz="1600" dirty="0"/>
              <a:t>(x);</a:t>
            </a:r>
          </a:p>
          <a:p>
            <a:r>
              <a:rPr lang="en-US" sz="1600" dirty="0"/>
              <a:t>plot(</a:t>
            </a:r>
            <a:r>
              <a:rPr lang="en-US" sz="1600" dirty="0" err="1"/>
              <a:t>x,y,’b</a:t>
            </a:r>
            <a:r>
              <a:rPr lang="en-US" sz="1600" dirty="0"/>
              <a:t>+’)</a:t>
            </a:r>
          </a:p>
          <a:p>
            <a:r>
              <a:rPr lang="en-US" sz="1600" dirty="0"/>
              <a:t>legend(‘</a:t>
            </a:r>
            <a:r>
              <a:rPr lang="en-US" sz="1600" dirty="0" err="1"/>
              <a:t>sin’,’cos</a:t>
            </a:r>
            <a:r>
              <a:rPr lang="en-US" sz="1600" dirty="0"/>
              <a:t>’)</a:t>
            </a:r>
          </a:p>
          <a:p>
            <a:r>
              <a:rPr lang="en-US" sz="1600" dirty="0"/>
              <a:t>title(‘sin </a:t>
            </a:r>
            <a:r>
              <a:rPr lang="en-US" sz="1600" dirty="0" err="1"/>
              <a:t>ans</a:t>
            </a:r>
            <a:r>
              <a:rPr lang="en-US" sz="1600" dirty="0"/>
              <a:t> cos on one graph’)</a:t>
            </a:r>
          </a:p>
        </p:txBody>
      </p:sp>
      <p:sp>
        <p:nvSpPr>
          <p:cNvPr id="3" name="Rectangle 2"/>
          <p:cNvSpPr/>
          <p:nvPr/>
        </p:nvSpPr>
        <p:spPr>
          <a:xfrm>
            <a:off x="304800" y="1295400"/>
            <a:ext cx="4800600" cy="2971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914400" y="4876800"/>
            <a:ext cx="7239000" cy="1477328"/>
          </a:xfrm>
          <a:prstGeom prst="rect">
            <a:avLst/>
          </a:prstGeom>
          <a:noFill/>
        </p:spPr>
        <p:txBody>
          <a:bodyPr wrap="square" rtlCol="0">
            <a:spAutoFit/>
          </a:bodyPr>
          <a:lstStyle/>
          <a:p>
            <a:pPr marL="285750" indent="-285750">
              <a:buFont typeface="Arial"/>
              <a:buChar char="•"/>
            </a:pPr>
            <a:r>
              <a:rPr lang="en-US" i="1" dirty="0">
                <a:solidFill>
                  <a:schemeClr val="accent1"/>
                </a:solidFill>
              </a:rPr>
              <a:t>To save plots, just go to File and save the figure. The raw figure is in *.fig format. But you may also save it in other formats, e.g. *.</a:t>
            </a:r>
            <a:r>
              <a:rPr lang="en-US" i="1" dirty="0" err="1">
                <a:solidFill>
                  <a:schemeClr val="accent1"/>
                </a:solidFill>
              </a:rPr>
              <a:t>png</a:t>
            </a:r>
            <a:r>
              <a:rPr lang="en-US" i="1" dirty="0">
                <a:solidFill>
                  <a:schemeClr val="accent1"/>
                </a:solidFill>
              </a:rPr>
              <a:t>. *.</a:t>
            </a:r>
            <a:r>
              <a:rPr lang="en-US" i="1" dirty="0" err="1">
                <a:solidFill>
                  <a:schemeClr val="accent1"/>
                </a:solidFill>
              </a:rPr>
              <a:t>tif</a:t>
            </a:r>
            <a:r>
              <a:rPr lang="en-US" i="1" dirty="0">
                <a:solidFill>
                  <a:schemeClr val="accent1"/>
                </a:solidFill>
              </a:rPr>
              <a:t>, *.jpg</a:t>
            </a:r>
          </a:p>
          <a:p>
            <a:pPr marL="285750" indent="-285750">
              <a:buFont typeface="Arial"/>
              <a:buChar char="•"/>
            </a:pPr>
            <a:endParaRPr lang="en-US" i="1" dirty="0">
              <a:solidFill>
                <a:schemeClr val="accent1"/>
              </a:solidFill>
            </a:endParaRPr>
          </a:p>
          <a:p>
            <a:pPr marL="285750" indent="-285750">
              <a:buFont typeface="Arial"/>
              <a:buChar char="•"/>
            </a:pPr>
            <a:r>
              <a:rPr lang="en-US" i="1" dirty="0">
                <a:solidFill>
                  <a:schemeClr val="accent1"/>
                </a:solidFill>
              </a:rPr>
              <a:t>Try playing with the figure edits panel instead of using a script or Command Window to control the figure</a:t>
            </a:r>
          </a:p>
        </p:txBody>
      </p:sp>
      <p:pic>
        <p:nvPicPr>
          <p:cNvPr id="7" name="Picture 6"/>
          <p:cNvPicPr>
            <a:picLocks noChangeAspect="1"/>
          </p:cNvPicPr>
          <p:nvPr/>
        </p:nvPicPr>
        <p:blipFill>
          <a:blip r:embed="rId2"/>
          <a:stretch>
            <a:fillRect/>
          </a:stretch>
        </p:blipFill>
        <p:spPr>
          <a:xfrm>
            <a:off x="4990413" y="1143000"/>
            <a:ext cx="4382187" cy="3290809"/>
          </a:xfrm>
          <a:prstGeom prst="rect">
            <a:avLst/>
          </a:prstGeom>
        </p:spPr>
      </p:pic>
    </p:spTree>
    <p:extLst>
      <p:ext uri="{BB962C8B-B14F-4D97-AF65-F5344CB8AC3E}">
        <p14:creationId xmlns:p14="http://schemas.microsoft.com/office/powerpoint/2010/main" val="1090447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239000" cy="5016759"/>
          </a:xfrm>
          <a:prstGeom prst="rect">
            <a:avLst/>
          </a:prstGeom>
        </p:spPr>
        <p:txBody>
          <a:bodyPr wrap="square">
            <a:spAutoFit/>
          </a:bodyPr>
          <a:lstStyle/>
          <a:p>
            <a:pPr algn="just"/>
            <a:r>
              <a:rPr lang="en-US" sz="1600" dirty="0">
                <a:latin typeface="Arial"/>
                <a:cs typeface="Arial"/>
                <a:sym typeface="Wingdings"/>
              </a:rPr>
              <a:t>Saving and restoring variables. E.g. to save variable to a plain text file, type</a:t>
            </a:r>
          </a:p>
          <a:p>
            <a:pPr algn="just"/>
            <a:r>
              <a:rPr lang="en-US" sz="1600" dirty="0">
                <a:solidFill>
                  <a:srgbClr val="FF6600"/>
                </a:solidFill>
                <a:latin typeface="Arial"/>
                <a:cs typeface="Arial"/>
                <a:sym typeface="Wingdings"/>
              </a:rPr>
              <a:t>&gt;&gt; save filename </a:t>
            </a:r>
            <a:r>
              <a:rPr lang="en-US" sz="1600" dirty="0" err="1">
                <a:solidFill>
                  <a:srgbClr val="FF6600"/>
                </a:solidFill>
                <a:latin typeface="Arial"/>
                <a:cs typeface="Arial"/>
                <a:sym typeface="Wingdings"/>
              </a:rPr>
              <a:t>matrixvariablename</a:t>
            </a:r>
            <a:r>
              <a:rPr lang="en-US" sz="1600" dirty="0">
                <a:solidFill>
                  <a:srgbClr val="FF6600"/>
                </a:solidFill>
                <a:latin typeface="Arial"/>
                <a:cs typeface="Arial"/>
                <a:sym typeface="Wingdings"/>
              </a:rPr>
              <a:t> –</a:t>
            </a:r>
            <a:r>
              <a:rPr lang="en-US" sz="1600" dirty="0" err="1">
                <a:solidFill>
                  <a:srgbClr val="FF6600"/>
                </a:solidFill>
                <a:latin typeface="Arial"/>
                <a:cs typeface="Arial"/>
                <a:sym typeface="Wingdings"/>
              </a:rPr>
              <a:t>ascii</a:t>
            </a:r>
            <a:endParaRPr lang="en-US" sz="1600" dirty="0">
              <a:solidFill>
                <a:srgbClr val="FF6600"/>
              </a:solidFill>
              <a:latin typeface="Arial"/>
              <a:cs typeface="Arial"/>
              <a:sym typeface="Wingdings"/>
            </a:endParaRPr>
          </a:p>
          <a:p>
            <a:pPr algn="just"/>
            <a:r>
              <a:rPr lang="en-US" sz="1600" dirty="0">
                <a:latin typeface="Arial"/>
                <a:cs typeface="Arial"/>
                <a:sym typeface="Wingdings"/>
              </a:rPr>
              <a:t>The “</a:t>
            </a:r>
            <a:r>
              <a:rPr lang="en-US" sz="1600" dirty="0" err="1">
                <a:latin typeface="Arial"/>
                <a:cs typeface="Arial"/>
                <a:sym typeface="Wingdings"/>
              </a:rPr>
              <a:t>ascii</a:t>
            </a:r>
            <a:r>
              <a:rPr lang="en-US" sz="1600" dirty="0">
                <a:latin typeface="Arial"/>
                <a:cs typeface="Arial"/>
                <a:sym typeface="Wingdings"/>
              </a:rPr>
              <a:t>” is used when creating a text or data file. </a:t>
            </a:r>
          </a:p>
          <a:p>
            <a:pPr algn="just"/>
            <a:endParaRPr lang="en-US" sz="1600" dirty="0">
              <a:latin typeface="Arial"/>
              <a:cs typeface="Arial"/>
              <a:sym typeface="Wingdings"/>
            </a:endParaRPr>
          </a:p>
          <a:p>
            <a:pPr algn="just"/>
            <a:r>
              <a:rPr lang="en-US" sz="1600" dirty="0">
                <a:latin typeface="Arial"/>
                <a:cs typeface="Arial"/>
                <a:sym typeface="Wingdings"/>
              </a:rPr>
              <a:t>To save variables in reloadable format, e.g. type </a:t>
            </a:r>
          </a:p>
          <a:p>
            <a:pPr algn="just"/>
            <a:r>
              <a:rPr lang="en-US" sz="1600" dirty="0">
                <a:latin typeface="Arial"/>
                <a:cs typeface="Arial"/>
                <a:sym typeface="Wingdings"/>
              </a:rPr>
              <a:t>&gt;&gt; save </a:t>
            </a:r>
            <a:r>
              <a:rPr lang="en-US" sz="1600" dirty="0" err="1">
                <a:latin typeface="Arial"/>
                <a:cs typeface="Arial"/>
                <a:sym typeface="Wingdings"/>
              </a:rPr>
              <a:t>filename</a:t>
            </a:r>
            <a:r>
              <a:rPr lang="en-US" sz="1600" dirty="0" err="1">
                <a:solidFill>
                  <a:srgbClr val="FF0000"/>
                </a:solidFill>
                <a:latin typeface="Arial"/>
                <a:cs typeface="Arial"/>
                <a:sym typeface="Wingdings"/>
              </a:rPr>
              <a:t>.dat</a:t>
            </a:r>
            <a:r>
              <a:rPr lang="en-US" sz="1600" dirty="0">
                <a:latin typeface="Arial"/>
                <a:cs typeface="Arial"/>
                <a:sym typeface="Wingdings"/>
              </a:rPr>
              <a:t> </a:t>
            </a:r>
            <a:r>
              <a:rPr lang="en-US" sz="1600" dirty="0" err="1">
                <a:latin typeface="Arial"/>
                <a:cs typeface="Arial"/>
                <a:sym typeface="Wingdings"/>
              </a:rPr>
              <a:t>matrixvariablename</a:t>
            </a:r>
            <a:r>
              <a:rPr lang="en-US" sz="1600" dirty="0">
                <a:latin typeface="Arial"/>
                <a:cs typeface="Arial"/>
                <a:sym typeface="Wingdings"/>
              </a:rPr>
              <a:t> –</a:t>
            </a:r>
            <a:r>
              <a:rPr lang="en-US" sz="1600" dirty="0" err="1">
                <a:latin typeface="Arial"/>
                <a:cs typeface="Arial"/>
                <a:sym typeface="Wingdings"/>
              </a:rPr>
              <a:t>ascii</a:t>
            </a:r>
            <a:endParaRPr lang="en-US" sz="1600" dirty="0">
              <a:latin typeface="Arial"/>
              <a:cs typeface="Arial"/>
              <a:sym typeface="Wingdings"/>
            </a:endParaRPr>
          </a:p>
          <a:p>
            <a:pPr algn="just"/>
            <a:r>
              <a:rPr lang="en-US" sz="1600" dirty="0">
                <a:latin typeface="Arial"/>
                <a:cs typeface="Arial"/>
                <a:sym typeface="Wingdings"/>
              </a:rPr>
              <a:t>E.g. </a:t>
            </a:r>
          </a:p>
          <a:p>
            <a:pPr algn="just"/>
            <a:r>
              <a:rPr lang="en-US" sz="1600" dirty="0">
                <a:latin typeface="Arial"/>
                <a:cs typeface="Arial"/>
                <a:sym typeface="Wingdings"/>
              </a:rPr>
              <a:t>&gt;&gt; </a:t>
            </a:r>
            <a:r>
              <a:rPr lang="en-US" sz="1600" dirty="0" err="1">
                <a:latin typeface="Arial"/>
                <a:cs typeface="Arial"/>
                <a:sym typeface="Wingdings"/>
              </a:rPr>
              <a:t>mymat</a:t>
            </a:r>
            <a:r>
              <a:rPr lang="en-US" sz="1600" dirty="0">
                <a:latin typeface="Arial"/>
                <a:cs typeface="Arial"/>
                <a:sym typeface="Wingdings"/>
              </a:rPr>
              <a:t> = rand(2,3)</a:t>
            </a:r>
          </a:p>
          <a:p>
            <a:pPr algn="just"/>
            <a:r>
              <a:rPr lang="en-US" sz="1600" dirty="0" err="1">
                <a:latin typeface="Arial"/>
                <a:cs typeface="Arial"/>
                <a:sym typeface="Wingdings"/>
              </a:rPr>
              <a:t>mymat</a:t>
            </a:r>
            <a:r>
              <a:rPr lang="en-US" sz="1600" dirty="0">
                <a:latin typeface="Arial"/>
                <a:cs typeface="Arial"/>
                <a:sym typeface="Wingdings"/>
              </a:rPr>
              <a:t> = </a:t>
            </a:r>
          </a:p>
          <a:p>
            <a:pPr algn="just"/>
            <a:r>
              <a:rPr lang="en-US" sz="1600" dirty="0">
                <a:latin typeface="Arial"/>
                <a:cs typeface="Arial"/>
                <a:sym typeface="Wingdings"/>
              </a:rPr>
              <a:t>	0.4565 0.8214 0.6154</a:t>
            </a:r>
          </a:p>
          <a:p>
            <a:pPr algn="just"/>
            <a:r>
              <a:rPr lang="en-US" sz="1600" dirty="0">
                <a:latin typeface="Arial"/>
                <a:cs typeface="Arial"/>
                <a:sym typeface="Wingdings"/>
              </a:rPr>
              <a:t>	0.0185 0.4447 0.7919</a:t>
            </a:r>
          </a:p>
          <a:p>
            <a:pPr algn="just"/>
            <a:r>
              <a:rPr lang="en-US" sz="1600" dirty="0">
                <a:latin typeface="Arial"/>
                <a:cs typeface="Arial"/>
                <a:sym typeface="Wingdings"/>
              </a:rPr>
              <a:t>&gt;&gt; save </a:t>
            </a:r>
            <a:r>
              <a:rPr lang="en-US" sz="1600" dirty="0" err="1">
                <a:latin typeface="Arial"/>
                <a:cs typeface="Arial"/>
                <a:sym typeface="Wingdings"/>
              </a:rPr>
              <a:t>testfile.dat</a:t>
            </a:r>
            <a:r>
              <a:rPr lang="en-US" sz="1600" dirty="0">
                <a:latin typeface="Arial"/>
                <a:cs typeface="Arial"/>
                <a:sym typeface="Wingdings"/>
              </a:rPr>
              <a:t> </a:t>
            </a:r>
            <a:r>
              <a:rPr lang="en-US" sz="1600" dirty="0" err="1">
                <a:latin typeface="Arial"/>
                <a:cs typeface="Arial"/>
                <a:sym typeface="Wingdings"/>
              </a:rPr>
              <a:t>mymat</a:t>
            </a:r>
            <a:r>
              <a:rPr lang="en-US" sz="1600" dirty="0">
                <a:latin typeface="Arial"/>
                <a:cs typeface="Arial"/>
                <a:sym typeface="Wingdings"/>
              </a:rPr>
              <a:t> –</a:t>
            </a:r>
            <a:r>
              <a:rPr lang="en-US" sz="1600" dirty="0" err="1">
                <a:latin typeface="Arial"/>
                <a:cs typeface="Arial"/>
                <a:sym typeface="Wingdings"/>
              </a:rPr>
              <a:t>ascii</a:t>
            </a:r>
            <a:endParaRPr lang="en-US" sz="1600" dirty="0">
              <a:latin typeface="Arial"/>
              <a:cs typeface="Arial"/>
              <a:sym typeface="Wingdings"/>
            </a:endParaRPr>
          </a:p>
          <a:p>
            <a:pPr algn="just"/>
            <a:r>
              <a:rPr lang="en-US" sz="1600" dirty="0">
                <a:latin typeface="Arial"/>
                <a:cs typeface="Arial"/>
                <a:sym typeface="Wingdings"/>
              </a:rPr>
              <a:t>This creates a file called </a:t>
            </a:r>
            <a:r>
              <a:rPr lang="en-US" sz="1600" dirty="0" err="1">
                <a:latin typeface="Arial"/>
                <a:cs typeface="Arial"/>
                <a:sym typeface="Wingdings"/>
              </a:rPr>
              <a:t>testfile.dat</a:t>
            </a:r>
            <a:r>
              <a:rPr lang="en-US" sz="1600" dirty="0">
                <a:latin typeface="Arial"/>
                <a:cs typeface="Arial"/>
                <a:sym typeface="Wingdings"/>
              </a:rPr>
              <a:t> that stores the numbers</a:t>
            </a:r>
          </a:p>
          <a:p>
            <a:pPr algn="just"/>
            <a:r>
              <a:rPr lang="en-US" sz="1600" dirty="0">
                <a:latin typeface="Arial"/>
                <a:cs typeface="Arial"/>
                <a:sym typeface="Wingdings"/>
              </a:rPr>
              <a:t>	0.4565 0.8214 0.6154</a:t>
            </a:r>
          </a:p>
          <a:p>
            <a:pPr algn="just"/>
            <a:r>
              <a:rPr lang="en-US" sz="1600" dirty="0">
                <a:latin typeface="Arial"/>
                <a:cs typeface="Arial"/>
                <a:sym typeface="Wingdings"/>
              </a:rPr>
              <a:t>	0.0185 0.4447 0.7919</a:t>
            </a:r>
          </a:p>
          <a:p>
            <a:pPr algn="just"/>
            <a:r>
              <a:rPr lang="en-US" sz="1600" dirty="0">
                <a:latin typeface="Arial"/>
                <a:cs typeface="Arial"/>
                <a:sym typeface="Wingdings"/>
              </a:rPr>
              <a:t>The </a:t>
            </a:r>
            <a:r>
              <a:rPr lang="en-US" sz="1600" i="1" dirty="0">
                <a:latin typeface="Arial"/>
                <a:cs typeface="Arial"/>
                <a:sym typeface="Wingdings"/>
              </a:rPr>
              <a:t>type</a:t>
            </a:r>
            <a:r>
              <a:rPr lang="en-US" sz="1600" dirty="0">
                <a:latin typeface="Arial"/>
                <a:cs typeface="Arial"/>
                <a:sym typeface="Wingdings"/>
              </a:rPr>
              <a:t> command could be used to display the contents of the file. </a:t>
            </a:r>
          </a:p>
          <a:p>
            <a:pPr algn="just"/>
            <a:r>
              <a:rPr lang="en-US" sz="1600" dirty="0">
                <a:latin typeface="Arial"/>
                <a:cs typeface="Arial"/>
                <a:sym typeface="Wingdings"/>
              </a:rPr>
              <a:t>&gt;&gt; type </a:t>
            </a:r>
            <a:r>
              <a:rPr lang="en-US" sz="1600" dirty="0" err="1">
                <a:latin typeface="Arial"/>
                <a:cs typeface="Arial"/>
                <a:sym typeface="Wingdings"/>
              </a:rPr>
              <a:t>testfile.dat</a:t>
            </a:r>
            <a:endParaRPr lang="en-US" sz="1600" dirty="0">
              <a:latin typeface="Arial"/>
              <a:cs typeface="Arial"/>
              <a:sym typeface="Wingdings"/>
            </a:endParaRPr>
          </a:p>
          <a:p>
            <a:pPr algn="just"/>
            <a:r>
              <a:rPr lang="en-US" sz="1600" dirty="0">
                <a:latin typeface="Arial"/>
                <a:cs typeface="Arial"/>
                <a:sym typeface="Wingdings"/>
              </a:rPr>
              <a:t>	4.5646767e-001 8.2140716e-001 6.1543235e-001</a:t>
            </a:r>
          </a:p>
          <a:p>
            <a:pPr algn="just"/>
            <a:r>
              <a:rPr lang="en-US" sz="1600" dirty="0">
                <a:latin typeface="Arial"/>
                <a:cs typeface="Arial"/>
                <a:sym typeface="Wingdings"/>
              </a:rPr>
              <a:t>	1.8503643e-002 4.4470336e-001 7.9193704e-001</a:t>
            </a:r>
          </a:p>
          <a:p>
            <a:pPr algn="just"/>
            <a:r>
              <a:rPr lang="en-US" sz="1600" dirty="0">
                <a:latin typeface="Arial"/>
                <a:cs typeface="Arial"/>
                <a:sym typeface="Wingdings"/>
              </a:rPr>
              <a:t>Note: In scientific notation. </a:t>
            </a:r>
          </a:p>
        </p:txBody>
      </p:sp>
      <p:sp>
        <p:nvSpPr>
          <p:cNvPr id="3" name="Rectangle 2"/>
          <p:cNvSpPr/>
          <p:nvPr/>
        </p:nvSpPr>
        <p:spPr>
          <a:xfrm>
            <a:off x="609600" y="457200"/>
            <a:ext cx="80772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Introduction to file input/output (load and save)</a:t>
            </a:r>
          </a:p>
        </p:txBody>
      </p:sp>
    </p:spTree>
    <p:extLst>
      <p:ext uri="{BB962C8B-B14F-4D97-AF65-F5344CB8AC3E}">
        <p14:creationId xmlns:p14="http://schemas.microsoft.com/office/powerpoint/2010/main" val="4092942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2449"/>
            <a:ext cx="7391400" cy="7232751"/>
          </a:xfrm>
          <a:prstGeom prst="rect">
            <a:avLst/>
          </a:prstGeom>
        </p:spPr>
        <p:txBody>
          <a:bodyPr wrap="square">
            <a:spAutoFit/>
          </a:bodyPr>
          <a:lstStyle/>
          <a:p>
            <a:pPr algn="just"/>
            <a:r>
              <a:rPr lang="en-US" sz="1600" dirty="0">
                <a:latin typeface="Arial"/>
                <a:cs typeface="Arial"/>
                <a:sym typeface="Wingdings"/>
              </a:rPr>
              <a:t>Data can be appended even after saving. To append data to a data file</a:t>
            </a:r>
          </a:p>
          <a:p>
            <a:pPr algn="just"/>
            <a:r>
              <a:rPr lang="en-US" sz="1600" dirty="0">
                <a:latin typeface="Arial"/>
                <a:cs typeface="Arial"/>
                <a:sym typeface="Wingdings"/>
              </a:rPr>
              <a:t>&gt;&gt; </a:t>
            </a:r>
            <a:r>
              <a:rPr lang="en-US" sz="1600" dirty="0" err="1">
                <a:latin typeface="Arial"/>
                <a:cs typeface="Arial"/>
                <a:sym typeface="Wingdings"/>
              </a:rPr>
              <a:t>mymat</a:t>
            </a:r>
            <a:r>
              <a:rPr lang="en-US" sz="1600" dirty="0">
                <a:latin typeface="Arial"/>
                <a:cs typeface="Arial"/>
                <a:sym typeface="Wingdings"/>
              </a:rPr>
              <a:t> = rand(3,3)</a:t>
            </a:r>
          </a:p>
          <a:p>
            <a:pPr algn="just"/>
            <a:r>
              <a:rPr lang="en-US" sz="1600" dirty="0">
                <a:latin typeface="Arial"/>
                <a:cs typeface="Arial"/>
                <a:sym typeface="Wingdings"/>
              </a:rPr>
              <a:t>	0.9218 0.4057 0.4103</a:t>
            </a:r>
          </a:p>
          <a:p>
            <a:pPr algn="just"/>
            <a:r>
              <a:rPr lang="en-US" sz="1600" dirty="0">
                <a:latin typeface="Arial"/>
                <a:cs typeface="Arial"/>
                <a:sym typeface="Wingdings"/>
              </a:rPr>
              <a:t>	0.7382 0.9355 0.8936</a:t>
            </a:r>
          </a:p>
          <a:p>
            <a:pPr algn="just"/>
            <a:r>
              <a:rPr lang="en-US" sz="1600" dirty="0">
                <a:latin typeface="Arial"/>
                <a:cs typeface="Arial"/>
                <a:sym typeface="Wingdings"/>
              </a:rPr>
              <a:t>	0.1763 0.9169 0.0579</a:t>
            </a:r>
          </a:p>
          <a:p>
            <a:pPr algn="just"/>
            <a:r>
              <a:rPr lang="en-US" sz="1600" dirty="0">
                <a:latin typeface="Arial"/>
                <a:cs typeface="Arial"/>
                <a:sym typeface="Wingdings"/>
              </a:rPr>
              <a:t>&gt;&gt; save </a:t>
            </a:r>
            <a:r>
              <a:rPr lang="en-US" sz="1600" dirty="0" err="1">
                <a:latin typeface="Arial"/>
                <a:cs typeface="Arial"/>
                <a:sym typeface="Wingdings"/>
              </a:rPr>
              <a:t>testfile.dat</a:t>
            </a:r>
            <a:r>
              <a:rPr lang="en-US" sz="1600" dirty="0">
                <a:latin typeface="Arial"/>
                <a:cs typeface="Arial"/>
                <a:sym typeface="Wingdings"/>
              </a:rPr>
              <a:t> </a:t>
            </a:r>
            <a:r>
              <a:rPr lang="en-US" sz="1600" dirty="0" err="1">
                <a:latin typeface="Arial"/>
                <a:cs typeface="Arial"/>
                <a:sym typeface="Wingdings"/>
              </a:rPr>
              <a:t>mymat</a:t>
            </a:r>
            <a:r>
              <a:rPr lang="en-US" sz="1600" dirty="0">
                <a:latin typeface="Arial"/>
                <a:cs typeface="Arial"/>
                <a:sym typeface="Wingdings"/>
              </a:rPr>
              <a:t> –</a:t>
            </a:r>
            <a:r>
              <a:rPr lang="en-US" sz="1600" dirty="0" err="1">
                <a:latin typeface="Arial"/>
                <a:cs typeface="Arial"/>
                <a:sym typeface="Wingdings"/>
              </a:rPr>
              <a:t>ascii</a:t>
            </a:r>
            <a:r>
              <a:rPr lang="en-US" sz="1600" dirty="0">
                <a:latin typeface="Arial"/>
                <a:cs typeface="Arial"/>
                <a:sym typeface="Wingdings"/>
              </a:rPr>
              <a:t> </a:t>
            </a:r>
            <a:r>
              <a:rPr lang="en-US" sz="1600" dirty="0">
                <a:solidFill>
                  <a:srgbClr val="FF0000"/>
                </a:solidFill>
                <a:latin typeface="Arial"/>
                <a:cs typeface="Arial"/>
                <a:sym typeface="Wingdings"/>
              </a:rPr>
              <a:t>–append</a:t>
            </a:r>
            <a:endParaRPr lang="en-US" sz="1600" dirty="0">
              <a:latin typeface="Arial"/>
              <a:cs typeface="Arial"/>
              <a:sym typeface="Wingdings"/>
            </a:endParaRPr>
          </a:p>
          <a:p>
            <a:pPr algn="just"/>
            <a:r>
              <a:rPr lang="en-US" sz="1600" dirty="0">
                <a:latin typeface="Arial"/>
                <a:cs typeface="Arial"/>
                <a:sym typeface="Wingdings"/>
              </a:rPr>
              <a:t>This results in the file </a:t>
            </a:r>
            <a:r>
              <a:rPr lang="en-US" sz="1600" dirty="0" err="1">
                <a:latin typeface="Arial"/>
                <a:cs typeface="Arial"/>
                <a:sym typeface="Wingdings"/>
              </a:rPr>
              <a:t>testfile.dat</a:t>
            </a:r>
            <a:r>
              <a:rPr lang="en-US" sz="1600" dirty="0">
                <a:latin typeface="Arial"/>
                <a:cs typeface="Arial"/>
                <a:sym typeface="Wingdings"/>
              </a:rPr>
              <a:t> containing</a:t>
            </a:r>
          </a:p>
          <a:p>
            <a:pPr algn="just"/>
            <a:r>
              <a:rPr lang="en-US" sz="1600" dirty="0">
                <a:latin typeface="Arial"/>
                <a:cs typeface="Arial"/>
                <a:sym typeface="Wingdings"/>
              </a:rPr>
              <a:t>	0.4565 0.8214 0.6154</a:t>
            </a:r>
          </a:p>
          <a:p>
            <a:pPr algn="just"/>
            <a:r>
              <a:rPr lang="en-US" sz="1600" dirty="0">
                <a:latin typeface="Arial"/>
                <a:cs typeface="Arial"/>
                <a:sym typeface="Wingdings"/>
              </a:rPr>
              <a:t>	0.0185 0.4447 0.7919</a:t>
            </a:r>
          </a:p>
          <a:p>
            <a:pPr algn="just"/>
            <a:r>
              <a:rPr lang="en-US" sz="1600" dirty="0">
                <a:latin typeface="Arial"/>
                <a:cs typeface="Arial"/>
                <a:sym typeface="Wingdings"/>
              </a:rPr>
              <a:t>	0.9218 0.4057 0.4103</a:t>
            </a:r>
          </a:p>
          <a:p>
            <a:pPr algn="just"/>
            <a:r>
              <a:rPr lang="en-US" sz="1600" dirty="0">
                <a:latin typeface="Arial"/>
                <a:cs typeface="Arial"/>
                <a:sym typeface="Wingdings"/>
              </a:rPr>
              <a:t>	0.7382 0.9355 0.8936</a:t>
            </a:r>
          </a:p>
          <a:p>
            <a:pPr algn="just"/>
            <a:r>
              <a:rPr lang="en-US" sz="1600" dirty="0">
                <a:latin typeface="Arial"/>
                <a:cs typeface="Arial"/>
                <a:sym typeface="Wingdings"/>
              </a:rPr>
              <a:t>	0.1763 0.9169 0.0579</a:t>
            </a:r>
          </a:p>
          <a:p>
            <a:pPr algn="just"/>
            <a:r>
              <a:rPr lang="en-US" sz="1600" dirty="0">
                <a:latin typeface="Arial"/>
                <a:cs typeface="Arial"/>
                <a:sym typeface="Wingdings"/>
              </a:rPr>
              <a:t>Once a file has been created, it can be read into a matrix variable. If file is data file, the load function will read from the file </a:t>
            </a:r>
            <a:r>
              <a:rPr lang="en-US" sz="1600" dirty="0" err="1">
                <a:latin typeface="Arial"/>
                <a:cs typeface="Arial"/>
                <a:sym typeface="Wingdings"/>
              </a:rPr>
              <a:t>filename.ext</a:t>
            </a:r>
            <a:r>
              <a:rPr lang="en-US" sz="1600" dirty="0">
                <a:latin typeface="Arial"/>
                <a:cs typeface="Arial"/>
                <a:sym typeface="Wingdings"/>
              </a:rPr>
              <a:t> (e.g. the extension might be *.</a:t>
            </a:r>
            <a:r>
              <a:rPr lang="en-US" sz="1600" dirty="0" err="1">
                <a:latin typeface="Arial"/>
                <a:cs typeface="Arial"/>
                <a:sym typeface="Wingdings"/>
              </a:rPr>
              <a:t>dat</a:t>
            </a:r>
            <a:r>
              <a:rPr lang="en-US" sz="1600" dirty="0">
                <a:latin typeface="Arial"/>
                <a:cs typeface="Arial"/>
                <a:sym typeface="Wingdings"/>
              </a:rPr>
              <a:t>) and create a matrix with the same name as the file. E.g. </a:t>
            </a:r>
          </a:p>
          <a:p>
            <a:pPr algn="just"/>
            <a:r>
              <a:rPr lang="en-US" sz="1600" dirty="0">
                <a:latin typeface="Arial"/>
                <a:cs typeface="Arial"/>
                <a:sym typeface="Wingdings"/>
              </a:rPr>
              <a:t>&gt;&gt; clear</a:t>
            </a:r>
          </a:p>
          <a:p>
            <a:pPr algn="just"/>
            <a:r>
              <a:rPr lang="en-US" sz="1600" dirty="0">
                <a:latin typeface="Arial"/>
                <a:cs typeface="Arial"/>
                <a:sym typeface="Wingdings"/>
              </a:rPr>
              <a:t>&gt;&gt; </a:t>
            </a:r>
            <a:r>
              <a:rPr lang="en-US" sz="1600" dirty="0">
                <a:solidFill>
                  <a:srgbClr val="FF0000"/>
                </a:solidFill>
                <a:latin typeface="Arial"/>
                <a:cs typeface="Arial"/>
                <a:sym typeface="Wingdings"/>
              </a:rPr>
              <a:t>load</a:t>
            </a:r>
            <a:r>
              <a:rPr lang="en-US" sz="1600" dirty="0">
                <a:latin typeface="Arial"/>
                <a:cs typeface="Arial"/>
                <a:sym typeface="Wingdings"/>
              </a:rPr>
              <a:t> </a:t>
            </a:r>
            <a:r>
              <a:rPr lang="en-US" sz="1600" dirty="0" err="1">
                <a:latin typeface="Arial"/>
                <a:cs typeface="Arial"/>
                <a:sym typeface="Wingdings"/>
              </a:rPr>
              <a:t>testfile.dat</a:t>
            </a:r>
            <a:endParaRPr lang="en-US" sz="1600" dirty="0">
              <a:latin typeface="Arial"/>
              <a:cs typeface="Arial"/>
              <a:sym typeface="Wingdings"/>
            </a:endParaRPr>
          </a:p>
          <a:p>
            <a:pPr algn="just"/>
            <a:r>
              <a:rPr lang="en-US" sz="1600" dirty="0">
                <a:latin typeface="Arial"/>
                <a:cs typeface="Arial"/>
                <a:sym typeface="Wingdings"/>
              </a:rPr>
              <a:t>&gt;&gt; who</a:t>
            </a:r>
          </a:p>
          <a:p>
            <a:pPr algn="just"/>
            <a:r>
              <a:rPr lang="en-US" sz="1600" dirty="0">
                <a:latin typeface="Arial"/>
                <a:cs typeface="Arial"/>
                <a:sym typeface="Wingdings"/>
              </a:rPr>
              <a:t>Your variables are: </a:t>
            </a:r>
          </a:p>
          <a:p>
            <a:pPr algn="just"/>
            <a:r>
              <a:rPr lang="en-US" sz="1600" dirty="0" err="1">
                <a:latin typeface="Arial"/>
                <a:cs typeface="Arial"/>
                <a:sym typeface="Wingdings"/>
              </a:rPr>
              <a:t>testfile</a:t>
            </a:r>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testfile</a:t>
            </a:r>
            <a:endParaRPr lang="en-US" sz="1600" dirty="0">
              <a:latin typeface="Arial"/>
              <a:cs typeface="Arial"/>
              <a:sym typeface="Wingdings"/>
            </a:endParaRPr>
          </a:p>
          <a:p>
            <a:pPr algn="just"/>
            <a:r>
              <a:rPr lang="en-US" sz="1600" dirty="0" err="1">
                <a:latin typeface="Arial"/>
                <a:cs typeface="Arial"/>
                <a:sym typeface="Wingdings"/>
              </a:rPr>
              <a:t>testfile</a:t>
            </a:r>
            <a:r>
              <a:rPr lang="en-US" sz="1600" dirty="0">
                <a:latin typeface="Arial"/>
                <a:cs typeface="Arial"/>
                <a:sym typeface="Wingdings"/>
              </a:rPr>
              <a:t> = </a:t>
            </a:r>
          </a:p>
          <a:p>
            <a:pPr algn="just"/>
            <a:r>
              <a:rPr lang="en-US" sz="1600" dirty="0">
                <a:latin typeface="Arial"/>
                <a:cs typeface="Arial"/>
                <a:sym typeface="Wingdings"/>
              </a:rPr>
              <a:t>	0.4565 0.8214 0.6154</a:t>
            </a:r>
          </a:p>
          <a:p>
            <a:pPr algn="just"/>
            <a:r>
              <a:rPr lang="en-US" sz="1600" dirty="0">
                <a:latin typeface="Arial"/>
                <a:cs typeface="Arial"/>
                <a:sym typeface="Wingdings"/>
              </a:rPr>
              <a:t>	0.0185 0.4447 0.7919</a:t>
            </a:r>
          </a:p>
          <a:p>
            <a:pPr algn="just"/>
            <a:r>
              <a:rPr lang="en-US" sz="1600" dirty="0">
                <a:latin typeface="Arial"/>
                <a:cs typeface="Arial"/>
                <a:sym typeface="Wingdings"/>
              </a:rPr>
              <a:t>	0.9218 0.4057 0.4103</a:t>
            </a:r>
          </a:p>
          <a:p>
            <a:pPr algn="just"/>
            <a:r>
              <a:rPr lang="en-US" sz="1600" dirty="0">
                <a:latin typeface="Arial"/>
                <a:cs typeface="Arial"/>
                <a:sym typeface="Wingdings"/>
              </a:rPr>
              <a:t>	0.7382 0.9355 0.8936</a:t>
            </a:r>
          </a:p>
          <a:p>
            <a:pPr algn="just"/>
            <a:r>
              <a:rPr lang="en-US" sz="1600" dirty="0">
                <a:latin typeface="Arial"/>
                <a:cs typeface="Arial"/>
                <a:sym typeface="Wingdings"/>
              </a:rPr>
              <a:t>	0.1763 0.9169 0.0579</a:t>
            </a:r>
          </a:p>
          <a:p>
            <a:pPr algn="just"/>
            <a:endParaRPr lang="en-US" sz="1600" dirty="0">
              <a:latin typeface="Arial"/>
              <a:cs typeface="Arial"/>
              <a:sym typeface="Wingdings"/>
            </a:endParaRPr>
          </a:p>
        </p:txBody>
      </p:sp>
    </p:spTree>
    <p:extLst>
      <p:ext uri="{BB962C8B-B14F-4D97-AF65-F5344CB8AC3E}">
        <p14:creationId xmlns:p14="http://schemas.microsoft.com/office/powerpoint/2010/main" val="2745481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03506"/>
            <a:ext cx="7696200" cy="4770537"/>
          </a:xfrm>
          <a:prstGeom prst="rect">
            <a:avLst/>
          </a:prstGeom>
        </p:spPr>
        <p:txBody>
          <a:bodyPr wrap="square">
            <a:spAutoFit/>
          </a:bodyPr>
          <a:lstStyle/>
          <a:p>
            <a:pPr algn="just"/>
            <a:r>
              <a:rPr lang="en-US" sz="1600" dirty="0">
                <a:latin typeface="Arial"/>
                <a:cs typeface="Arial"/>
                <a:sym typeface="Wingdings"/>
              </a:rPr>
              <a:t>To save </a:t>
            </a:r>
            <a:r>
              <a:rPr lang="en-US" sz="1600" u="sng" dirty="0">
                <a:latin typeface="Arial"/>
                <a:cs typeface="Arial"/>
                <a:sym typeface="Wingdings"/>
              </a:rPr>
              <a:t>all variables</a:t>
            </a:r>
            <a:r>
              <a:rPr lang="en-US" sz="1600" dirty="0">
                <a:latin typeface="Arial"/>
                <a:cs typeface="Arial"/>
                <a:sym typeface="Wingdings"/>
              </a:rPr>
              <a:t> in a file named e.g. </a:t>
            </a:r>
            <a:r>
              <a:rPr lang="en-US" sz="1600" dirty="0" err="1">
                <a:latin typeface="Arial"/>
                <a:cs typeface="Arial"/>
                <a:sym typeface="Wingdings"/>
              </a:rPr>
              <a:t>mysession.mat</a:t>
            </a:r>
            <a:r>
              <a:rPr lang="en-US" sz="1600" dirty="0">
                <a:latin typeface="Arial"/>
                <a:cs typeface="Arial"/>
                <a:sym typeface="Wingdings"/>
              </a:rPr>
              <a:t> in reloadable format, use </a:t>
            </a:r>
          </a:p>
          <a:p>
            <a:pPr algn="just"/>
            <a:r>
              <a:rPr lang="en-US" sz="1600" dirty="0">
                <a:latin typeface="Arial"/>
                <a:cs typeface="Arial"/>
                <a:sym typeface="Wingdings"/>
              </a:rPr>
              <a:t>&gt;&gt; save </a:t>
            </a:r>
            <a:r>
              <a:rPr lang="en-US" sz="1600" dirty="0" err="1">
                <a:latin typeface="Arial"/>
                <a:cs typeface="Arial"/>
                <a:sym typeface="Wingdings"/>
              </a:rPr>
              <a:t>mysession</a:t>
            </a:r>
            <a:endParaRPr lang="en-US" sz="1600" dirty="0">
              <a:latin typeface="Arial"/>
              <a:cs typeface="Arial"/>
              <a:sym typeface="Wingdings"/>
            </a:endParaRPr>
          </a:p>
          <a:p>
            <a:pPr algn="just"/>
            <a:endParaRPr lang="en-US" sz="1600" dirty="0">
              <a:latin typeface="Arial"/>
              <a:cs typeface="Arial"/>
              <a:sym typeface="Wingdings"/>
            </a:endParaRPr>
          </a:p>
          <a:p>
            <a:pPr algn="just"/>
            <a:r>
              <a:rPr lang="en-US" sz="1600" dirty="0">
                <a:latin typeface="Arial"/>
                <a:cs typeface="Arial"/>
                <a:sym typeface="Wingdings"/>
              </a:rPr>
              <a:t>To restore the session, type </a:t>
            </a:r>
          </a:p>
          <a:p>
            <a:pPr algn="just"/>
            <a:r>
              <a:rPr lang="en-US" sz="1600" dirty="0">
                <a:latin typeface="Arial"/>
                <a:cs typeface="Arial"/>
                <a:sym typeface="Wingdings"/>
              </a:rPr>
              <a:t>&gt;&gt; load </a:t>
            </a:r>
            <a:r>
              <a:rPr lang="en-US" sz="1600" dirty="0" err="1">
                <a:latin typeface="Arial"/>
                <a:cs typeface="Arial"/>
                <a:sym typeface="Wingdings"/>
              </a:rPr>
              <a:t>mysession</a:t>
            </a:r>
            <a:endParaRPr lang="en-US" sz="1600" dirty="0">
              <a:latin typeface="Arial"/>
              <a:cs typeface="Arial"/>
              <a:sym typeface="Wingdings"/>
            </a:endParaRPr>
          </a:p>
          <a:p>
            <a:pPr algn="just"/>
            <a:r>
              <a:rPr lang="en-US" sz="1600" dirty="0">
                <a:latin typeface="Arial"/>
                <a:cs typeface="Arial"/>
                <a:sym typeface="Wingdings"/>
              </a:rPr>
              <a:t>Or use File menu for saving and retrieving data</a:t>
            </a:r>
          </a:p>
          <a:p>
            <a:pPr algn="just"/>
            <a:endParaRPr lang="en-US" sz="1600" dirty="0">
              <a:latin typeface="Arial"/>
              <a:cs typeface="Arial"/>
              <a:sym typeface="Wingdings"/>
            </a:endParaRPr>
          </a:p>
          <a:p>
            <a:pPr algn="just"/>
            <a:endParaRPr lang="en-US" sz="1600" dirty="0">
              <a:latin typeface="Arial"/>
              <a:cs typeface="Arial"/>
              <a:sym typeface="Wingdings"/>
            </a:endParaRPr>
          </a:p>
          <a:p>
            <a:pPr algn="just"/>
            <a:endParaRPr lang="en-US" sz="1600" dirty="0">
              <a:latin typeface="Arial"/>
              <a:cs typeface="Arial"/>
              <a:sym typeface="Wingdings"/>
            </a:endParaRPr>
          </a:p>
          <a:p>
            <a:pPr algn="just"/>
            <a:r>
              <a:rPr lang="en-US" sz="1600" dirty="0">
                <a:latin typeface="Arial"/>
                <a:cs typeface="Arial"/>
                <a:sym typeface="Wingdings"/>
              </a:rPr>
              <a:t>E.g. load from a file and plot the data. </a:t>
            </a:r>
          </a:p>
          <a:p>
            <a:pPr algn="just"/>
            <a:r>
              <a:rPr lang="en-US" sz="1600" dirty="0">
                <a:latin typeface="Arial"/>
                <a:cs typeface="Arial"/>
                <a:sym typeface="Wingdings"/>
              </a:rPr>
              <a:t>First creates the data, with the first line as times of day, and second line as temperatures at those times, and save as </a:t>
            </a:r>
            <a:r>
              <a:rPr lang="en-US" sz="1600" dirty="0" err="1">
                <a:latin typeface="Arial"/>
                <a:cs typeface="Arial"/>
                <a:sym typeface="Wingdings"/>
              </a:rPr>
              <a:t>timetemp.dat</a:t>
            </a:r>
            <a:endParaRPr lang="en-US" sz="1600" dirty="0">
              <a:latin typeface="Arial"/>
              <a:cs typeface="Arial"/>
              <a:sym typeface="Wingdings"/>
            </a:endParaRPr>
          </a:p>
          <a:p>
            <a:pPr algn="just"/>
            <a:r>
              <a:rPr lang="en-US" sz="1600" dirty="0">
                <a:latin typeface="Arial"/>
                <a:cs typeface="Arial"/>
                <a:sym typeface="Wingdings"/>
              </a:rPr>
              <a:t>&gt;&gt; </a:t>
            </a:r>
            <a:r>
              <a:rPr lang="en-US" sz="1600" dirty="0" err="1">
                <a:latin typeface="Arial"/>
                <a:cs typeface="Arial"/>
                <a:sym typeface="Wingdings"/>
              </a:rPr>
              <a:t>timetemp</a:t>
            </a:r>
            <a:r>
              <a:rPr lang="en-US" sz="1600" dirty="0">
                <a:latin typeface="Arial"/>
                <a:cs typeface="Arial"/>
                <a:sym typeface="Wingdings"/>
              </a:rPr>
              <a:t> = </a:t>
            </a:r>
          </a:p>
          <a:p>
            <a:pPr algn="just"/>
            <a:r>
              <a:rPr lang="en-US" sz="1600" dirty="0">
                <a:latin typeface="Arial"/>
                <a:cs typeface="Arial"/>
                <a:sym typeface="Wingdings"/>
              </a:rPr>
              <a:t>[0	3	6	9	12	15	18	21 ;</a:t>
            </a:r>
          </a:p>
          <a:p>
            <a:pPr algn="just"/>
            <a:r>
              <a:rPr lang="en-US" sz="1600" dirty="0">
                <a:latin typeface="Arial"/>
                <a:cs typeface="Arial"/>
                <a:sym typeface="Wingdings"/>
              </a:rPr>
              <a:t>55.5	52.4	52.6	55.7	75.6	77.7	70.3	66.6];</a:t>
            </a:r>
          </a:p>
          <a:p>
            <a:pPr algn="just"/>
            <a:r>
              <a:rPr lang="en-US" sz="1600" dirty="0">
                <a:latin typeface="Arial"/>
                <a:cs typeface="Arial"/>
                <a:sym typeface="Wingdings"/>
              </a:rPr>
              <a:t>&gt;&gt; save </a:t>
            </a:r>
            <a:r>
              <a:rPr lang="en-US" sz="1600" dirty="0" err="1">
                <a:latin typeface="Arial"/>
                <a:cs typeface="Arial"/>
                <a:sym typeface="Wingdings"/>
              </a:rPr>
              <a:t>timetemp.dat</a:t>
            </a:r>
            <a:r>
              <a:rPr lang="en-US" sz="1600" dirty="0">
                <a:latin typeface="Arial"/>
                <a:cs typeface="Arial"/>
                <a:sym typeface="Wingdings"/>
              </a:rPr>
              <a:t> </a:t>
            </a:r>
            <a:r>
              <a:rPr lang="en-US" sz="1600" dirty="0" err="1">
                <a:latin typeface="Arial"/>
                <a:cs typeface="Arial"/>
                <a:sym typeface="Wingdings"/>
              </a:rPr>
              <a:t>timetemp</a:t>
            </a:r>
            <a:r>
              <a:rPr lang="en-US" sz="1600" dirty="0">
                <a:latin typeface="Arial"/>
                <a:cs typeface="Arial"/>
                <a:sym typeface="Wingdings"/>
              </a:rPr>
              <a:t> –</a:t>
            </a:r>
            <a:r>
              <a:rPr lang="en-US" sz="1600" dirty="0" err="1">
                <a:latin typeface="Arial"/>
                <a:cs typeface="Arial"/>
                <a:sym typeface="Wingdings"/>
              </a:rPr>
              <a:t>ascii</a:t>
            </a:r>
            <a:r>
              <a:rPr lang="en-US" sz="1600" dirty="0">
                <a:latin typeface="Arial"/>
                <a:cs typeface="Arial"/>
                <a:sym typeface="Wingdings"/>
              </a:rPr>
              <a:t> </a:t>
            </a:r>
          </a:p>
          <a:p>
            <a:pPr algn="just"/>
            <a:endParaRPr lang="en-US" sz="1600" dirty="0">
              <a:latin typeface="Arial"/>
              <a:cs typeface="Arial"/>
              <a:sym typeface="Wingdings"/>
            </a:endParaRPr>
          </a:p>
          <a:p>
            <a:pPr algn="just"/>
            <a:endParaRPr lang="en-US" sz="1600" dirty="0">
              <a:latin typeface="Arial"/>
              <a:cs typeface="Arial"/>
              <a:sym typeface="Wingdings"/>
            </a:endParaRPr>
          </a:p>
          <a:p>
            <a:pPr algn="just"/>
            <a:r>
              <a:rPr lang="en-US" sz="1600" dirty="0">
                <a:latin typeface="Arial"/>
                <a:cs typeface="Arial"/>
                <a:sym typeface="Wingdings"/>
              </a:rPr>
              <a:t>Then create a </a:t>
            </a:r>
            <a:r>
              <a:rPr lang="en-US" sz="1600" dirty="0" err="1">
                <a:latin typeface="Arial"/>
                <a:cs typeface="Arial"/>
                <a:sym typeface="Wingdings"/>
              </a:rPr>
              <a:t>timetempprob.m</a:t>
            </a:r>
            <a:r>
              <a:rPr lang="en-US" sz="1600" dirty="0">
                <a:latin typeface="Arial"/>
                <a:cs typeface="Arial"/>
                <a:sym typeface="Wingdings"/>
              </a:rPr>
              <a:t> script to plot the data. (see next page)</a:t>
            </a:r>
          </a:p>
        </p:txBody>
      </p:sp>
    </p:spTree>
    <p:extLst>
      <p:ext uri="{BB962C8B-B14F-4D97-AF65-F5344CB8AC3E}">
        <p14:creationId xmlns:p14="http://schemas.microsoft.com/office/powerpoint/2010/main" val="3055625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6781800" cy="3539430"/>
          </a:xfrm>
          <a:prstGeom prst="rect">
            <a:avLst/>
          </a:prstGeom>
        </p:spPr>
        <p:txBody>
          <a:bodyPr wrap="square">
            <a:spAutoFit/>
          </a:bodyPr>
          <a:lstStyle/>
          <a:p>
            <a:pPr algn="just"/>
            <a:endParaRPr lang="en-US" sz="1600" dirty="0">
              <a:latin typeface="Arial"/>
              <a:cs typeface="Arial"/>
              <a:sym typeface="Wingdings"/>
            </a:endParaRPr>
          </a:p>
          <a:p>
            <a:pPr algn="just"/>
            <a:r>
              <a:rPr lang="en-US" sz="1600" dirty="0" err="1">
                <a:latin typeface="Arial"/>
                <a:cs typeface="Arial"/>
                <a:sym typeface="Wingdings"/>
              </a:rPr>
              <a:t>timetempprob.m</a:t>
            </a:r>
            <a:endParaRPr lang="en-US" sz="1600" dirty="0">
              <a:latin typeface="Arial"/>
              <a:cs typeface="Arial"/>
              <a:sym typeface="Wingdings"/>
            </a:endParaRPr>
          </a:p>
          <a:p>
            <a:pPr algn="just"/>
            <a:endParaRPr lang="en-US" sz="1600" dirty="0">
              <a:latin typeface="Arial"/>
              <a:cs typeface="Arial"/>
              <a:sym typeface="Wingdings"/>
            </a:endParaRPr>
          </a:p>
          <a:p>
            <a:pPr algn="just"/>
            <a:r>
              <a:rPr lang="en-US" sz="1600" dirty="0">
                <a:solidFill>
                  <a:schemeClr val="bg1">
                    <a:lumMod val="50000"/>
                  </a:schemeClr>
                </a:solidFill>
                <a:latin typeface="Arial"/>
                <a:cs typeface="Arial"/>
                <a:sym typeface="Wingdings"/>
              </a:rPr>
              <a:t>% This reads time and temperature data for an afternoon </a:t>
            </a:r>
          </a:p>
          <a:p>
            <a:pPr algn="just"/>
            <a:r>
              <a:rPr lang="en-US" sz="1600" dirty="0">
                <a:solidFill>
                  <a:schemeClr val="bg1">
                    <a:lumMod val="50000"/>
                  </a:schemeClr>
                </a:solidFill>
                <a:latin typeface="Arial"/>
                <a:cs typeface="Arial"/>
                <a:sym typeface="Wingdings"/>
              </a:rPr>
              <a:t>% from a file and plots the data</a:t>
            </a:r>
          </a:p>
          <a:p>
            <a:pPr algn="just"/>
            <a:r>
              <a:rPr lang="en-US" sz="1600" dirty="0">
                <a:latin typeface="Arial"/>
                <a:cs typeface="Arial"/>
                <a:sym typeface="Wingdings"/>
              </a:rPr>
              <a:t>load </a:t>
            </a:r>
            <a:r>
              <a:rPr lang="en-US" sz="1600" dirty="0" err="1">
                <a:latin typeface="Arial"/>
                <a:cs typeface="Arial"/>
                <a:sym typeface="Wingdings"/>
              </a:rPr>
              <a:t>timetemp.dat</a:t>
            </a:r>
            <a:endParaRPr lang="en-US" sz="1600" dirty="0">
              <a:latin typeface="Arial"/>
              <a:cs typeface="Arial"/>
              <a:sym typeface="Wingdings"/>
            </a:endParaRPr>
          </a:p>
          <a:p>
            <a:pPr algn="just"/>
            <a:r>
              <a:rPr lang="en-US" sz="1600" dirty="0">
                <a:solidFill>
                  <a:schemeClr val="bg1">
                    <a:lumMod val="50000"/>
                  </a:schemeClr>
                </a:solidFill>
                <a:latin typeface="Arial"/>
                <a:cs typeface="Arial"/>
                <a:sym typeface="Wingdings"/>
              </a:rPr>
              <a:t>% The times are in the first row, and temps in the second row</a:t>
            </a:r>
          </a:p>
          <a:p>
            <a:pPr algn="just"/>
            <a:r>
              <a:rPr lang="en-US" sz="1600" dirty="0">
                <a:latin typeface="Arial"/>
                <a:cs typeface="Arial"/>
                <a:sym typeface="Wingdings"/>
              </a:rPr>
              <a:t>time = </a:t>
            </a:r>
            <a:r>
              <a:rPr lang="en-US" sz="1600" dirty="0" err="1">
                <a:latin typeface="Arial"/>
                <a:cs typeface="Arial"/>
                <a:sym typeface="Wingdings"/>
              </a:rPr>
              <a:t>timetemp</a:t>
            </a:r>
            <a:r>
              <a:rPr lang="en-US" sz="1600" dirty="0">
                <a:latin typeface="Arial"/>
                <a:cs typeface="Arial"/>
                <a:sym typeface="Wingdings"/>
              </a:rPr>
              <a:t>(1,:);</a:t>
            </a:r>
          </a:p>
          <a:p>
            <a:pPr algn="just"/>
            <a:r>
              <a:rPr lang="en-US" sz="1600" dirty="0">
                <a:latin typeface="Arial"/>
                <a:cs typeface="Arial"/>
                <a:sym typeface="Wingdings"/>
              </a:rPr>
              <a:t>temp=</a:t>
            </a:r>
            <a:r>
              <a:rPr lang="en-US" sz="1600" dirty="0" err="1">
                <a:latin typeface="Arial"/>
                <a:cs typeface="Arial"/>
                <a:sym typeface="Wingdings"/>
              </a:rPr>
              <a:t>timetemp</a:t>
            </a:r>
            <a:r>
              <a:rPr lang="en-US" sz="1600" dirty="0">
                <a:latin typeface="Arial"/>
                <a:cs typeface="Arial"/>
                <a:sym typeface="Wingdings"/>
              </a:rPr>
              <a:t>(2,:);</a:t>
            </a:r>
          </a:p>
          <a:p>
            <a:pPr algn="just"/>
            <a:r>
              <a:rPr lang="en-US" sz="1600" dirty="0">
                <a:solidFill>
                  <a:schemeClr val="bg1">
                    <a:lumMod val="50000"/>
                  </a:schemeClr>
                </a:solidFill>
                <a:latin typeface="Arial"/>
                <a:cs typeface="Arial"/>
                <a:sym typeface="Wingdings"/>
              </a:rPr>
              <a:t>% Plot the data and label the plot</a:t>
            </a:r>
          </a:p>
          <a:p>
            <a:pPr algn="just"/>
            <a:r>
              <a:rPr lang="en-US" sz="1600" dirty="0">
                <a:latin typeface="Arial"/>
                <a:cs typeface="Arial"/>
                <a:sym typeface="Wingdings"/>
              </a:rPr>
              <a:t>plot(</a:t>
            </a:r>
            <a:r>
              <a:rPr lang="en-US" sz="1600" dirty="0" err="1">
                <a:latin typeface="Arial"/>
                <a:cs typeface="Arial"/>
                <a:sym typeface="Wingdings"/>
              </a:rPr>
              <a:t>time,temp,’k</a:t>
            </a:r>
            <a:r>
              <a:rPr lang="en-US" sz="1600" dirty="0">
                <a:latin typeface="Arial"/>
                <a:cs typeface="Arial"/>
                <a:sym typeface="Wingdings"/>
              </a:rPr>
              <a:t>+’)</a:t>
            </a:r>
          </a:p>
          <a:p>
            <a:pPr algn="just"/>
            <a:r>
              <a:rPr lang="en-US" sz="1600" dirty="0" err="1">
                <a:latin typeface="Arial"/>
                <a:cs typeface="Arial"/>
                <a:sym typeface="Wingdings"/>
              </a:rPr>
              <a:t>xlabel</a:t>
            </a:r>
            <a:r>
              <a:rPr lang="en-US" sz="1600" dirty="0">
                <a:latin typeface="Arial"/>
                <a:cs typeface="Arial"/>
                <a:sym typeface="Wingdings"/>
              </a:rPr>
              <a:t>(‘Time’)</a:t>
            </a:r>
          </a:p>
          <a:p>
            <a:pPr algn="just"/>
            <a:r>
              <a:rPr lang="en-US" sz="1600" dirty="0" err="1">
                <a:latin typeface="Arial"/>
                <a:cs typeface="Arial"/>
                <a:sym typeface="Wingdings"/>
              </a:rPr>
              <a:t>ylabel</a:t>
            </a:r>
            <a:r>
              <a:rPr lang="en-US" sz="1600" dirty="0">
                <a:latin typeface="Arial"/>
                <a:cs typeface="Arial"/>
                <a:sym typeface="Wingdings"/>
              </a:rPr>
              <a:t>(‘Temperature (degree Fahrenheit’)</a:t>
            </a:r>
          </a:p>
          <a:p>
            <a:pPr algn="just"/>
            <a:r>
              <a:rPr lang="en-US" sz="1600" dirty="0">
                <a:latin typeface="Arial"/>
                <a:cs typeface="Arial"/>
                <a:sym typeface="Wingdings"/>
              </a:rPr>
              <a:t>title(‘Temperatures in one afternoon’)</a:t>
            </a:r>
          </a:p>
        </p:txBody>
      </p:sp>
      <p:sp>
        <p:nvSpPr>
          <p:cNvPr id="3" name="Rectangle 2"/>
          <p:cNvSpPr/>
          <p:nvPr/>
        </p:nvSpPr>
        <p:spPr>
          <a:xfrm>
            <a:off x="457200" y="609600"/>
            <a:ext cx="5791200" cy="2971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371600" y="3657600"/>
            <a:ext cx="4267200" cy="3204460"/>
          </a:xfrm>
          <a:prstGeom prst="rect">
            <a:avLst/>
          </a:prstGeom>
        </p:spPr>
      </p:pic>
    </p:spTree>
    <p:extLst>
      <p:ext uri="{BB962C8B-B14F-4D97-AF65-F5344CB8AC3E}">
        <p14:creationId xmlns:p14="http://schemas.microsoft.com/office/powerpoint/2010/main" val="498386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685800"/>
            <a:ext cx="7467600" cy="5262980"/>
          </a:xfrm>
          <a:prstGeom prst="rect">
            <a:avLst/>
          </a:prstGeom>
          <a:noFill/>
        </p:spPr>
        <p:txBody>
          <a:bodyPr wrap="square" rtlCol="0">
            <a:spAutoFit/>
          </a:bodyPr>
          <a:lstStyle/>
          <a:p>
            <a:r>
              <a:rPr lang="en-US" sz="1600" dirty="0"/>
              <a:t>Sometimes files are not in the desirable format. E.g. suppose we have in </a:t>
            </a:r>
            <a:r>
              <a:rPr lang="en-US" sz="1600" dirty="0" err="1"/>
              <a:t>expresults.dat</a:t>
            </a:r>
            <a:r>
              <a:rPr lang="en-US" sz="1600" dirty="0"/>
              <a:t>, </a:t>
            </a:r>
          </a:p>
          <a:p>
            <a:pPr marL="342900" indent="-342900">
              <a:buAutoNum type="arabicPlain" startAt="7"/>
            </a:pPr>
            <a:r>
              <a:rPr lang="en-US" sz="1600" dirty="0"/>
              <a:t>55.2</a:t>
            </a:r>
          </a:p>
          <a:p>
            <a:pPr marL="342900" indent="-342900">
              <a:buAutoNum type="arabicPlain" startAt="6"/>
            </a:pPr>
            <a:r>
              <a:rPr lang="en-US" sz="1600" dirty="0"/>
              <a:t>51.9</a:t>
            </a:r>
          </a:p>
          <a:p>
            <a:pPr marL="342900" indent="-342900">
              <a:buAutoNum type="arabicPlain" startAt="5"/>
            </a:pPr>
            <a:r>
              <a:rPr lang="en-US" sz="1600" dirty="0"/>
              <a:t>49.5</a:t>
            </a:r>
          </a:p>
          <a:p>
            <a:pPr marL="342900" indent="-342900">
              <a:buAutoNum type="arabicPlain" startAt="4"/>
            </a:pPr>
            <a:r>
              <a:rPr lang="en-US" sz="1600" dirty="0"/>
              <a:t>53.4</a:t>
            </a:r>
          </a:p>
          <a:p>
            <a:pPr marL="342900" indent="-342900">
              <a:buAutoNum type="arabicPlain" startAt="3"/>
            </a:pPr>
            <a:r>
              <a:rPr lang="en-US" sz="1600" dirty="0"/>
              <a:t>44.3</a:t>
            </a:r>
          </a:p>
          <a:p>
            <a:pPr marL="342900" indent="-342900">
              <a:buAutoNum type="arabicPlain" startAt="2"/>
            </a:pPr>
            <a:r>
              <a:rPr lang="en-US" sz="1600" dirty="0"/>
              <a:t>50.0</a:t>
            </a:r>
          </a:p>
          <a:p>
            <a:pPr marL="342900" indent="-342900">
              <a:buAutoNum type="arabicPlain"/>
            </a:pPr>
            <a:r>
              <a:rPr lang="en-US" sz="1600" dirty="0"/>
              <a:t>55.5</a:t>
            </a:r>
          </a:p>
          <a:p>
            <a:endParaRPr lang="en-US" sz="1600" dirty="0"/>
          </a:p>
          <a:p>
            <a:r>
              <a:rPr lang="en-US" sz="1600" dirty="0"/>
              <a:t>Use </a:t>
            </a:r>
            <a:r>
              <a:rPr lang="en-US" sz="1600" dirty="0" err="1"/>
              <a:t>flipud</a:t>
            </a:r>
            <a:r>
              <a:rPr lang="en-US" sz="1600" dirty="0"/>
              <a:t> function to flip the matrix up-to-down and then save the matrix to a new file. </a:t>
            </a:r>
          </a:p>
          <a:p>
            <a:r>
              <a:rPr lang="en-US" sz="1600" dirty="0"/>
              <a:t>&gt;&gt; load </a:t>
            </a:r>
            <a:r>
              <a:rPr lang="en-US" sz="1600" dirty="0" err="1"/>
              <a:t>expresults.dat</a:t>
            </a:r>
            <a:endParaRPr lang="en-US" sz="1600" dirty="0"/>
          </a:p>
          <a:p>
            <a:r>
              <a:rPr lang="en-US" sz="1600" dirty="0"/>
              <a:t>&gt;&gt; </a:t>
            </a:r>
            <a:r>
              <a:rPr lang="en-US" sz="1600" dirty="0" err="1"/>
              <a:t>correctorder</a:t>
            </a:r>
            <a:r>
              <a:rPr lang="en-US" sz="1600" dirty="0"/>
              <a:t> = </a:t>
            </a:r>
            <a:r>
              <a:rPr lang="en-US" sz="1600" dirty="0" err="1"/>
              <a:t>flipud</a:t>
            </a:r>
            <a:r>
              <a:rPr lang="en-US" sz="1600" dirty="0"/>
              <a:t>(</a:t>
            </a:r>
            <a:r>
              <a:rPr lang="en-US" sz="1600" dirty="0" err="1"/>
              <a:t>expresults</a:t>
            </a:r>
            <a:r>
              <a:rPr lang="en-US" sz="1600" dirty="0"/>
              <a:t>)</a:t>
            </a:r>
          </a:p>
          <a:p>
            <a:r>
              <a:rPr lang="en-US" sz="1600" dirty="0" err="1"/>
              <a:t>correctorder</a:t>
            </a:r>
            <a:r>
              <a:rPr lang="en-US" sz="1600" dirty="0"/>
              <a:t> = </a:t>
            </a:r>
          </a:p>
          <a:p>
            <a:r>
              <a:rPr lang="en-US" sz="1600" dirty="0"/>
              <a:t>	1.000	55.5000</a:t>
            </a:r>
          </a:p>
          <a:p>
            <a:r>
              <a:rPr lang="en-US" sz="1600" dirty="0"/>
              <a:t>	2.000	50.0000</a:t>
            </a:r>
          </a:p>
          <a:p>
            <a:r>
              <a:rPr lang="en-US" sz="1600" dirty="0"/>
              <a:t>	3.000	44.3000</a:t>
            </a:r>
          </a:p>
          <a:p>
            <a:r>
              <a:rPr lang="en-US" sz="1600" dirty="0"/>
              <a:t>	4.000	53.4000</a:t>
            </a:r>
          </a:p>
          <a:p>
            <a:r>
              <a:rPr lang="en-US" sz="1600" dirty="0"/>
              <a:t>	5.000	49.5000</a:t>
            </a:r>
          </a:p>
          <a:p>
            <a:r>
              <a:rPr lang="en-US" sz="1600" dirty="0"/>
              <a:t>	6.000	51.9000</a:t>
            </a:r>
          </a:p>
          <a:p>
            <a:r>
              <a:rPr lang="en-US" sz="1600" dirty="0"/>
              <a:t>	7.000	55.2000</a:t>
            </a:r>
          </a:p>
          <a:p>
            <a:r>
              <a:rPr lang="en-US" sz="1600" dirty="0"/>
              <a:t>&gt;&gt; save </a:t>
            </a:r>
            <a:r>
              <a:rPr lang="en-US" sz="1600" dirty="0" err="1"/>
              <a:t>neworder.dat</a:t>
            </a:r>
            <a:r>
              <a:rPr lang="en-US" sz="1600" dirty="0"/>
              <a:t> </a:t>
            </a:r>
            <a:r>
              <a:rPr lang="en-US" sz="1600" dirty="0" err="1"/>
              <a:t>correctorder</a:t>
            </a:r>
            <a:r>
              <a:rPr lang="en-US" sz="1600" dirty="0"/>
              <a:t> -</a:t>
            </a:r>
            <a:r>
              <a:rPr lang="en-US" sz="1600" dirty="0" err="1"/>
              <a:t>ascii</a:t>
            </a:r>
            <a:endParaRPr lang="en-US" sz="1600" dirty="0"/>
          </a:p>
        </p:txBody>
      </p:sp>
    </p:spTree>
    <p:extLst>
      <p:ext uri="{BB962C8B-B14F-4D97-AF65-F5344CB8AC3E}">
        <p14:creationId xmlns:p14="http://schemas.microsoft.com/office/powerpoint/2010/main" val="35057925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User-defined functions that return a single value</a:t>
            </a:r>
          </a:p>
        </p:txBody>
      </p:sp>
      <p:sp>
        <p:nvSpPr>
          <p:cNvPr id="3" name="TextBox 2"/>
          <p:cNvSpPr txBox="1"/>
          <p:nvPr/>
        </p:nvSpPr>
        <p:spPr>
          <a:xfrm>
            <a:off x="1066800" y="1295400"/>
            <a:ext cx="7086600" cy="4801315"/>
          </a:xfrm>
          <a:prstGeom prst="rect">
            <a:avLst/>
          </a:prstGeom>
          <a:noFill/>
        </p:spPr>
        <p:txBody>
          <a:bodyPr wrap="square" rtlCol="0">
            <a:spAutoFit/>
          </a:bodyPr>
          <a:lstStyle/>
          <a:p>
            <a:r>
              <a:rPr lang="en-US" dirty="0">
                <a:latin typeface="Arial"/>
                <a:cs typeface="Arial"/>
              </a:rPr>
              <a:t>A function in MATLAB that returns a single result consists of</a:t>
            </a:r>
          </a:p>
          <a:p>
            <a:pPr marL="285750" indent="-285750">
              <a:buFont typeface="Wingdings" charset="2"/>
              <a:buChar char="u"/>
            </a:pPr>
            <a:endParaRPr lang="en-US" dirty="0">
              <a:latin typeface="Arial"/>
              <a:cs typeface="Arial"/>
            </a:endParaRPr>
          </a:p>
          <a:p>
            <a:pPr marL="285750" indent="-285750">
              <a:buFont typeface="Wingdings" charset="2"/>
              <a:buChar char="u"/>
            </a:pPr>
            <a:r>
              <a:rPr lang="en-US" dirty="0">
                <a:latin typeface="Arial"/>
                <a:cs typeface="Arial"/>
              </a:rPr>
              <a:t>The function header (the first line); this has: </a:t>
            </a:r>
          </a:p>
          <a:p>
            <a:pPr marL="285750" indent="-285750">
              <a:buFont typeface="Wingdings" charset="2"/>
              <a:buChar char="q"/>
            </a:pPr>
            <a:r>
              <a:rPr lang="en-US" dirty="0">
                <a:latin typeface="Arial"/>
                <a:cs typeface="Arial"/>
              </a:rPr>
              <a:t>The reserved word function</a:t>
            </a:r>
          </a:p>
          <a:p>
            <a:pPr marL="285750" indent="-285750">
              <a:buFont typeface="Wingdings" charset="2"/>
              <a:buChar char="q"/>
            </a:pPr>
            <a:r>
              <a:rPr lang="en-US" dirty="0">
                <a:latin typeface="Arial"/>
                <a:cs typeface="Arial"/>
              </a:rPr>
              <a:t>Since the function returns a result, the name of the output argument followed by the assignment operator =</a:t>
            </a:r>
          </a:p>
          <a:p>
            <a:pPr marL="285750" indent="-285750">
              <a:buFont typeface="Wingdings" charset="2"/>
              <a:buChar char="q"/>
            </a:pPr>
            <a:r>
              <a:rPr lang="en-US" dirty="0">
                <a:latin typeface="Arial"/>
                <a:cs typeface="Arial"/>
              </a:rPr>
              <a:t>The name of the function (this should be the same as the name of the M-file in which this function is stored in order to avoid confusion)</a:t>
            </a:r>
          </a:p>
          <a:p>
            <a:pPr marL="285750" indent="-285750">
              <a:buFont typeface="Wingdings" charset="2"/>
              <a:buChar char="q"/>
            </a:pPr>
            <a:r>
              <a:rPr lang="en-US" dirty="0">
                <a:latin typeface="Arial"/>
                <a:cs typeface="Arial"/>
              </a:rPr>
              <a:t>The input arguments in parentheses (these correspond to the arguments that are passed to the function in the function call)</a:t>
            </a:r>
          </a:p>
          <a:p>
            <a:endParaRPr lang="en-US" dirty="0">
              <a:latin typeface="Arial"/>
              <a:cs typeface="Arial"/>
            </a:endParaRPr>
          </a:p>
          <a:p>
            <a:pPr marL="285750" indent="-285750">
              <a:buFont typeface="Wingdings" charset="2"/>
              <a:buChar char="u"/>
            </a:pPr>
            <a:r>
              <a:rPr lang="en-US" dirty="0">
                <a:latin typeface="Arial"/>
                <a:cs typeface="Arial"/>
              </a:rPr>
              <a:t>A comment that describes what the function does (printed if help is used)</a:t>
            </a:r>
          </a:p>
          <a:p>
            <a:pPr marL="285750" indent="-285750">
              <a:buFont typeface="Wingdings" charset="2"/>
              <a:buChar char="u"/>
            </a:pPr>
            <a:endParaRPr lang="en-US" dirty="0">
              <a:latin typeface="Arial"/>
              <a:cs typeface="Arial"/>
            </a:endParaRPr>
          </a:p>
          <a:p>
            <a:pPr marL="285750" indent="-285750">
              <a:buFont typeface="Wingdings" charset="2"/>
              <a:buChar char="u"/>
            </a:pPr>
            <a:r>
              <a:rPr lang="en-US" dirty="0">
                <a:latin typeface="Arial"/>
                <a:cs typeface="Arial"/>
              </a:rPr>
              <a:t>The body of the function, which includes all statements and eventually must assign a value to the output argument</a:t>
            </a:r>
          </a:p>
        </p:txBody>
      </p:sp>
    </p:spTree>
    <p:extLst>
      <p:ext uri="{BB962C8B-B14F-4D97-AF65-F5344CB8AC3E}">
        <p14:creationId xmlns:p14="http://schemas.microsoft.com/office/powerpoint/2010/main" val="12991193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15289"/>
            <a:ext cx="8610600" cy="5909311"/>
          </a:xfrm>
          <a:prstGeom prst="rect">
            <a:avLst/>
          </a:prstGeom>
          <a:noFill/>
        </p:spPr>
        <p:txBody>
          <a:bodyPr wrap="square" rtlCol="0">
            <a:spAutoFit/>
          </a:bodyPr>
          <a:lstStyle/>
          <a:p>
            <a:r>
              <a:rPr lang="en-US" dirty="0"/>
              <a:t>General form of a function definition for a function that calculates and returns one value looks like: </a:t>
            </a:r>
          </a:p>
          <a:p>
            <a:endParaRPr lang="en-US" dirty="0"/>
          </a:p>
          <a:p>
            <a:r>
              <a:rPr lang="en-US" dirty="0" err="1">
                <a:solidFill>
                  <a:srgbClr val="FF6600"/>
                </a:solidFill>
              </a:rPr>
              <a:t>functionname.m</a:t>
            </a:r>
            <a:endParaRPr lang="en-US" dirty="0">
              <a:solidFill>
                <a:srgbClr val="FF6600"/>
              </a:solidFill>
            </a:endParaRPr>
          </a:p>
          <a:p>
            <a:endParaRPr lang="en-US" dirty="0">
              <a:solidFill>
                <a:srgbClr val="FF6600"/>
              </a:solidFill>
            </a:endParaRPr>
          </a:p>
          <a:p>
            <a:r>
              <a:rPr lang="en-US" dirty="0">
                <a:solidFill>
                  <a:srgbClr val="FF6600"/>
                </a:solidFill>
              </a:rPr>
              <a:t>function </a:t>
            </a:r>
            <a:r>
              <a:rPr lang="en-US" dirty="0" err="1">
                <a:solidFill>
                  <a:srgbClr val="FF6600"/>
                </a:solidFill>
              </a:rPr>
              <a:t>outputargument</a:t>
            </a:r>
            <a:r>
              <a:rPr lang="en-US" dirty="0">
                <a:solidFill>
                  <a:srgbClr val="FF6600"/>
                </a:solidFill>
              </a:rPr>
              <a:t> = function(input arguments)</a:t>
            </a:r>
          </a:p>
          <a:p>
            <a:r>
              <a:rPr lang="en-US" dirty="0">
                <a:solidFill>
                  <a:srgbClr val="FF6600"/>
                </a:solidFill>
              </a:rPr>
              <a:t>% Comment describing the function</a:t>
            </a:r>
          </a:p>
          <a:p>
            <a:r>
              <a:rPr lang="en-US" dirty="0">
                <a:solidFill>
                  <a:srgbClr val="FF6600"/>
                </a:solidFill>
              </a:rPr>
              <a:t>Statements here: these must include assigning a value to the output argument</a:t>
            </a:r>
          </a:p>
          <a:p>
            <a:endParaRPr lang="en-US" dirty="0">
              <a:solidFill>
                <a:srgbClr val="000000"/>
              </a:solidFill>
            </a:endParaRPr>
          </a:p>
          <a:p>
            <a:r>
              <a:rPr lang="en-US" dirty="0">
                <a:solidFill>
                  <a:srgbClr val="000000"/>
                </a:solidFill>
              </a:rPr>
              <a:t>E.g. The function </a:t>
            </a:r>
            <a:r>
              <a:rPr lang="en-US" dirty="0" err="1">
                <a:solidFill>
                  <a:srgbClr val="000000"/>
                </a:solidFill>
              </a:rPr>
              <a:t>calcarea</a:t>
            </a:r>
            <a:r>
              <a:rPr lang="en-US" dirty="0">
                <a:solidFill>
                  <a:srgbClr val="000000"/>
                </a:solidFill>
              </a:rPr>
              <a:t>, which calculates and returns the area of a circle, is stored in a file called </a:t>
            </a:r>
            <a:r>
              <a:rPr lang="en-US" dirty="0" err="1">
                <a:solidFill>
                  <a:srgbClr val="000000"/>
                </a:solidFill>
              </a:rPr>
              <a:t>calcarea.m</a:t>
            </a:r>
            <a:endParaRPr lang="en-US" dirty="0">
              <a:solidFill>
                <a:srgbClr val="000000"/>
              </a:solidFill>
            </a:endParaRPr>
          </a:p>
          <a:p>
            <a:endParaRPr lang="en-US" dirty="0">
              <a:solidFill>
                <a:srgbClr val="000000"/>
              </a:solidFill>
            </a:endParaRPr>
          </a:p>
          <a:p>
            <a:r>
              <a:rPr lang="en-US" dirty="0" err="1">
                <a:solidFill>
                  <a:srgbClr val="FF0000"/>
                </a:solidFill>
              </a:rPr>
              <a:t>calcarea</a:t>
            </a:r>
            <a:r>
              <a:rPr lang="en-US" dirty="0" err="1">
                <a:solidFill>
                  <a:srgbClr val="000000"/>
                </a:solidFill>
              </a:rPr>
              <a:t>.m</a:t>
            </a:r>
            <a:endParaRPr lang="en-US" dirty="0">
              <a:solidFill>
                <a:srgbClr val="000000"/>
              </a:solidFill>
            </a:endParaRPr>
          </a:p>
          <a:p>
            <a:endParaRPr lang="en-US" dirty="0">
              <a:solidFill>
                <a:srgbClr val="000000"/>
              </a:solidFill>
            </a:endParaRPr>
          </a:p>
          <a:p>
            <a:r>
              <a:rPr lang="en-US" dirty="0">
                <a:solidFill>
                  <a:srgbClr val="000000"/>
                </a:solidFill>
              </a:rPr>
              <a:t>function area = </a:t>
            </a:r>
            <a:r>
              <a:rPr lang="en-US" dirty="0" err="1">
                <a:solidFill>
                  <a:srgbClr val="FF0000"/>
                </a:solidFill>
              </a:rPr>
              <a:t>calcarea</a:t>
            </a:r>
            <a:r>
              <a:rPr lang="en-US" dirty="0">
                <a:solidFill>
                  <a:srgbClr val="000000"/>
                </a:solidFill>
              </a:rPr>
              <a:t>(rad)</a:t>
            </a:r>
          </a:p>
          <a:p>
            <a:r>
              <a:rPr lang="en-US" dirty="0">
                <a:solidFill>
                  <a:schemeClr val="bg1">
                    <a:lumMod val="50000"/>
                  </a:schemeClr>
                </a:solidFill>
              </a:rPr>
              <a:t>% This function calculates the area of a circle</a:t>
            </a:r>
          </a:p>
          <a:p>
            <a:r>
              <a:rPr lang="en-US" dirty="0">
                <a:solidFill>
                  <a:srgbClr val="000000"/>
                </a:solidFill>
              </a:rPr>
              <a:t>area = pi*rad*rad;</a:t>
            </a:r>
          </a:p>
          <a:p>
            <a:endParaRPr lang="en-US" dirty="0">
              <a:solidFill>
                <a:srgbClr val="000000"/>
              </a:solidFill>
            </a:endParaRPr>
          </a:p>
          <a:p>
            <a:r>
              <a:rPr lang="en-US" dirty="0">
                <a:solidFill>
                  <a:srgbClr val="000000"/>
                </a:solidFill>
              </a:rPr>
              <a:t>Function details can be displayed in the Command Window using</a:t>
            </a:r>
          </a:p>
          <a:p>
            <a:r>
              <a:rPr lang="en-US" dirty="0">
                <a:solidFill>
                  <a:srgbClr val="000000"/>
                </a:solidFill>
              </a:rPr>
              <a:t>&gt;&gt; type </a:t>
            </a:r>
            <a:r>
              <a:rPr lang="en-US" dirty="0" err="1">
                <a:solidFill>
                  <a:srgbClr val="000000"/>
                </a:solidFill>
              </a:rPr>
              <a:t>calcarea</a:t>
            </a:r>
            <a:endParaRPr lang="en-US" dirty="0">
              <a:solidFill>
                <a:srgbClr val="000000"/>
              </a:solidFill>
            </a:endParaRPr>
          </a:p>
          <a:p>
            <a:endParaRPr lang="en-US" dirty="0">
              <a:solidFill>
                <a:srgbClr val="000000"/>
              </a:solidFill>
            </a:endParaRPr>
          </a:p>
        </p:txBody>
      </p:sp>
      <p:sp>
        <p:nvSpPr>
          <p:cNvPr id="3" name="Rectangle 2"/>
          <p:cNvSpPr/>
          <p:nvPr/>
        </p:nvSpPr>
        <p:spPr>
          <a:xfrm>
            <a:off x="381000" y="4225289"/>
            <a:ext cx="4495800" cy="1066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a:stCxn id="6" idx="1"/>
          </p:cNvCxnSpPr>
          <p:nvPr/>
        </p:nvCxnSpPr>
        <p:spPr>
          <a:xfrm flipH="1">
            <a:off x="3124200" y="4213621"/>
            <a:ext cx="3048000" cy="240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172200" y="3844289"/>
            <a:ext cx="2438400" cy="738664"/>
          </a:xfrm>
          <a:prstGeom prst="rect">
            <a:avLst/>
          </a:prstGeom>
          <a:noFill/>
        </p:spPr>
        <p:txBody>
          <a:bodyPr wrap="square" rtlCol="0">
            <a:spAutoFit/>
          </a:bodyPr>
          <a:lstStyle/>
          <a:p>
            <a:r>
              <a:rPr lang="en-US" sz="1400" i="1" dirty="0"/>
              <a:t>Radius value passed to function to the input argument in the header</a:t>
            </a:r>
          </a:p>
        </p:txBody>
      </p:sp>
      <p:cxnSp>
        <p:nvCxnSpPr>
          <p:cNvPr id="7" name="Straight Arrow Connector 6"/>
          <p:cNvCxnSpPr>
            <a:stCxn id="10" idx="1"/>
          </p:cNvCxnSpPr>
          <p:nvPr/>
        </p:nvCxnSpPr>
        <p:spPr>
          <a:xfrm flipH="1" flipV="1">
            <a:off x="2286000" y="4987289"/>
            <a:ext cx="3810000" cy="330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0" y="4758689"/>
            <a:ext cx="2438400" cy="523220"/>
          </a:xfrm>
          <a:prstGeom prst="rect">
            <a:avLst/>
          </a:prstGeom>
          <a:noFill/>
        </p:spPr>
        <p:txBody>
          <a:bodyPr wrap="square" rtlCol="0">
            <a:spAutoFit/>
          </a:bodyPr>
          <a:lstStyle/>
          <a:p>
            <a:r>
              <a:rPr lang="en-US" sz="1400" i="1" dirty="0"/>
              <a:t>Function calculates area and stores it in output argument</a:t>
            </a:r>
          </a:p>
        </p:txBody>
      </p:sp>
    </p:spTree>
    <p:extLst>
      <p:ext uri="{BB962C8B-B14F-4D97-AF65-F5344CB8AC3E}">
        <p14:creationId xmlns:p14="http://schemas.microsoft.com/office/powerpoint/2010/main" val="1080622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or Limitations</a:t>
            </a:r>
          </a:p>
        </p:txBody>
      </p:sp>
      <p:sp>
        <p:nvSpPr>
          <p:cNvPr id="3" name="TextBox 2"/>
          <p:cNvSpPr txBox="1"/>
          <p:nvPr/>
        </p:nvSpPr>
        <p:spPr>
          <a:xfrm>
            <a:off x="914400" y="1447800"/>
            <a:ext cx="7391400" cy="2031325"/>
          </a:xfrm>
          <a:prstGeom prst="rect">
            <a:avLst/>
          </a:prstGeom>
          <a:noFill/>
        </p:spPr>
        <p:txBody>
          <a:bodyPr wrap="square" rtlCol="0">
            <a:spAutoFit/>
          </a:bodyPr>
          <a:lstStyle/>
          <a:p>
            <a:pPr marL="285750" indent="-285750" algn="just">
              <a:buFont typeface="Arial"/>
              <a:buChar char="•"/>
            </a:pPr>
            <a:r>
              <a:rPr lang="en-US" dirty="0">
                <a:latin typeface="Arial"/>
                <a:cs typeface="Arial"/>
              </a:rPr>
              <a:t>Uses lots of memory and hard to use with slow computers</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Real-time computing an issue</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Expensive license </a:t>
            </a:r>
          </a:p>
          <a:p>
            <a:pPr algn="just"/>
            <a:r>
              <a:rPr lang="en-US" dirty="0">
                <a:latin typeface="Arial"/>
                <a:cs typeface="Arial"/>
              </a:rPr>
              <a:t>A free alternative, compatible with MATLAB – Octave</a:t>
            </a:r>
          </a:p>
          <a:p>
            <a:pPr algn="just"/>
            <a:r>
              <a:rPr lang="en-US" dirty="0">
                <a:latin typeface="Arial"/>
                <a:cs typeface="Arial"/>
                <a:hlinkClick r:id="rId2"/>
              </a:rPr>
              <a:t>https://www.gnu.org/software/octave/</a:t>
            </a:r>
            <a:r>
              <a:rPr lang="en-US" dirty="0">
                <a:latin typeface="Arial"/>
                <a:cs typeface="Arial"/>
              </a:rPr>
              <a:t> </a:t>
            </a:r>
          </a:p>
        </p:txBody>
      </p:sp>
      <p:pic>
        <p:nvPicPr>
          <p:cNvPr id="4" name="Picture 3"/>
          <p:cNvPicPr>
            <a:picLocks noChangeAspect="1"/>
          </p:cNvPicPr>
          <p:nvPr/>
        </p:nvPicPr>
        <p:blipFill>
          <a:blip r:embed="rId3"/>
          <a:stretch>
            <a:fillRect/>
          </a:stretch>
        </p:blipFill>
        <p:spPr>
          <a:xfrm>
            <a:off x="1905000" y="3614927"/>
            <a:ext cx="5562600" cy="3026055"/>
          </a:xfrm>
          <a:prstGeom prst="rect">
            <a:avLst/>
          </a:prstGeom>
        </p:spPr>
      </p:pic>
      <p:pic>
        <p:nvPicPr>
          <p:cNvPr id="5" name="Picture 4"/>
          <p:cNvPicPr>
            <a:picLocks noChangeAspect="1"/>
          </p:cNvPicPr>
          <p:nvPr/>
        </p:nvPicPr>
        <p:blipFill>
          <a:blip r:embed="rId4"/>
          <a:stretch>
            <a:fillRect/>
          </a:stretch>
        </p:blipFill>
        <p:spPr>
          <a:xfrm>
            <a:off x="6553200" y="2819400"/>
            <a:ext cx="609600" cy="609600"/>
          </a:xfrm>
          <a:prstGeom prst="rect">
            <a:avLst/>
          </a:prstGeom>
        </p:spPr>
      </p:pic>
    </p:spTree>
    <p:extLst>
      <p:ext uri="{BB962C8B-B14F-4D97-AF65-F5344CB8AC3E}">
        <p14:creationId xmlns:p14="http://schemas.microsoft.com/office/powerpoint/2010/main" val="3113108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7772400" cy="6001644"/>
          </a:xfrm>
          <a:prstGeom prst="rect">
            <a:avLst/>
          </a:prstGeom>
          <a:noFill/>
        </p:spPr>
        <p:txBody>
          <a:bodyPr wrap="square" rtlCol="0">
            <a:spAutoFit/>
          </a:bodyPr>
          <a:lstStyle/>
          <a:p>
            <a:r>
              <a:rPr lang="en-US" sz="1600" u="sng" dirty="0"/>
              <a:t>Various ways to call a function: </a:t>
            </a:r>
          </a:p>
          <a:p>
            <a:endParaRPr lang="en-US" sz="1600" dirty="0"/>
          </a:p>
          <a:p>
            <a:r>
              <a:rPr lang="en-US" sz="1600" dirty="0"/>
              <a:t>&gt;&gt; </a:t>
            </a:r>
            <a:r>
              <a:rPr lang="en-US" sz="1600" dirty="0" err="1"/>
              <a:t>calcarea</a:t>
            </a:r>
            <a:r>
              <a:rPr lang="en-US" sz="1600" dirty="0"/>
              <a:t>(4)</a:t>
            </a:r>
          </a:p>
          <a:p>
            <a:r>
              <a:rPr lang="en-US" sz="1600" dirty="0" err="1"/>
              <a:t>ans</a:t>
            </a:r>
            <a:r>
              <a:rPr lang="en-US" sz="1600" dirty="0"/>
              <a:t> = </a:t>
            </a:r>
          </a:p>
          <a:p>
            <a:r>
              <a:rPr lang="en-US" sz="1600" dirty="0"/>
              <a:t>	50.2655</a:t>
            </a:r>
          </a:p>
          <a:p>
            <a:endParaRPr lang="en-US" sz="1600" dirty="0"/>
          </a:p>
          <a:p>
            <a:r>
              <a:rPr lang="en-US" sz="1600" dirty="0"/>
              <a:t>&gt;&gt; area = </a:t>
            </a:r>
            <a:r>
              <a:rPr lang="en-US" sz="1600" dirty="0" err="1"/>
              <a:t>calcarea</a:t>
            </a:r>
            <a:r>
              <a:rPr lang="en-US" sz="1600" dirty="0"/>
              <a:t>(5)</a:t>
            </a:r>
          </a:p>
          <a:p>
            <a:r>
              <a:rPr lang="en-US" sz="1600" dirty="0"/>
              <a:t>area = </a:t>
            </a:r>
          </a:p>
          <a:p>
            <a:r>
              <a:rPr lang="en-US" sz="1600" dirty="0"/>
              <a:t>	78.5398</a:t>
            </a:r>
          </a:p>
          <a:p>
            <a:endParaRPr lang="en-US" sz="1600" dirty="0"/>
          </a:p>
          <a:p>
            <a:r>
              <a:rPr lang="en-US" sz="1600" dirty="0"/>
              <a:t>&gt;&gt; </a:t>
            </a:r>
            <a:r>
              <a:rPr lang="en-US" sz="1600" dirty="0" err="1"/>
              <a:t>myarea</a:t>
            </a:r>
            <a:r>
              <a:rPr lang="en-US" sz="1600" dirty="0"/>
              <a:t> = </a:t>
            </a:r>
            <a:r>
              <a:rPr lang="en-US" sz="1600" dirty="0" err="1"/>
              <a:t>calcarea</a:t>
            </a:r>
            <a:r>
              <a:rPr lang="en-US" sz="1600" dirty="0"/>
              <a:t>(6)</a:t>
            </a:r>
          </a:p>
          <a:p>
            <a:r>
              <a:rPr lang="en-US" sz="1600" dirty="0" err="1"/>
              <a:t>myarea</a:t>
            </a:r>
            <a:r>
              <a:rPr lang="en-US" sz="1600" dirty="0"/>
              <a:t> = </a:t>
            </a:r>
          </a:p>
          <a:p>
            <a:r>
              <a:rPr lang="en-US" sz="1600" dirty="0"/>
              <a:t>	113.0973</a:t>
            </a:r>
          </a:p>
          <a:p>
            <a:endParaRPr lang="en-US" sz="1600" dirty="0"/>
          </a:p>
          <a:p>
            <a:r>
              <a:rPr lang="en-US" sz="1600" dirty="0"/>
              <a:t>&gt;&gt; </a:t>
            </a:r>
            <a:r>
              <a:rPr lang="en-US" sz="1600" dirty="0" err="1"/>
              <a:t>disp</a:t>
            </a:r>
            <a:r>
              <a:rPr lang="en-US" sz="1600" dirty="0"/>
              <a:t>(</a:t>
            </a:r>
            <a:r>
              <a:rPr lang="en-US" sz="1600" dirty="0" err="1"/>
              <a:t>calcarea</a:t>
            </a:r>
            <a:r>
              <a:rPr lang="en-US" sz="1600" dirty="0"/>
              <a:t>(4))</a:t>
            </a:r>
          </a:p>
          <a:p>
            <a:r>
              <a:rPr lang="en-US" sz="1600" dirty="0"/>
              <a:t>	50.2655</a:t>
            </a:r>
          </a:p>
          <a:p>
            <a:endParaRPr lang="en-US" sz="1600" dirty="0"/>
          </a:p>
          <a:p>
            <a:r>
              <a:rPr lang="en-US" sz="1600" dirty="0"/>
              <a:t>&gt;&gt; </a:t>
            </a:r>
            <a:r>
              <a:rPr lang="en-US" sz="1600" dirty="0" err="1"/>
              <a:t>fprintf</a:t>
            </a:r>
            <a:r>
              <a:rPr lang="en-US" sz="1600" dirty="0"/>
              <a:t>(‘The area is %.1f\n’, </a:t>
            </a:r>
            <a:r>
              <a:rPr lang="en-US" sz="1600" dirty="0" err="1"/>
              <a:t>calcarea</a:t>
            </a:r>
            <a:r>
              <a:rPr lang="en-US" sz="1600" dirty="0"/>
              <a:t>(4))</a:t>
            </a:r>
          </a:p>
          <a:p>
            <a:r>
              <a:rPr lang="en-US" sz="1600" dirty="0"/>
              <a:t>The area is 50.3</a:t>
            </a:r>
          </a:p>
          <a:p>
            <a:endParaRPr lang="en-US" sz="1600" dirty="0"/>
          </a:p>
          <a:p>
            <a:r>
              <a:rPr lang="en-US" sz="1600" dirty="0"/>
              <a:t>Using help, it can display the contiguous block of comments under the function header</a:t>
            </a:r>
          </a:p>
          <a:p>
            <a:r>
              <a:rPr lang="en-US" sz="1600" dirty="0"/>
              <a:t>&gt;&gt; help </a:t>
            </a:r>
            <a:r>
              <a:rPr lang="en-US" sz="1600" dirty="0" err="1"/>
              <a:t>calcarea</a:t>
            </a:r>
            <a:endParaRPr lang="en-US" sz="1600" dirty="0"/>
          </a:p>
          <a:p>
            <a:r>
              <a:rPr lang="en-US" sz="1600" dirty="0"/>
              <a:t>     This function calculates the area of a circle</a:t>
            </a:r>
          </a:p>
          <a:p>
            <a:endParaRPr lang="en-US" sz="1600" dirty="0"/>
          </a:p>
        </p:txBody>
      </p:sp>
    </p:spTree>
    <p:extLst>
      <p:ext uri="{BB962C8B-B14F-4D97-AF65-F5344CB8AC3E}">
        <p14:creationId xmlns:p14="http://schemas.microsoft.com/office/powerpoint/2010/main" val="1627990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4419600"/>
            <a:ext cx="4419600" cy="8382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990600" y="685800"/>
            <a:ext cx="7391400" cy="4770537"/>
          </a:xfrm>
          <a:prstGeom prst="rect">
            <a:avLst/>
          </a:prstGeom>
          <a:noFill/>
        </p:spPr>
        <p:txBody>
          <a:bodyPr wrap="square" rtlCol="0">
            <a:spAutoFit/>
          </a:bodyPr>
          <a:lstStyle/>
          <a:p>
            <a:r>
              <a:rPr lang="en-US" sz="1600" dirty="0"/>
              <a:t>One can also call a function from a script. E.g. </a:t>
            </a:r>
          </a:p>
          <a:p>
            <a:endParaRPr lang="en-US" sz="1600" dirty="0"/>
          </a:p>
          <a:p>
            <a:r>
              <a:rPr lang="en-US" sz="1600" dirty="0"/>
              <a:t>script3.m</a:t>
            </a:r>
          </a:p>
          <a:p>
            <a:endParaRPr lang="en-US" sz="1600" dirty="0"/>
          </a:p>
          <a:p>
            <a:r>
              <a:rPr lang="en-US" sz="1600" dirty="0">
                <a:solidFill>
                  <a:schemeClr val="bg1">
                    <a:lumMod val="50000"/>
                  </a:schemeClr>
                </a:solidFill>
              </a:rPr>
              <a:t>% This script calculates the area of a circle</a:t>
            </a:r>
          </a:p>
          <a:p>
            <a:r>
              <a:rPr lang="en-US" sz="1600" dirty="0">
                <a:solidFill>
                  <a:schemeClr val="bg1">
                    <a:lumMod val="50000"/>
                  </a:schemeClr>
                </a:solidFill>
              </a:rPr>
              <a:t>% It prompts the user for the radius</a:t>
            </a:r>
          </a:p>
          <a:p>
            <a:r>
              <a:rPr lang="en-US" sz="1600" dirty="0"/>
              <a:t>radius = input(‘Please enter the radius: ‘);</a:t>
            </a:r>
          </a:p>
          <a:p>
            <a:r>
              <a:rPr lang="en-US" sz="1600" dirty="0">
                <a:solidFill>
                  <a:schemeClr val="bg1">
                    <a:lumMod val="50000"/>
                  </a:schemeClr>
                </a:solidFill>
              </a:rPr>
              <a:t>% It then calls our previously created function to calculate the </a:t>
            </a:r>
          </a:p>
          <a:p>
            <a:r>
              <a:rPr lang="en-US" sz="1600" dirty="0">
                <a:solidFill>
                  <a:schemeClr val="bg1">
                    <a:lumMod val="50000"/>
                  </a:schemeClr>
                </a:solidFill>
              </a:rPr>
              <a:t>% area and then prints the result</a:t>
            </a:r>
          </a:p>
          <a:p>
            <a:r>
              <a:rPr lang="en-US" sz="1600" dirty="0">
                <a:solidFill>
                  <a:srgbClr val="FF0000"/>
                </a:solidFill>
              </a:rPr>
              <a:t>area = </a:t>
            </a:r>
            <a:r>
              <a:rPr lang="en-US" sz="1600" dirty="0" err="1">
                <a:solidFill>
                  <a:srgbClr val="FF0000"/>
                </a:solidFill>
              </a:rPr>
              <a:t>calcarea</a:t>
            </a:r>
            <a:r>
              <a:rPr lang="en-US" sz="1600" dirty="0">
                <a:solidFill>
                  <a:srgbClr val="FF0000"/>
                </a:solidFill>
              </a:rPr>
              <a:t>(radius);</a:t>
            </a:r>
          </a:p>
          <a:p>
            <a:r>
              <a:rPr lang="en-US" sz="1600" dirty="0" err="1"/>
              <a:t>fprintf</a:t>
            </a:r>
            <a:r>
              <a:rPr lang="en-US" sz="1600" dirty="0"/>
              <a:t>(‘For a circle with a radius of %.2f,’,radius)</a:t>
            </a:r>
          </a:p>
          <a:p>
            <a:r>
              <a:rPr lang="en-US" sz="1600" dirty="0" err="1"/>
              <a:t>fprintf</a:t>
            </a:r>
            <a:r>
              <a:rPr lang="en-US" sz="1600" dirty="0"/>
              <a:t>(‘the area is %.2f\</a:t>
            </a:r>
            <a:r>
              <a:rPr lang="en-US" sz="1600" dirty="0" err="1"/>
              <a:t>n’,area</a:t>
            </a:r>
            <a:r>
              <a:rPr lang="en-US" sz="1600" dirty="0"/>
              <a:t>)</a:t>
            </a:r>
          </a:p>
          <a:p>
            <a:endParaRPr lang="en-US" sz="1600" dirty="0"/>
          </a:p>
          <a:p>
            <a:endParaRPr lang="en-US" sz="1600" dirty="0"/>
          </a:p>
          <a:p>
            <a:r>
              <a:rPr lang="en-US" sz="1600" dirty="0"/>
              <a:t>Running this script will produce the following output: </a:t>
            </a:r>
          </a:p>
          <a:p>
            <a:r>
              <a:rPr lang="en-US" sz="1600" dirty="0"/>
              <a:t>&gt;&gt; script3</a:t>
            </a:r>
          </a:p>
          <a:p>
            <a:r>
              <a:rPr lang="en-US" sz="1600" dirty="0"/>
              <a:t>Please enter the radius: 5</a:t>
            </a:r>
          </a:p>
          <a:p>
            <a:r>
              <a:rPr lang="en-US" sz="1600" dirty="0"/>
              <a:t>For a circle with a radius of 5.00, the area is 78.54</a:t>
            </a:r>
          </a:p>
          <a:p>
            <a:endParaRPr lang="en-US" sz="1600" dirty="0"/>
          </a:p>
        </p:txBody>
      </p:sp>
      <p:sp>
        <p:nvSpPr>
          <p:cNvPr id="3" name="Rectangle 2"/>
          <p:cNvSpPr/>
          <p:nvPr/>
        </p:nvSpPr>
        <p:spPr>
          <a:xfrm>
            <a:off x="914400" y="1676400"/>
            <a:ext cx="5334000" cy="2133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954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457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latin typeface="Arial"/>
                <a:cs typeface="Arial"/>
              </a:rPr>
              <a:t>Passing multiple arguments</a:t>
            </a:r>
          </a:p>
        </p:txBody>
      </p:sp>
      <p:sp>
        <p:nvSpPr>
          <p:cNvPr id="3" name="TextBox 2"/>
          <p:cNvSpPr txBox="1"/>
          <p:nvPr/>
        </p:nvSpPr>
        <p:spPr>
          <a:xfrm>
            <a:off x="1143000" y="1219200"/>
            <a:ext cx="7010400" cy="3785652"/>
          </a:xfrm>
          <a:prstGeom prst="rect">
            <a:avLst/>
          </a:prstGeom>
          <a:noFill/>
        </p:spPr>
        <p:txBody>
          <a:bodyPr wrap="square" rtlCol="0">
            <a:spAutoFit/>
          </a:bodyPr>
          <a:lstStyle/>
          <a:p>
            <a:r>
              <a:rPr lang="en-US" sz="1600" dirty="0"/>
              <a:t>E.g. To calculate the volume of a cone</a:t>
            </a:r>
          </a:p>
          <a:p>
            <a:endParaRPr lang="en-US" sz="1600" dirty="0"/>
          </a:p>
          <a:p>
            <a:r>
              <a:rPr lang="en-US" sz="1600" dirty="0" err="1"/>
              <a:t>conevol.m</a:t>
            </a:r>
            <a:endParaRPr lang="en-US" sz="1600" dirty="0"/>
          </a:p>
          <a:p>
            <a:endParaRPr lang="en-US" sz="1600" dirty="0"/>
          </a:p>
          <a:p>
            <a:r>
              <a:rPr lang="en-US" sz="1600" dirty="0"/>
              <a:t>function </a:t>
            </a:r>
            <a:r>
              <a:rPr lang="en-US" sz="1600" dirty="0" err="1"/>
              <a:t>outarg</a:t>
            </a:r>
            <a:r>
              <a:rPr lang="en-US" sz="1600" dirty="0"/>
              <a:t> = </a:t>
            </a:r>
            <a:r>
              <a:rPr lang="en-US" sz="1600" dirty="0" err="1"/>
              <a:t>conevol</a:t>
            </a:r>
            <a:r>
              <a:rPr lang="en-US" sz="1600" dirty="0"/>
              <a:t>(</a:t>
            </a:r>
            <a:r>
              <a:rPr lang="en-US" sz="1600" dirty="0">
                <a:solidFill>
                  <a:srgbClr val="FF0000"/>
                </a:solidFill>
              </a:rPr>
              <a:t>radius</a:t>
            </a:r>
            <a:r>
              <a:rPr lang="en-US" sz="1600" dirty="0"/>
              <a:t>, </a:t>
            </a:r>
            <a:r>
              <a:rPr lang="en-US" sz="1600" dirty="0">
                <a:solidFill>
                  <a:srgbClr val="FF0000"/>
                </a:solidFill>
              </a:rPr>
              <a:t>height</a:t>
            </a:r>
            <a:r>
              <a:rPr lang="en-US" sz="1600" dirty="0"/>
              <a:t>)</a:t>
            </a:r>
          </a:p>
          <a:p>
            <a:r>
              <a:rPr lang="en-US" sz="1600" dirty="0">
                <a:solidFill>
                  <a:schemeClr val="bg1">
                    <a:lumMod val="50000"/>
                  </a:schemeClr>
                </a:solidFill>
              </a:rPr>
              <a:t>% Calculates the volume of a cone</a:t>
            </a:r>
          </a:p>
          <a:p>
            <a:r>
              <a:rPr lang="en-US" sz="1600" dirty="0" err="1"/>
              <a:t>outarg</a:t>
            </a:r>
            <a:r>
              <a:rPr lang="en-US" sz="1600" dirty="0"/>
              <a:t> = (pi/3)*radius*radius*height;</a:t>
            </a:r>
          </a:p>
          <a:p>
            <a:endParaRPr lang="en-US" sz="1600" dirty="0"/>
          </a:p>
          <a:p>
            <a:endParaRPr lang="en-US" sz="1600" dirty="0"/>
          </a:p>
          <a:p>
            <a:r>
              <a:rPr lang="en-US" sz="1600" dirty="0"/>
              <a:t>To call this function, e.g. type in Command Window </a:t>
            </a:r>
          </a:p>
          <a:p>
            <a:r>
              <a:rPr lang="en-US" sz="1600" dirty="0"/>
              <a:t>&gt;&gt; </a:t>
            </a:r>
            <a:r>
              <a:rPr lang="en-US" sz="1600" dirty="0" err="1"/>
              <a:t>conevol</a:t>
            </a:r>
            <a:r>
              <a:rPr lang="en-US" sz="1600" dirty="0"/>
              <a:t>(</a:t>
            </a:r>
            <a:r>
              <a:rPr lang="en-US" sz="1600" dirty="0">
                <a:solidFill>
                  <a:srgbClr val="FF0000"/>
                </a:solidFill>
              </a:rPr>
              <a:t>4</a:t>
            </a:r>
            <a:r>
              <a:rPr lang="en-US" sz="1600" dirty="0"/>
              <a:t>, </a:t>
            </a:r>
            <a:r>
              <a:rPr lang="en-US" sz="1600" dirty="0">
                <a:solidFill>
                  <a:srgbClr val="FF0000"/>
                </a:solidFill>
              </a:rPr>
              <a:t>6.1</a:t>
            </a:r>
            <a:r>
              <a:rPr lang="en-US" sz="1600" dirty="0"/>
              <a:t>)</a:t>
            </a:r>
          </a:p>
          <a:p>
            <a:r>
              <a:rPr lang="en-US" sz="1600" dirty="0" err="1"/>
              <a:t>ans</a:t>
            </a:r>
            <a:r>
              <a:rPr lang="en-US" sz="1600" dirty="0"/>
              <a:t> = </a:t>
            </a:r>
          </a:p>
          <a:p>
            <a:r>
              <a:rPr lang="en-US" sz="1600" dirty="0"/>
              <a:t>	102.2065</a:t>
            </a:r>
          </a:p>
          <a:p>
            <a:endParaRPr lang="en-US" sz="1600" dirty="0"/>
          </a:p>
          <a:p>
            <a:endParaRPr lang="en-US" sz="1600" dirty="0"/>
          </a:p>
        </p:txBody>
      </p:sp>
      <p:sp>
        <p:nvSpPr>
          <p:cNvPr id="5" name="Rectangle 4"/>
          <p:cNvSpPr/>
          <p:nvPr/>
        </p:nvSpPr>
        <p:spPr>
          <a:xfrm>
            <a:off x="1143000" y="2133600"/>
            <a:ext cx="3581400" cy="1066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029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019800"/>
            <a:ext cx="4419600" cy="228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1143000" y="609600"/>
            <a:ext cx="7010400" cy="5755423"/>
          </a:xfrm>
          <a:prstGeom prst="rect">
            <a:avLst/>
          </a:prstGeom>
          <a:noFill/>
        </p:spPr>
        <p:txBody>
          <a:bodyPr wrap="square" rtlCol="0">
            <a:spAutoFit/>
          </a:bodyPr>
          <a:lstStyle/>
          <a:p>
            <a:r>
              <a:rPr lang="en-US" sz="1600" dirty="0"/>
              <a:t>E.g. To calculate the total material cost to cover a cylinder – requires calculation of total surface area of a cylinder, and calculation of total cost</a:t>
            </a:r>
          </a:p>
          <a:p>
            <a:endParaRPr lang="en-US" sz="1600" dirty="0"/>
          </a:p>
          <a:p>
            <a:r>
              <a:rPr lang="en-US" sz="1600" dirty="0" err="1"/>
              <a:t>cylcost.m</a:t>
            </a:r>
            <a:endParaRPr lang="en-US" sz="1600" dirty="0"/>
          </a:p>
          <a:p>
            <a:endParaRPr lang="en-US" sz="1600" dirty="0"/>
          </a:p>
          <a:p>
            <a:r>
              <a:rPr lang="en-US" sz="1600" dirty="0"/>
              <a:t>function </a:t>
            </a:r>
            <a:r>
              <a:rPr lang="en-US" sz="1600" dirty="0" err="1"/>
              <a:t>outcost</a:t>
            </a:r>
            <a:r>
              <a:rPr lang="en-US" sz="1600" dirty="0"/>
              <a:t> = </a:t>
            </a:r>
            <a:r>
              <a:rPr lang="en-US" sz="1600" dirty="0" err="1"/>
              <a:t>cylcost</a:t>
            </a:r>
            <a:r>
              <a:rPr lang="en-US" sz="1600" dirty="0"/>
              <a:t>(radius, height, </a:t>
            </a:r>
            <a:r>
              <a:rPr lang="en-US" sz="1600" dirty="0" err="1"/>
              <a:t>cost_psf</a:t>
            </a:r>
            <a:r>
              <a:rPr lang="en-US" sz="1600" dirty="0"/>
              <a:t>)</a:t>
            </a:r>
          </a:p>
          <a:p>
            <a:r>
              <a:rPr lang="en-US" sz="1600" dirty="0">
                <a:solidFill>
                  <a:schemeClr val="bg1">
                    <a:lumMod val="50000"/>
                  </a:schemeClr>
                </a:solidFill>
              </a:rPr>
              <a:t>% Calculates the cost of constructing a closed cylinder</a:t>
            </a:r>
          </a:p>
          <a:p>
            <a:r>
              <a:rPr lang="en-US" sz="1600" dirty="0">
                <a:solidFill>
                  <a:schemeClr val="bg1">
                    <a:lumMod val="50000"/>
                  </a:schemeClr>
                </a:solidFill>
              </a:rPr>
              <a:t>% The radius and height are in inches</a:t>
            </a:r>
          </a:p>
          <a:p>
            <a:r>
              <a:rPr lang="en-US" sz="1600" dirty="0">
                <a:solidFill>
                  <a:schemeClr val="bg1">
                    <a:lumMod val="50000"/>
                  </a:schemeClr>
                </a:solidFill>
              </a:rPr>
              <a:t>% The cost is per square foot</a:t>
            </a:r>
          </a:p>
          <a:p>
            <a:r>
              <a:rPr lang="en-US" sz="1600" dirty="0">
                <a:solidFill>
                  <a:schemeClr val="bg1">
                    <a:lumMod val="50000"/>
                  </a:schemeClr>
                </a:solidFill>
              </a:rPr>
              <a:t>% Calculates surface area in square inches</a:t>
            </a:r>
          </a:p>
          <a:p>
            <a:r>
              <a:rPr lang="en-US" sz="1600" dirty="0" err="1"/>
              <a:t>surf_area</a:t>
            </a:r>
            <a:r>
              <a:rPr lang="en-US" sz="1600" dirty="0"/>
              <a:t> = (2*pi*radius*height)+(2*pi*radius^2);</a:t>
            </a:r>
          </a:p>
          <a:p>
            <a:r>
              <a:rPr lang="en-US" sz="1600" dirty="0">
                <a:solidFill>
                  <a:schemeClr val="bg1">
                    <a:lumMod val="50000"/>
                  </a:schemeClr>
                </a:solidFill>
              </a:rPr>
              <a:t>% Convert surface area in square feet and round up</a:t>
            </a:r>
          </a:p>
          <a:p>
            <a:r>
              <a:rPr lang="en-US" sz="1600" dirty="0" err="1"/>
              <a:t>surf_areasf</a:t>
            </a:r>
            <a:r>
              <a:rPr lang="en-US" sz="1600" dirty="0"/>
              <a:t> = ceil(</a:t>
            </a:r>
            <a:r>
              <a:rPr lang="en-US" sz="1600" dirty="0" err="1"/>
              <a:t>surf_area</a:t>
            </a:r>
            <a:r>
              <a:rPr lang="en-US" sz="1600" dirty="0"/>
              <a:t>/144);</a:t>
            </a:r>
          </a:p>
          <a:p>
            <a:r>
              <a:rPr lang="en-US" sz="1600" dirty="0">
                <a:solidFill>
                  <a:schemeClr val="bg1">
                    <a:lumMod val="50000"/>
                  </a:schemeClr>
                </a:solidFill>
              </a:rPr>
              <a:t>% Calculate cost</a:t>
            </a:r>
          </a:p>
          <a:p>
            <a:r>
              <a:rPr lang="en-US" sz="1600" dirty="0" err="1"/>
              <a:t>outcost</a:t>
            </a:r>
            <a:r>
              <a:rPr lang="en-US" sz="1600" dirty="0"/>
              <a:t> = </a:t>
            </a:r>
            <a:r>
              <a:rPr lang="en-US" sz="1600" dirty="0" err="1"/>
              <a:t>surf_areasf</a:t>
            </a:r>
            <a:r>
              <a:rPr lang="en-US" sz="1600" dirty="0"/>
              <a:t>*</a:t>
            </a:r>
            <a:r>
              <a:rPr lang="en-US" sz="1600" dirty="0" err="1"/>
              <a:t>cost_psf</a:t>
            </a:r>
            <a:r>
              <a:rPr lang="en-US" sz="1600" dirty="0"/>
              <a:t>;</a:t>
            </a:r>
          </a:p>
          <a:p>
            <a:endParaRPr lang="en-US" sz="1600" dirty="0"/>
          </a:p>
          <a:p>
            <a:r>
              <a:rPr lang="en-US" sz="1600" dirty="0"/>
              <a:t>To call this function, e.g. type in Command Window </a:t>
            </a:r>
          </a:p>
          <a:p>
            <a:r>
              <a:rPr lang="en-US" sz="1600" dirty="0"/>
              <a:t>&gt;&gt; </a:t>
            </a:r>
            <a:r>
              <a:rPr lang="en-US" sz="1600" dirty="0" err="1"/>
              <a:t>cylcost</a:t>
            </a:r>
            <a:r>
              <a:rPr lang="en-US" sz="1600" dirty="0"/>
              <a:t>(32, 73, 4.50)</a:t>
            </a:r>
          </a:p>
          <a:p>
            <a:r>
              <a:rPr lang="en-US" sz="1600" dirty="0" err="1"/>
              <a:t>ans</a:t>
            </a:r>
            <a:r>
              <a:rPr lang="en-US" sz="1600" dirty="0"/>
              <a:t> = </a:t>
            </a:r>
          </a:p>
          <a:p>
            <a:r>
              <a:rPr lang="en-US" sz="1600" dirty="0"/>
              <a:t>	661.5000</a:t>
            </a:r>
          </a:p>
          <a:p>
            <a:r>
              <a:rPr lang="en-US" sz="1600" dirty="0"/>
              <a:t>Or </a:t>
            </a:r>
          </a:p>
          <a:p>
            <a:r>
              <a:rPr lang="en-US" sz="1600" dirty="0"/>
              <a:t>&gt;&gt; </a:t>
            </a:r>
            <a:r>
              <a:rPr lang="en-US" sz="1600" dirty="0" err="1"/>
              <a:t>fprintf</a:t>
            </a:r>
            <a:r>
              <a:rPr lang="en-US" sz="1600" dirty="0"/>
              <a:t>(‘The cost would be $%.2f\n’, </a:t>
            </a:r>
            <a:r>
              <a:rPr lang="en-US" sz="1600" dirty="0" err="1"/>
              <a:t>cylcost</a:t>
            </a:r>
            <a:r>
              <a:rPr lang="en-US" sz="1600" dirty="0"/>
              <a:t>(32, 73, 4.50))</a:t>
            </a:r>
          </a:p>
          <a:p>
            <a:r>
              <a:rPr lang="en-US" sz="1600" dirty="0"/>
              <a:t>The cost would be $661.50</a:t>
            </a:r>
          </a:p>
        </p:txBody>
      </p:sp>
      <p:sp>
        <p:nvSpPr>
          <p:cNvPr id="3" name="Rectangle 2"/>
          <p:cNvSpPr/>
          <p:nvPr/>
        </p:nvSpPr>
        <p:spPr>
          <a:xfrm>
            <a:off x="1143000" y="1828800"/>
            <a:ext cx="4648200" cy="25908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1866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2800" b="1" dirty="0">
                <a:latin typeface="Arial" pitchFamily="34" charset="0"/>
                <a:cs typeface="Arial" pitchFamily="34" charset="0"/>
              </a:rPr>
              <a:t>References</a:t>
            </a:r>
          </a:p>
        </p:txBody>
      </p:sp>
      <p:sp>
        <p:nvSpPr>
          <p:cNvPr id="3" name="TextBox 2"/>
          <p:cNvSpPr txBox="1"/>
          <p:nvPr/>
        </p:nvSpPr>
        <p:spPr>
          <a:xfrm>
            <a:off x="685800" y="1066800"/>
            <a:ext cx="7848600" cy="2308324"/>
          </a:xfrm>
          <a:prstGeom prst="rect">
            <a:avLst/>
          </a:prstGeom>
          <a:noFill/>
        </p:spPr>
        <p:txBody>
          <a:bodyPr wrap="square" rtlCol="0">
            <a:spAutoFit/>
          </a:bodyPr>
          <a:lstStyle/>
          <a:p>
            <a:pPr marL="285750" indent="-285750">
              <a:buFont typeface="Arial"/>
              <a:buChar char="•"/>
            </a:pPr>
            <a:r>
              <a:rPr lang="en-GB" dirty="0">
                <a:latin typeface="Arial"/>
                <a:cs typeface="Arial"/>
              </a:rPr>
              <a:t>MATLAB: A Practical Introduction to Programming and Problem Solving, by Stormy </a:t>
            </a:r>
            <a:r>
              <a:rPr lang="en-GB" dirty="0" err="1">
                <a:latin typeface="Arial"/>
                <a:cs typeface="Arial"/>
              </a:rPr>
              <a:t>Attaway</a:t>
            </a:r>
            <a:r>
              <a:rPr lang="en-GB" dirty="0">
                <a:latin typeface="Arial"/>
                <a:cs typeface="Arial"/>
              </a:rPr>
              <a:t>, 2009, Elsevier. </a:t>
            </a:r>
            <a:r>
              <a:rPr lang="en-GB" dirty="0" err="1">
                <a:latin typeface="Arial"/>
                <a:cs typeface="Arial"/>
              </a:rPr>
              <a:t>Chapers</a:t>
            </a:r>
            <a:r>
              <a:rPr lang="en-GB" dirty="0">
                <a:latin typeface="Arial"/>
                <a:cs typeface="Arial"/>
              </a:rPr>
              <a:t> 1-2. </a:t>
            </a:r>
          </a:p>
          <a:p>
            <a:pPr marL="285750" indent="-285750">
              <a:buFont typeface="Arial"/>
              <a:buChar char="•"/>
            </a:pPr>
            <a:endParaRPr lang="en-GB" dirty="0">
              <a:latin typeface="Arial"/>
              <a:cs typeface="Arial"/>
            </a:endParaRPr>
          </a:p>
          <a:p>
            <a:pPr marL="285750" indent="-285750">
              <a:buFont typeface="Arial"/>
              <a:buChar char="•"/>
            </a:pPr>
            <a:r>
              <a:rPr lang="en-US" dirty="0">
                <a:latin typeface="Arial" panose="020B0604020202020204" pitchFamily="34" charset="0"/>
                <a:cs typeface="Arial" panose="020B0604020202020204" pitchFamily="34" charset="0"/>
              </a:rPr>
              <a:t>Engineering Programming C, MATLAB, JAVA, by Mark Austin, David </a:t>
            </a:r>
            <a:r>
              <a:rPr lang="en-US" dirty="0" err="1">
                <a:latin typeface="Arial" panose="020B0604020202020204" pitchFamily="34" charset="0"/>
                <a:cs typeface="Arial" panose="020B0604020202020204" pitchFamily="34" charset="0"/>
              </a:rPr>
              <a:t>Chancogne</a:t>
            </a:r>
            <a:r>
              <a:rPr lang="en-US" dirty="0">
                <a:latin typeface="Arial" panose="020B0604020202020204" pitchFamily="34" charset="0"/>
                <a:cs typeface="Arial" panose="020B0604020202020204" pitchFamily="34" charset="0"/>
              </a:rPr>
              <a:t>, 1999, John Wiley &amp; Sons. Chapter 13. </a:t>
            </a:r>
          </a:p>
          <a:p>
            <a:pPr marL="285750" indent="-285750">
              <a:buFont typeface="Arial"/>
              <a:buChar char="•"/>
            </a:pPr>
            <a:endParaRPr 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887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GB" sz="4000" b="1" dirty="0"/>
              <a:t>Key points and summary</a:t>
            </a:r>
          </a:p>
        </p:txBody>
      </p:sp>
      <p:sp>
        <p:nvSpPr>
          <p:cNvPr id="3" name="TextBox 2"/>
          <p:cNvSpPr txBox="1"/>
          <p:nvPr/>
        </p:nvSpPr>
        <p:spPr>
          <a:xfrm>
            <a:off x="685800" y="1371600"/>
            <a:ext cx="7848600" cy="1631216"/>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Arial"/>
                <a:cs typeface="Arial"/>
              </a:rPr>
              <a:t>Introduction to operating and programming in MATLAB </a:t>
            </a:r>
          </a:p>
          <a:p>
            <a:pPr marL="285750" indent="-285750" algn="just">
              <a:buFont typeface="Arial" panose="020B0604020202020204" pitchFamily="34" charset="0"/>
              <a:buChar char="•"/>
            </a:pPr>
            <a:r>
              <a:rPr lang="en-GB" sz="2000" dirty="0">
                <a:latin typeface="Arial"/>
                <a:cs typeface="Arial"/>
              </a:rPr>
              <a:t>Operating and manipulating variables, matrices</a:t>
            </a:r>
          </a:p>
          <a:p>
            <a:pPr marL="285750" indent="-285750" algn="just">
              <a:buFont typeface="Arial" panose="020B0604020202020204" pitchFamily="34" charset="0"/>
              <a:buChar char="•"/>
            </a:pPr>
            <a:r>
              <a:rPr lang="en-GB" sz="2000" dirty="0">
                <a:latin typeface="Arial"/>
                <a:cs typeface="Arial"/>
              </a:rPr>
              <a:t>Built-in functions</a:t>
            </a:r>
          </a:p>
          <a:p>
            <a:pPr marL="285750" indent="-285750" algn="just">
              <a:buFont typeface="Arial" panose="020B0604020202020204" pitchFamily="34" charset="0"/>
              <a:buChar char="•"/>
            </a:pPr>
            <a:r>
              <a:rPr lang="en-GB" sz="2000" dirty="0">
                <a:latin typeface="Arial"/>
                <a:cs typeface="Arial"/>
              </a:rPr>
              <a:t>Scripting, plotting and using user-defined functions</a:t>
            </a:r>
          </a:p>
          <a:p>
            <a:pPr algn="just"/>
            <a:endParaRPr lang="en-GB" sz="2000" dirty="0">
              <a:latin typeface="Arial"/>
              <a:cs typeface="Arial"/>
            </a:endParaRPr>
          </a:p>
        </p:txBody>
      </p:sp>
    </p:spTree>
    <p:extLst>
      <p:ext uri="{BB962C8B-B14F-4D97-AF65-F5344CB8AC3E}">
        <p14:creationId xmlns:p14="http://schemas.microsoft.com/office/powerpoint/2010/main" val="1900128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46053-CC17-C048-A391-61ED2B4F1162}"/>
              </a:ext>
            </a:extLst>
          </p:cNvPr>
          <p:cNvSpPr>
            <a:spLocks noGrp="1"/>
          </p:cNvSpPr>
          <p:nvPr>
            <p:ph type="title"/>
          </p:nvPr>
        </p:nvSpPr>
        <p:spPr>
          <a:xfrm>
            <a:off x="906218" y="2636912"/>
            <a:ext cx="7628182" cy="562074"/>
          </a:xfrm>
        </p:spPr>
        <p:txBody>
          <a:bodyPr>
            <a:normAutofit fontScale="90000"/>
          </a:bodyPr>
          <a:lstStyle/>
          <a:p>
            <a:r>
              <a:rPr lang="en-US" b="1" dirty="0"/>
              <a:t>MATLAB programming (Part 2)</a:t>
            </a:r>
          </a:p>
        </p:txBody>
      </p:sp>
    </p:spTree>
    <p:extLst>
      <p:ext uri="{BB962C8B-B14F-4D97-AF65-F5344CB8AC3E}">
        <p14:creationId xmlns:p14="http://schemas.microsoft.com/office/powerpoint/2010/main" val="2397096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8840"/>
            <a:ext cx="7848600" cy="1872208"/>
          </a:xfrm>
        </p:spPr>
        <p:txBody>
          <a:bodyPr>
            <a:noAutofit/>
          </a:bodyPr>
          <a:lstStyle/>
          <a:p>
            <a:r>
              <a:rPr lang="en-GB" sz="4000" spc="-114" dirty="0">
                <a:solidFill>
                  <a:srgbClr val="FFFFFF"/>
                </a:solidFill>
                <a:latin typeface="Cambria" panose="02040503050406030204" pitchFamily="18" charset="0"/>
                <a:ea typeface="Cambria" panose="02040503050406030204" pitchFamily="18" charset="0"/>
              </a:rPr>
              <a:t>Control Structures &amp; Programs</a:t>
            </a:r>
            <a:endParaRPr lang="en-GB"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121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600" b="1" dirty="0"/>
              <a:t>Aims</a:t>
            </a:r>
          </a:p>
        </p:txBody>
      </p:sp>
      <p:sp>
        <p:nvSpPr>
          <p:cNvPr id="3" name="TextBox 2"/>
          <p:cNvSpPr txBox="1"/>
          <p:nvPr/>
        </p:nvSpPr>
        <p:spPr>
          <a:xfrm>
            <a:off x="1219200" y="2133600"/>
            <a:ext cx="6705600" cy="1938992"/>
          </a:xfrm>
          <a:prstGeom prst="rect">
            <a:avLst/>
          </a:prstGeom>
          <a:noFill/>
        </p:spPr>
        <p:txBody>
          <a:bodyPr wrap="square" rtlCol="0">
            <a:spAutoFit/>
          </a:bodyPr>
          <a:lstStyle/>
          <a:p>
            <a:pPr algn="just"/>
            <a:r>
              <a:rPr lang="en-US" sz="2400" b="1" dirty="0">
                <a:latin typeface="Arial"/>
                <a:cs typeface="Arial"/>
              </a:rPr>
              <a:t>To use selection statements and loops to control the flow</a:t>
            </a:r>
          </a:p>
          <a:p>
            <a:pPr algn="just"/>
            <a:endParaRPr lang="en-US" sz="2400" b="1" dirty="0">
              <a:latin typeface="Arial"/>
              <a:cs typeface="Arial"/>
            </a:endParaRPr>
          </a:p>
          <a:p>
            <a:pPr algn="just"/>
            <a:r>
              <a:rPr lang="en-US" sz="2400" b="1" dirty="0">
                <a:latin typeface="Arial"/>
                <a:cs typeface="Arial"/>
              </a:rPr>
              <a:t>To learn about the various ways of designing MATLAB programs</a:t>
            </a:r>
          </a:p>
        </p:txBody>
      </p:sp>
    </p:spTree>
    <p:extLst>
      <p:ext uri="{BB962C8B-B14F-4D97-AF65-F5344CB8AC3E}">
        <p14:creationId xmlns:p14="http://schemas.microsoft.com/office/powerpoint/2010/main" val="29015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b="1" dirty="0"/>
              <a:t>Selection statements</a:t>
            </a:r>
          </a:p>
        </p:txBody>
      </p:sp>
    </p:spTree>
    <p:extLst>
      <p:ext uri="{BB962C8B-B14F-4D97-AF65-F5344CB8AC3E}">
        <p14:creationId xmlns:p14="http://schemas.microsoft.com/office/powerpoint/2010/main" val="341301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457200"/>
            <a:ext cx="7315200" cy="5324535"/>
          </a:xfrm>
          <a:prstGeom prst="rect">
            <a:avLst/>
          </a:prstGeom>
          <a:noFill/>
        </p:spPr>
        <p:txBody>
          <a:bodyPr wrap="square" rtlCol="0">
            <a:spAutoFit/>
          </a:bodyPr>
          <a:lstStyle/>
          <a:p>
            <a:r>
              <a:rPr lang="en-US" dirty="0"/>
              <a:t>Accessing MATLAB:</a:t>
            </a:r>
          </a:p>
          <a:p>
            <a:endParaRPr lang="en-US" dirty="0"/>
          </a:p>
          <a:p>
            <a:pPr marL="285750" indent="-285750">
              <a:buFont typeface="Arial"/>
              <a:buChar char="•"/>
            </a:pPr>
            <a:r>
              <a:rPr lang="en-US" dirty="0"/>
              <a:t>Professional and student versions. Student version limited in matrix size</a:t>
            </a:r>
          </a:p>
          <a:p>
            <a:pPr marL="285750" indent="-285750">
              <a:buFont typeface="Arial"/>
              <a:buChar char="•"/>
            </a:pPr>
            <a:endParaRPr lang="en-US" dirty="0"/>
          </a:p>
          <a:p>
            <a:pPr marL="285750" indent="-285750">
              <a:buFont typeface="Arial"/>
              <a:buChar char="•"/>
            </a:pPr>
            <a:r>
              <a:rPr lang="en-US" dirty="0"/>
              <a:t>If in School’s computer lab, open MATLAB by clicking the MATLAB icon</a:t>
            </a:r>
          </a:p>
          <a:p>
            <a:pPr marL="285750" indent="-285750">
              <a:buFont typeface="Arial"/>
              <a:buChar char="•"/>
            </a:pPr>
            <a:r>
              <a:rPr lang="en-US" dirty="0"/>
              <a:t>This can also be accessed through remote desktop access (please consult School’s IT staff)</a:t>
            </a:r>
          </a:p>
          <a:p>
            <a:pPr marL="285750" indent="-285750">
              <a:buFont typeface="Arial"/>
              <a:buChar char="•"/>
            </a:pPr>
            <a:r>
              <a:rPr lang="en-US" dirty="0"/>
              <a:t>Online MATLAB access (through the cloud) without downloading it locally: </a:t>
            </a:r>
            <a:r>
              <a:rPr lang="en-GB" dirty="0">
                <a:hlinkClick r:id="rId2"/>
              </a:rPr>
              <a:t>matlab.mathworks.com</a:t>
            </a:r>
            <a:endParaRPr lang="en-GB" dirty="0"/>
          </a:p>
          <a:p>
            <a:pPr marL="285750" indent="-285750">
              <a:buFont typeface="Arial"/>
              <a:buChar char="•"/>
            </a:pPr>
            <a:r>
              <a:rPr lang="en-US" dirty="0"/>
              <a:t>To download locally, follow the instructions in Lab notes 10</a:t>
            </a:r>
          </a:p>
          <a:p>
            <a:pPr marL="285750" indent="-285750">
              <a:buFont typeface="Arial"/>
              <a:buChar char="•"/>
            </a:pPr>
            <a:r>
              <a:rPr lang="en-US" dirty="0"/>
              <a:t>30-day free trial version</a:t>
            </a:r>
          </a:p>
          <a:p>
            <a:pPr marL="285750" indent="-285750">
              <a:buFont typeface="Arial"/>
              <a:buChar char="•"/>
            </a:pPr>
            <a:endParaRPr lang="en-US" dirty="0"/>
          </a:p>
          <a:p>
            <a:r>
              <a:rPr lang="en-US" dirty="0"/>
              <a:t>Online help and support + community [Or Google it]</a:t>
            </a:r>
          </a:p>
          <a:p>
            <a:r>
              <a:rPr lang="en-US" dirty="0"/>
              <a:t>E.g. </a:t>
            </a:r>
            <a:r>
              <a:rPr lang="en-US" sz="1600" dirty="0">
                <a:hlinkClick r:id="rId3"/>
              </a:rPr>
              <a:t>https://uk.mathworks.com/matlabcentral/answers/20670-how-to-measure-running-time-of-a-code-using-matlab</a:t>
            </a:r>
            <a:r>
              <a:rPr lang="en-US" sz="1600" dirty="0"/>
              <a:t> </a:t>
            </a:r>
          </a:p>
          <a:p>
            <a:r>
              <a:rPr lang="en-US" dirty="0"/>
              <a:t>Or type “</a:t>
            </a:r>
            <a:r>
              <a:rPr lang="en-US" dirty="0" err="1"/>
              <a:t>help”or</a:t>
            </a:r>
            <a:r>
              <a:rPr lang="en-US" dirty="0"/>
              <a:t> “helpdesk” in the Command window. E.g. &gt;&gt; help sin</a:t>
            </a:r>
          </a:p>
          <a:p>
            <a:pPr marL="285750" indent="-285750">
              <a:buFont typeface="Arial"/>
              <a:buChar char="•"/>
            </a:pPr>
            <a:endParaRPr lang="en-US" dirty="0"/>
          </a:p>
          <a:p>
            <a:pPr marL="285750" indent="-285750">
              <a:buFont typeface="Arial"/>
              <a:buChar char="•"/>
            </a:pPr>
            <a:r>
              <a:rPr lang="en-US" dirty="0"/>
              <a:t>To quit MATLAB, either type “quit” at the prompt in command window, or choose File, then Exit MATLAB from the menu</a:t>
            </a:r>
          </a:p>
        </p:txBody>
      </p:sp>
    </p:spTree>
    <p:extLst>
      <p:ext uri="{BB962C8B-B14F-4D97-AF65-F5344CB8AC3E}">
        <p14:creationId xmlns:p14="http://schemas.microsoft.com/office/powerpoint/2010/main" val="541841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52400"/>
            <a:ext cx="3526076" cy="523220"/>
          </a:xfrm>
          <a:prstGeom prst="rect">
            <a:avLst/>
          </a:prstGeom>
          <a:noFill/>
        </p:spPr>
        <p:txBody>
          <a:bodyPr wrap="none" rtlCol="0">
            <a:spAutoFit/>
          </a:bodyPr>
          <a:lstStyle/>
          <a:p>
            <a:r>
              <a:rPr lang="en-US" sz="2800" b="1" dirty="0"/>
              <a:t>Relational expressions</a:t>
            </a:r>
          </a:p>
        </p:txBody>
      </p:sp>
      <p:sp>
        <p:nvSpPr>
          <p:cNvPr id="3" name="TextBox 2"/>
          <p:cNvSpPr txBox="1"/>
          <p:nvPr/>
        </p:nvSpPr>
        <p:spPr>
          <a:xfrm>
            <a:off x="762000" y="645377"/>
            <a:ext cx="7696200" cy="5755423"/>
          </a:xfrm>
          <a:prstGeom prst="rect">
            <a:avLst/>
          </a:prstGeom>
          <a:noFill/>
        </p:spPr>
        <p:txBody>
          <a:bodyPr wrap="square" rtlCol="0">
            <a:spAutoFit/>
          </a:bodyPr>
          <a:lstStyle/>
          <a:p>
            <a:pPr algn="just"/>
            <a:r>
              <a:rPr lang="en-US" sz="1600" u="sng" dirty="0"/>
              <a:t>Relational operators: </a:t>
            </a:r>
          </a:p>
          <a:p>
            <a:pPr algn="just"/>
            <a:r>
              <a:rPr lang="en-US" sz="1600" dirty="0">
                <a:solidFill>
                  <a:srgbClr val="FF6600"/>
                </a:solidFill>
              </a:rPr>
              <a:t>&gt; (greater)    &lt; (smaller)   &gt;= (greater or equals)   &lt;= (smaller or equals)   == (equal)   ~= (not equal)</a:t>
            </a:r>
            <a:endParaRPr lang="en-US" sz="1600" dirty="0"/>
          </a:p>
          <a:p>
            <a:pPr algn="just"/>
            <a:r>
              <a:rPr lang="en-US" sz="1600" dirty="0"/>
              <a:t>E.g. </a:t>
            </a:r>
          </a:p>
          <a:p>
            <a:pPr algn="just"/>
            <a:r>
              <a:rPr lang="en-US" sz="1600" dirty="0"/>
              <a:t>&gt;&gt; 3 &lt; 5</a:t>
            </a:r>
          </a:p>
          <a:p>
            <a:pPr algn="just"/>
            <a:r>
              <a:rPr lang="en-US" sz="1600" dirty="0" err="1"/>
              <a:t>ans</a:t>
            </a:r>
            <a:r>
              <a:rPr lang="en-US" sz="1600" dirty="0"/>
              <a:t> = </a:t>
            </a:r>
          </a:p>
          <a:p>
            <a:pPr algn="just"/>
            <a:r>
              <a:rPr lang="en-US" sz="1600" dirty="0"/>
              <a:t>	1</a:t>
            </a:r>
          </a:p>
          <a:p>
            <a:pPr algn="just"/>
            <a:r>
              <a:rPr lang="en-US" sz="1600" dirty="0"/>
              <a:t>&gt;&gt; 5 &gt; 7</a:t>
            </a:r>
          </a:p>
          <a:p>
            <a:pPr algn="just"/>
            <a:r>
              <a:rPr lang="en-US" sz="1600" dirty="0" err="1"/>
              <a:t>ans</a:t>
            </a:r>
            <a:r>
              <a:rPr lang="en-US" sz="1600" dirty="0"/>
              <a:t> = </a:t>
            </a:r>
          </a:p>
          <a:p>
            <a:pPr algn="just"/>
            <a:r>
              <a:rPr lang="en-US" sz="1600" dirty="0"/>
              <a:t>	0</a:t>
            </a:r>
          </a:p>
          <a:p>
            <a:pPr algn="just"/>
            <a:r>
              <a:rPr lang="en-US" sz="1600" dirty="0"/>
              <a:t>&gt;&gt; ‘a’ &lt; ‘c’</a:t>
            </a:r>
          </a:p>
          <a:p>
            <a:pPr algn="just"/>
            <a:r>
              <a:rPr lang="en-US" sz="1600" dirty="0" err="1"/>
              <a:t>ans</a:t>
            </a:r>
            <a:r>
              <a:rPr lang="en-US" sz="1600" dirty="0"/>
              <a:t> = </a:t>
            </a:r>
          </a:p>
          <a:p>
            <a:pPr algn="just"/>
            <a:r>
              <a:rPr lang="en-US" sz="1600" dirty="0"/>
              <a:t>	1</a:t>
            </a:r>
          </a:p>
          <a:p>
            <a:pPr algn="just"/>
            <a:endParaRPr lang="en-US" sz="1600" dirty="0"/>
          </a:p>
          <a:p>
            <a:pPr algn="just"/>
            <a:r>
              <a:rPr lang="en-US" sz="1600" u="sng" dirty="0"/>
              <a:t>Logical operators: </a:t>
            </a:r>
          </a:p>
          <a:p>
            <a:pPr algn="just"/>
            <a:r>
              <a:rPr lang="en-US" sz="1600" dirty="0">
                <a:solidFill>
                  <a:srgbClr val="FF6600"/>
                </a:solidFill>
              </a:rPr>
              <a:t>|| (or, for scalars)    &amp;&amp; (and, for scalars)    ~  (not)	</a:t>
            </a:r>
            <a:r>
              <a:rPr lang="en-US" sz="1600" dirty="0" err="1">
                <a:solidFill>
                  <a:srgbClr val="FF6600"/>
                </a:solidFill>
              </a:rPr>
              <a:t>xor</a:t>
            </a:r>
            <a:r>
              <a:rPr lang="en-US" sz="1600" dirty="0">
                <a:solidFill>
                  <a:srgbClr val="FF6600"/>
                </a:solidFill>
              </a:rPr>
              <a:t>  (exclusive or)    &amp; (and)    | (or)</a:t>
            </a:r>
          </a:p>
          <a:p>
            <a:pPr algn="just"/>
            <a:r>
              <a:rPr lang="en-US" sz="1600" dirty="0"/>
              <a:t>E.g. </a:t>
            </a:r>
          </a:p>
          <a:p>
            <a:pPr algn="just"/>
            <a:r>
              <a:rPr lang="en-US" sz="1600" dirty="0"/>
              <a:t>&gt;&gt; ~(3&lt;5)</a:t>
            </a:r>
          </a:p>
          <a:p>
            <a:pPr algn="just"/>
            <a:r>
              <a:rPr lang="en-US" sz="1600" dirty="0" err="1"/>
              <a:t>ans</a:t>
            </a:r>
            <a:r>
              <a:rPr lang="en-US" sz="1600" dirty="0"/>
              <a:t> = </a:t>
            </a:r>
          </a:p>
          <a:p>
            <a:pPr algn="just"/>
            <a:r>
              <a:rPr lang="en-US" sz="1600" dirty="0"/>
              <a:t>	0</a:t>
            </a:r>
          </a:p>
          <a:p>
            <a:pPr algn="just"/>
            <a:r>
              <a:rPr lang="en-US" sz="1600" dirty="0"/>
              <a:t>&gt;&gt; </a:t>
            </a:r>
            <a:r>
              <a:rPr lang="en-US" sz="1600" dirty="0" err="1"/>
              <a:t>xor</a:t>
            </a:r>
            <a:r>
              <a:rPr lang="en-US" sz="1600" dirty="0"/>
              <a:t>(3&lt;5, ‘a’&lt;‘c’)</a:t>
            </a:r>
          </a:p>
          <a:p>
            <a:pPr algn="just"/>
            <a:r>
              <a:rPr lang="en-US" sz="1600" dirty="0" err="1"/>
              <a:t>ans</a:t>
            </a:r>
            <a:r>
              <a:rPr lang="en-US" sz="1600" dirty="0"/>
              <a:t> = </a:t>
            </a:r>
          </a:p>
          <a:p>
            <a:pPr algn="just"/>
            <a:r>
              <a:rPr lang="en-US" sz="1600" dirty="0"/>
              <a:t>	0</a:t>
            </a:r>
          </a:p>
        </p:txBody>
      </p:sp>
      <p:sp>
        <p:nvSpPr>
          <p:cNvPr id="4" name="Rectangle 3"/>
          <p:cNvSpPr/>
          <p:nvPr/>
        </p:nvSpPr>
        <p:spPr>
          <a:xfrm>
            <a:off x="3657600" y="1600200"/>
            <a:ext cx="4572000" cy="2554545"/>
          </a:xfrm>
          <a:prstGeom prst="rect">
            <a:avLst/>
          </a:prstGeom>
        </p:spPr>
        <p:txBody>
          <a:bodyPr>
            <a:spAutoFit/>
          </a:bodyPr>
          <a:lstStyle/>
          <a:p>
            <a:pPr algn="just"/>
            <a:r>
              <a:rPr lang="en-US" sz="1600" dirty="0"/>
              <a:t>&gt;&gt; A = [1 2; 3 0]; B = [6 7; 8 9];</a:t>
            </a:r>
          </a:p>
          <a:p>
            <a:pPr algn="just"/>
            <a:r>
              <a:rPr lang="en-US" sz="1600" dirty="0"/>
              <a:t>&gt;&gt; A &lt; B</a:t>
            </a:r>
          </a:p>
          <a:p>
            <a:pPr algn="just"/>
            <a:r>
              <a:rPr lang="en-US" sz="1600" dirty="0" err="1"/>
              <a:t>ans</a:t>
            </a:r>
            <a:r>
              <a:rPr lang="en-US" sz="1600" dirty="0"/>
              <a:t> = </a:t>
            </a:r>
          </a:p>
          <a:p>
            <a:pPr algn="just"/>
            <a:r>
              <a:rPr lang="en-US" sz="1600" dirty="0"/>
              <a:t>	1    1</a:t>
            </a:r>
          </a:p>
          <a:p>
            <a:pPr algn="just"/>
            <a:r>
              <a:rPr lang="en-US" sz="1600" dirty="0"/>
              <a:t>	1    1</a:t>
            </a:r>
          </a:p>
          <a:p>
            <a:pPr algn="just"/>
            <a:r>
              <a:rPr lang="en-US" sz="1600" dirty="0"/>
              <a:t>&gt;&gt; A &amp; B</a:t>
            </a:r>
          </a:p>
          <a:p>
            <a:pPr algn="just"/>
            <a:r>
              <a:rPr lang="en-US" sz="1600" dirty="0" err="1"/>
              <a:t>ans</a:t>
            </a:r>
            <a:r>
              <a:rPr lang="en-US" sz="1600" dirty="0"/>
              <a:t> = </a:t>
            </a:r>
          </a:p>
          <a:p>
            <a:pPr algn="just"/>
            <a:r>
              <a:rPr lang="en-US" sz="1600" dirty="0"/>
              <a:t>	1    1</a:t>
            </a:r>
          </a:p>
          <a:p>
            <a:pPr algn="just"/>
            <a:r>
              <a:rPr lang="en-US" sz="1600" dirty="0"/>
              <a:t>	1    0</a:t>
            </a:r>
          </a:p>
          <a:p>
            <a:pPr algn="just"/>
            <a:endParaRPr lang="en-US" sz="1600" dirty="0"/>
          </a:p>
        </p:txBody>
      </p:sp>
      <p:sp>
        <p:nvSpPr>
          <p:cNvPr id="5" name="Rectangle 4"/>
          <p:cNvSpPr/>
          <p:nvPr/>
        </p:nvSpPr>
        <p:spPr>
          <a:xfrm>
            <a:off x="3657600" y="4800600"/>
            <a:ext cx="2819400" cy="1815882"/>
          </a:xfrm>
          <a:prstGeom prst="rect">
            <a:avLst/>
          </a:prstGeom>
        </p:spPr>
        <p:txBody>
          <a:bodyPr wrap="square">
            <a:spAutoFit/>
          </a:bodyPr>
          <a:lstStyle/>
          <a:p>
            <a:pPr algn="just"/>
            <a:r>
              <a:rPr lang="en-US" sz="1600" dirty="0"/>
              <a:t>&gt;&gt; 2 || 0 </a:t>
            </a:r>
            <a:r>
              <a:rPr lang="en-US" sz="1600" dirty="0">
                <a:solidFill>
                  <a:schemeClr val="bg1">
                    <a:lumMod val="50000"/>
                  </a:schemeClr>
                </a:solidFill>
              </a:rPr>
              <a:t>% has to be scalar</a:t>
            </a:r>
          </a:p>
          <a:p>
            <a:pPr algn="just"/>
            <a:r>
              <a:rPr lang="en-US" sz="1600" dirty="0" err="1"/>
              <a:t>ans</a:t>
            </a:r>
            <a:r>
              <a:rPr lang="en-US" sz="1600" dirty="0"/>
              <a:t> = </a:t>
            </a:r>
          </a:p>
          <a:p>
            <a:pPr algn="just"/>
            <a:r>
              <a:rPr lang="en-US" sz="1600" dirty="0"/>
              <a:t>	 1</a:t>
            </a:r>
          </a:p>
          <a:p>
            <a:pPr algn="just"/>
            <a:r>
              <a:rPr lang="en-US" sz="1600" dirty="0"/>
              <a:t>&gt;&gt; [2 0 ] | [0 0]</a:t>
            </a:r>
          </a:p>
          <a:p>
            <a:pPr algn="just"/>
            <a:r>
              <a:rPr lang="en-US" sz="1600" dirty="0" err="1"/>
              <a:t>ans</a:t>
            </a:r>
            <a:r>
              <a:rPr lang="en-US" sz="1600" dirty="0"/>
              <a:t> = </a:t>
            </a:r>
          </a:p>
          <a:p>
            <a:pPr algn="just"/>
            <a:r>
              <a:rPr lang="en-US" sz="1600" dirty="0"/>
              <a:t>	 1    0</a:t>
            </a:r>
          </a:p>
          <a:p>
            <a:pPr algn="just"/>
            <a:endParaRPr lang="en-US" sz="1600" dirty="0"/>
          </a:p>
        </p:txBody>
      </p:sp>
      <p:sp>
        <p:nvSpPr>
          <p:cNvPr id="6" name="Rectangle 5"/>
          <p:cNvSpPr/>
          <p:nvPr/>
        </p:nvSpPr>
        <p:spPr>
          <a:xfrm>
            <a:off x="6781800" y="4807803"/>
            <a:ext cx="1981200" cy="830997"/>
          </a:xfrm>
          <a:prstGeom prst="rect">
            <a:avLst/>
          </a:prstGeom>
        </p:spPr>
        <p:txBody>
          <a:bodyPr wrap="square">
            <a:spAutoFit/>
          </a:bodyPr>
          <a:lstStyle/>
          <a:p>
            <a:pPr algn="just"/>
            <a:r>
              <a:rPr lang="en-US" sz="1600" dirty="0"/>
              <a:t>&gt;&gt; [2 0 ] &amp; [0 0]</a:t>
            </a:r>
          </a:p>
          <a:p>
            <a:pPr algn="just"/>
            <a:r>
              <a:rPr lang="en-US" sz="1600" dirty="0" err="1"/>
              <a:t>ans</a:t>
            </a:r>
            <a:r>
              <a:rPr lang="en-US" sz="1600" dirty="0"/>
              <a:t> = </a:t>
            </a:r>
          </a:p>
          <a:p>
            <a:pPr algn="just"/>
            <a:r>
              <a:rPr lang="en-US" sz="1600" dirty="0"/>
              <a:t>	 0    0</a:t>
            </a:r>
          </a:p>
        </p:txBody>
      </p:sp>
    </p:spTree>
    <p:extLst>
      <p:ext uri="{BB962C8B-B14F-4D97-AF65-F5344CB8AC3E}">
        <p14:creationId xmlns:p14="http://schemas.microsoft.com/office/powerpoint/2010/main" val="2478945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85800"/>
            <a:ext cx="7391400" cy="5601535"/>
          </a:xfrm>
          <a:prstGeom prst="rect">
            <a:avLst/>
          </a:prstGeom>
        </p:spPr>
        <p:txBody>
          <a:bodyPr wrap="square">
            <a:spAutoFit/>
          </a:bodyPr>
          <a:lstStyle/>
          <a:p>
            <a:pPr algn="just"/>
            <a:r>
              <a:rPr lang="en-US" u="sng" dirty="0"/>
              <a:t>Logical functions: </a:t>
            </a:r>
          </a:p>
          <a:p>
            <a:pPr algn="just"/>
            <a:r>
              <a:rPr lang="en-US" dirty="0">
                <a:solidFill>
                  <a:srgbClr val="FF6600"/>
                </a:solidFill>
              </a:rPr>
              <a:t>any(x) 	(for vector arguments x, returning 1 if any of the elements of x are 	nonzero, but 0 otherwise)</a:t>
            </a:r>
          </a:p>
          <a:p>
            <a:pPr algn="just"/>
            <a:r>
              <a:rPr lang="en-US" dirty="0">
                <a:solidFill>
                  <a:srgbClr val="FF6600"/>
                </a:solidFill>
              </a:rPr>
              <a:t>all(x) 	(for vector arguments x, returning 1 if all elements of x are nonzero, 	but 0 otherwise)</a:t>
            </a:r>
          </a:p>
          <a:p>
            <a:pPr algn="just"/>
            <a:r>
              <a:rPr lang="en-US" dirty="0">
                <a:solidFill>
                  <a:srgbClr val="FF6600"/>
                </a:solidFill>
              </a:rPr>
              <a:t>find(x)	(finds indices of nonzero elements of x; can be combined with 	logical and relational expressions)</a:t>
            </a:r>
          </a:p>
          <a:p>
            <a:pPr algn="just"/>
            <a:r>
              <a:rPr lang="en-US" dirty="0" err="1">
                <a:solidFill>
                  <a:srgbClr val="FF6600"/>
                </a:solidFill>
              </a:rPr>
              <a:t>isnan</a:t>
            </a:r>
            <a:r>
              <a:rPr lang="en-US" dirty="0">
                <a:solidFill>
                  <a:srgbClr val="FF6600"/>
                </a:solidFill>
              </a:rPr>
              <a:t>(x)	(returns elements of x that are </a:t>
            </a:r>
            <a:r>
              <a:rPr lang="en-US" dirty="0" err="1">
                <a:solidFill>
                  <a:srgbClr val="FF6600"/>
                </a:solidFill>
              </a:rPr>
              <a:t>NaNs</a:t>
            </a:r>
            <a:r>
              <a:rPr lang="en-US" dirty="0">
                <a:solidFill>
                  <a:srgbClr val="FF6600"/>
                </a:solidFill>
              </a:rPr>
              <a:t> to be 1s, otherwise 0s)</a:t>
            </a:r>
          </a:p>
          <a:p>
            <a:pPr algn="just"/>
            <a:r>
              <a:rPr lang="en-US" dirty="0" err="1">
                <a:solidFill>
                  <a:srgbClr val="FF6600"/>
                </a:solidFill>
              </a:rPr>
              <a:t>isempty</a:t>
            </a:r>
            <a:r>
              <a:rPr lang="en-US" dirty="0">
                <a:solidFill>
                  <a:srgbClr val="FF6600"/>
                </a:solidFill>
              </a:rPr>
              <a:t>(x)   (In MATLAB, an empty matrix has zero size in at least one 		  	           		dimension, hence this returns 1 if x is an empty matrix</a:t>
            </a:r>
          </a:p>
          <a:p>
            <a:pPr algn="just"/>
            <a:r>
              <a:rPr lang="en-US" dirty="0">
                <a:solidFill>
                  <a:srgbClr val="FF6600"/>
                </a:solidFill>
              </a:rPr>
              <a:t>		or otherwise 0)</a:t>
            </a:r>
          </a:p>
          <a:p>
            <a:pPr algn="just"/>
            <a:r>
              <a:rPr lang="en-US" sz="1600" dirty="0"/>
              <a:t>E.g. </a:t>
            </a:r>
          </a:p>
          <a:p>
            <a:pPr algn="just"/>
            <a:r>
              <a:rPr lang="en-US" sz="1600" dirty="0"/>
              <a:t>&gt;&gt; </a:t>
            </a:r>
            <a:r>
              <a:rPr lang="en-US" sz="1600" dirty="0" err="1"/>
              <a:t>isnan</a:t>
            </a:r>
            <a:r>
              <a:rPr lang="en-US" sz="1600" dirty="0"/>
              <a:t>([0 1 </a:t>
            </a:r>
            <a:r>
              <a:rPr lang="en-US" sz="1600" dirty="0" err="1"/>
              <a:t>NaN</a:t>
            </a:r>
            <a:r>
              <a:rPr lang="en-US" sz="1600" dirty="0"/>
              <a:t> 2])</a:t>
            </a:r>
          </a:p>
          <a:p>
            <a:pPr algn="just"/>
            <a:r>
              <a:rPr lang="en-US" sz="1600" dirty="0" err="1"/>
              <a:t>ans</a:t>
            </a:r>
            <a:r>
              <a:rPr lang="en-US" sz="1600" dirty="0"/>
              <a:t> = </a:t>
            </a:r>
          </a:p>
          <a:p>
            <a:pPr algn="just"/>
            <a:r>
              <a:rPr lang="en-US" sz="1600" dirty="0"/>
              <a:t>	0 0 1 0</a:t>
            </a:r>
          </a:p>
          <a:p>
            <a:pPr algn="just"/>
            <a:r>
              <a:rPr lang="en-US" sz="1600" dirty="0"/>
              <a:t>&gt;&gt; </a:t>
            </a:r>
            <a:r>
              <a:rPr lang="en-US" sz="1600" dirty="0" err="1"/>
              <a:t>isempty</a:t>
            </a:r>
            <a:r>
              <a:rPr lang="en-US" sz="1600" dirty="0"/>
              <a:t>([0 0])</a:t>
            </a:r>
          </a:p>
          <a:p>
            <a:pPr algn="just"/>
            <a:r>
              <a:rPr lang="en-US" sz="1600" dirty="0" err="1"/>
              <a:t>ans</a:t>
            </a:r>
            <a:r>
              <a:rPr lang="en-US" sz="1600" dirty="0"/>
              <a:t> = </a:t>
            </a:r>
          </a:p>
          <a:p>
            <a:pPr algn="just"/>
            <a:r>
              <a:rPr lang="en-US" sz="1600" dirty="0"/>
              <a:t>	0</a:t>
            </a:r>
          </a:p>
          <a:p>
            <a:pPr algn="just"/>
            <a:r>
              <a:rPr lang="en-US" sz="1600" dirty="0"/>
              <a:t>&gt;&gt;</a:t>
            </a:r>
            <a:r>
              <a:rPr lang="en-US" sz="1600" dirty="0" err="1"/>
              <a:t>isempty</a:t>
            </a:r>
            <a:r>
              <a:rPr lang="en-US" sz="1600" dirty="0"/>
              <a:t>([ ])</a:t>
            </a:r>
          </a:p>
          <a:p>
            <a:pPr algn="just"/>
            <a:r>
              <a:rPr lang="en-US" sz="1600" dirty="0" err="1"/>
              <a:t>ans</a:t>
            </a:r>
            <a:r>
              <a:rPr lang="en-US" sz="1600" dirty="0"/>
              <a:t> = </a:t>
            </a:r>
          </a:p>
          <a:p>
            <a:pPr algn="just"/>
            <a:r>
              <a:rPr lang="en-US" sz="1600" dirty="0"/>
              <a:t>	1</a:t>
            </a:r>
          </a:p>
        </p:txBody>
      </p:sp>
      <p:sp>
        <p:nvSpPr>
          <p:cNvPr id="3" name="Rectangle 2"/>
          <p:cNvSpPr/>
          <p:nvPr/>
        </p:nvSpPr>
        <p:spPr>
          <a:xfrm>
            <a:off x="4114800" y="3962400"/>
            <a:ext cx="2819400" cy="1323439"/>
          </a:xfrm>
          <a:prstGeom prst="rect">
            <a:avLst/>
          </a:prstGeom>
        </p:spPr>
        <p:txBody>
          <a:bodyPr wrap="square">
            <a:spAutoFit/>
          </a:bodyPr>
          <a:lstStyle/>
          <a:p>
            <a:pPr algn="just"/>
            <a:r>
              <a:rPr lang="en-US" sz="1600" dirty="0"/>
              <a:t>&gt;&gt; xx = [0  1  0  2];</a:t>
            </a:r>
          </a:p>
          <a:p>
            <a:pPr algn="just"/>
            <a:r>
              <a:rPr lang="en-US" sz="1600" dirty="0"/>
              <a:t>&gt;&gt; find(xx)</a:t>
            </a:r>
          </a:p>
          <a:p>
            <a:pPr algn="just"/>
            <a:r>
              <a:rPr lang="en-US" sz="1600" dirty="0" err="1"/>
              <a:t>ans</a:t>
            </a:r>
            <a:r>
              <a:rPr lang="en-US" sz="1600" dirty="0"/>
              <a:t> = </a:t>
            </a:r>
          </a:p>
          <a:p>
            <a:pPr algn="just"/>
            <a:r>
              <a:rPr lang="en-US" sz="1600" dirty="0"/>
              <a:t>	2  4</a:t>
            </a:r>
          </a:p>
          <a:p>
            <a:pPr algn="just"/>
            <a:endParaRPr lang="en-US" sz="1600" dirty="0"/>
          </a:p>
        </p:txBody>
      </p:sp>
    </p:spTree>
    <p:extLst>
      <p:ext uri="{BB962C8B-B14F-4D97-AF65-F5344CB8AC3E}">
        <p14:creationId xmlns:p14="http://schemas.microsoft.com/office/powerpoint/2010/main" val="34452329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52400"/>
            <a:ext cx="2034381" cy="523220"/>
          </a:xfrm>
          <a:prstGeom prst="rect">
            <a:avLst/>
          </a:prstGeom>
          <a:noFill/>
        </p:spPr>
        <p:txBody>
          <a:bodyPr wrap="none" rtlCol="0">
            <a:spAutoFit/>
          </a:bodyPr>
          <a:lstStyle/>
          <a:p>
            <a:r>
              <a:rPr lang="en-US" sz="2800" b="1" dirty="0"/>
              <a:t>if Statement</a:t>
            </a:r>
          </a:p>
        </p:txBody>
      </p:sp>
      <p:sp>
        <p:nvSpPr>
          <p:cNvPr id="7" name="TextBox 6"/>
          <p:cNvSpPr txBox="1"/>
          <p:nvPr/>
        </p:nvSpPr>
        <p:spPr>
          <a:xfrm>
            <a:off x="990600" y="990600"/>
            <a:ext cx="7315200" cy="5509201"/>
          </a:xfrm>
          <a:prstGeom prst="rect">
            <a:avLst/>
          </a:prstGeom>
          <a:noFill/>
        </p:spPr>
        <p:txBody>
          <a:bodyPr wrap="square" rtlCol="0">
            <a:spAutoFit/>
          </a:bodyPr>
          <a:lstStyle/>
          <a:p>
            <a:r>
              <a:rPr lang="en-US" sz="1600" dirty="0"/>
              <a:t>E.g. </a:t>
            </a:r>
          </a:p>
          <a:p>
            <a:r>
              <a:rPr lang="en-US" sz="1600" dirty="0"/>
              <a:t>&gt;&gt; </a:t>
            </a:r>
            <a:r>
              <a:rPr lang="en-US" sz="1600" dirty="0" err="1"/>
              <a:t>num</a:t>
            </a:r>
            <a:r>
              <a:rPr lang="en-US" sz="1600" dirty="0"/>
              <a:t> = -4; </a:t>
            </a:r>
          </a:p>
          <a:p>
            <a:r>
              <a:rPr lang="en-US" sz="1600" dirty="0"/>
              <a:t>&gt;&gt; if </a:t>
            </a:r>
            <a:r>
              <a:rPr lang="en-US" sz="1600" dirty="0" err="1"/>
              <a:t>num</a:t>
            </a:r>
            <a:r>
              <a:rPr lang="en-US" sz="1600" dirty="0"/>
              <a:t> &lt; 0	</a:t>
            </a:r>
            <a:r>
              <a:rPr lang="en-US" sz="1600" dirty="0">
                <a:solidFill>
                  <a:schemeClr val="bg1">
                    <a:lumMod val="50000"/>
                  </a:schemeClr>
                </a:solidFill>
              </a:rPr>
              <a:t>% note: not semicolon</a:t>
            </a:r>
          </a:p>
          <a:p>
            <a:r>
              <a:rPr lang="en-US" sz="1600" dirty="0"/>
              <a:t>        </a:t>
            </a:r>
            <a:r>
              <a:rPr lang="en-US" sz="1600" dirty="0" err="1"/>
              <a:t>num</a:t>
            </a:r>
            <a:r>
              <a:rPr lang="en-US" sz="1600" dirty="0"/>
              <a:t> = abs(</a:t>
            </a:r>
            <a:r>
              <a:rPr lang="en-US" sz="1600" dirty="0" err="1"/>
              <a:t>num</a:t>
            </a:r>
            <a:r>
              <a:rPr lang="en-US" sz="1600" dirty="0"/>
              <a:t>)</a:t>
            </a:r>
          </a:p>
          <a:p>
            <a:r>
              <a:rPr lang="en-US" sz="1600" dirty="0"/>
              <a:t>end</a:t>
            </a:r>
          </a:p>
          <a:p>
            <a:r>
              <a:rPr lang="en-US" sz="1600" dirty="0" err="1"/>
              <a:t>num</a:t>
            </a:r>
            <a:r>
              <a:rPr lang="en-US" sz="1600" dirty="0"/>
              <a:t> = </a:t>
            </a:r>
          </a:p>
          <a:p>
            <a:r>
              <a:rPr lang="en-US" sz="1600" dirty="0"/>
              <a:t>	4</a:t>
            </a:r>
          </a:p>
          <a:p>
            <a:endParaRPr lang="en-US" sz="1600" dirty="0"/>
          </a:p>
          <a:p>
            <a:endParaRPr lang="en-US" sz="1600" dirty="0"/>
          </a:p>
          <a:p>
            <a:r>
              <a:rPr lang="en-US" sz="1600" dirty="0" err="1"/>
              <a:t>createvec.m</a:t>
            </a:r>
            <a:endParaRPr lang="en-US" sz="1600" dirty="0"/>
          </a:p>
          <a:p>
            <a:endParaRPr lang="en-US" sz="1600" dirty="0"/>
          </a:p>
          <a:p>
            <a:r>
              <a:rPr lang="en-US" sz="1600" dirty="0"/>
              <a:t>function </a:t>
            </a:r>
            <a:r>
              <a:rPr lang="en-US" sz="1600" dirty="0" err="1"/>
              <a:t>outvec</a:t>
            </a:r>
            <a:r>
              <a:rPr lang="en-US" sz="1600" dirty="0"/>
              <a:t> = </a:t>
            </a:r>
            <a:r>
              <a:rPr lang="en-US" sz="1600" dirty="0" err="1"/>
              <a:t>createvec</a:t>
            </a:r>
            <a:r>
              <a:rPr lang="en-US" sz="1600" dirty="0"/>
              <a:t>(</a:t>
            </a:r>
            <a:r>
              <a:rPr lang="en-US" sz="1600" dirty="0" err="1"/>
              <a:t>mymin,mymax</a:t>
            </a:r>
            <a:r>
              <a:rPr lang="en-US" sz="1600" dirty="0"/>
              <a:t>)</a:t>
            </a:r>
          </a:p>
          <a:p>
            <a:r>
              <a:rPr lang="en-US" sz="1600" dirty="0">
                <a:solidFill>
                  <a:srgbClr val="7F7F7F"/>
                </a:solidFill>
              </a:rPr>
              <a:t>% Create a vector that iterates from </a:t>
            </a:r>
            <a:r>
              <a:rPr lang="en-US" sz="1600" dirty="0" err="1">
                <a:solidFill>
                  <a:srgbClr val="7F7F7F"/>
                </a:solidFill>
              </a:rPr>
              <a:t>mymin</a:t>
            </a:r>
            <a:r>
              <a:rPr lang="en-US" sz="1600" dirty="0">
                <a:solidFill>
                  <a:srgbClr val="7F7F7F"/>
                </a:solidFill>
              </a:rPr>
              <a:t> to </a:t>
            </a:r>
            <a:r>
              <a:rPr lang="en-US" sz="1600" dirty="0" err="1">
                <a:solidFill>
                  <a:srgbClr val="7F7F7F"/>
                </a:solidFill>
              </a:rPr>
              <a:t>mymax</a:t>
            </a:r>
            <a:endParaRPr lang="en-US" sz="1600" dirty="0">
              <a:solidFill>
                <a:srgbClr val="7F7F7F"/>
              </a:solidFill>
            </a:endParaRPr>
          </a:p>
          <a:p>
            <a:r>
              <a:rPr lang="en-US" sz="1600" dirty="0">
                <a:solidFill>
                  <a:srgbClr val="7F7F7F"/>
                </a:solidFill>
              </a:rPr>
              <a:t>% If minimum isn’t smaller than the maximum</a:t>
            </a:r>
          </a:p>
          <a:p>
            <a:r>
              <a:rPr lang="en-US" sz="1600" dirty="0">
                <a:solidFill>
                  <a:srgbClr val="7F7F7F"/>
                </a:solidFill>
              </a:rPr>
              <a:t>% exchange the values using a temporary variable</a:t>
            </a:r>
          </a:p>
          <a:p>
            <a:r>
              <a:rPr lang="en-US" sz="1600" dirty="0"/>
              <a:t>if </a:t>
            </a:r>
            <a:r>
              <a:rPr lang="en-US" sz="1600" dirty="0" err="1"/>
              <a:t>mymin</a:t>
            </a:r>
            <a:r>
              <a:rPr lang="en-US" sz="1600" dirty="0"/>
              <a:t> &gt; </a:t>
            </a:r>
            <a:r>
              <a:rPr lang="en-US" sz="1600" dirty="0" err="1"/>
              <a:t>mymax</a:t>
            </a:r>
            <a:endParaRPr lang="en-US" sz="1600" dirty="0"/>
          </a:p>
          <a:p>
            <a:r>
              <a:rPr lang="en-US" sz="1600" dirty="0"/>
              <a:t>    temp = </a:t>
            </a:r>
            <a:r>
              <a:rPr lang="en-US" sz="1600" dirty="0" err="1"/>
              <a:t>mymin</a:t>
            </a:r>
            <a:r>
              <a:rPr lang="en-US" sz="1600" dirty="0"/>
              <a:t>;</a:t>
            </a:r>
          </a:p>
          <a:p>
            <a:r>
              <a:rPr lang="en-US" sz="1600" dirty="0"/>
              <a:t>    </a:t>
            </a:r>
            <a:r>
              <a:rPr lang="en-US" sz="1600" dirty="0" err="1"/>
              <a:t>mymin</a:t>
            </a:r>
            <a:r>
              <a:rPr lang="en-US" sz="1600" dirty="0"/>
              <a:t> = </a:t>
            </a:r>
            <a:r>
              <a:rPr lang="en-US" sz="1600" dirty="0" err="1"/>
              <a:t>mymax</a:t>
            </a:r>
            <a:r>
              <a:rPr lang="en-US" sz="1600" dirty="0"/>
              <a:t>; </a:t>
            </a:r>
          </a:p>
          <a:p>
            <a:r>
              <a:rPr lang="en-US" sz="1600" dirty="0"/>
              <a:t>    </a:t>
            </a:r>
            <a:r>
              <a:rPr lang="en-US" sz="1600" dirty="0" err="1"/>
              <a:t>mymax</a:t>
            </a:r>
            <a:r>
              <a:rPr lang="en-US" sz="1600" dirty="0"/>
              <a:t> = temp; </a:t>
            </a:r>
          </a:p>
          <a:p>
            <a:r>
              <a:rPr lang="en-US" sz="1600" dirty="0"/>
              <a:t>end</a:t>
            </a:r>
          </a:p>
          <a:p>
            <a:r>
              <a:rPr lang="en-US" sz="1600" dirty="0">
                <a:solidFill>
                  <a:srgbClr val="7F7F7F"/>
                </a:solidFill>
              </a:rPr>
              <a:t>% Use colon operator to create the vector</a:t>
            </a:r>
          </a:p>
          <a:p>
            <a:r>
              <a:rPr lang="en-US" sz="1600" dirty="0" err="1"/>
              <a:t>outvec</a:t>
            </a:r>
            <a:r>
              <a:rPr lang="en-US" sz="1600" dirty="0"/>
              <a:t> = </a:t>
            </a:r>
            <a:r>
              <a:rPr lang="en-US" sz="1600" dirty="0" err="1"/>
              <a:t>mymin:mymax</a:t>
            </a:r>
            <a:r>
              <a:rPr lang="en-US" sz="1600" dirty="0"/>
              <a:t>;</a:t>
            </a:r>
          </a:p>
        </p:txBody>
      </p:sp>
      <p:sp>
        <p:nvSpPr>
          <p:cNvPr id="8" name="Rectangle 7"/>
          <p:cNvSpPr/>
          <p:nvPr/>
        </p:nvSpPr>
        <p:spPr>
          <a:xfrm>
            <a:off x="914400" y="3657600"/>
            <a:ext cx="4800600" cy="2971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400800" y="3733800"/>
            <a:ext cx="2209800" cy="1828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400800" y="3733800"/>
            <a:ext cx="2133600" cy="2062103"/>
          </a:xfrm>
          <a:prstGeom prst="rect">
            <a:avLst/>
          </a:prstGeom>
        </p:spPr>
        <p:txBody>
          <a:bodyPr wrap="square">
            <a:spAutoFit/>
          </a:bodyPr>
          <a:lstStyle/>
          <a:p>
            <a:r>
              <a:rPr lang="en-US" sz="1600" dirty="0"/>
              <a:t>&gt;&gt; </a:t>
            </a:r>
            <a:r>
              <a:rPr lang="en-US" sz="1600" dirty="0" err="1"/>
              <a:t>createvec</a:t>
            </a:r>
            <a:r>
              <a:rPr lang="en-US" sz="1600" dirty="0"/>
              <a:t>(4,6)</a:t>
            </a:r>
          </a:p>
          <a:p>
            <a:r>
              <a:rPr lang="en-US" sz="1600" dirty="0" err="1"/>
              <a:t>ans</a:t>
            </a:r>
            <a:r>
              <a:rPr lang="en-US" sz="1600" dirty="0"/>
              <a:t> = </a:t>
            </a:r>
          </a:p>
          <a:p>
            <a:r>
              <a:rPr lang="en-US" sz="1600" dirty="0"/>
              <a:t>	4 5 6</a:t>
            </a:r>
          </a:p>
          <a:p>
            <a:endParaRPr lang="en-US" sz="1600" dirty="0"/>
          </a:p>
          <a:p>
            <a:r>
              <a:rPr lang="en-US" sz="1600" dirty="0"/>
              <a:t>&gt;&gt; </a:t>
            </a:r>
            <a:r>
              <a:rPr lang="en-US" sz="1600" dirty="0" err="1"/>
              <a:t>createvec</a:t>
            </a:r>
            <a:r>
              <a:rPr lang="en-US" sz="1600" dirty="0"/>
              <a:t>(7,4)</a:t>
            </a:r>
          </a:p>
          <a:p>
            <a:r>
              <a:rPr lang="en-US" sz="1600" dirty="0" err="1"/>
              <a:t>ans</a:t>
            </a:r>
            <a:r>
              <a:rPr lang="en-US" sz="1600" dirty="0"/>
              <a:t> = </a:t>
            </a:r>
          </a:p>
          <a:p>
            <a:r>
              <a:rPr lang="en-US" sz="1600" dirty="0"/>
              <a:t>	4 5 6 7</a:t>
            </a:r>
          </a:p>
          <a:p>
            <a:endParaRPr lang="en-US" sz="1600" dirty="0"/>
          </a:p>
        </p:txBody>
      </p:sp>
    </p:spTree>
    <p:extLst>
      <p:ext uri="{BB962C8B-B14F-4D97-AF65-F5344CB8AC3E}">
        <p14:creationId xmlns:p14="http://schemas.microsoft.com/office/powerpoint/2010/main" val="4078155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52400"/>
            <a:ext cx="2744812" cy="523220"/>
          </a:xfrm>
          <a:prstGeom prst="rect">
            <a:avLst/>
          </a:prstGeom>
          <a:noFill/>
        </p:spPr>
        <p:txBody>
          <a:bodyPr wrap="none" rtlCol="0">
            <a:spAutoFit/>
          </a:bodyPr>
          <a:lstStyle/>
          <a:p>
            <a:r>
              <a:rPr lang="en-US" sz="2800" b="1" dirty="0"/>
              <a:t>if-else Statement</a:t>
            </a:r>
          </a:p>
        </p:txBody>
      </p:sp>
      <p:sp>
        <p:nvSpPr>
          <p:cNvPr id="7" name="TextBox 6"/>
          <p:cNvSpPr txBox="1"/>
          <p:nvPr/>
        </p:nvSpPr>
        <p:spPr>
          <a:xfrm>
            <a:off x="533400" y="990600"/>
            <a:ext cx="7315200" cy="5262980"/>
          </a:xfrm>
          <a:prstGeom prst="rect">
            <a:avLst/>
          </a:prstGeom>
          <a:noFill/>
        </p:spPr>
        <p:txBody>
          <a:bodyPr wrap="square" rtlCol="0">
            <a:spAutoFit/>
          </a:bodyPr>
          <a:lstStyle/>
          <a:p>
            <a:r>
              <a:rPr lang="en-US" sz="1600" dirty="0">
                <a:solidFill>
                  <a:srgbClr val="FF6600"/>
                </a:solidFill>
              </a:rPr>
              <a:t>if condition</a:t>
            </a:r>
          </a:p>
          <a:p>
            <a:r>
              <a:rPr lang="en-US" sz="1600" dirty="0">
                <a:solidFill>
                  <a:srgbClr val="FF6600"/>
                </a:solidFill>
              </a:rPr>
              <a:t>    action1</a:t>
            </a:r>
          </a:p>
          <a:p>
            <a:r>
              <a:rPr lang="en-US" sz="1600" dirty="0">
                <a:solidFill>
                  <a:srgbClr val="FF6600"/>
                </a:solidFill>
              </a:rPr>
              <a:t>else</a:t>
            </a:r>
          </a:p>
          <a:p>
            <a:r>
              <a:rPr lang="en-US" sz="1600" dirty="0">
                <a:solidFill>
                  <a:srgbClr val="FF6600"/>
                </a:solidFill>
              </a:rPr>
              <a:t>    action2</a:t>
            </a:r>
          </a:p>
          <a:p>
            <a:r>
              <a:rPr lang="en-US" sz="1600" dirty="0">
                <a:solidFill>
                  <a:srgbClr val="FF6600"/>
                </a:solidFill>
              </a:rPr>
              <a:t>end</a:t>
            </a:r>
          </a:p>
          <a:p>
            <a:endParaRPr lang="en-US" sz="1600" dirty="0"/>
          </a:p>
          <a:p>
            <a:endParaRPr lang="en-US" sz="1600" dirty="0"/>
          </a:p>
          <a:p>
            <a:endParaRPr lang="en-US" sz="1600" dirty="0"/>
          </a:p>
          <a:p>
            <a:endParaRPr lang="en-US" sz="1600" dirty="0"/>
          </a:p>
          <a:p>
            <a:r>
              <a:rPr lang="en-US" sz="1600" dirty="0" err="1"/>
              <a:t>checkradius.m</a:t>
            </a:r>
            <a:endParaRPr lang="en-US" sz="1600" dirty="0"/>
          </a:p>
          <a:p>
            <a:endParaRPr lang="en-US" sz="1600" dirty="0"/>
          </a:p>
          <a:p>
            <a:r>
              <a:rPr lang="en-US" sz="1600" dirty="0">
                <a:solidFill>
                  <a:srgbClr val="7F7F7F"/>
                </a:solidFill>
              </a:rPr>
              <a:t>% This script calculates the area of a circle</a:t>
            </a:r>
          </a:p>
          <a:p>
            <a:r>
              <a:rPr lang="en-US" sz="1600" dirty="0">
                <a:solidFill>
                  <a:srgbClr val="7F7F7F"/>
                </a:solidFill>
              </a:rPr>
              <a:t>% It error-checks the user's radius</a:t>
            </a:r>
          </a:p>
          <a:p>
            <a:r>
              <a:rPr lang="en-US" sz="1600" dirty="0"/>
              <a:t>radius = input('Please enter the radius: ');</a:t>
            </a:r>
          </a:p>
          <a:p>
            <a:r>
              <a:rPr lang="en-US" sz="1600" dirty="0"/>
              <a:t>if radius &lt;= 0</a:t>
            </a:r>
          </a:p>
          <a:p>
            <a:r>
              <a:rPr lang="en-US" sz="1600" dirty="0"/>
              <a:t>    </a:t>
            </a:r>
            <a:r>
              <a:rPr lang="en-US" sz="1600" dirty="0" err="1"/>
              <a:t>fprintf</a:t>
            </a:r>
            <a:r>
              <a:rPr lang="en-US" sz="1600" dirty="0"/>
              <a:t>('Sorry; %.2f is not a valid radius\</a:t>
            </a:r>
            <a:r>
              <a:rPr lang="en-US" sz="1600" dirty="0" err="1"/>
              <a:t>n',radius</a:t>
            </a:r>
            <a:r>
              <a:rPr lang="en-US" sz="1600" dirty="0"/>
              <a:t>)</a:t>
            </a:r>
          </a:p>
          <a:p>
            <a:r>
              <a:rPr lang="en-US" sz="1600" dirty="0"/>
              <a:t>else</a:t>
            </a:r>
          </a:p>
          <a:p>
            <a:r>
              <a:rPr lang="en-US" sz="1600" dirty="0"/>
              <a:t>    area = </a:t>
            </a:r>
            <a:r>
              <a:rPr lang="en-US" sz="1600" dirty="0" err="1"/>
              <a:t>calcarea</a:t>
            </a:r>
            <a:r>
              <a:rPr lang="en-US" sz="1600" dirty="0"/>
              <a:t>(radius);</a:t>
            </a:r>
          </a:p>
          <a:p>
            <a:r>
              <a:rPr lang="en-US" sz="1600" dirty="0"/>
              <a:t>    </a:t>
            </a:r>
            <a:r>
              <a:rPr lang="en-US" sz="1600" dirty="0" err="1"/>
              <a:t>fprintf</a:t>
            </a:r>
            <a:r>
              <a:rPr lang="en-US" sz="1600" dirty="0"/>
              <a:t>('For a circle with a radius of %.2f,',radius)</a:t>
            </a:r>
          </a:p>
          <a:p>
            <a:r>
              <a:rPr lang="en-US" sz="1600" dirty="0"/>
              <a:t>    </a:t>
            </a:r>
            <a:r>
              <a:rPr lang="en-US" sz="1600" dirty="0" err="1"/>
              <a:t>fprintf</a:t>
            </a:r>
            <a:r>
              <a:rPr lang="en-US" sz="1600" dirty="0"/>
              <a:t>(' the area is %.2f\</a:t>
            </a:r>
            <a:r>
              <a:rPr lang="en-US" sz="1600" dirty="0" err="1"/>
              <a:t>n',area</a:t>
            </a:r>
            <a:r>
              <a:rPr lang="en-US" sz="1600" dirty="0"/>
              <a:t>)</a:t>
            </a:r>
          </a:p>
          <a:p>
            <a:r>
              <a:rPr lang="en-US" sz="1600" dirty="0"/>
              <a:t>end</a:t>
            </a:r>
          </a:p>
        </p:txBody>
      </p:sp>
      <p:sp>
        <p:nvSpPr>
          <p:cNvPr id="8" name="Rectangle 7"/>
          <p:cNvSpPr/>
          <p:nvPr/>
        </p:nvSpPr>
        <p:spPr>
          <a:xfrm>
            <a:off x="457200" y="3657600"/>
            <a:ext cx="4800600" cy="2667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15000" y="3733800"/>
            <a:ext cx="3048000" cy="21336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715000" y="3733800"/>
            <a:ext cx="2971800" cy="2062103"/>
          </a:xfrm>
          <a:prstGeom prst="rect">
            <a:avLst/>
          </a:prstGeom>
        </p:spPr>
        <p:txBody>
          <a:bodyPr wrap="square">
            <a:spAutoFit/>
          </a:bodyPr>
          <a:lstStyle/>
          <a:p>
            <a:r>
              <a:rPr lang="en-US" sz="1600" dirty="0"/>
              <a:t>&gt;&gt; </a:t>
            </a:r>
            <a:r>
              <a:rPr lang="en-US" sz="1600" dirty="0" err="1"/>
              <a:t>checkradius</a:t>
            </a:r>
            <a:endParaRPr lang="en-US" sz="1600" dirty="0"/>
          </a:p>
          <a:p>
            <a:r>
              <a:rPr lang="en-US" sz="1600" dirty="0"/>
              <a:t>Please enter the radius: -4</a:t>
            </a:r>
          </a:p>
          <a:p>
            <a:r>
              <a:rPr lang="en-US" sz="1600" dirty="0"/>
              <a:t>Sorry: -4.00 is not a valid radius</a:t>
            </a:r>
          </a:p>
          <a:p>
            <a:endParaRPr lang="en-US" sz="1600" dirty="0"/>
          </a:p>
          <a:p>
            <a:r>
              <a:rPr lang="en-US" sz="1600" dirty="0"/>
              <a:t>&gt;&gt; </a:t>
            </a:r>
            <a:r>
              <a:rPr lang="en-US" sz="1600" dirty="0" err="1"/>
              <a:t>checkradius</a:t>
            </a:r>
            <a:endParaRPr lang="en-US" sz="1600" dirty="0"/>
          </a:p>
          <a:p>
            <a:r>
              <a:rPr lang="en-US" sz="1600" dirty="0"/>
              <a:t>Please enter the radius: 5.5</a:t>
            </a:r>
          </a:p>
          <a:p>
            <a:r>
              <a:rPr lang="en-US" sz="1600" dirty="0"/>
              <a:t>For a circle with a radius of 5.50, the area is 95.03</a:t>
            </a:r>
          </a:p>
        </p:txBody>
      </p:sp>
      <p:sp>
        <p:nvSpPr>
          <p:cNvPr id="3" name="Rectangle 2"/>
          <p:cNvSpPr/>
          <p:nvPr/>
        </p:nvSpPr>
        <p:spPr>
          <a:xfrm>
            <a:off x="5943600" y="914400"/>
            <a:ext cx="2819400" cy="1569660"/>
          </a:xfrm>
          <a:prstGeom prst="rect">
            <a:avLst/>
          </a:prstGeom>
        </p:spPr>
        <p:txBody>
          <a:bodyPr wrap="square">
            <a:spAutoFit/>
          </a:bodyPr>
          <a:lstStyle/>
          <a:p>
            <a:r>
              <a:rPr lang="en-US" sz="1600" dirty="0"/>
              <a:t>E.g. </a:t>
            </a:r>
          </a:p>
          <a:p>
            <a:r>
              <a:rPr lang="en-US" sz="1600" dirty="0"/>
              <a:t>&gt;&gt; if rand &lt; 0.5 </a:t>
            </a:r>
          </a:p>
          <a:p>
            <a:r>
              <a:rPr lang="en-US" sz="1600" dirty="0"/>
              <a:t>   </a:t>
            </a:r>
            <a:r>
              <a:rPr lang="en-US" sz="1600" dirty="0" err="1"/>
              <a:t>disp</a:t>
            </a:r>
            <a:r>
              <a:rPr lang="en-US" sz="1600" dirty="0"/>
              <a:t>(‘It was less than .5’)</a:t>
            </a:r>
          </a:p>
          <a:p>
            <a:r>
              <a:rPr lang="en-US" sz="1600" dirty="0"/>
              <a:t>else</a:t>
            </a:r>
          </a:p>
          <a:p>
            <a:r>
              <a:rPr lang="en-US" sz="1600" dirty="0"/>
              <a:t>    </a:t>
            </a:r>
            <a:r>
              <a:rPr lang="en-US" sz="1600" dirty="0" err="1"/>
              <a:t>disp</a:t>
            </a:r>
            <a:r>
              <a:rPr lang="en-US" sz="1600" dirty="0"/>
              <a:t>(‘It was not less than .5’)</a:t>
            </a:r>
          </a:p>
          <a:p>
            <a:r>
              <a:rPr lang="en-US" sz="1600" dirty="0"/>
              <a:t>end</a:t>
            </a:r>
          </a:p>
        </p:txBody>
      </p:sp>
    </p:spTree>
    <p:extLst>
      <p:ext uri="{BB962C8B-B14F-4D97-AF65-F5344CB8AC3E}">
        <p14:creationId xmlns:p14="http://schemas.microsoft.com/office/powerpoint/2010/main" val="3726941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152400"/>
            <a:ext cx="4020151" cy="523220"/>
          </a:xfrm>
          <a:prstGeom prst="rect">
            <a:avLst/>
          </a:prstGeom>
          <a:noFill/>
        </p:spPr>
        <p:txBody>
          <a:bodyPr wrap="none" rtlCol="0">
            <a:spAutoFit/>
          </a:bodyPr>
          <a:lstStyle/>
          <a:p>
            <a:r>
              <a:rPr lang="en-US" sz="2800" b="1" dirty="0"/>
              <a:t>Nested if-else Statements</a:t>
            </a:r>
          </a:p>
        </p:txBody>
      </p:sp>
      <p:sp>
        <p:nvSpPr>
          <p:cNvPr id="7" name="TextBox 6"/>
          <p:cNvSpPr txBox="1"/>
          <p:nvPr/>
        </p:nvSpPr>
        <p:spPr>
          <a:xfrm>
            <a:off x="533400" y="1167348"/>
            <a:ext cx="7315200" cy="3046988"/>
          </a:xfrm>
          <a:prstGeom prst="rect">
            <a:avLst/>
          </a:prstGeom>
          <a:noFill/>
        </p:spPr>
        <p:txBody>
          <a:bodyPr wrap="square" rtlCol="0">
            <a:spAutoFit/>
          </a:bodyPr>
          <a:lstStyle/>
          <a:p>
            <a:r>
              <a:rPr lang="en-US" sz="1600" dirty="0">
                <a:solidFill>
                  <a:srgbClr val="FF6600"/>
                </a:solidFill>
              </a:rPr>
              <a:t>E.g. </a:t>
            </a:r>
          </a:p>
          <a:p>
            <a:r>
              <a:rPr lang="en-US" sz="1600" dirty="0">
                <a:solidFill>
                  <a:srgbClr val="FF6600"/>
                </a:solidFill>
              </a:rPr>
              <a:t>if condition1</a:t>
            </a:r>
          </a:p>
          <a:p>
            <a:r>
              <a:rPr lang="en-US" sz="1600" dirty="0">
                <a:solidFill>
                  <a:srgbClr val="FF6600"/>
                </a:solidFill>
              </a:rPr>
              <a:t>    action1</a:t>
            </a:r>
          </a:p>
          <a:p>
            <a:r>
              <a:rPr lang="en-US" sz="1600" dirty="0">
                <a:solidFill>
                  <a:srgbClr val="FF6600"/>
                </a:solidFill>
              </a:rPr>
              <a:t>else</a:t>
            </a:r>
          </a:p>
          <a:p>
            <a:r>
              <a:rPr lang="en-US" sz="1600" dirty="0">
                <a:solidFill>
                  <a:srgbClr val="FF6600"/>
                </a:solidFill>
              </a:rPr>
              <a:t>    if condition2</a:t>
            </a:r>
          </a:p>
          <a:p>
            <a:r>
              <a:rPr lang="en-US" sz="1600" dirty="0">
                <a:solidFill>
                  <a:srgbClr val="FF6600"/>
                </a:solidFill>
              </a:rPr>
              <a:t>        action2a</a:t>
            </a:r>
          </a:p>
          <a:p>
            <a:r>
              <a:rPr lang="en-US" sz="1600" dirty="0">
                <a:solidFill>
                  <a:srgbClr val="FF6600"/>
                </a:solidFill>
              </a:rPr>
              <a:t>    else</a:t>
            </a:r>
          </a:p>
          <a:p>
            <a:r>
              <a:rPr lang="en-US" sz="1600" dirty="0">
                <a:solidFill>
                  <a:srgbClr val="FF6600"/>
                </a:solidFill>
              </a:rPr>
              <a:t>         action2b</a:t>
            </a:r>
          </a:p>
          <a:p>
            <a:r>
              <a:rPr lang="en-US" sz="1600" dirty="0">
                <a:solidFill>
                  <a:srgbClr val="FF6600"/>
                </a:solidFill>
              </a:rPr>
              <a:t>    end</a:t>
            </a:r>
          </a:p>
          <a:p>
            <a:r>
              <a:rPr lang="en-US" sz="1600" dirty="0">
                <a:solidFill>
                  <a:srgbClr val="FF6600"/>
                </a:solidFill>
              </a:rPr>
              <a:t>end</a:t>
            </a:r>
          </a:p>
          <a:p>
            <a:endParaRPr lang="en-US" sz="1600" dirty="0"/>
          </a:p>
          <a:p>
            <a:endParaRPr lang="en-US" sz="1600" dirty="0"/>
          </a:p>
        </p:txBody>
      </p:sp>
      <p:sp>
        <p:nvSpPr>
          <p:cNvPr id="3" name="Rectangle 2"/>
          <p:cNvSpPr/>
          <p:nvPr/>
        </p:nvSpPr>
        <p:spPr>
          <a:xfrm>
            <a:off x="4648200" y="1243548"/>
            <a:ext cx="4114800" cy="3785652"/>
          </a:xfrm>
          <a:prstGeom prst="rect">
            <a:avLst/>
          </a:prstGeom>
        </p:spPr>
        <p:txBody>
          <a:bodyPr wrap="square">
            <a:spAutoFit/>
          </a:bodyPr>
          <a:lstStyle/>
          <a:p>
            <a:r>
              <a:rPr lang="en-US" sz="1600" dirty="0"/>
              <a:t>E.g. creating a discontinuous function y=f(x)</a:t>
            </a:r>
          </a:p>
          <a:p>
            <a:r>
              <a:rPr lang="en-US" sz="1600" dirty="0"/>
              <a:t>if x&lt;-1</a:t>
            </a:r>
          </a:p>
          <a:p>
            <a:r>
              <a:rPr lang="en-US" sz="1600" dirty="0"/>
              <a:t>    y=1;</a:t>
            </a:r>
          </a:p>
          <a:p>
            <a:r>
              <a:rPr lang="en-US" sz="1600" dirty="0"/>
              <a:t>else</a:t>
            </a:r>
          </a:p>
          <a:p>
            <a:r>
              <a:rPr lang="en-US" sz="1600" dirty="0"/>
              <a:t>    % If we are here, x must be &gt;=-1</a:t>
            </a:r>
          </a:p>
          <a:p>
            <a:r>
              <a:rPr lang="en-US" sz="1600" dirty="0"/>
              <a:t>    % Use an if-else statement to choose</a:t>
            </a:r>
          </a:p>
          <a:p>
            <a:r>
              <a:rPr lang="en-US" sz="1600" dirty="0"/>
              <a:t>    % between the two remaining ranges</a:t>
            </a:r>
          </a:p>
          <a:p>
            <a:r>
              <a:rPr lang="en-US" sz="1600" dirty="0"/>
              <a:t>    </a:t>
            </a:r>
            <a:r>
              <a:rPr lang="en-US" sz="1600" dirty="0">
                <a:solidFill>
                  <a:srgbClr val="FF0000"/>
                </a:solidFill>
              </a:rPr>
              <a:t>if x&gt;=-1 &amp;&amp; x&lt;=2</a:t>
            </a:r>
          </a:p>
          <a:p>
            <a:r>
              <a:rPr lang="en-US" sz="1600" dirty="0">
                <a:solidFill>
                  <a:srgbClr val="FF0000"/>
                </a:solidFill>
              </a:rPr>
              <a:t>        y=x^2;</a:t>
            </a:r>
          </a:p>
          <a:p>
            <a:r>
              <a:rPr lang="en-US" sz="1600" dirty="0">
                <a:solidFill>
                  <a:srgbClr val="FF0000"/>
                </a:solidFill>
              </a:rPr>
              <a:t>    else</a:t>
            </a:r>
          </a:p>
          <a:p>
            <a:r>
              <a:rPr lang="en-US" sz="1600" dirty="0">
                <a:solidFill>
                  <a:srgbClr val="FF0000"/>
                </a:solidFill>
              </a:rPr>
              <a:t>        % No need to check</a:t>
            </a:r>
          </a:p>
          <a:p>
            <a:r>
              <a:rPr lang="en-US" sz="1600" dirty="0">
                <a:solidFill>
                  <a:srgbClr val="FF0000"/>
                </a:solidFill>
              </a:rPr>
              <a:t>        % If we are here, x must be &gt; 2</a:t>
            </a:r>
          </a:p>
          <a:p>
            <a:r>
              <a:rPr lang="en-US" sz="1600" dirty="0">
                <a:solidFill>
                  <a:srgbClr val="FF0000"/>
                </a:solidFill>
              </a:rPr>
              <a:t>        y=4;</a:t>
            </a:r>
          </a:p>
          <a:p>
            <a:r>
              <a:rPr lang="en-US" sz="1600" dirty="0">
                <a:solidFill>
                  <a:srgbClr val="FF0000"/>
                </a:solidFill>
              </a:rPr>
              <a:t>    end</a:t>
            </a:r>
          </a:p>
          <a:p>
            <a:r>
              <a:rPr lang="en-US" sz="1600" dirty="0"/>
              <a:t>end</a:t>
            </a:r>
          </a:p>
        </p:txBody>
      </p:sp>
    </p:spTree>
    <p:extLst>
      <p:ext uri="{BB962C8B-B14F-4D97-AF65-F5344CB8AC3E}">
        <p14:creationId xmlns:p14="http://schemas.microsoft.com/office/powerpoint/2010/main" val="32723647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52400"/>
            <a:ext cx="3415619" cy="523220"/>
          </a:xfrm>
          <a:prstGeom prst="rect">
            <a:avLst/>
          </a:prstGeom>
          <a:noFill/>
        </p:spPr>
        <p:txBody>
          <a:bodyPr wrap="none" rtlCol="0">
            <a:spAutoFit/>
          </a:bodyPr>
          <a:lstStyle/>
          <a:p>
            <a:r>
              <a:rPr lang="en-US" sz="2800" b="1" dirty="0" err="1"/>
              <a:t>elseif</a:t>
            </a:r>
            <a:r>
              <a:rPr lang="en-US" sz="2800" b="1" dirty="0"/>
              <a:t> in if Statements</a:t>
            </a:r>
          </a:p>
        </p:txBody>
      </p:sp>
      <p:sp>
        <p:nvSpPr>
          <p:cNvPr id="7" name="TextBox 6"/>
          <p:cNvSpPr txBox="1"/>
          <p:nvPr/>
        </p:nvSpPr>
        <p:spPr>
          <a:xfrm>
            <a:off x="533400" y="1167348"/>
            <a:ext cx="7315200" cy="3046988"/>
          </a:xfrm>
          <a:prstGeom prst="rect">
            <a:avLst/>
          </a:prstGeom>
          <a:noFill/>
        </p:spPr>
        <p:txBody>
          <a:bodyPr wrap="square" rtlCol="0">
            <a:spAutoFit/>
          </a:bodyPr>
          <a:lstStyle/>
          <a:p>
            <a:r>
              <a:rPr lang="en-US" sz="1600" dirty="0">
                <a:solidFill>
                  <a:srgbClr val="FF6600"/>
                </a:solidFill>
              </a:rPr>
              <a:t>E.g. </a:t>
            </a:r>
          </a:p>
          <a:p>
            <a:r>
              <a:rPr lang="en-US" sz="1600" dirty="0">
                <a:solidFill>
                  <a:srgbClr val="FF6600"/>
                </a:solidFill>
              </a:rPr>
              <a:t>if condition1</a:t>
            </a:r>
          </a:p>
          <a:p>
            <a:r>
              <a:rPr lang="en-US" sz="1600" dirty="0">
                <a:solidFill>
                  <a:srgbClr val="FF6600"/>
                </a:solidFill>
              </a:rPr>
              <a:t>    action1</a:t>
            </a:r>
          </a:p>
          <a:p>
            <a:r>
              <a:rPr lang="en-US" sz="1600" dirty="0" err="1">
                <a:solidFill>
                  <a:srgbClr val="FF6600"/>
                </a:solidFill>
              </a:rPr>
              <a:t>elseif</a:t>
            </a:r>
            <a:r>
              <a:rPr lang="en-US" sz="1600" dirty="0">
                <a:solidFill>
                  <a:srgbClr val="FF6600"/>
                </a:solidFill>
              </a:rPr>
              <a:t> condition2</a:t>
            </a:r>
          </a:p>
          <a:p>
            <a:r>
              <a:rPr lang="en-US" sz="1600" dirty="0">
                <a:solidFill>
                  <a:srgbClr val="FF6600"/>
                </a:solidFill>
              </a:rPr>
              <a:t>    action2</a:t>
            </a:r>
          </a:p>
          <a:p>
            <a:r>
              <a:rPr lang="en-US" sz="1600" dirty="0" err="1">
                <a:solidFill>
                  <a:srgbClr val="FF6600"/>
                </a:solidFill>
              </a:rPr>
              <a:t>elseif</a:t>
            </a:r>
            <a:r>
              <a:rPr lang="en-US" sz="1600" dirty="0">
                <a:solidFill>
                  <a:srgbClr val="FF6600"/>
                </a:solidFill>
              </a:rPr>
              <a:t> condition3</a:t>
            </a:r>
          </a:p>
          <a:p>
            <a:r>
              <a:rPr lang="en-US" sz="1600" dirty="0">
                <a:solidFill>
                  <a:srgbClr val="FF6600"/>
                </a:solidFill>
              </a:rPr>
              <a:t>    action3</a:t>
            </a:r>
          </a:p>
          <a:p>
            <a:r>
              <a:rPr lang="en-US" sz="1600" dirty="0">
                <a:solidFill>
                  <a:srgbClr val="FF6600"/>
                </a:solidFill>
              </a:rPr>
              <a:t>% </a:t>
            </a:r>
            <a:r>
              <a:rPr lang="en-US" sz="1600" dirty="0" err="1">
                <a:solidFill>
                  <a:srgbClr val="FF6600"/>
                </a:solidFill>
              </a:rPr>
              <a:t>etc</a:t>
            </a:r>
            <a:r>
              <a:rPr lang="en-US" sz="1600" dirty="0">
                <a:solidFill>
                  <a:srgbClr val="FF6600"/>
                </a:solidFill>
              </a:rPr>
              <a:t>: there can be many of these</a:t>
            </a:r>
          </a:p>
          <a:p>
            <a:r>
              <a:rPr lang="en-US" sz="1600" dirty="0">
                <a:solidFill>
                  <a:srgbClr val="FF6600"/>
                </a:solidFill>
              </a:rPr>
              <a:t>% And for the rest </a:t>
            </a:r>
            <a:r>
              <a:rPr lang="is-IS" sz="1600" dirty="0">
                <a:solidFill>
                  <a:srgbClr val="FF6600"/>
                </a:solidFill>
              </a:rPr>
              <a:t>…</a:t>
            </a:r>
          </a:p>
          <a:p>
            <a:r>
              <a:rPr lang="en-US" sz="1600" dirty="0">
                <a:solidFill>
                  <a:srgbClr val="FF6600"/>
                </a:solidFill>
              </a:rPr>
              <a:t>e</a:t>
            </a:r>
            <a:r>
              <a:rPr lang="is-IS" sz="1600" dirty="0">
                <a:solidFill>
                  <a:srgbClr val="FF6600"/>
                </a:solidFill>
              </a:rPr>
              <a:t>lse</a:t>
            </a:r>
            <a:endParaRPr lang="en-US" sz="1600" dirty="0">
              <a:solidFill>
                <a:srgbClr val="FF6600"/>
              </a:solidFill>
            </a:endParaRPr>
          </a:p>
          <a:p>
            <a:r>
              <a:rPr lang="en-US" sz="1600" dirty="0">
                <a:solidFill>
                  <a:srgbClr val="FF6600"/>
                </a:solidFill>
              </a:rPr>
              <a:t>        </a:t>
            </a:r>
            <a:r>
              <a:rPr lang="en-US" sz="1600" dirty="0" err="1">
                <a:solidFill>
                  <a:srgbClr val="FF6600"/>
                </a:solidFill>
              </a:rPr>
              <a:t>actionN</a:t>
            </a:r>
            <a:r>
              <a:rPr lang="en-US" sz="1600" dirty="0">
                <a:solidFill>
                  <a:srgbClr val="FF6600"/>
                </a:solidFill>
              </a:rPr>
              <a:t> % the Nth action</a:t>
            </a:r>
          </a:p>
          <a:p>
            <a:r>
              <a:rPr lang="en-US" sz="1600" dirty="0">
                <a:solidFill>
                  <a:srgbClr val="FF6600"/>
                </a:solidFill>
              </a:rPr>
              <a:t>end</a:t>
            </a:r>
          </a:p>
        </p:txBody>
      </p:sp>
      <p:sp>
        <p:nvSpPr>
          <p:cNvPr id="3" name="Rectangle 2"/>
          <p:cNvSpPr/>
          <p:nvPr/>
        </p:nvSpPr>
        <p:spPr>
          <a:xfrm>
            <a:off x="4648200" y="1038284"/>
            <a:ext cx="4114800" cy="4524316"/>
          </a:xfrm>
          <a:prstGeom prst="rect">
            <a:avLst/>
          </a:prstGeom>
        </p:spPr>
        <p:txBody>
          <a:bodyPr wrap="square">
            <a:spAutoFit/>
          </a:bodyPr>
          <a:lstStyle/>
          <a:p>
            <a:r>
              <a:rPr lang="en-US" sz="1600" dirty="0"/>
              <a:t>E.g. Same discontinuous function as previously</a:t>
            </a:r>
          </a:p>
          <a:p>
            <a:r>
              <a:rPr lang="en-US" sz="1600" dirty="0" err="1"/>
              <a:t>calcy.m</a:t>
            </a:r>
            <a:endParaRPr lang="en-US" sz="1600" dirty="0"/>
          </a:p>
          <a:p>
            <a:endParaRPr lang="en-US" sz="1600" dirty="0">
              <a:solidFill>
                <a:srgbClr val="FF6600"/>
              </a:solidFill>
            </a:endParaRPr>
          </a:p>
          <a:p>
            <a:r>
              <a:rPr lang="en-US" sz="1600" dirty="0"/>
              <a:t>function y = </a:t>
            </a:r>
            <a:r>
              <a:rPr lang="en-US" sz="1600" dirty="0" err="1"/>
              <a:t>calcy</a:t>
            </a:r>
            <a:r>
              <a:rPr lang="en-US" sz="1600" dirty="0"/>
              <a:t>(x)</a:t>
            </a:r>
          </a:p>
          <a:p>
            <a:endParaRPr lang="en-US" sz="1600" dirty="0"/>
          </a:p>
          <a:p>
            <a:r>
              <a:rPr lang="en-US" sz="1600" dirty="0">
                <a:solidFill>
                  <a:schemeClr val="bg1">
                    <a:lumMod val="50000"/>
                  </a:schemeClr>
                </a:solidFill>
              </a:rPr>
              <a:t>% </a:t>
            </a:r>
            <a:r>
              <a:rPr lang="en-US" sz="1600" dirty="0" err="1">
                <a:solidFill>
                  <a:schemeClr val="bg1">
                    <a:lumMod val="50000"/>
                  </a:schemeClr>
                </a:solidFill>
              </a:rPr>
              <a:t>calcy</a:t>
            </a:r>
            <a:r>
              <a:rPr lang="en-US" sz="1600" dirty="0">
                <a:solidFill>
                  <a:schemeClr val="bg1">
                    <a:lumMod val="50000"/>
                  </a:schemeClr>
                </a:solidFill>
              </a:rPr>
              <a:t> calculates y as a function of x</a:t>
            </a:r>
          </a:p>
          <a:p>
            <a:r>
              <a:rPr lang="en-US" sz="1600" dirty="0">
                <a:solidFill>
                  <a:schemeClr val="bg1">
                    <a:lumMod val="50000"/>
                  </a:schemeClr>
                </a:solidFill>
              </a:rPr>
              <a:t>% Format of call: </a:t>
            </a:r>
            <a:r>
              <a:rPr lang="en-US" sz="1600" dirty="0" err="1">
                <a:solidFill>
                  <a:schemeClr val="bg1">
                    <a:lumMod val="50000"/>
                  </a:schemeClr>
                </a:solidFill>
              </a:rPr>
              <a:t>calcy</a:t>
            </a:r>
            <a:r>
              <a:rPr lang="en-US" sz="1600" dirty="0">
                <a:solidFill>
                  <a:schemeClr val="bg1">
                    <a:lumMod val="50000"/>
                  </a:schemeClr>
                </a:solidFill>
              </a:rPr>
              <a:t>(x)</a:t>
            </a:r>
          </a:p>
          <a:p>
            <a:r>
              <a:rPr lang="en-US" sz="1600" dirty="0">
                <a:solidFill>
                  <a:schemeClr val="bg1">
                    <a:lumMod val="50000"/>
                  </a:schemeClr>
                </a:solidFill>
              </a:rPr>
              <a:t>% y  =  1     if   x &lt; -1</a:t>
            </a:r>
          </a:p>
          <a:p>
            <a:r>
              <a:rPr lang="en-US" sz="1600" dirty="0">
                <a:solidFill>
                  <a:schemeClr val="bg1">
                    <a:lumMod val="50000"/>
                  </a:schemeClr>
                </a:solidFill>
              </a:rPr>
              <a:t>% y  =  x^2   if   -1 &lt;= x &lt;= 2</a:t>
            </a:r>
          </a:p>
          <a:p>
            <a:r>
              <a:rPr lang="en-US" sz="1600" dirty="0">
                <a:solidFill>
                  <a:schemeClr val="bg1">
                    <a:lumMod val="50000"/>
                  </a:schemeClr>
                </a:solidFill>
              </a:rPr>
              <a:t>% y  =  4     if   x &gt; 2</a:t>
            </a:r>
          </a:p>
          <a:p>
            <a:r>
              <a:rPr lang="en-US" sz="1600" dirty="0"/>
              <a:t>if x &lt; -1</a:t>
            </a:r>
          </a:p>
          <a:p>
            <a:r>
              <a:rPr lang="en-US" sz="1600" dirty="0"/>
              <a:t>    y = 1;</a:t>
            </a:r>
          </a:p>
          <a:p>
            <a:r>
              <a:rPr lang="en-US" sz="1600" dirty="0" err="1">
                <a:solidFill>
                  <a:srgbClr val="FF0000"/>
                </a:solidFill>
              </a:rPr>
              <a:t>elseif</a:t>
            </a:r>
            <a:r>
              <a:rPr lang="en-US" sz="1600" dirty="0"/>
              <a:t> x &lt;= 2</a:t>
            </a:r>
          </a:p>
          <a:p>
            <a:r>
              <a:rPr lang="en-US" sz="1600" dirty="0"/>
              <a:t>    y = x.^2;</a:t>
            </a:r>
          </a:p>
          <a:p>
            <a:r>
              <a:rPr lang="en-US" sz="1600" dirty="0"/>
              <a:t>else</a:t>
            </a:r>
          </a:p>
          <a:p>
            <a:r>
              <a:rPr lang="en-US" sz="1600" dirty="0"/>
              <a:t>    y = 4;</a:t>
            </a:r>
          </a:p>
          <a:p>
            <a:r>
              <a:rPr lang="en-US" sz="1600" dirty="0"/>
              <a:t>end</a:t>
            </a:r>
          </a:p>
          <a:p>
            <a:r>
              <a:rPr lang="en-US" sz="1600" dirty="0"/>
              <a:t>end</a:t>
            </a:r>
          </a:p>
        </p:txBody>
      </p:sp>
      <p:sp>
        <p:nvSpPr>
          <p:cNvPr id="5" name="Rectangle 4"/>
          <p:cNvSpPr/>
          <p:nvPr/>
        </p:nvSpPr>
        <p:spPr>
          <a:xfrm>
            <a:off x="4495800" y="1752600"/>
            <a:ext cx="4114800" cy="3810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4378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2798988" cy="523220"/>
          </a:xfrm>
          <a:prstGeom prst="rect">
            <a:avLst/>
          </a:prstGeom>
          <a:noFill/>
        </p:spPr>
        <p:txBody>
          <a:bodyPr wrap="none" rtlCol="0">
            <a:spAutoFit/>
          </a:bodyPr>
          <a:lstStyle/>
          <a:p>
            <a:r>
              <a:rPr lang="en-US" sz="2800" b="1" dirty="0"/>
              <a:t>switch Statement</a:t>
            </a:r>
          </a:p>
        </p:txBody>
      </p:sp>
      <p:sp>
        <p:nvSpPr>
          <p:cNvPr id="7" name="TextBox 6"/>
          <p:cNvSpPr txBox="1"/>
          <p:nvPr/>
        </p:nvSpPr>
        <p:spPr>
          <a:xfrm>
            <a:off x="533400" y="763012"/>
            <a:ext cx="3429000" cy="3046988"/>
          </a:xfrm>
          <a:prstGeom prst="rect">
            <a:avLst/>
          </a:prstGeom>
          <a:noFill/>
        </p:spPr>
        <p:txBody>
          <a:bodyPr wrap="square" rtlCol="0">
            <a:spAutoFit/>
          </a:bodyPr>
          <a:lstStyle/>
          <a:p>
            <a:r>
              <a:rPr lang="en-US" sz="1600" dirty="0">
                <a:solidFill>
                  <a:srgbClr val="FF6600"/>
                </a:solidFill>
              </a:rPr>
              <a:t>switch </a:t>
            </a:r>
            <a:r>
              <a:rPr lang="en-US" sz="1600" dirty="0" err="1">
                <a:solidFill>
                  <a:srgbClr val="FF6600"/>
                </a:solidFill>
              </a:rPr>
              <a:t>switch_expression</a:t>
            </a:r>
            <a:endParaRPr lang="en-US" sz="1600" dirty="0">
              <a:solidFill>
                <a:srgbClr val="FF6600"/>
              </a:solidFill>
            </a:endParaRPr>
          </a:p>
          <a:p>
            <a:r>
              <a:rPr lang="en-US" sz="1600" dirty="0">
                <a:solidFill>
                  <a:srgbClr val="FF6600"/>
                </a:solidFill>
              </a:rPr>
              <a:t>    case caseexp1</a:t>
            </a:r>
          </a:p>
          <a:p>
            <a:r>
              <a:rPr lang="en-US" sz="1600" dirty="0">
                <a:solidFill>
                  <a:srgbClr val="FF6600"/>
                </a:solidFill>
              </a:rPr>
              <a:t>        action1</a:t>
            </a:r>
          </a:p>
          <a:p>
            <a:r>
              <a:rPr lang="en-US" sz="1600" dirty="0">
                <a:solidFill>
                  <a:srgbClr val="FF6600"/>
                </a:solidFill>
              </a:rPr>
              <a:t> case caseexp2</a:t>
            </a:r>
          </a:p>
          <a:p>
            <a:r>
              <a:rPr lang="en-US" sz="1600" dirty="0">
                <a:solidFill>
                  <a:srgbClr val="FF6600"/>
                </a:solidFill>
              </a:rPr>
              <a:t>        action2</a:t>
            </a:r>
          </a:p>
          <a:p>
            <a:r>
              <a:rPr lang="en-US" sz="1600" dirty="0">
                <a:solidFill>
                  <a:srgbClr val="FF6600"/>
                </a:solidFill>
              </a:rPr>
              <a:t> case caseexp3</a:t>
            </a:r>
          </a:p>
          <a:p>
            <a:r>
              <a:rPr lang="en-US" sz="1600" dirty="0">
                <a:solidFill>
                  <a:srgbClr val="FF6600"/>
                </a:solidFill>
              </a:rPr>
              <a:t>        action3</a:t>
            </a:r>
          </a:p>
          <a:p>
            <a:r>
              <a:rPr lang="en-US" sz="1600" dirty="0">
                <a:solidFill>
                  <a:srgbClr val="FF6600"/>
                </a:solidFill>
              </a:rPr>
              <a:t>% </a:t>
            </a:r>
            <a:r>
              <a:rPr lang="en-US" sz="1600" dirty="0" err="1">
                <a:solidFill>
                  <a:srgbClr val="FF6600"/>
                </a:solidFill>
              </a:rPr>
              <a:t>etc</a:t>
            </a:r>
            <a:r>
              <a:rPr lang="en-US" sz="1600" dirty="0">
                <a:solidFill>
                  <a:srgbClr val="FF6600"/>
                </a:solidFill>
              </a:rPr>
              <a:t>: there can be many of these</a:t>
            </a:r>
          </a:p>
          <a:p>
            <a:r>
              <a:rPr lang="en-US" sz="1600" dirty="0">
                <a:solidFill>
                  <a:srgbClr val="FF6600"/>
                </a:solidFill>
              </a:rPr>
              <a:t>% And for the rest </a:t>
            </a:r>
            <a:r>
              <a:rPr lang="is-IS" sz="1600" dirty="0">
                <a:solidFill>
                  <a:srgbClr val="FF6600"/>
                </a:solidFill>
              </a:rPr>
              <a:t>…</a:t>
            </a:r>
          </a:p>
          <a:p>
            <a:r>
              <a:rPr lang="en-US" sz="1600" dirty="0">
                <a:solidFill>
                  <a:srgbClr val="FF6600"/>
                </a:solidFill>
              </a:rPr>
              <a:t>otherwise</a:t>
            </a:r>
          </a:p>
          <a:p>
            <a:r>
              <a:rPr lang="en-US" sz="1600" dirty="0">
                <a:solidFill>
                  <a:srgbClr val="FF6600"/>
                </a:solidFill>
              </a:rPr>
              <a:t>        </a:t>
            </a:r>
            <a:r>
              <a:rPr lang="en-US" sz="1600" dirty="0" err="1">
                <a:solidFill>
                  <a:srgbClr val="FF6600"/>
                </a:solidFill>
              </a:rPr>
              <a:t>actionN</a:t>
            </a:r>
            <a:r>
              <a:rPr lang="en-US" sz="1600" dirty="0">
                <a:solidFill>
                  <a:srgbClr val="FF6600"/>
                </a:solidFill>
              </a:rPr>
              <a:t> % the Nth action</a:t>
            </a:r>
          </a:p>
          <a:p>
            <a:r>
              <a:rPr lang="en-US" sz="1600" dirty="0">
                <a:solidFill>
                  <a:srgbClr val="FF6600"/>
                </a:solidFill>
              </a:rPr>
              <a:t>end</a:t>
            </a:r>
          </a:p>
        </p:txBody>
      </p:sp>
      <p:sp>
        <p:nvSpPr>
          <p:cNvPr id="3" name="Rectangle 2"/>
          <p:cNvSpPr/>
          <p:nvPr/>
        </p:nvSpPr>
        <p:spPr>
          <a:xfrm>
            <a:off x="5257800" y="76200"/>
            <a:ext cx="3733800" cy="6001644"/>
          </a:xfrm>
          <a:prstGeom prst="rect">
            <a:avLst/>
          </a:prstGeom>
        </p:spPr>
        <p:txBody>
          <a:bodyPr wrap="square">
            <a:spAutoFit/>
          </a:bodyPr>
          <a:lstStyle/>
          <a:p>
            <a:endParaRPr lang="en-US" sz="1600" dirty="0"/>
          </a:p>
          <a:p>
            <a:r>
              <a:rPr lang="en-US" sz="1600" dirty="0"/>
              <a:t>% First, error-check</a:t>
            </a:r>
          </a:p>
          <a:p>
            <a:r>
              <a:rPr lang="en-US" sz="1600" dirty="0"/>
              <a:t>if quiz &lt; 0 || quiz &gt; 10</a:t>
            </a:r>
          </a:p>
          <a:p>
            <a:r>
              <a:rPr lang="en-US" sz="1600" dirty="0"/>
              <a:t>    grade = 'X’;</a:t>
            </a:r>
          </a:p>
          <a:p>
            <a:r>
              <a:rPr lang="en-US" sz="1600" dirty="0"/>
              <a:t>else</a:t>
            </a:r>
          </a:p>
          <a:p>
            <a:r>
              <a:rPr lang="en-US" sz="1600" dirty="0"/>
              <a:t>    %  If here, it is valid so figure out the</a:t>
            </a:r>
          </a:p>
          <a:p>
            <a:r>
              <a:rPr lang="en-US" sz="1600" dirty="0"/>
              <a:t>    %  corresponding letter grade using a  </a:t>
            </a:r>
          </a:p>
          <a:p>
            <a:r>
              <a:rPr lang="en-US" sz="1600" dirty="0"/>
              <a:t>    %  switch</a:t>
            </a:r>
          </a:p>
          <a:p>
            <a:r>
              <a:rPr lang="en-US" sz="1600" dirty="0"/>
              <a:t>    switch quiz</a:t>
            </a:r>
          </a:p>
          <a:p>
            <a:r>
              <a:rPr lang="en-US" sz="1600" dirty="0"/>
              <a:t>        case 10</a:t>
            </a:r>
          </a:p>
          <a:p>
            <a:r>
              <a:rPr lang="en-US" sz="1600" dirty="0"/>
              <a:t>            grade = 'A’;</a:t>
            </a:r>
          </a:p>
          <a:p>
            <a:r>
              <a:rPr lang="en-US" sz="1600" dirty="0"/>
              <a:t>        case 9</a:t>
            </a:r>
          </a:p>
          <a:p>
            <a:r>
              <a:rPr lang="en-US" sz="1600" dirty="0"/>
              <a:t>            grade = 'A’;</a:t>
            </a:r>
          </a:p>
          <a:p>
            <a:r>
              <a:rPr lang="en-US" sz="1600" dirty="0"/>
              <a:t>        case 8</a:t>
            </a:r>
          </a:p>
          <a:p>
            <a:r>
              <a:rPr lang="en-US" sz="1600" dirty="0"/>
              <a:t>            grade = 'B’;</a:t>
            </a:r>
          </a:p>
          <a:p>
            <a:r>
              <a:rPr lang="en-US" sz="1600" dirty="0"/>
              <a:t>        case 7</a:t>
            </a:r>
          </a:p>
          <a:p>
            <a:r>
              <a:rPr lang="en-US" sz="1600" dirty="0"/>
              <a:t>            grade = 'C’;</a:t>
            </a:r>
          </a:p>
          <a:p>
            <a:r>
              <a:rPr lang="en-US" sz="1600" dirty="0"/>
              <a:t>        case 6</a:t>
            </a:r>
          </a:p>
          <a:p>
            <a:r>
              <a:rPr lang="en-US" sz="1600" dirty="0"/>
              <a:t>            grade = 'D’;</a:t>
            </a:r>
          </a:p>
          <a:p>
            <a:r>
              <a:rPr lang="en-US" sz="1600" dirty="0"/>
              <a:t>        otherwise</a:t>
            </a:r>
          </a:p>
          <a:p>
            <a:r>
              <a:rPr lang="en-US" sz="1600" dirty="0"/>
              <a:t>            grade = 'F’;</a:t>
            </a:r>
          </a:p>
          <a:p>
            <a:r>
              <a:rPr lang="en-US" sz="1600" dirty="0"/>
              <a:t>    end</a:t>
            </a:r>
          </a:p>
          <a:p>
            <a:r>
              <a:rPr lang="en-US" sz="1600" dirty="0"/>
              <a:t>end</a:t>
            </a:r>
          </a:p>
          <a:p>
            <a:r>
              <a:rPr lang="en-US" sz="1600" dirty="0"/>
              <a:t>end</a:t>
            </a:r>
          </a:p>
        </p:txBody>
      </p:sp>
      <p:sp>
        <p:nvSpPr>
          <p:cNvPr id="5" name="Rectangle 4"/>
          <p:cNvSpPr/>
          <p:nvPr/>
        </p:nvSpPr>
        <p:spPr>
          <a:xfrm>
            <a:off x="457200" y="3886200"/>
            <a:ext cx="4572000" cy="2667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457200" y="4038600"/>
            <a:ext cx="4572000" cy="2308324"/>
          </a:xfrm>
          <a:prstGeom prst="rect">
            <a:avLst/>
          </a:prstGeom>
        </p:spPr>
        <p:txBody>
          <a:bodyPr>
            <a:spAutoFit/>
          </a:bodyPr>
          <a:lstStyle/>
          <a:p>
            <a:r>
              <a:rPr lang="en-US" sz="1600" dirty="0"/>
              <a:t>E.g. function returns a letter grade based on numerical marks, e.g. 9 or 10 is ‘A’, and ‘X’ if invalid</a:t>
            </a:r>
          </a:p>
          <a:p>
            <a:endParaRPr lang="en-US" sz="1600" dirty="0">
              <a:solidFill>
                <a:srgbClr val="FF6600"/>
              </a:solidFill>
            </a:endParaRPr>
          </a:p>
          <a:p>
            <a:r>
              <a:rPr lang="en-US" sz="1600" dirty="0"/>
              <a:t>function grade = </a:t>
            </a:r>
            <a:r>
              <a:rPr lang="en-US" sz="1600" dirty="0" err="1"/>
              <a:t>switchletgrade</a:t>
            </a:r>
            <a:r>
              <a:rPr lang="en-US" sz="1600" dirty="0"/>
              <a:t>(quiz)</a:t>
            </a:r>
          </a:p>
          <a:p>
            <a:r>
              <a:rPr lang="en-US" sz="1600" dirty="0"/>
              <a:t>% </a:t>
            </a:r>
            <a:r>
              <a:rPr lang="en-US" sz="1600" dirty="0" err="1"/>
              <a:t>switchletgrade</a:t>
            </a:r>
            <a:r>
              <a:rPr lang="en-US" sz="1600" dirty="0"/>
              <a:t> returns the letter grade corresponding to % the integer quiz grade argument using switch</a:t>
            </a:r>
          </a:p>
          <a:p>
            <a:r>
              <a:rPr lang="en-US" sz="1600" dirty="0"/>
              <a:t>% Format of call: </a:t>
            </a:r>
            <a:r>
              <a:rPr lang="en-US" sz="1600" dirty="0" err="1"/>
              <a:t>switchletgrade</a:t>
            </a:r>
            <a:r>
              <a:rPr lang="en-US" sz="1600" dirty="0"/>
              <a:t>(</a:t>
            </a:r>
            <a:r>
              <a:rPr lang="en-US" sz="1600" dirty="0" err="1"/>
              <a:t>integerQuiz</a:t>
            </a:r>
            <a:r>
              <a:rPr lang="en-US" sz="1600" dirty="0"/>
              <a:t>)</a:t>
            </a:r>
          </a:p>
          <a:p>
            <a:r>
              <a:rPr lang="en-US" sz="1600" dirty="0"/>
              <a:t>% Returns a character</a:t>
            </a:r>
          </a:p>
        </p:txBody>
      </p:sp>
      <p:sp>
        <p:nvSpPr>
          <p:cNvPr id="8" name="Rectangle 7"/>
          <p:cNvSpPr/>
          <p:nvPr/>
        </p:nvSpPr>
        <p:spPr>
          <a:xfrm>
            <a:off x="5181600" y="228600"/>
            <a:ext cx="3657600" cy="5867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156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10148"/>
            <a:ext cx="5257800" cy="3733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828800" y="710148"/>
            <a:ext cx="4495800" cy="3785652"/>
          </a:xfrm>
          <a:prstGeom prst="rect">
            <a:avLst/>
          </a:prstGeom>
        </p:spPr>
        <p:txBody>
          <a:bodyPr wrap="square">
            <a:spAutoFit/>
          </a:bodyPr>
          <a:lstStyle/>
          <a:p>
            <a:r>
              <a:rPr lang="en-US" sz="1600" dirty="0"/>
              <a:t>&gt;&gt; quiz=8;</a:t>
            </a:r>
          </a:p>
          <a:p>
            <a:r>
              <a:rPr lang="en-US" sz="1600" dirty="0"/>
              <a:t>&gt;&gt; </a:t>
            </a:r>
            <a:r>
              <a:rPr lang="en-US" sz="1600" dirty="0" err="1"/>
              <a:t>lettergrade</a:t>
            </a:r>
            <a:r>
              <a:rPr lang="en-US" sz="1600" dirty="0"/>
              <a:t> = </a:t>
            </a:r>
            <a:r>
              <a:rPr lang="en-US" sz="1600" dirty="0" err="1"/>
              <a:t>switchletgrade</a:t>
            </a:r>
            <a:r>
              <a:rPr lang="en-US" sz="1600" dirty="0"/>
              <a:t>(quiz)</a:t>
            </a:r>
          </a:p>
          <a:p>
            <a:r>
              <a:rPr lang="en-US" sz="1600" dirty="0" err="1"/>
              <a:t>lettergrade</a:t>
            </a:r>
            <a:r>
              <a:rPr lang="en-US" sz="1600" dirty="0"/>
              <a:t> = </a:t>
            </a:r>
          </a:p>
          <a:p>
            <a:r>
              <a:rPr lang="en-US" sz="1600" dirty="0"/>
              <a:t>	B</a:t>
            </a:r>
          </a:p>
          <a:p>
            <a:endParaRPr lang="en-US" sz="1600" dirty="0"/>
          </a:p>
          <a:p>
            <a:r>
              <a:rPr lang="en-US" sz="1600" dirty="0"/>
              <a:t>&gt;&gt; quiz=4;</a:t>
            </a:r>
          </a:p>
          <a:p>
            <a:r>
              <a:rPr lang="en-US" sz="1600" dirty="0"/>
              <a:t>&gt;&gt; </a:t>
            </a:r>
            <a:r>
              <a:rPr lang="en-US" sz="1600" dirty="0" err="1"/>
              <a:t>lettergrade</a:t>
            </a:r>
            <a:r>
              <a:rPr lang="en-US" sz="1600" dirty="0"/>
              <a:t> = </a:t>
            </a:r>
            <a:r>
              <a:rPr lang="en-US" sz="1600" dirty="0" err="1"/>
              <a:t>switchletgrade</a:t>
            </a:r>
            <a:r>
              <a:rPr lang="en-US" sz="1600" dirty="0"/>
              <a:t> (quiz)</a:t>
            </a:r>
          </a:p>
          <a:p>
            <a:r>
              <a:rPr lang="en-US" sz="1600" dirty="0" err="1"/>
              <a:t>lettergrade</a:t>
            </a:r>
            <a:r>
              <a:rPr lang="en-US" sz="1600" dirty="0"/>
              <a:t> = </a:t>
            </a:r>
          </a:p>
          <a:p>
            <a:r>
              <a:rPr lang="en-US" sz="1600" dirty="0"/>
              <a:t>	F</a:t>
            </a:r>
          </a:p>
          <a:p>
            <a:endParaRPr lang="en-US" sz="1600" dirty="0"/>
          </a:p>
          <a:p>
            <a:r>
              <a:rPr lang="en-US" sz="1600" dirty="0"/>
              <a:t>&gt;&gt; quiz=22;</a:t>
            </a:r>
          </a:p>
          <a:p>
            <a:r>
              <a:rPr lang="en-US" sz="1600" dirty="0"/>
              <a:t>&gt;&gt; </a:t>
            </a:r>
            <a:r>
              <a:rPr lang="en-US" sz="1600" dirty="0" err="1"/>
              <a:t>lettergrade</a:t>
            </a:r>
            <a:r>
              <a:rPr lang="en-US" sz="1600" dirty="0"/>
              <a:t> = </a:t>
            </a:r>
            <a:r>
              <a:rPr lang="en-US" sz="1600" dirty="0" err="1"/>
              <a:t>switchletgrade</a:t>
            </a:r>
            <a:r>
              <a:rPr lang="en-US" sz="1600" dirty="0"/>
              <a:t> (quiz)</a:t>
            </a:r>
          </a:p>
          <a:p>
            <a:r>
              <a:rPr lang="en-US" sz="1600" dirty="0" err="1"/>
              <a:t>lettergrade</a:t>
            </a:r>
            <a:r>
              <a:rPr lang="en-US" sz="1600" dirty="0"/>
              <a:t> = </a:t>
            </a:r>
          </a:p>
          <a:p>
            <a:r>
              <a:rPr lang="en-US" sz="1600" dirty="0"/>
              <a:t>	X</a:t>
            </a:r>
          </a:p>
          <a:p>
            <a:endParaRPr lang="en-US" sz="1600" dirty="0"/>
          </a:p>
        </p:txBody>
      </p:sp>
    </p:spTree>
    <p:extLst>
      <p:ext uri="{BB962C8B-B14F-4D97-AF65-F5344CB8AC3E}">
        <p14:creationId xmlns:p14="http://schemas.microsoft.com/office/powerpoint/2010/main" val="2154573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
            <a:ext cx="2369258" cy="523220"/>
          </a:xfrm>
          <a:prstGeom prst="rect">
            <a:avLst/>
          </a:prstGeom>
          <a:noFill/>
        </p:spPr>
        <p:txBody>
          <a:bodyPr wrap="none" rtlCol="0">
            <a:spAutoFit/>
          </a:bodyPr>
          <a:lstStyle/>
          <a:p>
            <a:r>
              <a:rPr lang="en-US" sz="2800" b="1" dirty="0"/>
              <a:t>menu function</a:t>
            </a:r>
          </a:p>
        </p:txBody>
      </p:sp>
      <p:sp>
        <p:nvSpPr>
          <p:cNvPr id="3" name="Rectangle 2"/>
          <p:cNvSpPr/>
          <p:nvPr/>
        </p:nvSpPr>
        <p:spPr>
          <a:xfrm>
            <a:off x="1752600" y="1038284"/>
            <a:ext cx="5638800" cy="4524316"/>
          </a:xfrm>
          <a:prstGeom prst="rect">
            <a:avLst/>
          </a:prstGeom>
        </p:spPr>
        <p:txBody>
          <a:bodyPr wrap="square">
            <a:spAutoFit/>
          </a:bodyPr>
          <a:lstStyle/>
          <a:p>
            <a:r>
              <a:rPr lang="en-US" sz="1600" dirty="0"/>
              <a:t>Menu function will display a Figure Window with push buttons for the choices. The first string passed to the function is the heading, and the rest are labels that appear on the push buttons.</a:t>
            </a:r>
          </a:p>
          <a:p>
            <a:endParaRPr lang="en-US" sz="1600" dirty="0">
              <a:solidFill>
                <a:srgbClr val="FF6600"/>
              </a:solidFill>
            </a:endParaRPr>
          </a:p>
          <a:p>
            <a:r>
              <a:rPr lang="en-US" sz="1600" dirty="0" err="1"/>
              <a:t>pickpizza.m</a:t>
            </a:r>
            <a:endParaRPr lang="en-US" sz="1600" dirty="0"/>
          </a:p>
          <a:p>
            <a:endParaRPr lang="en-US" sz="1600" dirty="0"/>
          </a:p>
          <a:p>
            <a:r>
              <a:rPr lang="en-US" sz="1600" dirty="0">
                <a:solidFill>
                  <a:schemeClr val="bg1">
                    <a:lumMod val="50000"/>
                  </a:schemeClr>
                </a:solidFill>
              </a:rPr>
              <a:t>% Script asks user for a type of pizza &amp; prints</a:t>
            </a:r>
          </a:p>
          <a:p>
            <a:r>
              <a:rPr lang="en-US" sz="1600" dirty="0" err="1"/>
              <a:t>mypick</a:t>
            </a:r>
            <a:r>
              <a:rPr lang="en-US" sz="1600" dirty="0"/>
              <a:t>=menu(‘Pick a pizza’,’Cheese’,’</a:t>
            </a:r>
            <a:r>
              <a:rPr lang="en-US" sz="1600" dirty="0" err="1"/>
              <a:t>Shroom</a:t>
            </a:r>
            <a:r>
              <a:rPr lang="en-US" sz="1600" dirty="0"/>
              <a:t>’,’Sausage’);</a:t>
            </a:r>
          </a:p>
          <a:p>
            <a:r>
              <a:rPr lang="en-US" sz="1600" dirty="0"/>
              <a:t>switch </a:t>
            </a:r>
            <a:r>
              <a:rPr lang="en-US" sz="1600" dirty="0" err="1"/>
              <a:t>mypick</a:t>
            </a:r>
            <a:endParaRPr lang="en-US" sz="1600" dirty="0"/>
          </a:p>
          <a:p>
            <a:r>
              <a:rPr lang="en-US" sz="1600" dirty="0"/>
              <a:t>	case 1</a:t>
            </a:r>
          </a:p>
          <a:p>
            <a:r>
              <a:rPr lang="en-US" sz="1600" dirty="0"/>
              <a:t>	  </a:t>
            </a:r>
            <a:r>
              <a:rPr lang="en-US" sz="1600" dirty="0" err="1"/>
              <a:t>disp</a:t>
            </a:r>
            <a:r>
              <a:rPr lang="en-US" sz="1600" dirty="0"/>
              <a:t>(‘Order a cheese pizza’)</a:t>
            </a:r>
          </a:p>
          <a:p>
            <a:r>
              <a:rPr lang="en-US" sz="1600" dirty="0"/>
              <a:t>	case 2</a:t>
            </a:r>
          </a:p>
          <a:p>
            <a:r>
              <a:rPr lang="en-US" sz="1600" dirty="0"/>
              <a:t>	  </a:t>
            </a:r>
            <a:r>
              <a:rPr lang="en-US" sz="1600" dirty="0" err="1"/>
              <a:t>disp</a:t>
            </a:r>
            <a:r>
              <a:rPr lang="en-US" sz="1600" dirty="0"/>
              <a:t>(‘Order a mushroom pizza’)</a:t>
            </a:r>
          </a:p>
          <a:p>
            <a:r>
              <a:rPr lang="en-US" sz="1600" dirty="0"/>
              <a:t>	case 3</a:t>
            </a:r>
          </a:p>
          <a:p>
            <a:r>
              <a:rPr lang="en-US" sz="1600" dirty="0"/>
              <a:t>	  </a:t>
            </a:r>
            <a:r>
              <a:rPr lang="en-US" sz="1600" dirty="0" err="1"/>
              <a:t>disp</a:t>
            </a:r>
            <a:r>
              <a:rPr lang="en-US" sz="1600" dirty="0"/>
              <a:t>(‘Order a sausage pizza’)</a:t>
            </a:r>
          </a:p>
          <a:p>
            <a:r>
              <a:rPr lang="en-US" sz="1600" dirty="0"/>
              <a:t>	otherwise</a:t>
            </a:r>
          </a:p>
          <a:p>
            <a:r>
              <a:rPr lang="en-US" sz="1600" dirty="0"/>
              <a:t>	  </a:t>
            </a:r>
            <a:r>
              <a:rPr lang="en-US" sz="1600" dirty="0" err="1"/>
              <a:t>disp</a:t>
            </a:r>
            <a:r>
              <a:rPr lang="en-US" sz="1600" dirty="0"/>
              <a:t>(‘No pizza for us today’)</a:t>
            </a:r>
          </a:p>
          <a:p>
            <a:r>
              <a:rPr lang="en-US" sz="1600" dirty="0"/>
              <a:t>end</a:t>
            </a:r>
          </a:p>
        </p:txBody>
      </p:sp>
      <p:sp>
        <p:nvSpPr>
          <p:cNvPr id="5" name="Rectangle 4"/>
          <p:cNvSpPr/>
          <p:nvPr/>
        </p:nvSpPr>
        <p:spPr>
          <a:xfrm>
            <a:off x="1600200" y="2438400"/>
            <a:ext cx="5943600" cy="3124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999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b="1" dirty="0"/>
              <a:t>Looping</a:t>
            </a:r>
          </a:p>
        </p:txBody>
      </p:sp>
    </p:spTree>
    <p:extLst>
      <p:ext uri="{BB962C8B-B14F-4D97-AF65-F5344CB8AC3E}">
        <p14:creationId xmlns:p14="http://schemas.microsoft.com/office/powerpoint/2010/main" val="170418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9BB2-D9EA-41F2-9A35-E9081EDD541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Downloading MATLAB</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A99E622-A6C7-4B82-8600-3D064F5E58D4}"/>
              </a:ext>
            </a:extLst>
          </p:cNvPr>
          <p:cNvSpPr txBox="1"/>
          <p:nvPr/>
        </p:nvSpPr>
        <p:spPr>
          <a:xfrm>
            <a:off x="890803" y="1781605"/>
            <a:ext cx="2064774" cy="3416320"/>
          </a:xfrm>
          <a:prstGeom prst="rect">
            <a:avLst/>
          </a:prstGeom>
          <a:noFill/>
        </p:spPr>
        <p:txBody>
          <a:bodyPr wrap="square" rtlCol="0">
            <a:spAutoFit/>
          </a:bodyPr>
          <a:lstStyle/>
          <a:p>
            <a:r>
              <a:rPr lang="en-US" dirty="0"/>
              <a:t>1: Log in to the portal using student email address and password. </a:t>
            </a:r>
            <a:r>
              <a:rPr lang="en-US" dirty="0">
                <a:hlinkClick r:id="rId2"/>
              </a:rPr>
              <a:t>https://portal.ulster.ac.uk/dashboard/home</a:t>
            </a:r>
            <a:endParaRPr lang="en-US" dirty="0"/>
          </a:p>
          <a:p>
            <a:r>
              <a:rPr lang="en-US" dirty="0"/>
              <a:t> </a:t>
            </a:r>
          </a:p>
          <a:p>
            <a:r>
              <a:rPr lang="en-US" dirty="0"/>
              <a:t>2: Select ISD software Downloads (Circled in Black)</a:t>
            </a:r>
          </a:p>
          <a:p>
            <a:endParaRPr lang="en-GB" dirty="0"/>
          </a:p>
        </p:txBody>
      </p:sp>
      <p:pic>
        <p:nvPicPr>
          <p:cNvPr id="1030" name="Picture 6" descr="https://attachments.office.net/owa/k.wong-lin%40ulster.ac.uk/service.svc/s/GetAttachmentThumbnail?id=AAMkADE5MGZkZWI2LTAwYjctNDI2Ni04NmRlLWI4MWNlYWY0ZjIyMQBGAAAAAAD%2B%2BlSrGKY9T4O6VkuxvE%2BnBwBb7oQYpzNiRoihg4ZffiLcAAACtpR2AAAgAZKUqxobR4%2FCnWTnwjWyAANOcawOAAABEgAQAAjO4yYANyxAh8%2FER2LuRMg%3D&amp;thumbnailType=2&amp;owa=outlook.office.com&amp;scriptVer=20200914002.05&amp;X-OWA-CANARY=VufxOwukJUSEQiDMkznKJvDzLcPvXtgYfZbxri20_KR6haBO9MISf2tLLjvE0rMxMONqZVuz9wI.&amp;token=eyJhbGciOiJSUzI1NiIsImtpZCI6IjU2MzU4ODUyMzRCOTI1MkRERTAwNTc2NkQ5RDlGMjc2NTY1RjYzRTIiLCJ0eXAiOiJKV1QiLCJ4NXQiOiJWaldJVWpTNUpTM2VBRmRtMmRueWRsWmZZLUkifQ.eyJvcmlnaW4iOiJodHRwczovL291dGxvb2sub2ZmaWNlLmNvbSIsInVjIjoiNjJhNWNjNWYzMzZmNDJlZTkyNDY3YWU3NmYwZWYxODQiLCJzaWduaW5fc3RhdGUiOiJbXCJrbXNpXCJdIiwidmVyIjoiRXhjaGFuZ2UuQ2FsbGJhY2suVjEiLCJhcHBjdHhzZW5kZXIiOiJPd2FEb3dubG9hZEA2ZjBiOTQ4Ny00ZmE4LTQyYTgtYWViNC1iZjJlMmMyMmQ0ZTgiLCJpc3NyaW5nIjoiV1ciLCJhcHBjdHgiOiJ7XCJtc2V4Y2hwcm90XCI6XCJvd2FcIixcInByaW1hcnlzaWRcIjpcIlMtMS01LTIxLTI5Mzc5NzE2NzAtMjkxNDg1NTM2Ny0yODI5MjU3OTAwLTMwODk2OTRcIixcInB1aWRcIjpcIjExNTM5NzcwMjUzMDQ1NzgwODBcIixcIm9pZFwiOlwiZDc0NzdjYjYtNGQ0NS00YzZlLWEwODUtMjRlZmU3MWZlMzdjXCIsXCJzY29wZVwiOlwiT3dhRG93bmxvYWRcIn0iLCJuYmYiOjE2MDA3NzYyNzYsImV4cCI6MTYwMDc3Njg3NiwiaXNzIjoiMDAwMDAwMDItMDAwMC0wZmYxLWNlMDAtMDAwMDAwMDAwMDAwQDZmMGI5NDg3LTRmYTgtNDJhOC1hZWI0LWJmMmUyYzIyZDRlOCIsImF1ZCI6IjAwMDAwMDAyLTAwMDAtMGZmMS1jZTAwLTAwMDAwMDAwMDAwMC9hdHRhY2htZW50cy5vZmZpY2UubmV0QDZmMGI5NDg3LTRmYTgtNDJhOC1hZWI0LWJmMmUyYzIyZDRlOCIsImhhcHAiOiJvd2EifQ.U3VU4DAP0dtl1AyGETRK-InkVqvwVOOFbhXddIL-SA6DZfSAlFPWuBL7JgEsLQ6-3tmMipCY8OWOcE2zD3U23V-AmilQnBFPwiau-oF_WleH8ZwECNY5nfujKln8Tyo6TnrINPL8kBNvBxTxXYcaUhNttUwmv5nxhC-fauRDXPxinzHoUr4a_Dt7PdoAOuuOjPosIW83SocOrXmiaxxljx4CGf79V1s6jnhRZ1O6fl4rtuTJtpEhK_FlX5YVUFuInz60bwgqDPpBz188P3E-FmeVix-y7g1zfOr7kn8k70bN3riSf7S4WoOkOJ30skf4Sz4evKQJ0Irewo7jDitObg&amp;animation=true">
            <a:extLst>
              <a:ext uri="{FF2B5EF4-FFF2-40B4-BE49-F238E27FC236}">
                <a16:creationId xmlns:a16="http://schemas.microsoft.com/office/drawing/2014/main" id="{AFC696BE-EFCB-4AE1-B54C-092A0AA63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438" y="1666775"/>
            <a:ext cx="5612744" cy="477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079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152400"/>
            <a:ext cx="1367081" cy="523220"/>
          </a:xfrm>
          <a:prstGeom prst="rect">
            <a:avLst/>
          </a:prstGeom>
          <a:noFill/>
        </p:spPr>
        <p:txBody>
          <a:bodyPr wrap="none" rtlCol="0">
            <a:spAutoFit/>
          </a:bodyPr>
          <a:lstStyle/>
          <a:p>
            <a:r>
              <a:rPr lang="en-US" sz="2800" b="1" dirty="0"/>
              <a:t>for loop</a:t>
            </a:r>
          </a:p>
        </p:txBody>
      </p:sp>
      <p:sp>
        <p:nvSpPr>
          <p:cNvPr id="7" name="TextBox 6"/>
          <p:cNvSpPr txBox="1"/>
          <p:nvPr/>
        </p:nvSpPr>
        <p:spPr>
          <a:xfrm>
            <a:off x="990600" y="990600"/>
            <a:ext cx="3124200" cy="5509201"/>
          </a:xfrm>
          <a:prstGeom prst="rect">
            <a:avLst/>
          </a:prstGeom>
          <a:noFill/>
        </p:spPr>
        <p:txBody>
          <a:bodyPr wrap="square" rtlCol="0">
            <a:spAutoFit/>
          </a:bodyPr>
          <a:lstStyle/>
          <a:p>
            <a:r>
              <a:rPr lang="en-US" sz="1600" dirty="0"/>
              <a:t>E.g. </a:t>
            </a:r>
          </a:p>
          <a:p>
            <a:r>
              <a:rPr lang="en-US" sz="1600" dirty="0"/>
              <a:t>&gt;&gt; for </a:t>
            </a:r>
            <a:r>
              <a:rPr lang="en-US" sz="1600" dirty="0" err="1"/>
              <a:t>i</a:t>
            </a:r>
            <a:r>
              <a:rPr lang="en-US" sz="1600" dirty="0"/>
              <a:t>=1:4</a:t>
            </a:r>
          </a:p>
          <a:p>
            <a:r>
              <a:rPr lang="en-US" sz="1600" dirty="0"/>
              <a:t>         </a:t>
            </a:r>
            <a:r>
              <a:rPr lang="en-US" sz="1600" dirty="0" err="1"/>
              <a:t>fprintf</a:t>
            </a:r>
            <a:r>
              <a:rPr lang="en-US" sz="1600" dirty="0"/>
              <a:t>(‘%d\n’,</a:t>
            </a:r>
            <a:r>
              <a:rPr lang="en-US" sz="1600" dirty="0" err="1"/>
              <a:t>i</a:t>
            </a:r>
            <a:r>
              <a:rPr lang="en-US" sz="1600" dirty="0"/>
              <a:t>)</a:t>
            </a:r>
          </a:p>
          <a:p>
            <a:r>
              <a:rPr lang="en-US" sz="1600" dirty="0"/>
              <a:t>     end</a:t>
            </a:r>
          </a:p>
          <a:p>
            <a:r>
              <a:rPr lang="en-US" sz="1600" dirty="0"/>
              <a:t>&gt;&gt;</a:t>
            </a:r>
          </a:p>
          <a:p>
            <a:r>
              <a:rPr lang="en-US" sz="1600" dirty="0"/>
              <a:t>1</a:t>
            </a:r>
          </a:p>
          <a:p>
            <a:r>
              <a:rPr lang="en-US" sz="1600" dirty="0"/>
              <a:t>2</a:t>
            </a:r>
          </a:p>
          <a:p>
            <a:r>
              <a:rPr lang="en-US" sz="1600" dirty="0"/>
              <a:t>3</a:t>
            </a:r>
          </a:p>
          <a:p>
            <a:r>
              <a:rPr lang="en-US" sz="1600" dirty="0"/>
              <a:t>4</a:t>
            </a:r>
          </a:p>
          <a:p>
            <a:endParaRPr lang="en-US" sz="1600" dirty="0"/>
          </a:p>
          <a:p>
            <a:r>
              <a:rPr lang="en-US" sz="1600" dirty="0"/>
              <a:t>E.g. </a:t>
            </a:r>
          </a:p>
          <a:p>
            <a:r>
              <a:rPr lang="en-US" sz="1600" dirty="0"/>
              <a:t>&gt;&gt; for </a:t>
            </a:r>
            <a:r>
              <a:rPr lang="en-US" sz="1600" dirty="0" err="1"/>
              <a:t>i</a:t>
            </a:r>
            <a:r>
              <a:rPr lang="en-US" sz="1600" dirty="0"/>
              <a:t>=0:50:200</a:t>
            </a:r>
          </a:p>
          <a:p>
            <a:r>
              <a:rPr lang="en-US" sz="1600" dirty="0"/>
              <a:t>         </a:t>
            </a:r>
            <a:r>
              <a:rPr lang="en-US" sz="1600" dirty="0" err="1"/>
              <a:t>fprintf</a:t>
            </a:r>
            <a:r>
              <a:rPr lang="en-US" sz="1600" dirty="0"/>
              <a:t>(‘%3d\n’,</a:t>
            </a:r>
            <a:r>
              <a:rPr lang="en-US" sz="1600" dirty="0" err="1"/>
              <a:t>i</a:t>
            </a:r>
            <a:r>
              <a:rPr lang="en-US" sz="1600" dirty="0"/>
              <a:t>)</a:t>
            </a:r>
          </a:p>
          <a:p>
            <a:r>
              <a:rPr lang="en-US" sz="1600" dirty="0"/>
              <a:t>     end</a:t>
            </a:r>
          </a:p>
          <a:p>
            <a:r>
              <a:rPr lang="en-US" sz="1600" dirty="0"/>
              <a:t>&gt;&gt;</a:t>
            </a:r>
          </a:p>
          <a:p>
            <a:r>
              <a:rPr lang="en-US" sz="1600" dirty="0"/>
              <a:t>  0</a:t>
            </a:r>
          </a:p>
          <a:p>
            <a:r>
              <a:rPr lang="en-US" sz="1600" dirty="0"/>
              <a:t> 50</a:t>
            </a:r>
          </a:p>
          <a:p>
            <a:r>
              <a:rPr lang="en-US" sz="1600" dirty="0"/>
              <a:t>100</a:t>
            </a:r>
          </a:p>
          <a:p>
            <a:r>
              <a:rPr lang="en-US" sz="1600" dirty="0"/>
              <a:t>150</a:t>
            </a:r>
          </a:p>
          <a:p>
            <a:r>
              <a:rPr lang="en-US" sz="1600" dirty="0"/>
              <a:t>200</a:t>
            </a:r>
          </a:p>
          <a:p>
            <a:endParaRPr lang="en-US" sz="1600" dirty="0"/>
          </a:p>
          <a:p>
            <a:r>
              <a:rPr lang="en-US" sz="1600" dirty="0"/>
              <a:t>Note: Can also do it for strings</a:t>
            </a:r>
          </a:p>
        </p:txBody>
      </p:sp>
      <p:sp>
        <p:nvSpPr>
          <p:cNvPr id="12" name="TextBox 11"/>
          <p:cNvSpPr txBox="1"/>
          <p:nvPr/>
        </p:nvSpPr>
        <p:spPr>
          <a:xfrm>
            <a:off x="4953000" y="979706"/>
            <a:ext cx="3810000" cy="5509201"/>
          </a:xfrm>
          <a:prstGeom prst="rect">
            <a:avLst/>
          </a:prstGeom>
          <a:noFill/>
        </p:spPr>
        <p:txBody>
          <a:bodyPr wrap="square" rtlCol="0">
            <a:spAutoFit/>
          </a:bodyPr>
          <a:lstStyle/>
          <a:p>
            <a:r>
              <a:rPr lang="en-US" sz="1600" dirty="0"/>
              <a:t>E.g. function that sums</a:t>
            </a:r>
          </a:p>
          <a:p>
            <a:endParaRPr lang="en-US" sz="1600" dirty="0"/>
          </a:p>
          <a:p>
            <a:r>
              <a:rPr lang="en-US" sz="1600" dirty="0"/>
              <a:t>function </a:t>
            </a:r>
            <a:r>
              <a:rPr lang="en-US" sz="1600" dirty="0" err="1"/>
              <a:t>runsum</a:t>
            </a:r>
            <a:r>
              <a:rPr lang="en-US" sz="1600" dirty="0"/>
              <a:t>=sum_1_to_n(n)</a:t>
            </a:r>
          </a:p>
          <a:p>
            <a:r>
              <a:rPr lang="en-US" sz="1600" dirty="0">
                <a:solidFill>
                  <a:schemeClr val="bg1">
                    <a:lumMod val="50000"/>
                  </a:schemeClr>
                </a:solidFill>
              </a:rPr>
              <a:t>%This function returns the sum of</a:t>
            </a:r>
          </a:p>
          <a:p>
            <a:r>
              <a:rPr lang="en-US" sz="1600" dirty="0">
                <a:solidFill>
                  <a:schemeClr val="bg1">
                    <a:lumMod val="50000"/>
                  </a:schemeClr>
                </a:solidFill>
              </a:rPr>
              <a:t>% integers from 1 to n</a:t>
            </a:r>
          </a:p>
          <a:p>
            <a:r>
              <a:rPr lang="en-US" sz="1600" dirty="0" err="1"/>
              <a:t>runsum</a:t>
            </a:r>
            <a:r>
              <a:rPr lang="en-US" sz="1600" dirty="0"/>
              <a:t>=0;</a:t>
            </a:r>
          </a:p>
          <a:p>
            <a:r>
              <a:rPr lang="en-US" sz="1600" dirty="0"/>
              <a:t>for </a:t>
            </a:r>
            <a:r>
              <a:rPr lang="en-US" sz="1600" dirty="0" err="1"/>
              <a:t>i</a:t>
            </a:r>
            <a:r>
              <a:rPr lang="en-US" sz="1600" dirty="0"/>
              <a:t>=1:n</a:t>
            </a:r>
          </a:p>
          <a:p>
            <a:r>
              <a:rPr lang="en-US" sz="1600" dirty="0"/>
              <a:t>    </a:t>
            </a:r>
            <a:r>
              <a:rPr lang="en-US" sz="1600" dirty="0" err="1"/>
              <a:t>runsum</a:t>
            </a:r>
            <a:r>
              <a:rPr lang="en-US" sz="1600" dirty="0"/>
              <a:t>=runsum+1;</a:t>
            </a:r>
          </a:p>
          <a:p>
            <a:r>
              <a:rPr lang="en-US" sz="1600" dirty="0"/>
              <a:t>end</a:t>
            </a:r>
          </a:p>
          <a:p>
            <a:endParaRPr lang="en-US" sz="1600" dirty="0"/>
          </a:p>
          <a:p>
            <a:endParaRPr lang="en-US" sz="1600" dirty="0"/>
          </a:p>
          <a:p>
            <a:r>
              <a:rPr lang="en-US" sz="1600" dirty="0"/>
              <a:t>&gt;&gt; sum_1_to_n(5)</a:t>
            </a:r>
          </a:p>
          <a:p>
            <a:r>
              <a:rPr lang="en-US" sz="1600" dirty="0" err="1"/>
              <a:t>ans</a:t>
            </a:r>
            <a:r>
              <a:rPr lang="en-US" sz="1600" dirty="0"/>
              <a:t> = </a:t>
            </a:r>
          </a:p>
          <a:p>
            <a:r>
              <a:rPr lang="en-US" sz="1600" dirty="0"/>
              <a:t>	15</a:t>
            </a:r>
          </a:p>
          <a:p>
            <a:endParaRPr lang="en-US" sz="1600" dirty="0"/>
          </a:p>
          <a:p>
            <a:pPr marL="285750" indent="-285750">
              <a:buFont typeface="Arial"/>
              <a:buChar char="•"/>
            </a:pPr>
            <a:r>
              <a:rPr lang="en-US" sz="1600" dirty="0"/>
              <a:t>Can you create a function that sums from m to n with both as inputs? </a:t>
            </a:r>
          </a:p>
          <a:p>
            <a:r>
              <a:rPr lang="en-US" sz="1600" dirty="0"/>
              <a:t>       E.g. </a:t>
            </a:r>
            <a:r>
              <a:rPr lang="en-US" sz="1600" dirty="0" err="1"/>
              <a:t>sum_m_to_n</a:t>
            </a:r>
            <a:r>
              <a:rPr lang="en-US" sz="1600" dirty="0"/>
              <a:t>(4,7)</a:t>
            </a:r>
          </a:p>
          <a:p>
            <a:pPr marL="285750" indent="-285750">
              <a:buFont typeface="Arial"/>
              <a:buChar char="•"/>
            </a:pPr>
            <a:endParaRPr lang="en-US" sz="1600" dirty="0"/>
          </a:p>
          <a:p>
            <a:pPr marL="285750" indent="-285750">
              <a:buFont typeface="Arial"/>
              <a:buChar char="•"/>
            </a:pPr>
            <a:r>
              <a:rPr lang="en-US" sz="1600" dirty="0"/>
              <a:t>MATLAB has a built in function ”</a:t>
            </a:r>
            <a:r>
              <a:rPr lang="en-US" sz="1600" dirty="0">
                <a:solidFill>
                  <a:srgbClr val="FF6600"/>
                </a:solidFill>
              </a:rPr>
              <a:t>sum</a:t>
            </a:r>
            <a:r>
              <a:rPr lang="en-US" sz="1600" dirty="0"/>
              <a:t>”. </a:t>
            </a:r>
          </a:p>
          <a:p>
            <a:r>
              <a:rPr lang="en-US" sz="1600" dirty="0"/>
              <a:t>       E.g. “sum([1:5])” would give the   	same answer of 15.</a:t>
            </a:r>
          </a:p>
        </p:txBody>
      </p:sp>
      <p:sp>
        <p:nvSpPr>
          <p:cNvPr id="13" name="Rectangle 12"/>
          <p:cNvSpPr/>
          <p:nvPr/>
        </p:nvSpPr>
        <p:spPr>
          <a:xfrm>
            <a:off x="4876800" y="1447800"/>
            <a:ext cx="3124200" cy="1828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715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31886"/>
            <a:ext cx="7848600" cy="4801315"/>
          </a:xfrm>
          <a:prstGeom prst="rect">
            <a:avLst/>
          </a:prstGeom>
        </p:spPr>
        <p:txBody>
          <a:bodyPr wrap="square">
            <a:spAutoFit/>
          </a:bodyPr>
          <a:lstStyle/>
          <a:p>
            <a:pPr marL="285750" indent="-285750">
              <a:buFont typeface="Arial"/>
              <a:buChar char="•"/>
            </a:pPr>
            <a:r>
              <a:rPr lang="en-US" dirty="0"/>
              <a:t>MATLAB has other built functions that circumvent creating a for loop.</a:t>
            </a:r>
          </a:p>
          <a:p>
            <a:r>
              <a:rPr lang="en-US" dirty="0"/>
              <a:t>      E.g. “</a:t>
            </a:r>
            <a:r>
              <a:rPr lang="en-US" dirty="0">
                <a:solidFill>
                  <a:srgbClr val="FF6600"/>
                </a:solidFill>
              </a:rPr>
              <a:t>prod</a:t>
            </a:r>
            <a:r>
              <a:rPr lang="en-US" dirty="0"/>
              <a:t>” where “prod([5 9 4])” would give the answer “180”. </a:t>
            </a:r>
          </a:p>
          <a:p>
            <a:r>
              <a:rPr lang="en-US" dirty="0"/>
              <a:t>      E.g. “</a:t>
            </a:r>
            <a:r>
              <a:rPr lang="en-US" dirty="0" err="1">
                <a:solidFill>
                  <a:srgbClr val="FF6600"/>
                </a:solidFill>
              </a:rPr>
              <a:t>cumsum</a:t>
            </a:r>
            <a:r>
              <a:rPr lang="en-US" dirty="0"/>
              <a:t>” where “</a:t>
            </a:r>
            <a:r>
              <a:rPr lang="en-US" dirty="0" err="1"/>
              <a:t>cumsum</a:t>
            </a:r>
            <a:r>
              <a:rPr lang="en-US" dirty="0"/>
              <a:t>([5 9 4])” would give the answer “5 14 18”. </a:t>
            </a:r>
          </a:p>
          <a:p>
            <a:endParaRPr lang="en-US" dirty="0"/>
          </a:p>
          <a:p>
            <a:r>
              <a:rPr lang="en-US" dirty="0"/>
              <a:t>E.g. Combining for loop and if statement to find minimum value in a vector</a:t>
            </a:r>
          </a:p>
          <a:p>
            <a:r>
              <a:rPr lang="en-US" dirty="0" err="1"/>
              <a:t>myminvec.m</a:t>
            </a:r>
            <a:endParaRPr lang="en-US" dirty="0"/>
          </a:p>
          <a:p>
            <a:endParaRPr lang="en-US" dirty="0"/>
          </a:p>
          <a:p>
            <a:r>
              <a:rPr lang="en-US" dirty="0"/>
              <a:t>function </a:t>
            </a:r>
            <a:r>
              <a:rPr lang="en-US" dirty="0" err="1"/>
              <a:t>outmin</a:t>
            </a:r>
            <a:r>
              <a:rPr lang="en-US" dirty="0"/>
              <a:t> = </a:t>
            </a:r>
            <a:r>
              <a:rPr lang="en-US" dirty="0" err="1"/>
              <a:t>myminvec</a:t>
            </a:r>
            <a:r>
              <a:rPr lang="en-US" dirty="0"/>
              <a:t>(</a:t>
            </a:r>
            <a:r>
              <a:rPr lang="en-US" dirty="0" err="1"/>
              <a:t>vec</a:t>
            </a:r>
            <a:r>
              <a:rPr lang="en-US" dirty="0"/>
              <a:t>)</a:t>
            </a:r>
          </a:p>
          <a:p>
            <a:r>
              <a:rPr lang="en-US" dirty="0">
                <a:solidFill>
                  <a:schemeClr val="bg1">
                    <a:lumMod val="50000"/>
                  </a:schemeClr>
                </a:solidFill>
              </a:rPr>
              <a:t>% </a:t>
            </a:r>
            <a:r>
              <a:rPr lang="en-US" dirty="0" err="1">
                <a:solidFill>
                  <a:schemeClr val="bg1">
                    <a:lumMod val="50000"/>
                  </a:schemeClr>
                </a:solidFill>
              </a:rPr>
              <a:t>myminvec</a:t>
            </a:r>
            <a:r>
              <a:rPr lang="en-US" dirty="0">
                <a:solidFill>
                  <a:schemeClr val="bg1">
                    <a:lumMod val="50000"/>
                  </a:schemeClr>
                </a:solidFill>
              </a:rPr>
              <a:t> returns the minimum value in a vector</a:t>
            </a:r>
          </a:p>
          <a:p>
            <a:r>
              <a:rPr lang="en-US" dirty="0">
                <a:solidFill>
                  <a:schemeClr val="bg1">
                    <a:lumMod val="50000"/>
                  </a:schemeClr>
                </a:solidFill>
              </a:rPr>
              <a:t>% Format: </a:t>
            </a:r>
            <a:r>
              <a:rPr lang="en-US" dirty="0" err="1">
                <a:solidFill>
                  <a:schemeClr val="bg1">
                    <a:lumMod val="50000"/>
                  </a:schemeClr>
                </a:solidFill>
              </a:rPr>
              <a:t>myminvec</a:t>
            </a:r>
            <a:r>
              <a:rPr lang="en-US" dirty="0">
                <a:solidFill>
                  <a:schemeClr val="bg1">
                    <a:lumMod val="50000"/>
                  </a:schemeClr>
                </a:solidFill>
              </a:rPr>
              <a:t>(vector)</a:t>
            </a:r>
            <a:endParaRPr lang="en-US" dirty="0"/>
          </a:p>
          <a:p>
            <a:r>
              <a:rPr lang="en-US" dirty="0" err="1"/>
              <a:t>outmin</a:t>
            </a:r>
            <a:r>
              <a:rPr lang="en-US" dirty="0"/>
              <a:t> = </a:t>
            </a:r>
            <a:r>
              <a:rPr lang="en-US" dirty="0" err="1"/>
              <a:t>vec</a:t>
            </a:r>
            <a:r>
              <a:rPr lang="en-US" dirty="0"/>
              <a:t>(1);</a:t>
            </a:r>
          </a:p>
          <a:p>
            <a:r>
              <a:rPr lang="en-US" dirty="0"/>
              <a:t>for </a:t>
            </a:r>
            <a:r>
              <a:rPr lang="en-US" dirty="0" err="1"/>
              <a:t>i</a:t>
            </a:r>
            <a:r>
              <a:rPr lang="en-US" dirty="0"/>
              <a:t> = 2:length(</a:t>
            </a:r>
            <a:r>
              <a:rPr lang="en-US" dirty="0" err="1"/>
              <a:t>vec</a:t>
            </a:r>
            <a:r>
              <a:rPr lang="en-US" dirty="0"/>
              <a:t>)</a:t>
            </a:r>
          </a:p>
          <a:p>
            <a:r>
              <a:rPr lang="en-US" dirty="0"/>
              <a:t>    if </a:t>
            </a:r>
            <a:r>
              <a:rPr lang="en-US" dirty="0" err="1"/>
              <a:t>vec</a:t>
            </a:r>
            <a:r>
              <a:rPr lang="en-US" dirty="0"/>
              <a:t>(</a:t>
            </a:r>
            <a:r>
              <a:rPr lang="en-US" dirty="0" err="1"/>
              <a:t>i</a:t>
            </a:r>
            <a:r>
              <a:rPr lang="en-US" dirty="0"/>
              <a:t>) &lt; </a:t>
            </a:r>
            <a:r>
              <a:rPr lang="en-US" dirty="0" err="1"/>
              <a:t>outmin</a:t>
            </a:r>
            <a:endParaRPr lang="en-US" dirty="0"/>
          </a:p>
          <a:p>
            <a:r>
              <a:rPr lang="en-US" dirty="0"/>
              <a:t>        </a:t>
            </a:r>
            <a:r>
              <a:rPr lang="en-US" dirty="0" err="1"/>
              <a:t>outmin</a:t>
            </a:r>
            <a:r>
              <a:rPr lang="en-US" dirty="0"/>
              <a:t> = </a:t>
            </a:r>
            <a:r>
              <a:rPr lang="en-US" dirty="0" err="1"/>
              <a:t>vec</a:t>
            </a:r>
            <a:r>
              <a:rPr lang="en-US" dirty="0"/>
              <a:t>(</a:t>
            </a:r>
            <a:r>
              <a:rPr lang="en-US" dirty="0" err="1"/>
              <a:t>i</a:t>
            </a:r>
            <a:r>
              <a:rPr lang="en-US" dirty="0"/>
              <a:t>);</a:t>
            </a:r>
          </a:p>
          <a:p>
            <a:r>
              <a:rPr lang="en-US" dirty="0"/>
              <a:t>    end</a:t>
            </a:r>
          </a:p>
          <a:p>
            <a:r>
              <a:rPr lang="en-US" dirty="0"/>
              <a:t>end</a:t>
            </a:r>
          </a:p>
          <a:p>
            <a:r>
              <a:rPr lang="en-US" dirty="0"/>
              <a:t>end</a:t>
            </a:r>
          </a:p>
        </p:txBody>
      </p:sp>
      <p:sp>
        <p:nvSpPr>
          <p:cNvPr id="4" name="Rectangle 3"/>
          <p:cNvSpPr/>
          <p:nvPr/>
        </p:nvSpPr>
        <p:spPr>
          <a:xfrm>
            <a:off x="685800" y="2133600"/>
            <a:ext cx="5029200" cy="3048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62000" y="5358348"/>
            <a:ext cx="2209800" cy="1118652"/>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62000" y="5358348"/>
            <a:ext cx="2971800" cy="1077218"/>
          </a:xfrm>
          <a:prstGeom prst="rect">
            <a:avLst/>
          </a:prstGeom>
        </p:spPr>
        <p:txBody>
          <a:bodyPr wrap="square">
            <a:spAutoFit/>
          </a:bodyPr>
          <a:lstStyle/>
          <a:p>
            <a:r>
              <a:rPr lang="en-US" sz="1600" dirty="0"/>
              <a:t>&gt;&gt; </a:t>
            </a:r>
            <a:r>
              <a:rPr lang="en-US" sz="1600" dirty="0" err="1"/>
              <a:t>vec</a:t>
            </a:r>
            <a:r>
              <a:rPr lang="en-US" sz="1600" dirty="0"/>
              <a:t> = [3 8 99 -1];</a:t>
            </a:r>
          </a:p>
          <a:p>
            <a:r>
              <a:rPr lang="en-US" sz="1600" dirty="0"/>
              <a:t>&gt;&gt; </a:t>
            </a:r>
            <a:r>
              <a:rPr lang="en-US" sz="1600" dirty="0" err="1"/>
              <a:t>myminvec</a:t>
            </a:r>
            <a:r>
              <a:rPr lang="en-US" sz="1600" dirty="0"/>
              <a:t>(</a:t>
            </a:r>
            <a:r>
              <a:rPr lang="en-US" sz="1600" dirty="0" err="1"/>
              <a:t>vec</a:t>
            </a:r>
            <a:r>
              <a:rPr lang="en-US" sz="1600" dirty="0"/>
              <a:t>)</a:t>
            </a:r>
          </a:p>
          <a:p>
            <a:r>
              <a:rPr lang="en-US" sz="1600" dirty="0" err="1"/>
              <a:t>ans</a:t>
            </a:r>
            <a:r>
              <a:rPr lang="en-US" sz="1600" dirty="0"/>
              <a:t> = </a:t>
            </a:r>
          </a:p>
          <a:p>
            <a:r>
              <a:rPr lang="en-US" sz="1600" dirty="0"/>
              <a:t>	-1</a:t>
            </a:r>
          </a:p>
        </p:txBody>
      </p:sp>
      <p:sp>
        <p:nvSpPr>
          <p:cNvPr id="8" name="Rectangle 7"/>
          <p:cNvSpPr/>
          <p:nvPr/>
        </p:nvSpPr>
        <p:spPr>
          <a:xfrm>
            <a:off x="5943600" y="3429000"/>
            <a:ext cx="2971800" cy="2585323"/>
          </a:xfrm>
          <a:prstGeom prst="rect">
            <a:avLst/>
          </a:prstGeom>
        </p:spPr>
        <p:txBody>
          <a:bodyPr wrap="square">
            <a:spAutoFit/>
          </a:bodyPr>
          <a:lstStyle/>
          <a:p>
            <a:pPr marL="285750" indent="-285750">
              <a:buFont typeface="Arial"/>
              <a:buChar char="•"/>
            </a:pPr>
            <a:r>
              <a:rPr lang="en-US" dirty="0"/>
              <a:t>MATLAB has a built in function ”</a:t>
            </a:r>
            <a:r>
              <a:rPr lang="en-US" dirty="0">
                <a:solidFill>
                  <a:srgbClr val="FF6600"/>
                </a:solidFill>
              </a:rPr>
              <a:t>min</a:t>
            </a:r>
            <a:r>
              <a:rPr lang="en-US" dirty="0"/>
              <a:t>”. </a:t>
            </a:r>
          </a:p>
          <a:p>
            <a:r>
              <a:rPr lang="en-US" dirty="0"/>
              <a:t>E.g. “min([3 8 99 -1])” would give the same answer of “-1”.</a:t>
            </a:r>
          </a:p>
          <a:p>
            <a:endParaRPr lang="en-US" dirty="0"/>
          </a:p>
          <a:p>
            <a:pPr marL="285750" indent="-285750">
              <a:buFont typeface="Arial"/>
              <a:buChar char="•"/>
            </a:pPr>
            <a:r>
              <a:rPr lang="en-US" dirty="0"/>
              <a:t>There is another function “</a:t>
            </a:r>
            <a:r>
              <a:rPr lang="en-US" dirty="0">
                <a:solidFill>
                  <a:srgbClr val="FF6600"/>
                </a:solidFill>
              </a:rPr>
              <a:t>max</a:t>
            </a:r>
            <a:r>
              <a:rPr lang="en-US" dirty="0"/>
              <a:t>” such that </a:t>
            </a:r>
          </a:p>
          <a:p>
            <a:r>
              <a:rPr lang="en-US" dirty="0"/>
              <a:t>E.g. “max([3 8 99 -1])” would give the answer of “99”.</a:t>
            </a:r>
          </a:p>
        </p:txBody>
      </p:sp>
    </p:spTree>
    <p:extLst>
      <p:ext uri="{BB962C8B-B14F-4D97-AF65-F5344CB8AC3E}">
        <p14:creationId xmlns:p14="http://schemas.microsoft.com/office/powerpoint/2010/main" val="1496539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43600" y="1295400"/>
            <a:ext cx="2209800" cy="19812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85800" y="381000"/>
            <a:ext cx="7086600" cy="6247866"/>
          </a:xfrm>
          <a:prstGeom prst="rect">
            <a:avLst/>
          </a:prstGeom>
          <a:noFill/>
        </p:spPr>
        <p:txBody>
          <a:bodyPr wrap="square" rtlCol="0">
            <a:spAutoFit/>
          </a:bodyPr>
          <a:lstStyle/>
          <a:p>
            <a:r>
              <a:rPr lang="en-US" sz="1600" dirty="0"/>
              <a:t>E.g. Nested for loop in which the outer loop is over the columns. </a:t>
            </a:r>
          </a:p>
          <a:p>
            <a:endParaRPr lang="en-US" sz="1600" dirty="0"/>
          </a:p>
          <a:p>
            <a:r>
              <a:rPr lang="en-US" sz="1600" dirty="0" err="1"/>
              <a:t>matcolsum.m</a:t>
            </a:r>
            <a:endParaRPr lang="en-US" sz="1600" dirty="0"/>
          </a:p>
          <a:p>
            <a:endParaRPr lang="en-US" sz="1600" dirty="0"/>
          </a:p>
          <a:p>
            <a:r>
              <a:rPr lang="en-US" sz="1600" dirty="0"/>
              <a:t>function </a:t>
            </a:r>
            <a:r>
              <a:rPr lang="en-US" sz="1600" dirty="0" err="1"/>
              <a:t>outsum</a:t>
            </a:r>
            <a:r>
              <a:rPr lang="en-US" sz="1600" dirty="0"/>
              <a:t> = </a:t>
            </a:r>
            <a:r>
              <a:rPr lang="en-US" sz="1600" dirty="0" err="1"/>
              <a:t>matcolsum</a:t>
            </a:r>
            <a:r>
              <a:rPr lang="en-US" sz="1600" dirty="0"/>
              <a:t>(mat)</a:t>
            </a:r>
          </a:p>
          <a:p>
            <a:r>
              <a:rPr lang="en-US" sz="1600" dirty="0">
                <a:solidFill>
                  <a:schemeClr val="bg1">
                    <a:lumMod val="50000"/>
                  </a:schemeClr>
                </a:solidFill>
              </a:rPr>
              <a:t>% </a:t>
            </a:r>
            <a:r>
              <a:rPr lang="en-US" sz="1600" dirty="0" err="1">
                <a:solidFill>
                  <a:schemeClr val="bg1">
                    <a:lumMod val="50000"/>
                  </a:schemeClr>
                </a:solidFill>
              </a:rPr>
              <a:t>matcolsum</a:t>
            </a:r>
            <a:r>
              <a:rPr lang="en-US" sz="1600" dirty="0">
                <a:solidFill>
                  <a:schemeClr val="bg1">
                    <a:lumMod val="50000"/>
                  </a:schemeClr>
                </a:solidFill>
              </a:rPr>
              <a:t> finds the sum of every column in a matrix</a:t>
            </a:r>
          </a:p>
          <a:p>
            <a:r>
              <a:rPr lang="en-US" sz="1600" dirty="0">
                <a:solidFill>
                  <a:schemeClr val="bg1">
                    <a:lumMod val="50000"/>
                  </a:schemeClr>
                </a:solidFill>
              </a:rPr>
              <a:t>% Returns a vector of the column sums</a:t>
            </a:r>
          </a:p>
          <a:p>
            <a:endParaRPr lang="en-US" sz="1600" dirty="0"/>
          </a:p>
          <a:p>
            <a:r>
              <a:rPr lang="en-US" sz="1600" dirty="0">
                <a:solidFill>
                  <a:srgbClr val="7F7F7F"/>
                </a:solidFill>
              </a:rPr>
              <a:t>% Format: </a:t>
            </a:r>
            <a:r>
              <a:rPr lang="en-US" sz="1600" dirty="0" err="1">
                <a:solidFill>
                  <a:srgbClr val="7F7F7F"/>
                </a:solidFill>
              </a:rPr>
              <a:t>matcolsum</a:t>
            </a:r>
            <a:r>
              <a:rPr lang="en-US" sz="1600" dirty="0">
                <a:solidFill>
                  <a:srgbClr val="7F7F7F"/>
                </a:solidFill>
              </a:rPr>
              <a:t>(matrix)</a:t>
            </a:r>
          </a:p>
          <a:p>
            <a:r>
              <a:rPr lang="en-US" sz="1600" dirty="0"/>
              <a:t>[r, c] = size(mat);</a:t>
            </a:r>
          </a:p>
          <a:p>
            <a:endParaRPr lang="en-US" sz="1600" dirty="0"/>
          </a:p>
          <a:p>
            <a:r>
              <a:rPr lang="en-US" sz="1600" dirty="0">
                <a:solidFill>
                  <a:srgbClr val="7F7F7F"/>
                </a:solidFill>
              </a:rPr>
              <a:t>% </a:t>
            </a:r>
            <a:r>
              <a:rPr lang="en-US" sz="1600" dirty="0" err="1">
                <a:solidFill>
                  <a:srgbClr val="7F7F7F"/>
                </a:solidFill>
              </a:rPr>
              <a:t>Preallocate</a:t>
            </a:r>
            <a:r>
              <a:rPr lang="en-US" sz="1600" dirty="0">
                <a:solidFill>
                  <a:srgbClr val="7F7F7F"/>
                </a:solidFill>
              </a:rPr>
              <a:t> the vector to the number of columns</a:t>
            </a:r>
          </a:p>
          <a:p>
            <a:r>
              <a:rPr lang="en-US" sz="1600" dirty="0" err="1"/>
              <a:t>outsum</a:t>
            </a:r>
            <a:r>
              <a:rPr lang="en-US" sz="1600" dirty="0"/>
              <a:t> = zeros(1,c);</a:t>
            </a:r>
          </a:p>
          <a:p>
            <a:endParaRPr lang="en-US" sz="1600" dirty="0"/>
          </a:p>
          <a:p>
            <a:r>
              <a:rPr lang="en-US" sz="1600" dirty="0">
                <a:solidFill>
                  <a:srgbClr val="7F7F7F"/>
                </a:solidFill>
              </a:rPr>
              <a:t>% Every column is being summed so the outer loop</a:t>
            </a:r>
          </a:p>
          <a:p>
            <a:r>
              <a:rPr lang="en-US" sz="1600" dirty="0">
                <a:solidFill>
                  <a:srgbClr val="7F7F7F"/>
                </a:solidFill>
              </a:rPr>
              <a:t>% has to be over the columns</a:t>
            </a:r>
          </a:p>
          <a:p>
            <a:r>
              <a:rPr lang="en-US" sz="1600" dirty="0"/>
              <a:t>for col = 1:c</a:t>
            </a:r>
          </a:p>
          <a:p>
            <a:r>
              <a:rPr lang="en-US" sz="1600" dirty="0"/>
              <a:t>   </a:t>
            </a:r>
            <a:r>
              <a:rPr lang="en-US" sz="1600" dirty="0">
                <a:solidFill>
                  <a:srgbClr val="7F7F7F"/>
                </a:solidFill>
              </a:rPr>
              <a:t> % Initialize the running sum to 0 for every column</a:t>
            </a:r>
          </a:p>
          <a:p>
            <a:r>
              <a:rPr lang="en-US" sz="1600" dirty="0"/>
              <a:t>    </a:t>
            </a:r>
            <a:r>
              <a:rPr lang="en-US" sz="1600" dirty="0" err="1"/>
              <a:t>runsum</a:t>
            </a:r>
            <a:r>
              <a:rPr lang="en-US" sz="1600" dirty="0"/>
              <a:t> = 0;</a:t>
            </a:r>
          </a:p>
          <a:p>
            <a:r>
              <a:rPr lang="en-US" sz="1600" dirty="0"/>
              <a:t>    </a:t>
            </a:r>
            <a:r>
              <a:rPr lang="en-US" sz="1600" dirty="0">
                <a:solidFill>
                  <a:srgbClr val="FF0000"/>
                </a:solidFill>
              </a:rPr>
              <a:t>for </a:t>
            </a:r>
            <a:r>
              <a:rPr lang="en-US" sz="1600" dirty="0"/>
              <a:t>row = 1:r</a:t>
            </a:r>
          </a:p>
          <a:p>
            <a:r>
              <a:rPr lang="en-US" sz="1600" dirty="0"/>
              <a:t>        </a:t>
            </a:r>
            <a:r>
              <a:rPr lang="en-US" sz="1600" dirty="0" err="1"/>
              <a:t>runsum</a:t>
            </a:r>
            <a:r>
              <a:rPr lang="en-US" sz="1600" dirty="0"/>
              <a:t> = </a:t>
            </a:r>
            <a:r>
              <a:rPr lang="en-US" sz="1600" dirty="0" err="1"/>
              <a:t>runsum</a:t>
            </a:r>
            <a:r>
              <a:rPr lang="en-US" sz="1600" dirty="0"/>
              <a:t> + mat(</a:t>
            </a:r>
            <a:r>
              <a:rPr lang="en-US" sz="1600" dirty="0" err="1"/>
              <a:t>row,col</a:t>
            </a:r>
            <a:r>
              <a:rPr lang="en-US" sz="1600" dirty="0"/>
              <a:t>);</a:t>
            </a:r>
          </a:p>
          <a:p>
            <a:r>
              <a:rPr lang="en-US" sz="1600" dirty="0"/>
              <a:t>    </a:t>
            </a:r>
            <a:r>
              <a:rPr lang="en-US" sz="1600" dirty="0">
                <a:solidFill>
                  <a:srgbClr val="FF0000"/>
                </a:solidFill>
              </a:rPr>
              <a:t>end</a:t>
            </a:r>
          </a:p>
          <a:p>
            <a:r>
              <a:rPr lang="en-US" sz="1600" dirty="0"/>
              <a:t>    </a:t>
            </a:r>
            <a:r>
              <a:rPr lang="en-US" sz="1600" dirty="0" err="1"/>
              <a:t>outsum</a:t>
            </a:r>
            <a:r>
              <a:rPr lang="en-US" sz="1600" dirty="0"/>
              <a:t>(col) = </a:t>
            </a:r>
            <a:r>
              <a:rPr lang="en-US" sz="1600" dirty="0" err="1"/>
              <a:t>runsum</a:t>
            </a:r>
            <a:r>
              <a:rPr lang="en-US" sz="1600" dirty="0"/>
              <a:t>;</a:t>
            </a:r>
          </a:p>
          <a:p>
            <a:r>
              <a:rPr lang="en-US" sz="1600" dirty="0"/>
              <a:t>end</a:t>
            </a:r>
          </a:p>
          <a:p>
            <a:r>
              <a:rPr lang="en-US" sz="1600" dirty="0"/>
              <a:t>end</a:t>
            </a:r>
          </a:p>
        </p:txBody>
      </p:sp>
      <p:sp>
        <p:nvSpPr>
          <p:cNvPr id="3" name="Rectangle 2"/>
          <p:cNvSpPr/>
          <p:nvPr/>
        </p:nvSpPr>
        <p:spPr>
          <a:xfrm>
            <a:off x="533400" y="1295400"/>
            <a:ext cx="4953000" cy="53340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43600" y="1371600"/>
            <a:ext cx="2971800" cy="5016759"/>
          </a:xfrm>
          <a:prstGeom prst="rect">
            <a:avLst/>
          </a:prstGeom>
        </p:spPr>
        <p:txBody>
          <a:bodyPr wrap="square">
            <a:spAutoFit/>
          </a:bodyPr>
          <a:lstStyle/>
          <a:p>
            <a:r>
              <a:rPr lang="en-US" sz="1600" dirty="0"/>
              <a:t>&gt;&gt; mat = [3:5; 2 5 7];</a:t>
            </a:r>
          </a:p>
          <a:p>
            <a:r>
              <a:rPr lang="en-US" sz="1600" dirty="0"/>
              <a:t>mat = </a:t>
            </a:r>
          </a:p>
          <a:p>
            <a:r>
              <a:rPr lang="en-US" sz="1600" dirty="0"/>
              <a:t>	3 4 5</a:t>
            </a:r>
          </a:p>
          <a:p>
            <a:r>
              <a:rPr lang="en-US" sz="1600" dirty="0"/>
              <a:t>	2 5 7</a:t>
            </a:r>
          </a:p>
          <a:p>
            <a:r>
              <a:rPr lang="en-US" sz="1600" dirty="0"/>
              <a:t>&gt;&gt; </a:t>
            </a:r>
            <a:r>
              <a:rPr lang="en-US" sz="1600" dirty="0" err="1"/>
              <a:t>matcolsum</a:t>
            </a:r>
            <a:r>
              <a:rPr lang="en-US" sz="1600" dirty="0"/>
              <a:t>(mat)</a:t>
            </a:r>
          </a:p>
          <a:p>
            <a:r>
              <a:rPr lang="en-US" sz="1600" dirty="0" err="1"/>
              <a:t>ans</a:t>
            </a:r>
            <a:r>
              <a:rPr lang="en-US" sz="1600" dirty="0"/>
              <a:t> = </a:t>
            </a:r>
          </a:p>
          <a:p>
            <a:r>
              <a:rPr lang="en-US" sz="1600" dirty="0"/>
              <a:t>	5 9 12</a:t>
            </a:r>
          </a:p>
          <a:p>
            <a:endParaRPr lang="en-US" sz="1600" dirty="0"/>
          </a:p>
          <a:p>
            <a:endParaRPr lang="en-US" sz="1600" dirty="0"/>
          </a:p>
          <a:p>
            <a:r>
              <a:rPr lang="en-US" sz="1600" dirty="0"/>
              <a:t>Note: MATLAB’s built-in function “sum” can sum each column. E.g. </a:t>
            </a:r>
          </a:p>
          <a:p>
            <a:r>
              <a:rPr lang="en-US" sz="1600" dirty="0"/>
              <a:t>sum(mat)</a:t>
            </a:r>
          </a:p>
          <a:p>
            <a:r>
              <a:rPr lang="en-US" sz="1600" dirty="0" err="1"/>
              <a:t>ans</a:t>
            </a:r>
            <a:r>
              <a:rPr lang="en-US" sz="1600" dirty="0"/>
              <a:t> = </a:t>
            </a:r>
          </a:p>
          <a:p>
            <a:r>
              <a:rPr lang="en-US" sz="1600" dirty="0"/>
              <a:t>	5 9 12</a:t>
            </a:r>
          </a:p>
          <a:p>
            <a:r>
              <a:rPr lang="en-US" sz="1600" dirty="0"/>
              <a:t>But sum(mat’)</a:t>
            </a:r>
          </a:p>
          <a:p>
            <a:r>
              <a:rPr lang="en-US" sz="1600" dirty="0" err="1"/>
              <a:t>ans</a:t>
            </a:r>
            <a:r>
              <a:rPr lang="en-US" sz="1600" dirty="0"/>
              <a:t> = </a:t>
            </a:r>
          </a:p>
          <a:p>
            <a:r>
              <a:rPr lang="en-US" sz="1600" dirty="0"/>
              <a:t>	12 14</a:t>
            </a:r>
          </a:p>
          <a:p>
            <a:endParaRPr lang="en-US" sz="1600" dirty="0"/>
          </a:p>
          <a:p>
            <a:r>
              <a:rPr lang="en-US" sz="1600" dirty="0"/>
              <a:t>How would you use nested for loop to transpose a matrix?</a:t>
            </a:r>
          </a:p>
        </p:txBody>
      </p:sp>
    </p:spTree>
    <p:extLst>
      <p:ext uri="{BB962C8B-B14F-4D97-AF65-F5344CB8AC3E}">
        <p14:creationId xmlns:p14="http://schemas.microsoft.com/office/powerpoint/2010/main" val="20734165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152400"/>
            <a:ext cx="1855195" cy="523220"/>
          </a:xfrm>
          <a:prstGeom prst="rect">
            <a:avLst/>
          </a:prstGeom>
          <a:noFill/>
        </p:spPr>
        <p:txBody>
          <a:bodyPr wrap="none" rtlCol="0">
            <a:spAutoFit/>
          </a:bodyPr>
          <a:lstStyle/>
          <a:p>
            <a:r>
              <a:rPr lang="en-US" sz="2800" b="1" dirty="0" err="1"/>
              <a:t>Vectorizing</a:t>
            </a:r>
            <a:endParaRPr lang="en-US" sz="2800" b="1" dirty="0"/>
          </a:p>
        </p:txBody>
      </p:sp>
      <p:sp>
        <p:nvSpPr>
          <p:cNvPr id="3" name="TextBox 2"/>
          <p:cNvSpPr txBox="1"/>
          <p:nvPr/>
        </p:nvSpPr>
        <p:spPr>
          <a:xfrm>
            <a:off x="685801" y="1066800"/>
            <a:ext cx="7772400" cy="4524316"/>
          </a:xfrm>
          <a:prstGeom prst="rect">
            <a:avLst/>
          </a:prstGeom>
          <a:noFill/>
        </p:spPr>
        <p:txBody>
          <a:bodyPr wrap="square" rtlCol="0">
            <a:spAutoFit/>
          </a:bodyPr>
          <a:lstStyle/>
          <a:p>
            <a:pPr algn="just"/>
            <a:r>
              <a:rPr lang="en-US" dirty="0" err="1"/>
              <a:t>Vectorizing</a:t>
            </a:r>
            <a:r>
              <a:rPr lang="en-US" dirty="0"/>
              <a:t> in MATLAB can circumvent loops. </a:t>
            </a:r>
            <a:r>
              <a:rPr lang="en-US" u="sng" dirty="0" err="1"/>
              <a:t>Vectorizing</a:t>
            </a:r>
            <a:r>
              <a:rPr lang="en-US" dirty="0"/>
              <a:t> in MATLAB is for rewriting code using loops in a traditional programming language to matrix operations in MATLAB.</a:t>
            </a:r>
          </a:p>
          <a:p>
            <a:pPr algn="just"/>
            <a:endParaRPr lang="en-US" dirty="0"/>
          </a:p>
          <a:p>
            <a:pPr algn="just"/>
            <a:r>
              <a:rPr lang="en-US" dirty="0"/>
              <a:t>E.g. instead of </a:t>
            </a:r>
          </a:p>
          <a:p>
            <a:pPr algn="just"/>
            <a:r>
              <a:rPr lang="en-US" dirty="0"/>
              <a:t>&gt;&gt; for </a:t>
            </a:r>
            <a:r>
              <a:rPr lang="en-US" dirty="0" err="1"/>
              <a:t>i</a:t>
            </a:r>
            <a:r>
              <a:rPr lang="en-US" dirty="0"/>
              <a:t>=1;length(v)</a:t>
            </a:r>
          </a:p>
          <a:p>
            <a:pPr algn="just"/>
            <a:r>
              <a:rPr lang="en-US" dirty="0"/>
              <a:t>           v(</a:t>
            </a:r>
            <a:r>
              <a:rPr lang="en-US" dirty="0" err="1"/>
              <a:t>i</a:t>
            </a:r>
            <a:r>
              <a:rPr lang="en-US" dirty="0"/>
              <a:t>) = v(</a:t>
            </a:r>
            <a:r>
              <a:rPr lang="en-US" dirty="0" err="1"/>
              <a:t>i</a:t>
            </a:r>
            <a:r>
              <a:rPr lang="en-US" dirty="0"/>
              <a:t>)*3;</a:t>
            </a:r>
          </a:p>
          <a:p>
            <a:pPr algn="just"/>
            <a:r>
              <a:rPr lang="en-US" dirty="0"/>
              <a:t>end</a:t>
            </a:r>
          </a:p>
          <a:p>
            <a:pPr algn="just"/>
            <a:r>
              <a:rPr lang="en-US" dirty="0"/>
              <a:t>&gt;&gt; v</a:t>
            </a:r>
          </a:p>
          <a:p>
            <a:pPr algn="just"/>
            <a:r>
              <a:rPr lang="en-US" dirty="0"/>
              <a:t>v =</a:t>
            </a:r>
          </a:p>
          <a:p>
            <a:pPr algn="just"/>
            <a:r>
              <a:rPr lang="en-US" dirty="0"/>
              <a:t>	9 21 6 3</a:t>
            </a:r>
          </a:p>
          <a:p>
            <a:pPr algn="just"/>
            <a:r>
              <a:rPr lang="en-US" dirty="0"/>
              <a:t>we could have written</a:t>
            </a:r>
          </a:p>
          <a:p>
            <a:pPr algn="just"/>
            <a:r>
              <a:rPr lang="en-US" dirty="0"/>
              <a:t>&gt;&gt; v=v*3</a:t>
            </a:r>
          </a:p>
          <a:p>
            <a:pPr algn="just"/>
            <a:r>
              <a:rPr lang="en-US" dirty="0"/>
              <a:t>v =</a:t>
            </a:r>
          </a:p>
          <a:p>
            <a:pPr algn="just"/>
            <a:r>
              <a:rPr lang="en-US" dirty="0"/>
              <a:t>	9 21 6 3</a:t>
            </a:r>
          </a:p>
          <a:p>
            <a:pPr algn="just"/>
            <a:r>
              <a:rPr lang="en-US" dirty="0"/>
              <a:t>Similarly for matrices. </a:t>
            </a:r>
          </a:p>
        </p:txBody>
      </p:sp>
      <p:sp>
        <p:nvSpPr>
          <p:cNvPr id="4" name="Rectangle 3"/>
          <p:cNvSpPr/>
          <p:nvPr/>
        </p:nvSpPr>
        <p:spPr>
          <a:xfrm>
            <a:off x="5029200" y="2118479"/>
            <a:ext cx="3657600" cy="4524316"/>
          </a:xfrm>
          <a:prstGeom prst="rect">
            <a:avLst/>
          </a:prstGeom>
        </p:spPr>
        <p:txBody>
          <a:bodyPr wrap="square">
            <a:spAutoFit/>
          </a:bodyPr>
          <a:lstStyle/>
          <a:p>
            <a:pPr algn="just"/>
            <a:r>
              <a:rPr lang="en-US" dirty="0"/>
              <a:t>E.g. have to be careful with ^</a:t>
            </a:r>
          </a:p>
          <a:p>
            <a:pPr algn="just"/>
            <a:r>
              <a:rPr lang="en-US" dirty="0"/>
              <a:t>&gt;&gt; v^2</a:t>
            </a:r>
          </a:p>
          <a:p>
            <a:pPr algn="just"/>
            <a:r>
              <a:rPr lang="en-US" dirty="0"/>
              <a:t>??? Error using </a:t>
            </a:r>
            <a:r>
              <a:rPr lang="en-US" dirty="0">
                <a:sym typeface="Wingdings"/>
              </a:rPr>
              <a:t>==&gt; </a:t>
            </a:r>
            <a:r>
              <a:rPr lang="en-US" dirty="0" err="1">
                <a:sym typeface="Wingdings"/>
              </a:rPr>
              <a:t>mpower</a:t>
            </a:r>
            <a:endParaRPr lang="en-US" dirty="0">
              <a:sym typeface="Wingdings"/>
            </a:endParaRPr>
          </a:p>
          <a:p>
            <a:pPr algn="just"/>
            <a:r>
              <a:rPr lang="en-US" dirty="0"/>
              <a:t>Matrix must be square</a:t>
            </a:r>
          </a:p>
          <a:p>
            <a:pPr algn="just"/>
            <a:endParaRPr lang="en-US" dirty="0"/>
          </a:p>
          <a:p>
            <a:pPr algn="just"/>
            <a:r>
              <a:rPr lang="en-US" dirty="0"/>
              <a:t>But if instead </a:t>
            </a:r>
          </a:p>
          <a:p>
            <a:pPr algn="just"/>
            <a:r>
              <a:rPr lang="en-US" dirty="0"/>
              <a:t>&gt;&gt; v</a:t>
            </a:r>
            <a:r>
              <a:rPr lang="en-US" dirty="0">
                <a:solidFill>
                  <a:srgbClr val="FF0000"/>
                </a:solidFill>
              </a:rPr>
              <a:t>.^</a:t>
            </a:r>
            <a:r>
              <a:rPr lang="en-US" dirty="0"/>
              <a:t>2</a:t>
            </a:r>
          </a:p>
          <a:p>
            <a:pPr algn="just"/>
            <a:r>
              <a:rPr lang="en-US" dirty="0" err="1"/>
              <a:t>ans</a:t>
            </a:r>
            <a:r>
              <a:rPr lang="en-US" dirty="0"/>
              <a:t> =</a:t>
            </a:r>
          </a:p>
          <a:p>
            <a:pPr algn="just"/>
            <a:r>
              <a:rPr lang="en-US" dirty="0"/>
              <a:t>	9 49 4 1</a:t>
            </a:r>
          </a:p>
          <a:p>
            <a:pPr algn="just"/>
            <a:endParaRPr lang="en-US" dirty="0"/>
          </a:p>
          <a:p>
            <a:pPr algn="just"/>
            <a:r>
              <a:rPr lang="en-US" dirty="0"/>
              <a:t>This is because ^ for a matrix or vector means multiplying by itself (by the dimensions have to match appropriately). Similarly for * and / with inappropriate matrix dimensions</a:t>
            </a:r>
          </a:p>
        </p:txBody>
      </p:sp>
    </p:spTree>
    <p:extLst>
      <p:ext uri="{BB962C8B-B14F-4D97-AF65-F5344CB8AC3E}">
        <p14:creationId xmlns:p14="http://schemas.microsoft.com/office/powerpoint/2010/main" val="2959743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1295400"/>
            <a:ext cx="2590800" cy="13716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85800" y="381000"/>
            <a:ext cx="7086600" cy="5016759"/>
          </a:xfrm>
          <a:prstGeom prst="rect">
            <a:avLst/>
          </a:prstGeom>
          <a:noFill/>
        </p:spPr>
        <p:txBody>
          <a:bodyPr wrap="square" rtlCol="0">
            <a:spAutoFit/>
          </a:bodyPr>
          <a:lstStyle/>
          <a:p>
            <a:r>
              <a:rPr lang="en-US" sz="1600" dirty="0"/>
              <a:t>E.g. logical vectors. </a:t>
            </a:r>
          </a:p>
          <a:p>
            <a:endParaRPr lang="en-US" sz="1600" dirty="0"/>
          </a:p>
          <a:p>
            <a:r>
              <a:rPr lang="en-US" sz="1600" dirty="0" err="1"/>
              <a:t>testvecgtn.m</a:t>
            </a:r>
            <a:endParaRPr lang="en-US" sz="1600" dirty="0"/>
          </a:p>
          <a:p>
            <a:endParaRPr lang="en-US" sz="1600" dirty="0"/>
          </a:p>
          <a:p>
            <a:r>
              <a:rPr lang="en-US" sz="1600" dirty="0"/>
              <a:t>function </a:t>
            </a:r>
            <a:r>
              <a:rPr lang="en-US" sz="1600" dirty="0" err="1"/>
              <a:t>outvec</a:t>
            </a:r>
            <a:r>
              <a:rPr lang="en-US" sz="1600" dirty="0"/>
              <a:t> = </a:t>
            </a:r>
            <a:r>
              <a:rPr lang="en-US" sz="1600" dirty="0" err="1"/>
              <a:t>testvecgtn</a:t>
            </a:r>
            <a:r>
              <a:rPr lang="en-US" sz="1600" dirty="0"/>
              <a:t>(</a:t>
            </a:r>
            <a:r>
              <a:rPr lang="en-US" sz="1600" dirty="0" err="1"/>
              <a:t>vec,n</a:t>
            </a:r>
            <a:r>
              <a:rPr lang="en-US" sz="1600" dirty="0"/>
              <a:t>)</a:t>
            </a:r>
          </a:p>
          <a:p>
            <a:r>
              <a:rPr lang="en-US" sz="1600" dirty="0">
                <a:solidFill>
                  <a:schemeClr val="bg1">
                    <a:lumMod val="50000"/>
                  </a:schemeClr>
                </a:solidFill>
              </a:rPr>
              <a:t>% </a:t>
            </a:r>
            <a:r>
              <a:rPr lang="en-US" sz="1600" dirty="0" err="1">
                <a:solidFill>
                  <a:schemeClr val="bg1">
                    <a:lumMod val="50000"/>
                  </a:schemeClr>
                </a:solidFill>
              </a:rPr>
              <a:t>testvecgtn</a:t>
            </a:r>
            <a:r>
              <a:rPr lang="en-US" sz="1600" dirty="0">
                <a:solidFill>
                  <a:schemeClr val="bg1">
                    <a:lumMod val="50000"/>
                  </a:schemeClr>
                </a:solidFill>
              </a:rPr>
              <a:t> tests whether elements in vector </a:t>
            </a:r>
          </a:p>
          <a:p>
            <a:r>
              <a:rPr lang="en-US" sz="1600" dirty="0">
                <a:solidFill>
                  <a:schemeClr val="bg1">
                    <a:lumMod val="50000"/>
                  </a:schemeClr>
                </a:solidFill>
              </a:rPr>
              <a:t>%    are greater than n or not</a:t>
            </a:r>
          </a:p>
          <a:p>
            <a:r>
              <a:rPr lang="en-US" sz="1600" dirty="0">
                <a:solidFill>
                  <a:schemeClr val="bg1">
                    <a:lumMod val="50000"/>
                  </a:schemeClr>
                </a:solidFill>
              </a:rPr>
              <a:t>% Format: </a:t>
            </a:r>
            <a:r>
              <a:rPr lang="en-US" sz="1600" dirty="0" err="1">
                <a:solidFill>
                  <a:schemeClr val="bg1">
                    <a:lumMod val="50000"/>
                  </a:schemeClr>
                </a:solidFill>
              </a:rPr>
              <a:t>testvecgtn</a:t>
            </a:r>
            <a:r>
              <a:rPr lang="en-US" sz="1600" dirty="0">
                <a:solidFill>
                  <a:schemeClr val="bg1">
                    <a:lumMod val="50000"/>
                  </a:schemeClr>
                </a:solidFill>
              </a:rPr>
              <a:t>(vector, n)</a:t>
            </a:r>
          </a:p>
          <a:p>
            <a:endParaRPr lang="en-US" sz="1600" dirty="0"/>
          </a:p>
          <a:p>
            <a:r>
              <a:rPr lang="en-US" sz="1600" dirty="0">
                <a:solidFill>
                  <a:srgbClr val="7F7F7F"/>
                </a:solidFill>
              </a:rPr>
              <a:t>% </a:t>
            </a:r>
            <a:r>
              <a:rPr lang="en-US" sz="1600" dirty="0" err="1">
                <a:solidFill>
                  <a:srgbClr val="7F7F7F"/>
                </a:solidFill>
              </a:rPr>
              <a:t>Preallocate</a:t>
            </a:r>
            <a:r>
              <a:rPr lang="en-US" sz="1600" dirty="0">
                <a:solidFill>
                  <a:srgbClr val="7F7F7F"/>
                </a:solidFill>
              </a:rPr>
              <a:t> the vector to logical false</a:t>
            </a:r>
          </a:p>
          <a:p>
            <a:r>
              <a:rPr lang="en-US" sz="1600" dirty="0" err="1"/>
              <a:t>outvec</a:t>
            </a:r>
            <a:r>
              <a:rPr lang="en-US" sz="1600" dirty="0"/>
              <a:t> = false(size(</a:t>
            </a:r>
            <a:r>
              <a:rPr lang="en-US" sz="1600" dirty="0" err="1"/>
              <a:t>vec</a:t>
            </a:r>
            <a:r>
              <a:rPr lang="en-US" sz="1600" dirty="0"/>
              <a:t>));</a:t>
            </a:r>
          </a:p>
          <a:p>
            <a:endParaRPr lang="en-US" sz="1600" dirty="0"/>
          </a:p>
          <a:p>
            <a:r>
              <a:rPr lang="en-US" sz="1600" dirty="0"/>
              <a:t>for </a:t>
            </a:r>
            <a:r>
              <a:rPr lang="en-US" sz="1600" dirty="0" err="1"/>
              <a:t>i</a:t>
            </a:r>
            <a:r>
              <a:rPr lang="en-US" sz="1600" dirty="0"/>
              <a:t> = 1:length(</a:t>
            </a:r>
            <a:r>
              <a:rPr lang="en-US" sz="1600" dirty="0" err="1"/>
              <a:t>vec</a:t>
            </a:r>
            <a:r>
              <a:rPr lang="en-US" sz="1600" dirty="0"/>
              <a:t>)</a:t>
            </a:r>
          </a:p>
          <a:p>
            <a:r>
              <a:rPr lang="en-US" sz="1600" dirty="0"/>
              <a:t>  </a:t>
            </a:r>
            <a:r>
              <a:rPr lang="en-US" sz="1600" dirty="0">
                <a:solidFill>
                  <a:srgbClr val="7F7F7F"/>
                </a:solidFill>
              </a:rPr>
              <a:t>  % If an element is &gt; n, change to true</a:t>
            </a:r>
          </a:p>
          <a:p>
            <a:r>
              <a:rPr lang="en-US" sz="1600" dirty="0"/>
              <a:t>    if </a:t>
            </a:r>
            <a:r>
              <a:rPr lang="en-US" sz="1600" dirty="0" err="1"/>
              <a:t>vec</a:t>
            </a:r>
            <a:r>
              <a:rPr lang="en-US" sz="1600" dirty="0"/>
              <a:t>(</a:t>
            </a:r>
            <a:r>
              <a:rPr lang="en-US" sz="1600" dirty="0" err="1"/>
              <a:t>i</a:t>
            </a:r>
            <a:r>
              <a:rPr lang="en-US" sz="1600" dirty="0"/>
              <a:t>) &gt; n</a:t>
            </a:r>
          </a:p>
          <a:p>
            <a:r>
              <a:rPr lang="en-US" sz="1600" dirty="0"/>
              <a:t>        </a:t>
            </a:r>
            <a:r>
              <a:rPr lang="en-US" sz="1600" dirty="0" err="1"/>
              <a:t>outvec</a:t>
            </a:r>
            <a:r>
              <a:rPr lang="en-US" sz="1600" dirty="0"/>
              <a:t>(</a:t>
            </a:r>
            <a:r>
              <a:rPr lang="en-US" sz="1600" dirty="0" err="1"/>
              <a:t>i</a:t>
            </a:r>
            <a:r>
              <a:rPr lang="en-US" sz="1600" dirty="0"/>
              <a:t>) = true;</a:t>
            </a:r>
          </a:p>
          <a:p>
            <a:r>
              <a:rPr lang="en-US" sz="1600" dirty="0"/>
              <a:t>    end</a:t>
            </a:r>
          </a:p>
          <a:p>
            <a:r>
              <a:rPr lang="en-US" sz="1600" dirty="0"/>
              <a:t>end</a:t>
            </a:r>
          </a:p>
          <a:p>
            <a:endParaRPr lang="en-US" sz="1600" dirty="0"/>
          </a:p>
          <a:p>
            <a:r>
              <a:rPr lang="en-US" sz="1600" dirty="0"/>
              <a:t>end</a:t>
            </a:r>
          </a:p>
        </p:txBody>
      </p:sp>
      <p:sp>
        <p:nvSpPr>
          <p:cNvPr id="4" name="Rectangle 3"/>
          <p:cNvSpPr/>
          <p:nvPr/>
        </p:nvSpPr>
        <p:spPr>
          <a:xfrm>
            <a:off x="533400" y="1295400"/>
            <a:ext cx="4953000" cy="4267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43600" y="1371600"/>
            <a:ext cx="2971800" cy="2800766"/>
          </a:xfrm>
          <a:prstGeom prst="rect">
            <a:avLst/>
          </a:prstGeom>
        </p:spPr>
        <p:txBody>
          <a:bodyPr wrap="square">
            <a:spAutoFit/>
          </a:bodyPr>
          <a:lstStyle/>
          <a:p>
            <a:r>
              <a:rPr lang="en-US" sz="1600" dirty="0"/>
              <a:t>&gt;&gt; </a:t>
            </a:r>
            <a:r>
              <a:rPr lang="en-US" sz="1600" dirty="0" err="1"/>
              <a:t>vec</a:t>
            </a:r>
            <a:r>
              <a:rPr lang="en-US" sz="1600" dirty="0"/>
              <a:t> = [5 9 3 4 6 11];</a:t>
            </a:r>
          </a:p>
          <a:p>
            <a:r>
              <a:rPr lang="en-US" sz="1600" dirty="0"/>
              <a:t>&gt;&gt; </a:t>
            </a:r>
            <a:r>
              <a:rPr lang="en-US" sz="1600" dirty="0" err="1"/>
              <a:t>notlog</a:t>
            </a:r>
            <a:r>
              <a:rPr lang="en-US" sz="1600" dirty="0"/>
              <a:t> = </a:t>
            </a:r>
            <a:r>
              <a:rPr lang="en-US" sz="1600" dirty="0" err="1"/>
              <a:t>testvecg</a:t>
            </a:r>
            <a:r>
              <a:rPr lang="en-US" sz="1600" dirty="0"/>
              <a:t>(vec,5)</a:t>
            </a:r>
          </a:p>
          <a:p>
            <a:r>
              <a:rPr lang="en-US" sz="1600" dirty="0" err="1"/>
              <a:t>notlog</a:t>
            </a:r>
            <a:r>
              <a:rPr lang="en-US" sz="1600" dirty="0"/>
              <a:t> = </a:t>
            </a:r>
          </a:p>
          <a:p>
            <a:r>
              <a:rPr lang="en-US" sz="1600" dirty="0"/>
              <a:t>	0 1 0 0 1 1</a:t>
            </a:r>
          </a:p>
          <a:p>
            <a:endParaRPr lang="en-US" sz="1600" dirty="0"/>
          </a:p>
          <a:p>
            <a:endParaRPr lang="en-US" sz="1600" dirty="0"/>
          </a:p>
          <a:p>
            <a:r>
              <a:rPr lang="en-US" sz="1600" dirty="0"/>
              <a:t>Note: MATLAB could easily compute this using</a:t>
            </a:r>
          </a:p>
          <a:p>
            <a:r>
              <a:rPr lang="en-US" sz="1600" dirty="0"/>
              <a:t>&gt;&gt; </a:t>
            </a:r>
            <a:r>
              <a:rPr lang="en-US" sz="1600" dirty="0" err="1"/>
              <a:t>isg</a:t>
            </a:r>
            <a:r>
              <a:rPr lang="en-US" sz="1600" dirty="0"/>
              <a:t> = </a:t>
            </a:r>
            <a:r>
              <a:rPr lang="en-US" sz="1600" dirty="0" err="1"/>
              <a:t>vec</a:t>
            </a:r>
            <a:r>
              <a:rPr lang="en-US" sz="1600" dirty="0"/>
              <a:t> &gt; 5</a:t>
            </a:r>
          </a:p>
          <a:p>
            <a:r>
              <a:rPr lang="en-US" sz="1600" dirty="0" err="1"/>
              <a:t>isg</a:t>
            </a:r>
            <a:r>
              <a:rPr lang="en-US" sz="1600" dirty="0"/>
              <a:t> = </a:t>
            </a:r>
          </a:p>
          <a:p>
            <a:r>
              <a:rPr lang="en-US" sz="1600" dirty="0"/>
              <a:t>	0 1 0 0 1 1</a:t>
            </a:r>
          </a:p>
        </p:txBody>
      </p:sp>
    </p:spTree>
    <p:extLst>
      <p:ext uri="{BB962C8B-B14F-4D97-AF65-F5344CB8AC3E}">
        <p14:creationId xmlns:p14="http://schemas.microsoft.com/office/powerpoint/2010/main" val="314019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152400"/>
            <a:ext cx="1750174" cy="523220"/>
          </a:xfrm>
          <a:prstGeom prst="rect">
            <a:avLst/>
          </a:prstGeom>
          <a:noFill/>
        </p:spPr>
        <p:txBody>
          <a:bodyPr wrap="none" rtlCol="0">
            <a:spAutoFit/>
          </a:bodyPr>
          <a:lstStyle/>
          <a:p>
            <a:r>
              <a:rPr lang="en-US" sz="2800" b="1" dirty="0"/>
              <a:t>while loop</a:t>
            </a:r>
          </a:p>
        </p:txBody>
      </p:sp>
      <p:sp>
        <p:nvSpPr>
          <p:cNvPr id="3" name="TextBox 2"/>
          <p:cNvSpPr txBox="1"/>
          <p:nvPr/>
        </p:nvSpPr>
        <p:spPr>
          <a:xfrm>
            <a:off x="838200" y="762000"/>
            <a:ext cx="7315200" cy="5909311"/>
          </a:xfrm>
          <a:prstGeom prst="rect">
            <a:avLst/>
          </a:prstGeom>
          <a:noFill/>
        </p:spPr>
        <p:txBody>
          <a:bodyPr wrap="square" rtlCol="0">
            <a:spAutoFit/>
          </a:bodyPr>
          <a:lstStyle/>
          <a:p>
            <a:pPr algn="just"/>
            <a:r>
              <a:rPr lang="en-US" dirty="0"/>
              <a:t>As discussed for C programming, the </a:t>
            </a:r>
            <a:r>
              <a:rPr lang="en-US" dirty="0">
                <a:solidFill>
                  <a:srgbClr val="FF6600"/>
                </a:solidFill>
              </a:rPr>
              <a:t>while</a:t>
            </a:r>
            <a:r>
              <a:rPr lang="en-US" dirty="0"/>
              <a:t> will execute action(s) as long as the condition is satisfied. The condition must eventually become false to avoid an infinite loop (if this happens, Ctrl-C will exit the loop). Generally, </a:t>
            </a:r>
          </a:p>
          <a:p>
            <a:pPr algn="just"/>
            <a:r>
              <a:rPr lang="en-US" dirty="0">
                <a:solidFill>
                  <a:srgbClr val="FF6600"/>
                </a:solidFill>
              </a:rPr>
              <a:t>while condition</a:t>
            </a:r>
          </a:p>
          <a:p>
            <a:pPr algn="just"/>
            <a:r>
              <a:rPr lang="en-US" dirty="0">
                <a:solidFill>
                  <a:srgbClr val="FF6600"/>
                </a:solidFill>
              </a:rPr>
              <a:t>	action</a:t>
            </a:r>
          </a:p>
          <a:p>
            <a:pPr algn="just"/>
            <a:r>
              <a:rPr lang="en-US" dirty="0">
                <a:solidFill>
                  <a:srgbClr val="FF6600"/>
                </a:solidFill>
              </a:rPr>
              <a:t>end</a:t>
            </a:r>
          </a:p>
          <a:p>
            <a:pPr algn="just"/>
            <a:endParaRPr lang="en-US" dirty="0">
              <a:solidFill>
                <a:srgbClr val="FF6600"/>
              </a:solidFill>
            </a:endParaRPr>
          </a:p>
          <a:p>
            <a:pPr algn="just"/>
            <a:r>
              <a:rPr lang="en-US" dirty="0"/>
              <a:t>E.g. factorial function to find the first factorial above a defined value</a:t>
            </a:r>
          </a:p>
          <a:p>
            <a:pPr algn="just"/>
            <a:r>
              <a:rPr lang="en-US" dirty="0" err="1"/>
              <a:t>factgthigh.m</a:t>
            </a:r>
            <a:endParaRPr lang="en-US" dirty="0"/>
          </a:p>
          <a:p>
            <a:pPr algn="just"/>
            <a:endParaRPr lang="en-US" dirty="0"/>
          </a:p>
          <a:p>
            <a:pPr algn="just"/>
            <a:r>
              <a:rPr lang="en-US" dirty="0"/>
              <a:t>function </a:t>
            </a:r>
            <a:r>
              <a:rPr lang="en-US" dirty="0" err="1"/>
              <a:t>facgt</a:t>
            </a:r>
            <a:r>
              <a:rPr lang="en-US" dirty="0"/>
              <a:t> = </a:t>
            </a:r>
            <a:r>
              <a:rPr lang="en-US" dirty="0" err="1"/>
              <a:t>factgthigh</a:t>
            </a:r>
            <a:r>
              <a:rPr lang="en-US" dirty="0"/>
              <a:t>(high)</a:t>
            </a:r>
          </a:p>
          <a:p>
            <a:pPr algn="just"/>
            <a:r>
              <a:rPr lang="en-US" dirty="0">
                <a:solidFill>
                  <a:schemeClr val="bg1">
                    <a:lumMod val="50000"/>
                  </a:schemeClr>
                </a:solidFill>
              </a:rPr>
              <a:t>% </a:t>
            </a:r>
            <a:r>
              <a:rPr lang="en-US" dirty="0" err="1">
                <a:solidFill>
                  <a:schemeClr val="bg1">
                    <a:lumMod val="50000"/>
                  </a:schemeClr>
                </a:solidFill>
              </a:rPr>
              <a:t>factgthigh</a:t>
            </a:r>
            <a:r>
              <a:rPr lang="en-US" dirty="0">
                <a:solidFill>
                  <a:schemeClr val="bg1">
                    <a:lumMod val="50000"/>
                  </a:schemeClr>
                </a:solidFill>
              </a:rPr>
              <a:t> returns the first factorial &gt; input</a:t>
            </a:r>
          </a:p>
          <a:p>
            <a:pPr algn="just"/>
            <a:r>
              <a:rPr lang="en-US" dirty="0">
                <a:solidFill>
                  <a:schemeClr val="bg1">
                    <a:lumMod val="50000"/>
                  </a:schemeClr>
                </a:solidFill>
              </a:rPr>
              <a:t>% Format: </a:t>
            </a:r>
            <a:r>
              <a:rPr lang="en-US" dirty="0" err="1">
                <a:solidFill>
                  <a:schemeClr val="bg1">
                    <a:lumMod val="50000"/>
                  </a:schemeClr>
                </a:solidFill>
              </a:rPr>
              <a:t>factgthigh</a:t>
            </a:r>
            <a:r>
              <a:rPr lang="en-US" dirty="0">
                <a:solidFill>
                  <a:schemeClr val="bg1">
                    <a:lumMod val="50000"/>
                  </a:schemeClr>
                </a:solidFill>
              </a:rPr>
              <a:t>(</a:t>
            </a:r>
            <a:r>
              <a:rPr lang="en-US" dirty="0" err="1">
                <a:solidFill>
                  <a:schemeClr val="bg1">
                    <a:lumMod val="50000"/>
                  </a:schemeClr>
                </a:solidFill>
              </a:rPr>
              <a:t>inputInteger</a:t>
            </a:r>
            <a:r>
              <a:rPr lang="en-US" dirty="0">
                <a:solidFill>
                  <a:schemeClr val="bg1">
                    <a:lumMod val="50000"/>
                  </a:schemeClr>
                </a:solidFill>
              </a:rPr>
              <a:t>)</a:t>
            </a:r>
          </a:p>
          <a:p>
            <a:pPr algn="just"/>
            <a:r>
              <a:rPr lang="en-US" dirty="0" err="1"/>
              <a:t>i</a:t>
            </a:r>
            <a:r>
              <a:rPr lang="en-US" dirty="0"/>
              <a:t>=0;</a:t>
            </a:r>
          </a:p>
          <a:p>
            <a:pPr algn="just"/>
            <a:r>
              <a:rPr lang="en-US" dirty="0" err="1"/>
              <a:t>fac</a:t>
            </a:r>
            <a:r>
              <a:rPr lang="en-US" dirty="0"/>
              <a:t>=1;</a:t>
            </a:r>
          </a:p>
          <a:p>
            <a:pPr algn="just"/>
            <a:r>
              <a:rPr lang="en-US" dirty="0"/>
              <a:t>while </a:t>
            </a:r>
            <a:r>
              <a:rPr lang="en-US" dirty="0" err="1"/>
              <a:t>fac</a:t>
            </a:r>
            <a:r>
              <a:rPr lang="en-US" dirty="0"/>
              <a:t> &lt;= high</a:t>
            </a:r>
          </a:p>
          <a:p>
            <a:pPr algn="just"/>
            <a:r>
              <a:rPr lang="en-US" dirty="0"/>
              <a:t>    </a:t>
            </a:r>
            <a:r>
              <a:rPr lang="en-US" dirty="0" err="1"/>
              <a:t>i</a:t>
            </a:r>
            <a:r>
              <a:rPr lang="en-US" dirty="0"/>
              <a:t>=i+1;</a:t>
            </a:r>
          </a:p>
          <a:p>
            <a:pPr algn="just"/>
            <a:r>
              <a:rPr lang="en-US" dirty="0"/>
              <a:t>    </a:t>
            </a:r>
            <a:r>
              <a:rPr lang="en-US" dirty="0" err="1"/>
              <a:t>fac</a:t>
            </a:r>
            <a:r>
              <a:rPr lang="en-US" dirty="0"/>
              <a:t> = </a:t>
            </a:r>
            <a:r>
              <a:rPr lang="en-US" dirty="0" err="1"/>
              <a:t>fac</a:t>
            </a:r>
            <a:r>
              <a:rPr lang="en-US" dirty="0"/>
              <a:t> * I;</a:t>
            </a:r>
          </a:p>
          <a:p>
            <a:pPr algn="just"/>
            <a:r>
              <a:rPr lang="en-US" dirty="0"/>
              <a:t>end</a:t>
            </a:r>
          </a:p>
          <a:p>
            <a:pPr algn="just"/>
            <a:r>
              <a:rPr lang="en-US" dirty="0" err="1"/>
              <a:t>facgt</a:t>
            </a:r>
            <a:r>
              <a:rPr lang="en-US" dirty="0"/>
              <a:t> = </a:t>
            </a:r>
            <a:r>
              <a:rPr lang="en-US" dirty="0" err="1"/>
              <a:t>fac</a:t>
            </a:r>
            <a:r>
              <a:rPr lang="en-US" dirty="0"/>
              <a:t>;</a:t>
            </a:r>
          </a:p>
          <a:p>
            <a:pPr algn="just"/>
            <a:r>
              <a:rPr lang="en-US" dirty="0"/>
              <a:t>end</a:t>
            </a:r>
          </a:p>
        </p:txBody>
      </p:sp>
      <p:sp>
        <p:nvSpPr>
          <p:cNvPr id="4" name="Rectangle 3"/>
          <p:cNvSpPr/>
          <p:nvPr/>
        </p:nvSpPr>
        <p:spPr>
          <a:xfrm>
            <a:off x="533400" y="3429000"/>
            <a:ext cx="4800600" cy="3276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5943600" y="3523834"/>
            <a:ext cx="2590800" cy="13716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43600" y="3600034"/>
            <a:ext cx="2971800" cy="1323439"/>
          </a:xfrm>
          <a:prstGeom prst="rect">
            <a:avLst/>
          </a:prstGeom>
        </p:spPr>
        <p:txBody>
          <a:bodyPr wrap="square">
            <a:spAutoFit/>
          </a:bodyPr>
          <a:lstStyle/>
          <a:p>
            <a:r>
              <a:rPr lang="en-US" sz="1600" dirty="0"/>
              <a:t>&gt;&gt;  </a:t>
            </a:r>
            <a:r>
              <a:rPr lang="en-US" sz="1600" dirty="0" err="1"/>
              <a:t>factgthigh</a:t>
            </a:r>
            <a:r>
              <a:rPr lang="en-US" sz="1600" dirty="0"/>
              <a:t>(5000)</a:t>
            </a:r>
          </a:p>
          <a:p>
            <a:r>
              <a:rPr lang="en-US" sz="1600" dirty="0" err="1"/>
              <a:t>ans</a:t>
            </a:r>
            <a:r>
              <a:rPr lang="en-US" sz="1600" dirty="0"/>
              <a:t> = </a:t>
            </a:r>
          </a:p>
          <a:p>
            <a:r>
              <a:rPr lang="en-US" sz="1600" dirty="0"/>
              <a:t>	5040</a:t>
            </a:r>
          </a:p>
          <a:p>
            <a:endParaRPr lang="en-US" sz="1600" dirty="0"/>
          </a:p>
          <a:p>
            <a:endParaRPr lang="en-US" sz="1600" dirty="0"/>
          </a:p>
        </p:txBody>
      </p:sp>
    </p:spTree>
    <p:extLst>
      <p:ext uri="{BB962C8B-B14F-4D97-AF65-F5344CB8AC3E}">
        <p14:creationId xmlns:p14="http://schemas.microsoft.com/office/powerpoint/2010/main" val="41453342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7315200" cy="5355313"/>
          </a:xfrm>
          <a:prstGeom prst="rect">
            <a:avLst/>
          </a:prstGeom>
          <a:noFill/>
        </p:spPr>
        <p:txBody>
          <a:bodyPr wrap="square" rtlCol="0">
            <a:spAutoFit/>
          </a:bodyPr>
          <a:lstStyle/>
          <a:p>
            <a:pPr algn="just"/>
            <a:r>
              <a:rPr lang="en-US" dirty="0"/>
              <a:t>E.g. reading from a file in a while loop</a:t>
            </a:r>
          </a:p>
          <a:p>
            <a:pPr algn="just"/>
            <a:r>
              <a:rPr lang="en-US" dirty="0"/>
              <a:t>The file has data 3.1 11 5.2 8.9 -99 4.4 62</a:t>
            </a:r>
          </a:p>
          <a:p>
            <a:pPr algn="just"/>
            <a:endParaRPr lang="en-US" dirty="0"/>
          </a:p>
          <a:p>
            <a:pPr algn="just"/>
            <a:r>
              <a:rPr lang="en-US" dirty="0" err="1"/>
              <a:t>findvalwhile.m</a:t>
            </a:r>
            <a:endParaRPr lang="en-US" dirty="0"/>
          </a:p>
          <a:p>
            <a:pPr algn="just"/>
            <a:endParaRPr lang="en-US" dirty="0">
              <a:solidFill>
                <a:schemeClr val="bg1">
                  <a:lumMod val="50000"/>
                </a:schemeClr>
              </a:solidFill>
            </a:endParaRPr>
          </a:p>
          <a:p>
            <a:pPr algn="just"/>
            <a:r>
              <a:rPr lang="en-US" dirty="0">
                <a:solidFill>
                  <a:schemeClr val="bg1">
                    <a:lumMod val="50000"/>
                  </a:schemeClr>
                </a:solidFill>
              </a:rPr>
              <a:t>% Reads data from a file, but only </a:t>
            </a:r>
          </a:p>
          <a:p>
            <a:pPr algn="just"/>
            <a:r>
              <a:rPr lang="en-US" dirty="0">
                <a:solidFill>
                  <a:schemeClr val="bg1">
                    <a:lumMod val="50000"/>
                  </a:schemeClr>
                </a:solidFill>
              </a:rPr>
              <a:t>% plots the numbers up to a flag of -99. </a:t>
            </a:r>
          </a:p>
          <a:p>
            <a:pPr algn="just"/>
            <a:r>
              <a:rPr lang="en-US" dirty="0"/>
              <a:t>load </a:t>
            </a:r>
            <a:r>
              <a:rPr lang="en-US" dirty="0" err="1"/>
              <a:t>experd.dat</a:t>
            </a:r>
            <a:endParaRPr lang="en-US" dirty="0"/>
          </a:p>
          <a:p>
            <a:pPr algn="just"/>
            <a:endParaRPr lang="en-US" dirty="0"/>
          </a:p>
          <a:p>
            <a:pPr algn="just"/>
            <a:r>
              <a:rPr lang="en-US" dirty="0" err="1"/>
              <a:t>i</a:t>
            </a:r>
            <a:r>
              <a:rPr lang="en-US" dirty="0"/>
              <a:t> = 1;</a:t>
            </a:r>
          </a:p>
          <a:p>
            <a:pPr algn="just"/>
            <a:r>
              <a:rPr lang="en-US" dirty="0"/>
              <a:t>while </a:t>
            </a:r>
            <a:r>
              <a:rPr lang="en-US" dirty="0" err="1"/>
              <a:t>experd</a:t>
            </a:r>
            <a:r>
              <a:rPr lang="en-US" dirty="0"/>
              <a:t>(</a:t>
            </a:r>
            <a:r>
              <a:rPr lang="en-US" dirty="0" err="1"/>
              <a:t>i</a:t>
            </a:r>
            <a:r>
              <a:rPr lang="en-US" dirty="0"/>
              <a:t>) ~= -99 </a:t>
            </a:r>
            <a:r>
              <a:rPr lang="en-US" dirty="0">
                <a:solidFill>
                  <a:schemeClr val="bg1">
                    <a:lumMod val="50000"/>
                  </a:schemeClr>
                </a:solidFill>
              </a:rPr>
              <a:t>%plot up to before -99</a:t>
            </a:r>
          </a:p>
          <a:p>
            <a:pPr algn="just"/>
            <a:r>
              <a:rPr lang="en-US" dirty="0"/>
              <a:t>    </a:t>
            </a:r>
            <a:r>
              <a:rPr lang="en-US" dirty="0" err="1"/>
              <a:t>newvec</a:t>
            </a:r>
            <a:r>
              <a:rPr lang="en-US" dirty="0"/>
              <a:t>(</a:t>
            </a:r>
            <a:r>
              <a:rPr lang="en-US" dirty="0" err="1"/>
              <a:t>i</a:t>
            </a:r>
            <a:r>
              <a:rPr lang="en-US" dirty="0"/>
              <a:t>) = </a:t>
            </a:r>
            <a:r>
              <a:rPr lang="en-US" dirty="0" err="1"/>
              <a:t>experd</a:t>
            </a:r>
            <a:r>
              <a:rPr lang="en-US" dirty="0"/>
              <a:t>(</a:t>
            </a:r>
            <a:r>
              <a:rPr lang="en-US" dirty="0" err="1"/>
              <a:t>i</a:t>
            </a:r>
            <a:r>
              <a:rPr lang="en-US" dirty="0"/>
              <a:t>);</a:t>
            </a:r>
          </a:p>
          <a:p>
            <a:pPr algn="just"/>
            <a:r>
              <a:rPr lang="en-US" dirty="0"/>
              <a:t>    </a:t>
            </a:r>
            <a:r>
              <a:rPr lang="en-US" dirty="0" err="1"/>
              <a:t>i</a:t>
            </a:r>
            <a:r>
              <a:rPr lang="en-US" dirty="0"/>
              <a:t> = </a:t>
            </a:r>
            <a:r>
              <a:rPr lang="en-US" dirty="0" err="1"/>
              <a:t>i</a:t>
            </a:r>
            <a:r>
              <a:rPr lang="en-US" dirty="0"/>
              <a:t> + 1;</a:t>
            </a:r>
          </a:p>
          <a:p>
            <a:pPr algn="just"/>
            <a:r>
              <a:rPr lang="en-US" dirty="0"/>
              <a:t>end</a:t>
            </a:r>
          </a:p>
          <a:p>
            <a:pPr algn="just"/>
            <a:endParaRPr lang="en-US" dirty="0"/>
          </a:p>
          <a:p>
            <a:pPr algn="just"/>
            <a:r>
              <a:rPr lang="en-US" dirty="0"/>
              <a:t>plot(</a:t>
            </a:r>
            <a:r>
              <a:rPr lang="en-US" dirty="0" err="1"/>
              <a:t>newvec</a:t>
            </a:r>
            <a:r>
              <a:rPr lang="en-US" dirty="0"/>
              <a:t>,'</a:t>
            </a:r>
            <a:r>
              <a:rPr lang="en-US" dirty="0" err="1"/>
              <a:t>ko</a:t>
            </a:r>
            <a:r>
              <a:rPr lang="en-US" dirty="0"/>
              <a:t>’)</a:t>
            </a:r>
          </a:p>
          <a:p>
            <a:pPr algn="just"/>
            <a:r>
              <a:rPr lang="en-US" dirty="0" err="1"/>
              <a:t>xlabel</a:t>
            </a:r>
            <a:r>
              <a:rPr lang="en-US" dirty="0"/>
              <a:t>('Reading #’)</a:t>
            </a:r>
          </a:p>
          <a:p>
            <a:pPr algn="just"/>
            <a:r>
              <a:rPr lang="en-US" dirty="0" err="1"/>
              <a:t>ylabel</a:t>
            </a:r>
            <a:r>
              <a:rPr lang="en-US" dirty="0"/>
              <a:t>('Weight(pounds)’)</a:t>
            </a:r>
          </a:p>
          <a:p>
            <a:pPr algn="just"/>
            <a:r>
              <a:rPr lang="en-US" dirty="0"/>
              <a:t>title('First Data Set')</a:t>
            </a:r>
          </a:p>
        </p:txBody>
      </p:sp>
      <p:sp>
        <p:nvSpPr>
          <p:cNvPr id="3" name="Rectangle 2"/>
          <p:cNvSpPr/>
          <p:nvPr/>
        </p:nvSpPr>
        <p:spPr>
          <a:xfrm>
            <a:off x="685800" y="1981200"/>
            <a:ext cx="4572000" cy="4419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5466203" y="2898266"/>
            <a:ext cx="3677797" cy="2761847"/>
          </a:xfrm>
          <a:prstGeom prst="rect">
            <a:avLst/>
          </a:prstGeom>
        </p:spPr>
      </p:pic>
    </p:spTree>
    <p:extLst>
      <p:ext uri="{BB962C8B-B14F-4D97-AF65-F5344CB8AC3E}">
        <p14:creationId xmlns:p14="http://schemas.microsoft.com/office/powerpoint/2010/main" val="19892835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7315200" cy="4247317"/>
          </a:xfrm>
          <a:prstGeom prst="rect">
            <a:avLst/>
          </a:prstGeom>
          <a:noFill/>
        </p:spPr>
        <p:txBody>
          <a:bodyPr wrap="square" rtlCol="0">
            <a:spAutoFit/>
          </a:bodyPr>
          <a:lstStyle/>
          <a:p>
            <a:pPr algn="just"/>
            <a:r>
              <a:rPr lang="en-US" dirty="0"/>
              <a:t>E.g. a more efficient code</a:t>
            </a:r>
          </a:p>
          <a:p>
            <a:pPr algn="just"/>
            <a:endParaRPr lang="en-US" dirty="0"/>
          </a:p>
          <a:p>
            <a:pPr algn="just"/>
            <a:r>
              <a:rPr lang="en-US" dirty="0" err="1"/>
              <a:t>findval.m</a:t>
            </a:r>
            <a:endParaRPr lang="en-US" dirty="0"/>
          </a:p>
          <a:p>
            <a:pPr algn="just"/>
            <a:endParaRPr lang="en-US" dirty="0">
              <a:solidFill>
                <a:schemeClr val="bg1">
                  <a:lumMod val="50000"/>
                </a:schemeClr>
              </a:solidFill>
            </a:endParaRPr>
          </a:p>
          <a:p>
            <a:pPr algn="just"/>
            <a:r>
              <a:rPr lang="en-US" dirty="0">
                <a:solidFill>
                  <a:schemeClr val="bg1">
                    <a:lumMod val="50000"/>
                  </a:schemeClr>
                </a:solidFill>
              </a:rPr>
              <a:t>% Reads data from a file, but only </a:t>
            </a:r>
          </a:p>
          <a:p>
            <a:pPr algn="just"/>
            <a:r>
              <a:rPr lang="en-US" dirty="0">
                <a:solidFill>
                  <a:schemeClr val="bg1">
                    <a:lumMod val="50000"/>
                  </a:schemeClr>
                </a:solidFill>
              </a:rPr>
              <a:t>% plots the numbers up to a flag of -99. </a:t>
            </a:r>
          </a:p>
          <a:p>
            <a:pPr algn="just"/>
            <a:r>
              <a:rPr lang="en-US" dirty="0">
                <a:solidFill>
                  <a:schemeClr val="bg1">
                    <a:lumMod val="50000"/>
                  </a:schemeClr>
                </a:solidFill>
              </a:rPr>
              <a:t>% uses find and colon operator</a:t>
            </a:r>
          </a:p>
          <a:p>
            <a:pPr algn="just"/>
            <a:r>
              <a:rPr lang="en-US" dirty="0"/>
              <a:t>load </a:t>
            </a:r>
            <a:r>
              <a:rPr lang="en-US" dirty="0" err="1"/>
              <a:t>experd.dat</a:t>
            </a:r>
            <a:endParaRPr lang="en-US" dirty="0"/>
          </a:p>
          <a:p>
            <a:pPr algn="just"/>
            <a:r>
              <a:rPr lang="en-US" dirty="0"/>
              <a:t>where = find(</a:t>
            </a:r>
            <a:r>
              <a:rPr lang="en-US" dirty="0" err="1"/>
              <a:t>experd</a:t>
            </a:r>
            <a:r>
              <a:rPr lang="en-US" dirty="0"/>
              <a:t>==-99)</a:t>
            </a:r>
          </a:p>
          <a:p>
            <a:pPr algn="just"/>
            <a:r>
              <a:rPr lang="en-US" dirty="0" err="1"/>
              <a:t>newvec</a:t>
            </a:r>
            <a:r>
              <a:rPr lang="en-US" dirty="0"/>
              <a:t> = </a:t>
            </a:r>
            <a:r>
              <a:rPr lang="en-US" dirty="0" err="1"/>
              <a:t>experd</a:t>
            </a:r>
            <a:r>
              <a:rPr lang="en-US" dirty="0"/>
              <a:t>(1:where-1);</a:t>
            </a:r>
          </a:p>
          <a:p>
            <a:pPr algn="just"/>
            <a:endParaRPr lang="en-US" dirty="0"/>
          </a:p>
          <a:p>
            <a:pPr algn="just"/>
            <a:r>
              <a:rPr lang="en-US" dirty="0"/>
              <a:t>plot(</a:t>
            </a:r>
            <a:r>
              <a:rPr lang="en-US" dirty="0" err="1"/>
              <a:t>newvec</a:t>
            </a:r>
            <a:r>
              <a:rPr lang="en-US" dirty="0"/>
              <a:t>,’</a:t>
            </a:r>
            <a:r>
              <a:rPr lang="en-US" dirty="0" err="1"/>
              <a:t>ko</a:t>
            </a:r>
            <a:r>
              <a:rPr lang="en-US" dirty="0"/>
              <a:t>’)</a:t>
            </a:r>
          </a:p>
          <a:p>
            <a:pPr algn="just"/>
            <a:r>
              <a:rPr lang="en-US" dirty="0" err="1"/>
              <a:t>xlabel</a:t>
            </a:r>
            <a:r>
              <a:rPr lang="en-US" dirty="0"/>
              <a:t>('Reading #’)</a:t>
            </a:r>
          </a:p>
          <a:p>
            <a:pPr algn="just"/>
            <a:r>
              <a:rPr lang="en-US" dirty="0" err="1"/>
              <a:t>ylabel</a:t>
            </a:r>
            <a:r>
              <a:rPr lang="en-US" dirty="0"/>
              <a:t>('Weight(pounds)’)</a:t>
            </a:r>
          </a:p>
          <a:p>
            <a:pPr algn="just"/>
            <a:r>
              <a:rPr lang="en-US" dirty="0"/>
              <a:t>title('First Data Set')</a:t>
            </a:r>
          </a:p>
        </p:txBody>
      </p:sp>
      <p:sp>
        <p:nvSpPr>
          <p:cNvPr id="3" name="Rectangle 2"/>
          <p:cNvSpPr/>
          <p:nvPr/>
        </p:nvSpPr>
        <p:spPr>
          <a:xfrm>
            <a:off x="685800" y="1828800"/>
            <a:ext cx="4572000" cy="3276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6358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91200" y="1295400"/>
            <a:ext cx="3200400" cy="32766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685800" y="381000"/>
            <a:ext cx="7086600" cy="3293209"/>
          </a:xfrm>
          <a:prstGeom prst="rect">
            <a:avLst/>
          </a:prstGeom>
          <a:noFill/>
        </p:spPr>
        <p:txBody>
          <a:bodyPr wrap="square" rtlCol="0">
            <a:spAutoFit/>
          </a:bodyPr>
          <a:lstStyle/>
          <a:p>
            <a:r>
              <a:rPr lang="en-US" sz="1600" dirty="0"/>
              <a:t>E.g. using while loop for error checking user input</a:t>
            </a:r>
          </a:p>
          <a:p>
            <a:endParaRPr lang="en-US" sz="1600" dirty="0"/>
          </a:p>
          <a:p>
            <a:r>
              <a:rPr lang="en-US" sz="1600" dirty="0" err="1"/>
              <a:t>readonenum.m</a:t>
            </a:r>
            <a:endParaRPr lang="en-US" sz="1600" dirty="0"/>
          </a:p>
          <a:p>
            <a:endParaRPr lang="en-US" sz="1600" dirty="0"/>
          </a:p>
          <a:p>
            <a:r>
              <a:rPr lang="en-US" sz="1600" dirty="0"/>
              <a:t>% Loop until the user enters a positive number</a:t>
            </a:r>
          </a:p>
          <a:p>
            <a:endParaRPr lang="en-US" sz="1600" dirty="0"/>
          </a:p>
          <a:p>
            <a:r>
              <a:rPr lang="en-US" sz="1600" dirty="0" err="1"/>
              <a:t>inputnum</a:t>
            </a:r>
            <a:r>
              <a:rPr lang="en-US" sz="1600" dirty="0"/>
              <a:t>=input('Enter a positive number: ');</a:t>
            </a:r>
          </a:p>
          <a:p>
            <a:endParaRPr lang="en-US" sz="1600" dirty="0"/>
          </a:p>
          <a:p>
            <a:r>
              <a:rPr lang="en-US" sz="1600" dirty="0"/>
              <a:t>while </a:t>
            </a:r>
            <a:r>
              <a:rPr lang="en-US" sz="1600" dirty="0" err="1"/>
              <a:t>inputnum</a:t>
            </a:r>
            <a:r>
              <a:rPr lang="en-US" sz="1600" dirty="0"/>
              <a:t> &lt; 0</a:t>
            </a:r>
          </a:p>
          <a:p>
            <a:r>
              <a:rPr lang="en-US" sz="1600" dirty="0"/>
              <a:t>    </a:t>
            </a:r>
            <a:r>
              <a:rPr lang="en-US" sz="1600" dirty="0" err="1"/>
              <a:t>inputnum</a:t>
            </a:r>
            <a:r>
              <a:rPr lang="en-US" sz="1600" dirty="0"/>
              <a:t> = input('Invalid! Enter a positive number: ');</a:t>
            </a:r>
          </a:p>
          <a:p>
            <a:r>
              <a:rPr lang="en-US" sz="1600" dirty="0"/>
              <a:t>end</a:t>
            </a:r>
          </a:p>
          <a:p>
            <a:endParaRPr lang="en-US" sz="1600" dirty="0"/>
          </a:p>
          <a:p>
            <a:r>
              <a:rPr lang="en-US" sz="1600" dirty="0" err="1"/>
              <a:t>fprintf</a:t>
            </a:r>
            <a:r>
              <a:rPr lang="en-US" sz="1600" dirty="0"/>
              <a:t>('Thanks, you entered a %.1f \n',</a:t>
            </a:r>
            <a:r>
              <a:rPr lang="en-US" sz="1600" dirty="0" err="1"/>
              <a:t>inputnum</a:t>
            </a:r>
            <a:r>
              <a:rPr lang="en-US" sz="1600" dirty="0"/>
              <a:t>)</a:t>
            </a:r>
          </a:p>
        </p:txBody>
      </p:sp>
      <p:sp>
        <p:nvSpPr>
          <p:cNvPr id="4" name="Rectangle 3"/>
          <p:cNvSpPr/>
          <p:nvPr/>
        </p:nvSpPr>
        <p:spPr>
          <a:xfrm>
            <a:off x="533400" y="1295400"/>
            <a:ext cx="4953000" cy="2590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791200" y="1371600"/>
            <a:ext cx="3200400" cy="2554545"/>
          </a:xfrm>
          <a:prstGeom prst="rect">
            <a:avLst/>
          </a:prstGeom>
        </p:spPr>
        <p:txBody>
          <a:bodyPr wrap="square">
            <a:spAutoFit/>
          </a:bodyPr>
          <a:lstStyle/>
          <a:p>
            <a:r>
              <a:rPr lang="en-US" sz="1600" dirty="0"/>
              <a:t>&gt;&gt; </a:t>
            </a:r>
            <a:r>
              <a:rPr lang="en-US" sz="1600" dirty="0" err="1"/>
              <a:t>readonenum</a:t>
            </a:r>
            <a:endParaRPr lang="en-US" sz="1600" dirty="0"/>
          </a:p>
          <a:p>
            <a:r>
              <a:rPr lang="en-US" sz="1600" dirty="0"/>
              <a:t>Enter an integer: -5</a:t>
            </a:r>
          </a:p>
          <a:p>
            <a:r>
              <a:rPr lang="en-US" sz="1600" dirty="0"/>
              <a:t>Invalid! Enter a positive integer: -2.2</a:t>
            </a:r>
          </a:p>
          <a:p>
            <a:r>
              <a:rPr lang="en-US" sz="1600" dirty="0"/>
              <a:t>Invalid! Enter a positive integer: c</a:t>
            </a:r>
          </a:p>
          <a:p>
            <a:r>
              <a:rPr lang="en-US" sz="1600" dirty="0">
                <a:solidFill>
                  <a:srgbClr val="FF0000"/>
                </a:solidFill>
              </a:rPr>
              <a:t>??? Error using ==&gt; input</a:t>
            </a:r>
          </a:p>
          <a:p>
            <a:r>
              <a:rPr lang="en-US" sz="1600" dirty="0">
                <a:solidFill>
                  <a:srgbClr val="FF0000"/>
                </a:solidFill>
              </a:rPr>
              <a:t>Undefined function or variable ‘c’</a:t>
            </a:r>
          </a:p>
          <a:p>
            <a:endParaRPr lang="en-US" sz="1600" dirty="0"/>
          </a:p>
          <a:p>
            <a:r>
              <a:rPr lang="en-US" sz="1600" dirty="0"/>
              <a:t>Invalid! Enter a positive number: 44</a:t>
            </a:r>
          </a:p>
          <a:p>
            <a:r>
              <a:rPr lang="en-US" sz="1600" dirty="0"/>
              <a:t>Thanks, you entered a 44.0</a:t>
            </a:r>
          </a:p>
          <a:p>
            <a:endParaRPr lang="en-US" sz="1600" dirty="0"/>
          </a:p>
        </p:txBody>
      </p:sp>
    </p:spTree>
    <p:extLst>
      <p:ext uri="{BB962C8B-B14F-4D97-AF65-F5344CB8AC3E}">
        <p14:creationId xmlns:p14="http://schemas.microsoft.com/office/powerpoint/2010/main" val="1044577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864" y="1988840"/>
            <a:ext cx="4320480" cy="1872208"/>
          </a:xfrm>
        </p:spPr>
        <p:txBody>
          <a:bodyPr>
            <a:noAutofit/>
          </a:bodyPr>
          <a:lstStyle/>
          <a:p>
            <a:r>
              <a:rPr lang="en-GB" sz="4000" spc="-114" dirty="0">
                <a:solidFill>
                  <a:srgbClr val="FFFFFF"/>
                </a:solidFill>
                <a:latin typeface="Cambria" panose="02040503050406030204" pitchFamily="18" charset="0"/>
                <a:ea typeface="Cambria" panose="02040503050406030204" pitchFamily="18" charset="0"/>
              </a:rPr>
              <a:t>Programs</a:t>
            </a:r>
            <a:endParaRPr lang="en-GB"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588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9BB2-D9EA-41F2-9A35-E9081EDD541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Downloading MATLAB</a:t>
            </a:r>
            <a:endParaRPr lang="en-GB"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FF13DE8-0A2B-4B0D-80A0-B41C7B7449A0}"/>
              </a:ext>
            </a:extLst>
          </p:cNvPr>
          <p:cNvSpPr txBox="1"/>
          <p:nvPr/>
        </p:nvSpPr>
        <p:spPr>
          <a:xfrm>
            <a:off x="684325" y="1687213"/>
            <a:ext cx="3206968" cy="369332"/>
          </a:xfrm>
          <a:prstGeom prst="rect">
            <a:avLst/>
          </a:prstGeom>
          <a:noFill/>
        </p:spPr>
        <p:txBody>
          <a:bodyPr wrap="none" rtlCol="0">
            <a:spAutoFit/>
          </a:bodyPr>
          <a:lstStyle/>
          <a:p>
            <a:r>
              <a:rPr lang="en-US" dirty="0"/>
              <a:t>3: Scroll down to </a:t>
            </a:r>
            <a:r>
              <a:rPr lang="en-US" dirty="0" err="1"/>
              <a:t>Matlab</a:t>
            </a:r>
            <a:r>
              <a:rPr lang="en-US" dirty="0"/>
              <a:t> section</a:t>
            </a:r>
            <a:endParaRPr lang="en-GB" dirty="0"/>
          </a:p>
        </p:txBody>
      </p:sp>
      <p:pic>
        <p:nvPicPr>
          <p:cNvPr id="2052" name="Picture 4" descr="https://attachments.office.net/owa/k.wong-lin%40ulster.ac.uk/service.svc/s/GetAttachmentThumbnail?id=AAMkADE5MGZkZWI2LTAwYjctNDI2Ni04NmRlLWI4MWNlYWY0ZjIyMQBGAAAAAAD%2B%2BlSrGKY9T4O6VkuxvE%2BnBwBb7oQYpzNiRoihg4ZffiLcAAACtpR2AAAgAZKUqxobR4%2FCnWTnwjWyAANOcawOAAABEgAQAGaDrFLd16tCgiaUKw%2FCelo%3D&amp;thumbnailType=2&amp;owa=outlook.office.com&amp;scriptVer=20200914002.05&amp;X-OWA-CANARY=OCoJ126GmkuKKhzgXdqmDcDA_PnvXtgY9tHg_IqKx_7SXUhtNUlBVyw7QoJSlacsB3MENOsNfv8.&amp;token=eyJhbGciOiJSUzI1NiIsImtpZCI6IjU2MzU4ODUyMzRCOTI1MkRERTAwNTc2NkQ5RDlGMjc2NTY1RjYzRTIiLCJ0eXAiOiJKV1QiLCJ4NXQiOiJWaldJVWpTNUpTM2VBRmRtMmRueWRsWmZZLUkifQ.eyJvcmlnaW4iOiJodHRwczovL291dGxvb2sub2ZmaWNlLmNvbSIsInVjIjoiNjJhNWNjNWYzMzZmNDJlZTkyNDY3YWU3NmYwZWYxODQiLCJzaWduaW5fc3RhdGUiOiJbXCJrbXNpXCJdIiwidmVyIjoiRXhjaGFuZ2UuQ2FsbGJhY2suVjEiLCJhcHBjdHhzZW5kZXIiOiJPd2FEb3dubG9hZEA2ZjBiOTQ4Ny00ZmE4LTQyYTgtYWViNC1iZjJlMmMyMmQ0ZTgiLCJpc3NyaW5nIjoiV1ciLCJhcHBjdHgiOiJ7XCJtc2V4Y2hwcm90XCI6XCJvd2FcIixcInByaW1hcnlzaWRcIjpcIlMtMS01LTIxLTI5Mzc5NzE2NzAtMjkxNDg1NTM2Ny0yODI5MjU3OTAwLTMwODk2OTRcIixcInB1aWRcIjpcIjExNTM5NzcwMjUzMDQ1NzgwODBcIixcIm9pZFwiOlwiZDc0NzdjYjYtNGQ0NS00YzZlLWEwODUtMjRlZmU3MWZlMzdjXCIsXCJzY29wZVwiOlwiT3dhRG93bmxvYWRcIn0iLCJuYmYiOjE2MDA3NzYyNzYsImV4cCI6MTYwMDc3Njg3NiwiaXNzIjoiMDAwMDAwMDItMDAwMC0wZmYxLWNlMDAtMDAwMDAwMDAwMDAwQDZmMGI5NDg3LTRmYTgtNDJhOC1hZWI0LWJmMmUyYzIyZDRlOCIsImF1ZCI6IjAwMDAwMDAyLTAwMDAtMGZmMS1jZTAwLTAwMDAwMDAwMDAwMC9hdHRhY2htZW50cy5vZmZpY2UubmV0QDZmMGI5NDg3LTRmYTgtNDJhOC1hZWI0LWJmMmUyYzIyZDRlOCIsImhhcHAiOiJvd2EifQ.U3VU4DAP0dtl1AyGETRK-InkVqvwVOOFbhXddIL-SA6DZfSAlFPWuBL7JgEsLQ6-3tmMipCY8OWOcE2zD3U23V-AmilQnBFPwiau-oF_WleH8ZwECNY5nfujKln8Tyo6TnrINPL8kBNvBxTxXYcaUhNttUwmv5nxhC-fauRDXPxinzHoUr4a_Dt7PdoAOuuOjPosIW83SocOrXmiaxxljx4CGf79V1s6jnhRZ1O6fl4rtuTJtpEhK_FlX5YVUFuInz60bwgqDPpBz188P3E-FmeVix-y7g1zfOr7kn8k70bN3riSf7S4WoOkOJ30skf4Sz4evKQJ0Irewo7jDitObg&amp;animation=true">
            <a:extLst>
              <a:ext uri="{FF2B5EF4-FFF2-40B4-BE49-F238E27FC236}">
                <a16:creationId xmlns:a16="http://schemas.microsoft.com/office/drawing/2014/main" id="{FEB1BB35-2B67-424E-A33C-C9B7CE2E7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71" y="2695877"/>
            <a:ext cx="7366894" cy="30146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5FE6AF-41DD-4583-9E32-C10EC83E8398}"/>
              </a:ext>
            </a:extLst>
          </p:cNvPr>
          <p:cNvSpPr txBox="1"/>
          <p:nvPr/>
        </p:nvSpPr>
        <p:spPr>
          <a:xfrm>
            <a:off x="778715" y="5710571"/>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0358896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133600"/>
            <a:ext cx="7315200" cy="2308324"/>
          </a:xfrm>
          <a:prstGeom prst="rect">
            <a:avLst/>
          </a:prstGeom>
          <a:noFill/>
        </p:spPr>
        <p:txBody>
          <a:bodyPr wrap="square" rtlCol="0">
            <a:spAutoFit/>
          </a:bodyPr>
          <a:lstStyle/>
          <a:p>
            <a:r>
              <a:rPr lang="en-US" sz="2400" dirty="0"/>
              <a:t>Focus on: </a:t>
            </a:r>
          </a:p>
          <a:p>
            <a:pPr marL="342900" indent="-342900">
              <a:buAutoNum type="arabicPeriod"/>
            </a:pPr>
            <a:r>
              <a:rPr lang="en-US" sz="2400" dirty="0"/>
              <a:t>Combination of MATLAB scripts and user-defined functions</a:t>
            </a:r>
          </a:p>
          <a:p>
            <a:pPr marL="342900" indent="-342900">
              <a:buAutoNum type="arabicPeriod"/>
            </a:pPr>
            <a:r>
              <a:rPr lang="en-US" sz="2400" dirty="0"/>
              <a:t>Interactions of variables in M-files and the Command Window</a:t>
            </a:r>
          </a:p>
          <a:p>
            <a:pPr marL="342900" indent="-342900">
              <a:buAutoNum type="arabicPeriod"/>
            </a:pPr>
            <a:r>
              <a:rPr lang="en-US" sz="2400" dirty="0"/>
              <a:t>Debugging – finding and fixing mistakes in programs</a:t>
            </a:r>
          </a:p>
        </p:txBody>
      </p:sp>
    </p:spTree>
    <p:extLst>
      <p:ext uri="{BB962C8B-B14F-4D97-AF65-F5344CB8AC3E}">
        <p14:creationId xmlns:p14="http://schemas.microsoft.com/office/powerpoint/2010/main" val="364943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6532081" cy="523220"/>
          </a:xfrm>
          <a:prstGeom prst="rect">
            <a:avLst/>
          </a:prstGeom>
          <a:noFill/>
        </p:spPr>
        <p:txBody>
          <a:bodyPr wrap="none" rtlCol="0">
            <a:spAutoFit/>
          </a:bodyPr>
          <a:lstStyle/>
          <a:p>
            <a:r>
              <a:rPr lang="en-US" sz="2800" dirty="0"/>
              <a:t>Functions that return more than one value</a:t>
            </a:r>
          </a:p>
        </p:txBody>
      </p:sp>
      <p:sp>
        <p:nvSpPr>
          <p:cNvPr id="3" name="TextBox 2"/>
          <p:cNvSpPr txBox="1"/>
          <p:nvPr/>
        </p:nvSpPr>
        <p:spPr>
          <a:xfrm>
            <a:off x="304800" y="838200"/>
            <a:ext cx="7239000" cy="5632312"/>
          </a:xfrm>
          <a:prstGeom prst="rect">
            <a:avLst/>
          </a:prstGeom>
          <a:noFill/>
        </p:spPr>
        <p:txBody>
          <a:bodyPr wrap="square" rtlCol="0">
            <a:spAutoFit/>
          </a:bodyPr>
          <a:lstStyle/>
          <a:p>
            <a:r>
              <a:rPr lang="en-US" dirty="0"/>
              <a:t>Generally, </a:t>
            </a:r>
          </a:p>
          <a:p>
            <a:r>
              <a:rPr lang="en-US" dirty="0" err="1">
                <a:solidFill>
                  <a:srgbClr val="FF6600"/>
                </a:solidFill>
              </a:rPr>
              <a:t>functionname.m</a:t>
            </a:r>
            <a:endParaRPr lang="en-US" dirty="0">
              <a:solidFill>
                <a:srgbClr val="FF6600"/>
              </a:solidFill>
            </a:endParaRPr>
          </a:p>
          <a:p>
            <a:endParaRPr lang="en-US" dirty="0">
              <a:solidFill>
                <a:srgbClr val="FF6600"/>
              </a:solidFill>
            </a:endParaRPr>
          </a:p>
          <a:p>
            <a:r>
              <a:rPr lang="en-US" dirty="0">
                <a:solidFill>
                  <a:srgbClr val="FF6600"/>
                </a:solidFill>
              </a:rPr>
              <a:t>function [outputs arguments] = </a:t>
            </a:r>
            <a:r>
              <a:rPr lang="en-US" dirty="0" err="1">
                <a:solidFill>
                  <a:srgbClr val="FF6600"/>
                </a:solidFill>
              </a:rPr>
              <a:t>functionname</a:t>
            </a:r>
            <a:r>
              <a:rPr lang="en-US" dirty="0">
                <a:solidFill>
                  <a:srgbClr val="FF6600"/>
                </a:solidFill>
              </a:rPr>
              <a:t>(input arguments)</a:t>
            </a:r>
          </a:p>
          <a:p>
            <a:r>
              <a:rPr lang="en-US" dirty="0">
                <a:solidFill>
                  <a:srgbClr val="FF6600"/>
                </a:solidFill>
              </a:rPr>
              <a:t>% Comment describing the function</a:t>
            </a:r>
          </a:p>
          <a:p>
            <a:r>
              <a:rPr lang="en-US" dirty="0">
                <a:solidFill>
                  <a:srgbClr val="FF6600"/>
                </a:solidFill>
              </a:rPr>
              <a:t>Statements here; there must include assigning values to all of the output arguments listed in the header</a:t>
            </a:r>
          </a:p>
          <a:p>
            <a:endParaRPr lang="en-US" dirty="0"/>
          </a:p>
          <a:p>
            <a:r>
              <a:rPr lang="en-US" dirty="0"/>
              <a:t>E.g. calculating the area and circumference of a circle given a radius</a:t>
            </a:r>
          </a:p>
          <a:p>
            <a:r>
              <a:rPr lang="en-US" dirty="0" err="1"/>
              <a:t>calcareacirc.m</a:t>
            </a:r>
            <a:endParaRPr lang="en-US" dirty="0"/>
          </a:p>
          <a:p>
            <a:endParaRPr lang="en-US" dirty="0"/>
          </a:p>
          <a:p>
            <a:r>
              <a:rPr lang="en-US" dirty="0">
                <a:solidFill>
                  <a:schemeClr val="bg1">
                    <a:lumMod val="50000"/>
                  </a:schemeClr>
                </a:solidFill>
              </a:rPr>
              <a:t>% This script prompts the user for the radius of a circle,</a:t>
            </a:r>
          </a:p>
          <a:p>
            <a:r>
              <a:rPr lang="en-US" dirty="0">
                <a:solidFill>
                  <a:schemeClr val="bg1">
                    <a:lumMod val="50000"/>
                  </a:schemeClr>
                </a:solidFill>
              </a:rPr>
              <a:t>%  calls a function to calculate and return both the area</a:t>
            </a:r>
          </a:p>
          <a:p>
            <a:r>
              <a:rPr lang="en-US" dirty="0">
                <a:solidFill>
                  <a:schemeClr val="bg1">
                    <a:lumMod val="50000"/>
                  </a:schemeClr>
                </a:solidFill>
              </a:rPr>
              <a:t>%  and the circumference, and prints the results</a:t>
            </a:r>
          </a:p>
          <a:p>
            <a:r>
              <a:rPr lang="en-US" dirty="0">
                <a:solidFill>
                  <a:schemeClr val="bg1">
                    <a:lumMod val="50000"/>
                  </a:schemeClr>
                </a:solidFill>
              </a:rPr>
              <a:t>% It ignores units and error-checking for simplicity</a:t>
            </a:r>
          </a:p>
          <a:p>
            <a:r>
              <a:rPr lang="en-US" dirty="0">
                <a:solidFill>
                  <a:srgbClr val="FF0000"/>
                </a:solidFill>
              </a:rPr>
              <a:t>radius = input('Please enter the radius of the circle: ');</a:t>
            </a:r>
          </a:p>
          <a:p>
            <a:r>
              <a:rPr lang="en-US" dirty="0">
                <a:solidFill>
                  <a:srgbClr val="FF0000"/>
                </a:solidFill>
              </a:rPr>
              <a:t>[area, </a:t>
            </a:r>
            <a:r>
              <a:rPr lang="en-US" dirty="0" err="1">
                <a:solidFill>
                  <a:srgbClr val="FF0000"/>
                </a:solidFill>
              </a:rPr>
              <a:t>circ</a:t>
            </a:r>
            <a:r>
              <a:rPr lang="en-US" dirty="0">
                <a:solidFill>
                  <a:srgbClr val="FF0000"/>
                </a:solidFill>
              </a:rPr>
              <a:t>] = </a:t>
            </a:r>
            <a:r>
              <a:rPr lang="en-US" dirty="0" err="1">
                <a:solidFill>
                  <a:srgbClr val="FF0000"/>
                </a:solidFill>
              </a:rPr>
              <a:t>areacirc</a:t>
            </a:r>
            <a:r>
              <a:rPr lang="en-US" dirty="0">
                <a:solidFill>
                  <a:srgbClr val="FF0000"/>
                </a:solidFill>
              </a:rPr>
              <a:t>(radius);</a:t>
            </a:r>
            <a:endParaRPr lang="en-US" dirty="0"/>
          </a:p>
          <a:p>
            <a:r>
              <a:rPr lang="en-US" dirty="0" err="1"/>
              <a:t>fprintf</a:t>
            </a:r>
            <a:r>
              <a:rPr lang="en-US" dirty="0"/>
              <a:t>('For a circle with a radius of %.1f,\n', radius)</a:t>
            </a:r>
          </a:p>
          <a:p>
            <a:r>
              <a:rPr lang="en-US" dirty="0" err="1"/>
              <a:t>fprintf</a:t>
            </a:r>
            <a:r>
              <a:rPr lang="en-US" dirty="0"/>
              <a:t>('the area is %.1f and the circumference is %.1f\n',</a:t>
            </a:r>
            <a:r>
              <a:rPr lang="is-IS" dirty="0"/>
              <a:t>…</a:t>
            </a:r>
            <a:endParaRPr lang="en-US" dirty="0"/>
          </a:p>
          <a:p>
            <a:r>
              <a:rPr lang="en-US" dirty="0"/>
              <a:t>    area, </a:t>
            </a:r>
            <a:r>
              <a:rPr lang="en-US" dirty="0" err="1"/>
              <a:t>circ</a:t>
            </a:r>
            <a:r>
              <a:rPr lang="en-US" dirty="0"/>
              <a:t>)</a:t>
            </a:r>
          </a:p>
        </p:txBody>
      </p:sp>
      <p:sp>
        <p:nvSpPr>
          <p:cNvPr id="4" name="Rectangle 3"/>
          <p:cNvSpPr/>
          <p:nvPr/>
        </p:nvSpPr>
        <p:spPr>
          <a:xfrm>
            <a:off x="228600" y="1600200"/>
            <a:ext cx="7162800" cy="1371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8600" y="3810000"/>
            <a:ext cx="5791200" cy="2743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248400" y="4648200"/>
            <a:ext cx="2819400" cy="1828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48400" y="4724400"/>
            <a:ext cx="2971800" cy="1569660"/>
          </a:xfrm>
          <a:prstGeom prst="rect">
            <a:avLst/>
          </a:prstGeom>
        </p:spPr>
        <p:txBody>
          <a:bodyPr wrap="square">
            <a:spAutoFit/>
          </a:bodyPr>
          <a:lstStyle/>
          <a:p>
            <a:r>
              <a:rPr lang="en-US" sz="1600" dirty="0"/>
              <a:t>&gt;&gt; </a:t>
            </a:r>
            <a:r>
              <a:rPr lang="en-US" sz="1600" dirty="0" err="1"/>
              <a:t>calcareacirc</a:t>
            </a:r>
            <a:endParaRPr lang="en-US" sz="1600" dirty="0"/>
          </a:p>
          <a:p>
            <a:r>
              <a:rPr lang="en-US" sz="1600" dirty="0"/>
              <a:t>Please enter the radius of the circle: 5.2</a:t>
            </a:r>
          </a:p>
          <a:p>
            <a:r>
              <a:rPr lang="en-US" sz="1600" dirty="0"/>
              <a:t>For a circle with a radius of 5.2, </a:t>
            </a:r>
          </a:p>
          <a:p>
            <a:r>
              <a:rPr lang="en-US" sz="1600" dirty="0"/>
              <a:t>     the area is 84.9 and the circumference is 32.7</a:t>
            </a:r>
          </a:p>
        </p:txBody>
      </p:sp>
    </p:spTree>
    <p:extLst>
      <p:ext uri="{BB962C8B-B14F-4D97-AF65-F5344CB8AC3E}">
        <p14:creationId xmlns:p14="http://schemas.microsoft.com/office/powerpoint/2010/main" val="29157149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606392" cy="523220"/>
          </a:xfrm>
          <a:prstGeom prst="rect">
            <a:avLst/>
          </a:prstGeom>
          <a:noFill/>
        </p:spPr>
        <p:txBody>
          <a:bodyPr wrap="none" rtlCol="0">
            <a:spAutoFit/>
          </a:bodyPr>
          <a:lstStyle/>
          <a:p>
            <a:r>
              <a:rPr lang="en-US" sz="2800" dirty="0"/>
              <a:t>Functions that accomplish a task without returning values</a:t>
            </a:r>
          </a:p>
        </p:txBody>
      </p:sp>
      <p:sp>
        <p:nvSpPr>
          <p:cNvPr id="3" name="TextBox 2"/>
          <p:cNvSpPr txBox="1"/>
          <p:nvPr/>
        </p:nvSpPr>
        <p:spPr>
          <a:xfrm>
            <a:off x="304800" y="838200"/>
            <a:ext cx="7239000" cy="4801315"/>
          </a:xfrm>
          <a:prstGeom prst="rect">
            <a:avLst/>
          </a:prstGeom>
          <a:noFill/>
        </p:spPr>
        <p:txBody>
          <a:bodyPr wrap="square" rtlCol="0">
            <a:spAutoFit/>
          </a:bodyPr>
          <a:lstStyle/>
          <a:p>
            <a:r>
              <a:rPr lang="en-US" dirty="0"/>
              <a:t>Generally, </a:t>
            </a:r>
          </a:p>
          <a:p>
            <a:r>
              <a:rPr lang="en-US" dirty="0" err="1">
                <a:solidFill>
                  <a:srgbClr val="FF6600"/>
                </a:solidFill>
              </a:rPr>
              <a:t>functionname.m</a:t>
            </a:r>
            <a:endParaRPr lang="en-US" dirty="0">
              <a:solidFill>
                <a:srgbClr val="FF6600"/>
              </a:solidFill>
            </a:endParaRPr>
          </a:p>
          <a:p>
            <a:endParaRPr lang="en-US" dirty="0">
              <a:solidFill>
                <a:srgbClr val="FF6600"/>
              </a:solidFill>
            </a:endParaRPr>
          </a:p>
          <a:p>
            <a:r>
              <a:rPr lang="en-US" dirty="0">
                <a:solidFill>
                  <a:srgbClr val="FF6600"/>
                </a:solidFill>
              </a:rPr>
              <a:t>function </a:t>
            </a:r>
            <a:r>
              <a:rPr lang="en-US" dirty="0" err="1">
                <a:solidFill>
                  <a:srgbClr val="FF6600"/>
                </a:solidFill>
              </a:rPr>
              <a:t>functioname</a:t>
            </a:r>
            <a:r>
              <a:rPr lang="en-US" dirty="0">
                <a:solidFill>
                  <a:srgbClr val="FF6600"/>
                </a:solidFill>
              </a:rPr>
              <a:t>(input arguments)</a:t>
            </a:r>
          </a:p>
          <a:p>
            <a:r>
              <a:rPr lang="en-US" dirty="0">
                <a:solidFill>
                  <a:srgbClr val="FF6600"/>
                </a:solidFill>
              </a:rPr>
              <a:t>% Comment describing the function</a:t>
            </a:r>
          </a:p>
          <a:p>
            <a:r>
              <a:rPr lang="en-US" dirty="0">
                <a:solidFill>
                  <a:srgbClr val="FF6600"/>
                </a:solidFill>
              </a:rPr>
              <a:t>Statements here</a:t>
            </a:r>
          </a:p>
          <a:p>
            <a:endParaRPr lang="en-US" dirty="0"/>
          </a:p>
          <a:p>
            <a:r>
              <a:rPr lang="en-US" dirty="0"/>
              <a:t>E.g. function just prints the number arguments passed to it in a sentence format. </a:t>
            </a:r>
          </a:p>
          <a:p>
            <a:r>
              <a:rPr lang="en-US" dirty="0" err="1"/>
              <a:t>printem.m</a:t>
            </a:r>
            <a:endParaRPr lang="en-US" dirty="0"/>
          </a:p>
          <a:p>
            <a:endParaRPr lang="en-US" dirty="0"/>
          </a:p>
          <a:p>
            <a:r>
              <a:rPr lang="en-US" dirty="0"/>
              <a:t>function </a:t>
            </a:r>
            <a:r>
              <a:rPr lang="en-US" dirty="0" err="1"/>
              <a:t>printem</a:t>
            </a:r>
            <a:r>
              <a:rPr lang="en-US" dirty="0"/>
              <a:t>(</a:t>
            </a:r>
            <a:r>
              <a:rPr lang="en-US" dirty="0" err="1"/>
              <a:t>a,b</a:t>
            </a:r>
            <a:r>
              <a:rPr lang="en-US" dirty="0"/>
              <a:t>)</a:t>
            </a:r>
          </a:p>
          <a:p>
            <a:r>
              <a:rPr lang="en-US" dirty="0">
                <a:solidFill>
                  <a:schemeClr val="bg1">
                    <a:lumMod val="50000"/>
                  </a:schemeClr>
                </a:solidFill>
              </a:rPr>
              <a:t>% </a:t>
            </a:r>
            <a:r>
              <a:rPr lang="en-US" dirty="0" err="1">
                <a:solidFill>
                  <a:schemeClr val="bg1">
                    <a:lumMod val="50000"/>
                  </a:schemeClr>
                </a:solidFill>
              </a:rPr>
              <a:t>printem</a:t>
            </a:r>
            <a:r>
              <a:rPr lang="en-US" dirty="0">
                <a:solidFill>
                  <a:schemeClr val="bg1">
                    <a:lumMod val="50000"/>
                  </a:schemeClr>
                </a:solidFill>
              </a:rPr>
              <a:t> prints two numbers in a sentence format</a:t>
            </a:r>
          </a:p>
          <a:p>
            <a:r>
              <a:rPr lang="en-US" dirty="0">
                <a:solidFill>
                  <a:schemeClr val="bg1">
                    <a:lumMod val="50000"/>
                  </a:schemeClr>
                </a:solidFill>
              </a:rPr>
              <a:t>% Format: </a:t>
            </a:r>
            <a:r>
              <a:rPr lang="en-US" dirty="0" err="1">
                <a:solidFill>
                  <a:schemeClr val="bg1">
                    <a:lumMod val="50000"/>
                  </a:schemeClr>
                </a:solidFill>
              </a:rPr>
              <a:t>printem</a:t>
            </a:r>
            <a:r>
              <a:rPr lang="en-US" dirty="0">
                <a:solidFill>
                  <a:schemeClr val="bg1">
                    <a:lumMod val="50000"/>
                  </a:schemeClr>
                </a:solidFill>
              </a:rPr>
              <a:t>(num1, num2)</a:t>
            </a:r>
          </a:p>
          <a:p>
            <a:endParaRPr lang="en-US" dirty="0"/>
          </a:p>
          <a:p>
            <a:r>
              <a:rPr lang="en-US" dirty="0" err="1"/>
              <a:t>fprintf</a:t>
            </a:r>
            <a:r>
              <a:rPr lang="en-US" dirty="0"/>
              <a:t>('The first number is %.1f and the second is %.1f\n',</a:t>
            </a:r>
            <a:r>
              <a:rPr lang="en-US" dirty="0" err="1"/>
              <a:t>a,b</a:t>
            </a:r>
            <a:r>
              <a:rPr lang="en-US" dirty="0"/>
              <a:t>)</a:t>
            </a:r>
          </a:p>
          <a:p>
            <a:r>
              <a:rPr lang="en-US" dirty="0"/>
              <a:t>end</a:t>
            </a:r>
          </a:p>
        </p:txBody>
      </p:sp>
      <p:sp>
        <p:nvSpPr>
          <p:cNvPr id="4" name="Rectangle 3"/>
          <p:cNvSpPr/>
          <p:nvPr/>
        </p:nvSpPr>
        <p:spPr>
          <a:xfrm>
            <a:off x="228600" y="1600200"/>
            <a:ext cx="7162800" cy="990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8600" y="3810000"/>
            <a:ext cx="5943600" cy="1828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248400" y="3810000"/>
            <a:ext cx="2819400" cy="1828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248400" y="3810000"/>
            <a:ext cx="2971800" cy="2800766"/>
          </a:xfrm>
          <a:prstGeom prst="rect">
            <a:avLst/>
          </a:prstGeom>
        </p:spPr>
        <p:txBody>
          <a:bodyPr wrap="square">
            <a:spAutoFit/>
          </a:bodyPr>
          <a:lstStyle/>
          <a:p>
            <a:r>
              <a:rPr lang="en-US" sz="1600" dirty="0"/>
              <a:t>&gt;&gt; </a:t>
            </a:r>
            <a:r>
              <a:rPr lang="en-US" sz="1600" dirty="0" err="1"/>
              <a:t>printem</a:t>
            </a:r>
            <a:r>
              <a:rPr lang="en-US" sz="1600" dirty="0"/>
              <a:t>(3.3, 2)</a:t>
            </a:r>
          </a:p>
          <a:p>
            <a:r>
              <a:rPr lang="en-US" sz="1600" dirty="0"/>
              <a:t>The first number is 3.3 and the second is 2.0</a:t>
            </a:r>
          </a:p>
          <a:p>
            <a:endParaRPr lang="en-US" sz="1600" dirty="0"/>
          </a:p>
          <a:p>
            <a:r>
              <a:rPr lang="en-US" sz="1600" dirty="0"/>
              <a:t>&gt;&gt; x=</a:t>
            </a:r>
            <a:r>
              <a:rPr lang="en-US" sz="1600" dirty="0" err="1"/>
              <a:t>printem</a:t>
            </a:r>
            <a:r>
              <a:rPr lang="en-US" sz="1600" dirty="0"/>
              <a:t>(3.3, 2)</a:t>
            </a:r>
          </a:p>
          <a:p>
            <a:r>
              <a:rPr lang="en-US" sz="1600" dirty="0">
                <a:solidFill>
                  <a:srgbClr val="FF0000"/>
                </a:solidFill>
              </a:rPr>
              <a:t>??? Error using </a:t>
            </a:r>
            <a:r>
              <a:rPr lang="en-US" sz="1600" dirty="0">
                <a:solidFill>
                  <a:srgbClr val="FF0000"/>
                </a:solidFill>
                <a:sym typeface="Wingdings"/>
              </a:rPr>
              <a:t>==&gt; </a:t>
            </a:r>
            <a:r>
              <a:rPr lang="en-US" sz="1600" dirty="0" err="1">
                <a:solidFill>
                  <a:srgbClr val="FF0000"/>
                </a:solidFill>
                <a:sym typeface="Wingdings"/>
              </a:rPr>
              <a:t>printem</a:t>
            </a:r>
            <a:endParaRPr lang="en-US" sz="1600" dirty="0">
              <a:solidFill>
                <a:srgbClr val="FF0000"/>
              </a:solidFill>
              <a:sym typeface="Wingdings"/>
            </a:endParaRPr>
          </a:p>
          <a:p>
            <a:r>
              <a:rPr lang="en-US" sz="1600" dirty="0">
                <a:solidFill>
                  <a:srgbClr val="FF0000"/>
                </a:solidFill>
                <a:sym typeface="Wingdings"/>
              </a:rPr>
              <a:t>Too many output arguments.</a:t>
            </a:r>
          </a:p>
          <a:p>
            <a:endParaRPr lang="en-US" sz="1600" dirty="0">
              <a:sym typeface="Wingdings"/>
            </a:endParaRPr>
          </a:p>
          <a:p>
            <a:r>
              <a:rPr lang="en-US" sz="1600" dirty="0">
                <a:sym typeface="Wingdings"/>
              </a:rPr>
              <a:t>Cannot be called using assignment since it’s not returning any value</a:t>
            </a:r>
          </a:p>
        </p:txBody>
      </p:sp>
    </p:spTree>
    <p:extLst>
      <p:ext uri="{BB962C8B-B14F-4D97-AF65-F5344CB8AC3E}">
        <p14:creationId xmlns:p14="http://schemas.microsoft.com/office/powerpoint/2010/main" val="32443069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52400"/>
            <a:ext cx="6533485" cy="523220"/>
          </a:xfrm>
          <a:prstGeom prst="rect">
            <a:avLst/>
          </a:prstGeom>
          <a:noFill/>
        </p:spPr>
        <p:txBody>
          <a:bodyPr wrap="none" rtlCol="0">
            <a:spAutoFit/>
          </a:bodyPr>
          <a:lstStyle/>
          <a:p>
            <a:r>
              <a:rPr lang="en-US" sz="2800" dirty="0"/>
              <a:t>Functions that return values versus printing</a:t>
            </a:r>
          </a:p>
        </p:txBody>
      </p:sp>
      <p:sp>
        <p:nvSpPr>
          <p:cNvPr id="3" name="TextBox 2"/>
          <p:cNvSpPr txBox="1"/>
          <p:nvPr/>
        </p:nvSpPr>
        <p:spPr>
          <a:xfrm>
            <a:off x="304800" y="838200"/>
            <a:ext cx="7239000" cy="3693319"/>
          </a:xfrm>
          <a:prstGeom prst="rect">
            <a:avLst/>
          </a:prstGeom>
          <a:noFill/>
        </p:spPr>
        <p:txBody>
          <a:bodyPr wrap="square" rtlCol="0">
            <a:spAutoFit/>
          </a:bodyPr>
          <a:lstStyle/>
          <a:p>
            <a:pPr algn="just"/>
            <a:r>
              <a:rPr lang="en-US" dirty="0"/>
              <a:t>A function that calculates and returns values (through the output arguments) does not normally also print them; that is left the calling script or function. </a:t>
            </a:r>
          </a:p>
          <a:p>
            <a:pPr algn="just"/>
            <a:r>
              <a:rPr lang="en-US" dirty="0"/>
              <a:t>If a function just prints a value, rather than returning it, the value cannot be used later on in other calculations. </a:t>
            </a:r>
          </a:p>
          <a:p>
            <a:endParaRPr lang="en-US" dirty="0"/>
          </a:p>
          <a:p>
            <a:r>
              <a:rPr lang="en-US" dirty="0"/>
              <a:t>E.g. a function that just prints the circumference of a circle. </a:t>
            </a:r>
          </a:p>
          <a:p>
            <a:r>
              <a:rPr lang="en-US" dirty="0"/>
              <a:t>calccircum1.m</a:t>
            </a:r>
          </a:p>
          <a:p>
            <a:endParaRPr lang="en-US" dirty="0"/>
          </a:p>
          <a:p>
            <a:r>
              <a:rPr lang="en-US" dirty="0"/>
              <a:t>function calccircum1(radius)</a:t>
            </a:r>
          </a:p>
          <a:p>
            <a:r>
              <a:rPr lang="en-US" dirty="0">
                <a:solidFill>
                  <a:schemeClr val="bg1">
                    <a:lumMod val="50000"/>
                  </a:schemeClr>
                </a:solidFill>
              </a:rPr>
              <a:t>% display the circumference of a circle but does not </a:t>
            </a:r>
          </a:p>
          <a:p>
            <a:r>
              <a:rPr lang="en-US" dirty="0">
                <a:solidFill>
                  <a:schemeClr val="bg1">
                    <a:lumMod val="50000"/>
                  </a:schemeClr>
                </a:solidFill>
              </a:rPr>
              <a:t>% return the value</a:t>
            </a:r>
            <a:endParaRPr lang="en-US" dirty="0"/>
          </a:p>
          <a:p>
            <a:r>
              <a:rPr lang="en-US" dirty="0" err="1"/>
              <a:t>disp</a:t>
            </a:r>
            <a:r>
              <a:rPr lang="en-US" dirty="0"/>
              <a:t>(2*pi*radius)</a:t>
            </a:r>
          </a:p>
        </p:txBody>
      </p:sp>
      <p:sp>
        <p:nvSpPr>
          <p:cNvPr id="5" name="Rectangle 4"/>
          <p:cNvSpPr/>
          <p:nvPr/>
        </p:nvSpPr>
        <p:spPr>
          <a:xfrm>
            <a:off x="228600" y="3200400"/>
            <a:ext cx="5943600" cy="1447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04800" y="4800600"/>
            <a:ext cx="2819400" cy="16002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04800" y="4800600"/>
            <a:ext cx="2743200" cy="1569660"/>
          </a:xfrm>
          <a:prstGeom prst="rect">
            <a:avLst/>
          </a:prstGeom>
        </p:spPr>
        <p:txBody>
          <a:bodyPr wrap="square">
            <a:spAutoFit/>
          </a:bodyPr>
          <a:lstStyle/>
          <a:p>
            <a:r>
              <a:rPr lang="en-US" sz="1600" dirty="0"/>
              <a:t>&gt;&gt; calccircum1(3.3)</a:t>
            </a:r>
          </a:p>
          <a:p>
            <a:r>
              <a:rPr lang="en-US" sz="1600" dirty="0">
                <a:sym typeface="Wingdings"/>
              </a:rPr>
              <a:t>20.7345</a:t>
            </a:r>
          </a:p>
          <a:p>
            <a:endParaRPr lang="en-US" sz="1600" dirty="0">
              <a:sym typeface="Wingdings"/>
            </a:endParaRPr>
          </a:p>
          <a:p>
            <a:r>
              <a:rPr lang="en-US" sz="1600" dirty="0">
                <a:sym typeface="Wingdings"/>
              </a:rPr>
              <a:t>&gt;&gt; c = calcccircum1(3.3)</a:t>
            </a:r>
          </a:p>
          <a:p>
            <a:r>
              <a:rPr lang="en-US" sz="1600" dirty="0">
                <a:sym typeface="Wingdings"/>
              </a:rPr>
              <a:t>??? Error using ==&gt; calcircum1</a:t>
            </a:r>
          </a:p>
          <a:p>
            <a:r>
              <a:rPr lang="en-US" sz="1600" dirty="0">
                <a:sym typeface="Wingdings"/>
              </a:rPr>
              <a:t>Too many output arguments.</a:t>
            </a:r>
          </a:p>
        </p:txBody>
      </p:sp>
    </p:spTree>
    <p:extLst>
      <p:ext uri="{BB962C8B-B14F-4D97-AF65-F5344CB8AC3E}">
        <p14:creationId xmlns:p14="http://schemas.microsoft.com/office/powerpoint/2010/main" val="3397157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152400"/>
            <a:ext cx="4743205" cy="523220"/>
          </a:xfrm>
          <a:prstGeom prst="rect">
            <a:avLst/>
          </a:prstGeom>
          <a:noFill/>
        </p:spPr>
        <p:txBody>
          <a:bodyPr wrap="none" rtlCol="0">
            <a:spAutoFit/>
          </a:bodyPr>
          <a:lstStyle/>
          <a:p>
            <a:r>
              <a:rPr lang="en-US" sz="2800" dirty="0"/>
              <a:t>Passing arguments to functions</a:t>
            </a:r>
          </a:p>
        </p:txBody>
      </p:sp>
      <p:sp>
        <p:nvSpPr>
          <p:cNvPr id="3" name="TextBox 2"/>
          <p:cNvSpPr txBox="1"/>
          <p:nvPr/>
        </p:nvSpPr>
        <p:spPr>
          <a:xfrm>
            <a:off x="304800" y="838200"/>
            <a:ext cx="8382000" cy="2862323"/>
          </a:xfrm>
          <a:prstGeom prst="rect">
            <a:avLst/>
          </a:prstGeom>
          <a:noFill/>
        </p:spPr>
        <p:txBody>
          <a:bodyPr wrap="square" rtlCol="0">
            <a:spAutoFit/>
          </a:bodyPr>
          <a:lstStyle/>
          <a:p>
            <a:pPr algn="just"/>
            <a:r>
              <a:rPr lang="en-US" dirty="0"/>
              <a:t>So far, we have at least argument passed in the function call to be the value(s) of the corresponding input argument(s) in the function header – call-by-value method. However, sometimes it is not necessary to pass any arguments to the function – i.e. void. </a:t>
            </a:r>
          </a:p>
          <a:p>
            <a:r>
              <a:rPr lang="en-US" dirty="0"/>
              <a:t>E.g. a function that simply prints a random real number with 2 decimal places. </a:t>
            </a:r>
          </a:p>
          <a:p>
            <a:r>
              <a:rPr lang="en-US" dirty="0" err="1"/>
              <a:t>printrand.m</a:t>
            </a:r>
            <a:endParaRPr lang="en-US" dirty="0"/>
          </a:p>
          <a:p>
            <a:endParaRPr lang="en-US" dirty="0"/>
          </a:p>
          <a:p>
            <a:r>
              <a:rPr lang="en-US" dirty="0"/>
              <a:t>function </a:t>
            </a:r>
            <a:r>
              <a:rPr lang="en-US" dirty="0" err="1"/>
              <a:t>printrand</a:t>
            </a:r>
            <a:r>
              <a:rPr lang="en-US" dirty="0"/>
              <a:t>( )</a:t>
            </a:r>
          </a:p>
          <a:p>
            <a:r>
              <a:rPr lang="en-US" dirty="0">
                <a:solidFill>
                  <a:schemeClr val="bg1">
                    <a:lumMod val="50000"/>
                  </a:schemeClr>
                </a:solidFill>
              </a:rPr>
              <a:t>% This function prints one random number</a:t>
            </a:r>
          </a:p>
          <a:p>
            <a:r>
              <a:rPr lang="en-US" dirty="0" err="1"/>
              <a:t>fprintf</a:t>
            </a:r>
            <a:r>
              <a:rPr lang="en-US" dirty="0"/>
              <a:t>(‘The random # is %.2f\n’, rand)</a:t>
            </a:r>
          </a:p>
        </p:txBody>
      </p:sp>
      <p:sp>
        <p:nvSpPr>
          <p:cNvPr id="5" name="Rectangle 4"/>
          <p:cNvSpPr/>
          <p:nvPr/>
        </p:nvSpPr>
        <p:spPr>
          <a:xfrm>
            <a:off x="228600" y="2667000"/>
            <a:ext cx="4724400" cy="1219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81000" y="4114800"/>
            <a:ext cx="2819400" cy="685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4114800"/>
            <a:ext cx="8077200" cy="2308324"/>
          </a:xfrm>
          <a:prstGeom prst="rect">
            <a:avLst/>
          </a:prstGeom>
        </p:spPr>
        <p:txBody>
          <a:bodyPr wrap="square">
            <a:spAutoFit/>
          </a:bodyPr>
          <a:lstStyle/>
          <a:p>
            <a:r>
              <a:rPr lang="en-US" sz="1600" dirty="0"/>
              <a:t>&gt;&gt; </a:t>
            </a:r>
            <a:r>
              <a:rPr lang="en-US" sz="1600" dirty="0" err="1"/>
              <a:t>printrand</a:t>
            </a:r>
            <a:r>
              <a:rPr lang="en-US" sz="1600" dirty="0"/>
              <a:t>( )</a:t>
            </a:r>
          </a:p>
          <a:p>
            <a:r>
              <a:rPr lang="en-US" sz="1600" dirty="0">
                <a:sym typeface="Wingdings"/>
              </a:rPr>
              <a:t>The random # is 0.94</a:t>
            </a:r>
          </a:p>
          <a:p>
            <a:endParaRPr lang="en-US" sz="1600" dirty="0">
              <a:sym typeface="Wingdings"/>
            </a:endParaRPr>
          </a:p>
          <a:p>
            <a:pPr algn="just"/>
            <a:r>
              <a:rPr lang="en-US" sz="1600" dirty="0">
                <a:sym typeface="Wingdings"/>
              </a:rPr>
              <a:t>Since nothing is passed, there are no arguments in the parentheses in the function call, and none in the function header, either. In fact, the parentheses are not even needed in either function or the function call: </a:t>
            </a:r>
          </a:p>
          <a:p>
            <a:endParaRPr lang="en-US" sz="1600" dirty="0">
              <a:sym typeface="Wingdings"/>
            </a:endParaRPr>
          </a:p>
          <a:p>
            <a:r>
              <a:rPr lang="en-US" sz="1600" dirty="0">
                <a:sym typeface="Wingdings"/>
              </a:rPr>
              <a:t>function </a:t>
            </a:r>
            <a:r>
              <a:rPr lang="en-US" sz="1600" dirty="0" err="1">
                <a:sym typeface="Wingdings"/>
              </a:rPr>
              <a:t>printrandnp</a:t>
            </a:r>
            <a:endParaRPr lang="en-US" sz="1600" dirty="0">
              <a:sym typeface="Wingdings"/>
            </a:endParaRPr>
          </a:p>
          <a:p>
            <a:r>
              <a:rPr lang="en-US" sz="1600" dirty="0" err="1">
                <a:sym typeface="Wingdings"/>
              </a:rPr>
              <a:t>fprintf</a:t>
            </a:r>
            <a:r>
              <a:rPr lang="en-US" sz="1600" dirty="0">
                <a:sym typeface="Wingdings"/>
              </a:rPr>
              <a:t>(‘The random # is %.2f\n’, rand)</a:t>
            </a:r>
          </a:p>
        </p:txBody>
      </p:sp>
      <p:sp>
        <p:nvSpPr>
          <p:cNvPr id="11" name="Rectangle 10"/>
          <p:cNvSpPr/>
          <p:nvPr/>
        </p:nvSpPr>
        <p:spPr>
          <a:xfrm>
            <a:off x="381000" y="5715000"/>
            <a:ext cx="4724400" cy="838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82186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152400"/>
            <a:ext cx="3574992" cy="523220"/>
          </a:xfrm>
          <a:prstGeom prst="rect">
            <a:avLst/>
          </a:prstGeom>
          <a:noFill/>
        </p:spPr>
        <p:txBody>
          <a:bodyPr wrap="none" rtlCol="0">
            <a:spAutoFit/>
          </a:bodyPr>
          <a:lstStyle/>
          <a:p>
            <a:r>
              <a:rPr lang="en-US" sz="2800" b="1" dirty="0"/>
              <a:t>Modular programming</a:t>
            </a:r>
          </a:p>
        </p:txBody>
      </p:sp>
      <p:sp>
        <p:nvSpPr>
          <p:cNvPr id="3" name="TextBox 2"/>
          <p:cNvSpPr txBox="1"/>
          <p:nvPr/>
        </p:nvSpPr>
        <p:spPr>
          <a:xfrm>
            <a:off x="838200" y="685800"/>
            <a:ext cx="7543800" cy="5909311"/>
          </a:xfrm>
          <a:prstGeom prst="rect">
            <a:avLst/>
          </a:prstGeom>
          <a:noFill/>
        </p:spPr>
        <p:txBody>
          <a:bodyPr wrap="square" rtlCol="0">
            <a:spAutoFit/>
          </a:bodyPr>
          <a:lstStyle/>
          <a:p>
            <a:pPr algn="just"/>
            <a:r>
              <a:rPr lang="en-US" dirty="0"/>
              <a:t>We discussed about modular programming earlier in C programming, essentially breaking down a program (or problem) into modules, and each is implemented as a function. The script is typically called the </a:t>
            </a:r>
            <a:r>
              <a:rPr lang="en-US" b="1" dirty="0"/>
              <a:t>main program </a:t>
            </a:r>
            <a:r>
              <a:rPr lang="en-US" dirty="0"/>
              <a:t>(as in our C programming). </a:t>
            </a:r>
          </a:p>
          <a:p>
            <a:pPr algn="just"/>
            <a:r>
              <a:rPr lang="en-US" dirty="0"/>
              <a:t>E.g. one M-file script and three M-file functions</a:t>
            </a:r>
          </a:p>
          <a:p>
            <a:pPr algn="just"/>
            <a:endParaRPr lang="en-US" dirty="0"/>
          </a:p>
          <a:p>
            <a:pPr algn="just"/>
            <a:r>
              <a:rPr lang="en-US" dirty="0" err="1"/>
              <a:t>calcandprintarea.m</a:t>
            </a:r>
            <a:endParaRPr lang="en-US" dirty="0"/>
          </a:p>
          <a:p>
            <a:pPr algn="just"/>
            <a:r>
              <a:rPr lang="en-US" dirty="0"/>
              <a:t>% This is the main script to calculate the</a:t>
            </a:r>
          </a:p>
          <a:p>
            <a:pPr algn="just"/>
            <a:r>
              <a:rPr lang="en-US" dirty="0"/>
              <a:t>%   area of a circle</a:t>
            </a:r>
          </a:p>
          <a:p>
            <a:pPr algn="just"/>
            <a:r>
              <a:rPr lang="en-US" dirty="0"/>
              <a:t>% It calls 3 functions to accomplish this</a:t>
            </a:r>
          </a:p>
          <a:p>
            <a:pPr algn="just"/>
            <a:r>
              <a:rPr lang="en-US" dirty="0"/>
              <a:t>radius = </a:t>
            </a:r>
            <a:r>
              <a:rPr lang="en-US" dirty="0" err="1"/>
              <a:t>readradius</a:t>
            </a:r>
            <a:r>
              <a:rPr lang="en-US" dirty="0"/>
              <a:t>;</a:t>
            </a:r>
          </a:p>
          <a:p>
            <a:pPr algn="just"/>
            <a:r>
              <a:rPr lang="en-US" dirty="0"/>
              <a:t>area = </a:t>
            </a:r>
            <a:r>
              <a:rPr lang="en-US" dirty="0" err="1"/>
              <a:t>calcarea</a:t>
            </a:r>
            <a:r>
              <a:rPr lang="en-US" dirty="0"/>
              <a:t>(radius);</a:t>
            </a:r>
          </a:p>
          <a:p>
            <a:pPr algn="just"/>
            <a:r>
              <a:rPr lang="en-US" dirty="0" err="1"/>
              <a:t>printarea</a:t>
            </a:r>
            <a:r>
              <a:rPr lang="en-US" dirty="0"/>
              <a:t>(</a:t>
            </a:r>
            <a:r>
              <a:rPr lang="en-US" dirty="0" err="1"/>
              <a:t>radius,area</a:t>
            </a:r>
            <a:r>
              <a:rPr lang="en-US" dirty="0"/>
              <a:t>)</a:t>
            </a:r>
          </a:p>
          <a:p>
            <a:pPr algn="just"/>
            <a:endParaRPr lang="en-US" dirty="0"/>
          </a:p>
          <a:p>
            <a:pPr algn="just"/>
            <a:r>
              <a:rPr lang="en-US" dirty="0" err="1"/>
              <a:t>readradius.m</a:t>
            </a:r>
            <a:endParaRPr lang="en-US" dirty="0"/>
          </a:p>
          <a:p>
            <a:pPr algn="just"/>
            <a:r>
              <a:rPr lang="en-US" dirty="0"/>
              <a:t>function radius = </a:t>
            </a:r>
            <a:r>
              <a:rPr lang="en-US" dirty="0" err="1"/>
              <a:t>readradius</a:t>
            </a:r>
            <a:endParaRPr lang="en-US" dirty="0"/>
          </a:p>
          <a:p>
            <a:pPr algn="just"/>
            <a:r>
              <a:rPr lang="en-US" dirty="0"/>
              <a:t>% </a:t>
            </a:r>
            <a:r>
              <a:rPr lang="en-US" dirty="0" err="1"/>
              <a:t>readradius</a:t>
            </a:r>
            <a:r>
              <a:rPr lang="en-US" dirty="0"/>
              <a:t> prompts the user and reads the radius</a:t>
            </a:r>
          </a:p>
          <a:p>
            <a:pPr algn="just"/>
            <a:r>
              <a:rPr lang="en-US" dirty="0"/>
              <a:t>% Format: </a:t>
            </a:r>
            <a:r>
              <a:rPr lang="en-US" dirty="0" err="1"/>
              <a:t>readradius</a:t>
            </a:r>
            <a:r>
              <a:rPr lang="en-US" dirty="0"/>
              <a:t> or </a:t>
            </a:r>
            <a:r>
              <a:rPr lang="en-US" dirty="0" err="1"/>
              <a:t>readradius</a:t>
            </a:r>
            <a:r>
              <a:rPr lang="en-US" dirty="0"/>
              <a:t>()</a:t>
            </a:r>
          </a:p>
          <a:p>
            <a:pPr algn="just"/>
            <a:r>
              <a:rPr lang="en-US" dirty="0" err="1"/>
              <a:t>disp</a:t>
            </a:r>
            <a:r>
              <a:rPr lang="en-US" dirty="0"/>
              <a:t>('When prompted, please enter the radius in inches.’)</a:t>
            </a:r>
          </a:p>
          <a:p>
            <a:pPr algn="just"/>
            <a:r>
              <a:rPr lang="en-US" dirty="0"/>
              <a:t>radius = input('Enter the radius: ');</a:t>
            </a:r>
          </a:p>
          <a:p>
            <a:pPr algn="just"/>
            <a:r>
              <a:rPr lang="en-US" dirty="0"/>
              <a:t>end</a:t>
            </a:r>
          </a:p>
        </p:txBody>
      </p:sp>
      <p:sp>
        <p:nvSpPr>
          <p:cNvPr id="4" name="Rectangle 3"/>
          <p:cNvSpPr/>
          <p:nvPr/>
        </p:nvSpPr>
        <p:spPr>
          <a:xfrm>
            <a:off x="685800" y="2667000"/>
            <a:ext cx="5715000" cy="1676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85800" y="4876800"/>
            <a:ext cx="5715000" cy="18288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498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5562600" cy="4524316"/>
          </a:xfrm>
          <a:prstGeom prst="rect">
            <a:avLst/>
          </a:prstGeom>
        </p:spPr>
        <p:txBody>
          <a:bodyPr wrap="square">
            <a:spAutoFit/>
          </a:bodyPr>
          <a:lstStyle/>
          <a:p>
            <a:r>
              <a:rPr lang="en-US" dirty="0" err="1"/>
              <a:t>calcarea.m</a:t>
            </a:r>
            <a:endParaRPr lang="en-US" dirty="0"/>
          </a:p>
          <a:p>
            <a:endParaRPr lang="en-US" dirty="0"/>
          </a:p>
          <a:p>
            <a:r>
              <a:rPr lang="en-US" dirty="0"/>
              <a:t>function area = </a:t>
            </a:r>
            <a:r>
              <a:rPr lang="en-US" dirty="0" err="1"/>
              <a:t>calcarea</a:t>
            </a:r>
            <a:r>
              <a:rPr lang="en-US" dirty="0"/>
              <a:t>(rad)</a:t>
            </a:r>
          </a:p>
          <a:p>
            <a:r>
              <a:rPr lang="en-US" dirty="0"/>
              <a:t>% </a:t>
            </a:r>
            <a:r>
              <a:rPr lang="en-US" dirty="0" err="1"/>
              <a:t>calcarea</a:t>
            </a:r>
            <a:r>
              <a:rPr lang="en-US" dirty="0"/>
              <a:t> returns the area of a circle</a:t>
            </a:r>
          </a:p>
          <a:p>
            <a:r>
              <a:rPr lang="en-US" dirty="0"/>
              <a:t>% Format: </a:t>
            </a:r>
            <a:r>
              <a:rPr lang="en-US" dirty="0" err="1"/>
              <a:t>calcarea</a:t>
            </a:r>
            <a:r>
              <a:rPr lang="en-US" dirty="0"/>
              <a:t>(radius)</a:t>
            </a:r>
          </a:p>
          <a:p>
            <a:r>
              <a:rPr lang="en-US" dirty="0"/>
              <a:t>area = pi * rad .* rad;</a:t>
            </a:r>
          </a:p>
          <a:p>
            <a:r>
              <a:rPr lang="en-US" dirty="0"/>
              <a:t>end</a:t>
            </a:r>
          </a:p>
          <a:p>
            <a:endParaRPr lang="en-US" dirty="0"/>
          </a:p>
          <a:p>
            <a:r>
              <a:rPr lang="en-US" dirty="0" err="1"/>
              <a:t>printarea.m</a:t>
            </a:r>
            <a:endParaRPr lang="en-US" dirty="0"/>
          </a:p>
          <a:p>
            <a:endParaRPr lang="en-US" dirty="0"/>
          </a:p>
          <a:p>
            <a:r>
              <a:rPr lang="en-US" dirty="0"/>
              <a:t>function </a:t>
            </a:r>
            <a:r>
              <a:rPr lang="en-US" dirty="0" err="1"/>
              <a:t>printarea</a:t>
            </a:r>
            <a:r>
              <a:rPr lang="en-US" dirty="0"/>
              <a:t>(</a:t>
            </a:r>
            <a:r>
              <a:rPr lang="en-US" dirty="0" err="1"/>
              <a:t>rad,area</a:t>
            </a:r>
            <a:r>
              <a:rPr lang="en-US" dirty="0"/>
              <a:t>)</a:t>
            </a:r>
          </a:p>
          <a:p>
            <a:r>
              <a:rPr lang="en-US" dirty="0"/>
              <a:t>% </a:t>
            </a:r>
            <a:r>
              <a:rPr lang="en-US" dirty="0" err="1"/>
              <a:t>printarea</a:t>
            </a:r>
            <a:r>
              <a:rPr lang="en-US" dirty="0"/>
              <a:t> prints the radius and area</a:t>
            </a:r>
          </a:p>
          <a:p>
            <a:r>
              <a:rPr lang="en-US" dirty="0"/>
              <a:t>% Format: </a:t>
            </a:r>
            <a:r>
              <a:rPr lang="en-US" dirty="0" err="1"/>
              <a:t>printarea</a:t>
            </a:r>
            <a:r>
              <a:rPr lang="en-US" dirty="0"/>
              <a:t>(radius, area)</a:t>
            </a:r>
          </a:p>
          <a:p>
            <a:r>
              <a:rPr lang="en-US" dirty="0" err="1"/>
              <a:t>fprintf</a:t>
            </a:r>
            <a:r>
              <a:rPr lang="en-US" dirty="0"/>
              <a:t>('For a circle with a radius of %.2f inches,\</a:t>
            </a:r>
            <a:r>
              <a:rPr lang="en-US" dirty="0" err="1"/>
              <a:t>n',rad</a:t>
            </a:r>
            <a:r>
              <a:rPr lang="en-US" dirty="0"/>
              <a:t>)</a:t>
            </a:r>
          </a:p>
          <a:p>
            <a:r>
              <a:rPr lang="en-US" dirty="0" err="1"/>
              <a:t>fprintf</a:t>
            </a:r>
            <a:r>
              <a:rPr lang="en-US" dirty="0"/>
              <a:t>('the area is %.2f inches squared.\</a:t>
            </a:r>
            <a:r>
              <a:rPr lang="en-US" dirty="0" err="1"/>
              <a:t>n',area</a:t>
            </a:r>
            <a:r>
              <a:rPr lang="en-US" dirty="0"/>
              <a:t>)</a:t>
            </a:r>
          </a:p>
          <a:p>
            <a:r>
              <a:rPr lang="en-US" dirty="0"/>
              <a:t>end</a:t>
            </a:r>
          </a:p>
        </p:txBody>
      </p:sp>
      <p:sp>
        <p:nvSpPr>
          <p:cNvPr id="3" name="Rectangle 2"/>
          <p:cNvSpPr/>
          <p:nvPr/>
        </p:nvSpPr>
        <p:spPr>
          <a:xfrm>
            <a:off x="381000" y="762000"/>
            <a:ext cx="3886200" cy="16764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381000" y="3048000"/>
            <a:ext cx="5410200" cy="1752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81000" y="5029200"/>
            <a:ext cx="5029200" cy="14478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1000" y="5029200"/>
            <a:ext cx="5029200" cy="1323439"/>
          </a:xfrm>
          <a:prstGeom prst="rect">
            <a:avLst/>
          </a:prstGeom>
        </p:spPr>
        <p:txBody>
          <a:bodyPr wrap="square">
            <a:spAutoFit/>
          </a:bodyPr>
          <a:lstStyle/>
          <a:p>
            <a:r>
              <a:rPr lang="en-US" sz="1600" dirty="0"/>
              <a:t>&gt;&gt; calcandprintarea</a:t>
            </a:r>
          </a:p>
          <a:p>
            <a:r>
              <a:rPr lang="en-US" sz="1600" dirty="0">
                <a:sym typeface="Wingdings"/>
              </a:rPr>
              <a:t>When prompted, please enter the radius in inches. </a:t>
            </a:r>
          </a:p>
          <a:p>
            <a:r>
              <a:rPr lang="en-US" sz="1600" dirty="0">
                <a:sym typeface="Wingdings"/>
              </a:rPr>
              <a:t>Enter the radius: 5.3</a:t>
            </a:r>
          </a:p>
          <a:p>
            <a:r>
              <a:rPr lang="en-US" sz="1600" dirty="0">
                <a:sym typeface="Wingdings"/>
              </a:rPr>
              <a:t>For a circle with a radius of 5.30 inches, </a:t>
            </a:r>
          </a:p>
          <a:p>
            <a:r>
              <a:rPr lang="en-US" sz="1600" dirty="0">
                <a:sym typeface="Wingdings"/>
              </a:rPr>
              <a:t>the area is 88.25 inches squared. </a:t>
            </a:r>
          </a:p>
        </p:txBody>
      </p:sp>
      <p:sp>
        <p:nvSpPr>
          <p:cNvPr id="7" name="TextBox 6"/>
          <p:cNvSpPr txBox="1"/>
          <p:nvPr/>
        </p:nvSpPr>
        <p:spPr>
          <a:xfrm>
            <a:off x="4419600" y="0"/>
            <a:ext cx="4572000" cy="3046988"/>
          </a:xfrm>
          <a:prstGeom prst="rect">
            <a:avLst/>
          </a:prstGeom>
          <a:noFill/>
        </p:spPr>
        <p:txBody>
          <a:bodyPr wrap="square" rtlCol="0">
            <a:spAutoFit/>
          </a:bodyPr>
          <a:lstStyle/>
          <a:p>
            <a:r>
              <a:rPr lang="en-US" sz="1600" dirty="0">
                <a:solidFill>
                  <a:srgbClr val="008000"/>
                </a:solidFill>
              </a:rPr>
              <a:t>The following steps occur:</a:t>
            </a:r>
          </a:p>
          <a:p>
            <a:pPr marL="285750" indent="-285750">
              <a:buFont typeface="Arial"/>
              <a:buChar char="•"/>
            </a:pPr>
            <a:r>
              <a:rPr lang="en-US" sz="1600" dirty="0">
                <a:solidFill>
                  <a:srgbClr val="008000"/>
                </a:solidFill>
              </a:rPr>
              <a:t>script calcandprintarea begins executing</a:t>
            </a:r>
          </a:p>
          <a:p>
            <a:pPr marL="285750" indent="-285750">
              <a:buFont typeface="Arial"/>
              <a:buChar char="•"/>
            </a:pPr>
            <a:r>
              <a:rPr lang="en-US" sz="1600" dirty="0">
                <a:solidFill>
                  <a:srgbClr val="008000"/>
                </a:solidFill>
              </a:rPr>
              <a:t>calcandprintarea calls </a:t>
            </a:r>
            <a:r>
              <a:rPr lang="en-US" sz="1600" dirty="0" err="1">
                <a:solidFill>
                  <a:srgbClr val="008000"/>
                </a:solidFill>
              </a:rPr>
              <a:t>readradius</a:t>
            </a:r>
            <a:r>
              <a:rPr lang="en-US" sz="1600" dirty="0">
                <a:solidFill>
                  <a:srgbClr val="008000"/>
                </a:solidFill>
              </a:rPr>
              <a:t> function, </a:t>
            </a:r>
          </a:p>
          <a:p>
            <a:r>
              <a:rPr lang="en-US" sz="1600" dirty="0">
                <a:solidFill>
                  <a:srgbClr val="008000"/>
                </a:solidFill>
              </a:rPr>
              <a:t>which executes and returns the radius</a:t>
            </a:r>
          </a:p>
          <a:p>
            <a:pPr marL="285750" indent="-285750">
              <a:buFont typeface="Arial"/>
              <a:buChar char="•"/>
            </a:pPr>
            <a:r>
              <a:rPr lang="en-US" sz="1600" dirty="0">
                <a:solidFill>
                  <a:srgbClr val="008000"/>
                </a:solidFill>
              </a:rPr>
              <a:t>calcandprintarea resumes executing and calls </a:t>
            </a:r>
            <a:r>
              <a:rPr lang="en-US" sz="1600" dirty="0" err="1">
                <a:solidFill>
                  <a:srgbClr val="008000"/>
                </a:solidFill>
              </a:rPr>
              <a:t>calcarea</a:t>
            </a:r>
            <a:r>
              <a:rPr lang="en-US" sz="1600" dirty="0">
                <a:solidFill>
                  <a:srgbClr val="008000"/>
                </a:solidFill>
              </a:rPr>
              <a:t> function, </a:t>
            </a:r>
          </a:p>
          <a:p>
            <a:r>
              <a:rPr lang="en-US" sz="1600" dirty="0">
                <a:solidFill>
                  <a:srgbClr val="008000"/>
                </a:solidFill>
              </a:rPr>
              <a:t>passing radius to it</a:t>
            </a:r>
          </a:p>
          <a:p>
            <a:pPr marL="285750" indent="-285750">
              <a:buFont typeface="Arial"/>
              <a:buChar char="•"/>
            </a:pPr>
            <a:r>
              <a:rPr lang="en-US" sz="1600" dirty="0" err="1">
                <a:solidFill>
                  <a:srgbClr val="008000"/>
                </a:solidFill>
              </a:rPr>
              <a:t>calcarea</a:t>
            </a:r>
            <a:r>
              <a:rPr lang="en-US" sz="1600" dirty="0">
                <a:solidFill>
                  <a:srgbClr val="008000"/>
                </a:solidFill>
              </a:rPr>
              <a:t> executes and returns the area</a:t>
            </a:r>
          </a:p>
          <a:p>
            <a:pPr marL="285750" indent="-285750">
              <a:buFont typeface="Arial"/>
              <a:buChar char="•"/>
            </a:pPr>
            <a:r>
              <a:rPr lang="en-US" sz="1600" dirty="0">
                <a:solidFill>
                  <a:srgbClr val="008000"/>
                </a:solidFill>
              </a:rPr>
              <a:t>calcandprintarea resumes executing and calls the </a:t>
            </a:r>
            <a:r>
              <a:rPr lang="en-US" sz="1600" dirty="0" err="1">
                <a:solidFill>
                  <a:srgbClr val="008000"/>
                </a:solidFill>
              </a:rPr>
              <a:t>printarea</a:t>
            </a:r>
            <a:r>
              <a:rPr lang="en-US" sz="1600" dirty="0">
                <a:solidFill>
                  <a:srgbClr val="008000"/>
                </a:solidFill>
              </a:rPr>
              <a:t> function, </a:t>
            </a:r>
          </a:p>
          <a:p>
            <a:r>
              <a:rPr lang="en-US" sz="1600" dirty="0">
                <a:solidFill>
                  <a:srgbClr val="008000"/>
                </a:solidFill>
              </a:rPr>
              <a:t>passing both the radius and area to it</a:t>
            </a:r>
          </a:p>
          <a:p>
            <a:pPr marL="285750" indent="-285750">
              <a:buFont typeface="Arial"/>
              <a:buChar char="•"/>
            </a:pPr>
            <a:r>
              <a:rPr lang="en-US" sz="1600" dirty="0" err="1">
                <a:solidFill>
                  <a:srgbClr val="008000"/>
                </a:solidFill>
              </a:rPr>
              <a:t>printarea</a:t>
            </a:r>
            <a:r>
              <a:rPr lang="en-US" sz="1600" dirty="0">
                <a:solidFill>
                  <a:srgbClr val="008000"/>
                </a:solidFill>
              </a:rPr>
              <a:t> executes and prints</a:t>
            </a:r>
          </a:p>
        </p:txBody>
      </p:sp>
      <p:sp>
        <p:nvSpPr>
          <p:cNvPr id="8" name="TextBox 7"/>
          <p:cNvSpPr txBox="1"/>
          <p:nvPr/>
        </p:nvSpPr>
        <p:spPr>
          <a:xfrm>
            <a:off x="6019800" y="5486400"/>
            <a:ext cx="2971800" cy="923330"/>
          </a:xfrm>
          <a:prstGeom prst="rect">
            <a:avLst/>
          </a:prstGeom>
          <a:noFill/>
        </p:spPr>
        <p:txBody>
          <a:bodyPr wrap="square" rtlCol="0">
            <a:spAutoFit/>
          </a:bodyPr>
          <a:lstStyle/>
          <a:p>
            <a:r>
              <a:rPr lang="en-US" i="1" dirty="0">
                <a:solidFill>
                  <a:schemeClr val="accent1"/>
                </a:solidFill>
              </a:rPr>
              <a:t>Note: It is possible to have multiple functions within one M-file</a:t>
            </a:r>
          </a:p>
        </p:txBody>
      </p:sp>
    </p:spTree>
    <p:extLst>
      <p:ext uri="{BB962C8B-B14F-4D97-AF65-F5344CB8AC3E}">
        <p14:creationId xmlns:p14="http://schemas.microsoft.com/office/powerpoint/2010/main" val="403663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0" y="152400"/>
            <a:ext cx="2370135" cy="523220"/>
          </a:xfrm>
          <a:prstGeom prst="rect">
            <a:avLst/>
          </a:prstGeom>
          <a:noFill/>
        </p:spPr>
        <p:txBody>
          <a:bodyPr wrap="none" rtlCol="0">
            <a:spAutoFit/>
          </a:bodyPr>
          <a:lstStyle/>
          <a:p>
            <a:r>
              <a:rPr lang="en-US" sz="2800" b="1" dirty="0"/>
              <a:t>Variable scope</a:t>
            </a:r>
          </a:p>
        </p:txBody>
      </p:sp>
      <p:sp>
        <p:nvSpPr>
          <p:cNvPr id="3" name="TextBox 2"/>
          <p:cNvSpPr txBox="1"/>
          <p:nvPr/>
        </p:nvSpPr>
        <p:spPr>
          <a:xfrm>
            <a:off x="838200" y="762000"/>
            <a:ext cx="7543800" cy="5632312"/>
          </a:xfrm>
          <a:prstGeom prst="rect">
            <a:avLst/>
          </a:prstGeom>
          <a:noFill/>
        </p:spPr>
        <p:txBody>
          <a:bodyPr wrap="square" rtlCol="0">
            <a:spAutoFit/>
          </a:bodyPr>
          <a:lstStyle/>
          <a:p>
            <a:pPr algn="just"/>
            <a:r>
              <a:rPr lang="en-US" dirty="0"/>
              <a:t>If a variable us defined in an function it is a </a:t>
            </a:r>
            <a:r>
              <a:rPr lang="en-US" b="1" dirty="0"/>
              <a:t>local variable </a:t>
            </a:r>
            <a:r>
              <a:rPr lang="en-US" dirty="0"/>
              <a:t>to that function, which means that it is know and used </a:t>
            </a:r>
            <a:r>
              <a:rPr lang="en-US" i="1" dirty="0"/>
              <a:t>only within that function</a:t>
            </a:r>
            <a:r>
              <a:rPr lang="en-US" dirty="0"/>
              <a:t>. When the function is finished executing, the local variables are cleared. Unlike in C, MATLAB discourages </a:t>
            </a:r>
            <a:r>
              <a:rPr lang="en-US" b="1" dirty="0"/>
              <a:t>global variables </a:t>
            </a:r>
            <a:r>
              <a:rPr lang="en-US" dirty="0"/>
              <a:t>e.g. “seen” by other functions. </a:t>
            </a:r>
          </a:p>
          <a:p>
            <a:endParaRPr lang="en-US" dirty="0"/>
          </a:p>
          <a:p>
            <a:r>
              <a:rPr lang="en-US" dirty="0"/>
              <a:t>However, sometimes there are </a:t>
            </a:r>
            <a:r>
              <a:rPr lang="en-US" b="1" dirty="0"/>
              <a:t>persistent variables </a:t>
            </a:r>
            <a:r>
              <a:rPr lang="en-US" dirty="0"/>
              <a:t>declared such that when the value is not cleared so that the next time the function is called, the variable still </a:t>
            </a:r>
            <a:r>
              <a:rPr lang="en-US" b="1" dirty="0"/>
              <a:t>exists</a:t>
            </a:r>
            <a:r>
              <a:rPr lang="en-US" dirty="0"/>
              <a:t> and retains it former value. E.g. </a:t>
            </a:r>
          </a:p>
          <a:p>
            <a:endParaRPr lang="en-US" dirty="0"/>
          </a:p>
          <a:p>
            <a:r>
              <a:rPr lang="en-US" dirty="0" err="1"/>
              <a:t>persistex.m</a:t>
            </a:r>
            <a:endParaRPr lang="en-US" dirty="0"/>
          </a:p>
          <a:p>
            <a:endParaRPr lang="en-US" dirty="0"/>
          </a:p>
          <a:p>
            <a:r>
              <a:rPr lang="en-US" dirty="0"/>
              <a:t>% This script demonstrates persistent variables</a:t>
            </a:r>
          </a:p>
          <a:p>
            <a:r>
              <a:rPr lang="en-US" dirty="0"/>
              <a:t>% The first function has a variable "count”</a:t>
            </a:r>
          </a:p>
          <a:p>
            <a:r>
              <a:rPr lang="en-US" dirty="0" err="1"/>
              <a:t>fprintf</a:t>
            </a:r>
            <a:r>
              <a:rPr lang="en-US" dirty="0"/>
              <a:t>('This is what happens with a "normal" variable:\n’)</a:t>
            </a:r>
          </a:p>
          <a:p>
            <a:r>
              <a:rPr lang="en-US" dirty="0"/>
              <a:t>func1</a:t>
            </a:r>
          </a:p>
          <a:p>
            <a:r>
              <a:rPr lang="en-US" dirty="0"/>
              <a:t>func1</a:t>
            </a:r>
          </a:p>
          <a:p>
            <a:r>
              <a:rPr lang="en-US" dirty="0"/>
              <a:t>% The second function has a persistent variable "count”</a:t>
            </a:r>
          </a:p>
          <a:p>
            <a:r>
              <a:rPr lang="en-US" dirty="0" err="1"/>
              <a:t>fprintf</a:t>
            </a:r>
            <a:r>
              <a:rPr lang="en-US" dirty="0"/>
              <a:t>('\</a:t>
            </a:r>
            <a:r>
              <a:rPr lang="en-US" dirty="0" err="1"/>
              <a:t>nThis</a:t>
            </a:r>
            <a:r>
              <a:rPr lang="en-US" dirty="0"/>
              <a:t> is what happens with a persistent variable:\n’)</a:t>
            </a:r>
          </a:p>
          <a:p>
            <a:r>
              <a:rPr lang="en-US" dirty="0"/>
              <a:t>func2</a:t>
            </a:r>
          </a:p>
          <a:p>
            <a:r>
              <a:rPr lang="en-US" dirty="0"/>
              <a:t>func2</a:t>
            </a:r>
          </a:p>
        </p:txBody>
      </p:sp>
      <p:sp>
        <p:nvSpPr>
          <p:cNvPr id="4" name="Rectangle 3"/>
          <p:cNvSpPr/>
          <p:nvPr/>
        </p:nvSpPr>
        <p:spPr>
          <a:xfrm>
            <a:off x="838200" y="3733800"/>
            <a:ext cx="5867400" cy="2743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64350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696200" cy="5909311"/>
          </a:xfrm>
          <a:prstGeom prst="rect">
            <a:avLst/>
          </a:prstGeom>
          <a:noFill/>
        </p:spPr>
        <p:txBody>
          <a:bodyPr wrap="square" rtlCol="0">
            <a:spAutoFit/>
          </a:bodyPr>
          <a:lstStyle/>
          <a:p>
            <a:r>
              <a:rPr lang="en-US" dirty="0"/>
              <a:t>func1.m</a:t>
            </a:r>
          </a:p>
          <a:p>
            <a:endParaRPr lang="en-US" dirty="0"/>
          </a:p>
          <a:p>
            <a:r>
              <a:rPr lang="en-US" dirty="0"/>
              <a:t>function func1</a:t>
            </a:r>
          </a:p>
          <a:p>
            <a:r>
              <a:rPr lang="en-US" dirty="0"/>
              <a:t>% func1 increments a normal variable "count”</a:t>
            </a:r>
          </a:p>
          <a:p>
            <a:r>
              <a:rPr lang="en-US" dirty="0"/>
              <a:t>count = 0;</a:t>
            </a:r>
          </a:p>
          <a:p>
            <a:r>
              <a:rPr lang="en-US" dirty="0"/>
              <a:t>count = count + 1;</a:t>
            </a:r>
          </a:p>
          <a:p>
            <a:r>
              <a:rPr lang="en-US" dirty="0" err="1"/>
              <a:t>fprintf</a:t>
            </a:r>
            <a:r>
              <a:rPr lang="en-US" dirty="0"/>
              <a:t>('The value of count is %d\</a:t>
            </a:r>
            <a:r>
              <a:rPr lang="en-US" dirty="0" err="1"/>
              <a:t>n',count</a:t>
            </a:r>
            <a:r>
              <a:rPr lang="en-US" dirty="0"/>
              <a:t>)</a:t>
            </a:r>
          </a:p>
          <a:p>
            <a:r>
              <a:rPr lang="en-US" dirty="0"/>
              <a:t>end</a:t>
            </a:r>
          </a:p>
          <a:p>
            <a:endParaRPr lang="en-US" dirty="0"/>
          </a:p>
          <a:p>
            <a:r>
              <a:rPr lang="en-US" dirty="0"/>
              <a:t>func2.m</a:t>
            </a:r>
          </a:p>
          <a:p>
            <a:endParaRPr lang="en-US" dirty="0"/>
          </a:p>
          <a:p>
            <a:r>
              <a:rPr lang="en-US" dirty="0"/>
              <a:t>function func2</a:t>
            </a:r>
          </a:p>
          <a:p>
            <a:r>
              <a:rPr lang="en-US" dirty="0"/>
              <a:t>% func2 increments a persistent variable "count”</a:t>
            </a:r>
          </a:p>
          <a:p>
            <a:r>
              <a:rPr lang="en-US" dirty="0"/>
              <a:t>% Format func2 or func2()</a:t>
            </a:r>
          </a:p>
          <a:p>
            <a:r>
              <a:rPr lang="en-US" dirty="0"/>
              <a:t>persistent count % Declare the variable</a:t>
            </a:r>
          </a:p>
          <a:p>
            <a:r>
              <a:rPr lang="en-US" dirty="0"/>
              <a:t>if </a:t>
            </a:r>
            <a:r>
              <a:rPr lang="en-US" dirty="0" err="1"/>
              <a:t>isempty</a:t>
            </a:r>
            <a:r>
              <a:rPr lang="en-US" dirty="0"/>
              <a:t>(count)</a:t>
            </a:r>
          </a:p>
          <a:p>
            <a:r>
              <a:rPr lang="en-US" dirty="0"/>
              <a:t>    count = 0;</a:t>
            </a:r>
          </a:p>
          <a:p>
            <a:r>
              <a:rPr lang="en-US" dirty="0"/>
              <a:t>end</a:t>
            </a:r>
          </a:p>
          <a:p>
            <a:r>
              <a:rPr lang="en-US" dirty="0"/>
              <a:t>count = count + 1;</a:t>
            </a:r>
          </a:p>
          <a:p>
            <a:r>
              <a:rPr lang="en-US" dirty="0" err="1"/>
              <a:t>fprintf</a:t>
            </a:r>
            <a:r>
              <a:rPr lang="en-US" dirty="0"/>
              <a:t>('The value of count is %d\</a:t>
            </a:r>
            <a:r>
              <a:rPr lang="en-US" dirty="0" err="1"/>
              <a:t>n',count</a:t>
            </a:r>
            <a:r>
              <a:rPr lang="en-US" dirty="0"/>
              <a:t>)</a:t>
            </a:r>
          </a:p>
          <a:p>
            <a:r>
              <a:rPr lang="en-US" dirty="0"/>
              <a:t>end</a:t>
            </a:r>
          </a:p>
        </p:txBody>
      </p:sp>
      <p:sp>
        <p:nvSpPr>
          <p:cNvPr id="3" name="Rectangle 2"/>
          <p:cNvSpPr/>
          <p:nvPr/>
        </p:nvSpPr>
        <p:spPr>
          <a:xfrm>
            <a:off x="685800" y="990600"/>
            <a:ext cx="4953000" cy="19812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685800" y="3505200"/>
            <a:ext cx="4953000" cy="2895600"/>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019800" y="1066800"/>
            <a:ext cx="2819400" cy="3962400"/>
          </a:xfrm>
          <a:prstGeom prst="rect">
            <a:avLst/>
          </a:prstGeom>
          <a:solidFill>
            <a:schemeClr val="accent1">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19800" y="1143000"/>
            <a:ext cx="2971800" cy="3785652"/>
          </a:xfrm>
          <a:prstGeom prst="rect">
            <a:avLst/>
          </a:prstGeom>
        </p:spPr>
        <p:txBody>
          <a:bodyPr wrap="square">
            <a:spAutoFit/>
          </a:bodyPr>
          <a:lstStyle/>
          <a:p>
            <a:r>
              <a:rPr lang="en-US" sz="1600" dirty="0"/>
              <a:t>&gt;&gt; </a:t>
            </a:r>
            <a:r>
              <a:rPr lang="en-US" sz="1600" dirty="0" err="1"/>
              <a:t>persistex</a:t>
            </a:r>
            <a:endParaRPr lang="en-US" sz="1600" dirty="0"/>
          </a:p>
          <a:p>
            <a:r>
              <a:rPr lang="en-US" sz="1600" dirty="0"/>
              <a:t>This is what happens with a normal variable: </a:t>
            </a:r>
          </a:p>
          <a:p>
            <a:r>
              <a:rPr lang="en-US" sz="1600" dirty="0"/>
              <a:t>The value of count is 1</a:t>
            </a:r>
          </a:p>
          <a:p>
            <a:r>
              <a:rPr lang="en-US" sz="1600" dirty="0"/>
              <a:t>The value of count is 1</a:t>
            </a:r>
          </a:p>
          <a:p>
            <a:r>
              <a:rPr lang="en-US" sz="1600" dirty="0"/>
              <a:t>This is what happens with a persistent variable: </a:t>
            </a:r>
          </a:p>
          <a:p>
            <a:r>
              <a:rPr lang="en-US" sz="1600" dirty="0"/>
              <a:t>The value of count is 1 </a:t>
            </a:r>
          </a:p>
          <a:p>
            <a:r>
              <a:rPr lang="en-US" sz="1600" dirty="0"/>
              <a:t>The value of count is 2</a:t>
            </a:r>
          </a:p>
          <a:p>
            <a:endParaRPr lang="en-US" sz="1600" dirty="0"/>
          </a:p>
          <a:p>
            <a:r>
              <a:rPr lang="en-US" sz="1600" dirty="0"/>
              <a:t>&gt;&gt; func1</a:t>
            </a:r>
          </a:p>
          <a:p>
            <a:r>
              <a:rPr lang="en-US" sz="1600" dirty="0"/>
              <a:t>The value of count is 1</a:t>
            </a:r>
          </a:p>
          <a:p>
            <a:endParaRPr lang="en-US" sz="1600" dirty="0"/>
          </a:p>
          <a:p>
            <a:r>
              <a:rPr lang="en-US" sz="1600" dirty="0"/>
              <a:t>&gt;&gt; func2</a:t>
            </a:r>
          </a:p>
          <a:p>
            <a:r>
              <a:rPr lang="en-US" sz="1600" dirty="0"/>
              <a:t>The value of count is 3</a:t>
            </a:r>
          </a:p>
        </p:txBody>
      </p:sp>
    </p:spTree>
    <p:extLst>
      <p:ext uri="{BB962C8B-B14F-4D97-AF65-F5344CB8AC3E}">
        <p14:creationId xmlns:p14="http://schemas.microsoft.com/office/powerpoint/2010/main" val="35466003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152400"/>
            <a:ext cx="3488380" cy="523220"/>
          </a:xfrm>
          <a:prstGeom prst="rect">
            <a:avLst/>
          </a:prstGeom>
          <a:noFill/>
        </p:spPr>
        <p:txBody>
          <a:bodyPr wrap="none" rtlCol="0">
            <a:spAutoFit/>
          </a:bodyPr>
          <a:lstStyle/>
          <a:p>
            <a:r>
              <a:rPr lang="en-US" sz="2800" b="1" dirty="0"/>
              <a:t>Debugging techniques</a:t>
            </a:r>
          </a:p>
        </p:txBody>
      </p:sp>
      <p:sp>
        <p:nvSpPr>
          <p:cNvPr id="3" name="TextBox 2"/>
          <p:cNvSpPr txBox="1"/>
          <p:nvPr/>
        </p:nvSpPr>
        <p:spPr>
          <a:xfrm>
            <a:off x="1066800" y="990600"/>
            <a:ext cx="6781800" cy="4801314"/>
          </a:xfrm>
          <a:prstGeom prst="rect">
            <a:avLst/>
          </a:prstGeom>
          <a:noFill/>
        </p:spPr>
        <p:txBody>
          <a:bodyPr wrap="square" rtlCol="0">
            <a:spAutoFit/>
          </a:bodyPr>
          <a:lstStyle/>
          <a:p>
            <a:r>
              <a:rPr lang="en-US" dirty="0"/>
              <a:t>Bug: error in a computer program</a:t>
            </a:r>
          </a:p>
          <a:p>
            <a:endParaRPr lang="en-US" dirty="0"/>
          </a:p>
          <a:p>
            <a:r>
              <a:rPr lang="en-US" dirty="0"/>
              <a:t>Types of errors:</a:t>
            </a:r>
          </a:p>
          <a:p>
            <a:endParaRPr lang="en-US" dirty="0"/>
          </a:p>
          <a:p>
            <a:pPr marL="342900" indent="-342900">
              <a:buAutoNum type="arabicPeriod"/>
            </a:pPr>
            <a:r>
              <a:rPr lang="en-US" dirty="0"/>
              <a:t>syntax errors – mistakes in using the language. E.g. missing a comma, quotation mark, misspelling (e.g. variable name </a:t>
            </a:r>
            <a:r>
              <a:rPr lang="en-US" dirty="0" err="1"/>
              <a:t>valu</a:t>
            </a:r>
            <a:r>
              <a:rPr lang="en-US" dirty="0"/>
              <a:t> instead of value), </a:t>
            </a:r>
            <a:r>
              <a:rPr lang="is-IS" dirty="0"/>
              <a:t>… </a:t>
            </a:r>
          </a:p>
          <a:p>
            <a:pPr marL="342900" indent="-342900">
              <a:buAutoNum type="arabicPeriod"/>
            </a:pPr>
            <a:endParaRPr lang="is-IS" dirty="0"/>
          </a:p>
          <a:p>
            <a:pPr marL="342900" indent="-342900">
              <a:buAutoNum type="arabicPeriod"/>
            </a:pPr>
            <a:r>
              <a:rPr lang="en-US" dirty="0"/>
              <a:t>run-time errors – errors when script/function is executing. E.g. dividing by zero, or referring to an element in an array that does not exist (e.g. </a:t>
            </a:r>
            <a:r>
              <a:rPr lang="en-US" dirty="0" err="1"/>
              <a:t>vec</a:t>
            </a:r>
            <a:r>
              <a:rPr lang="en-US" dirty="0"/>
              <a:t>(4) when length(</a:t>
            </a:r>
            <a:r>
              <a:rPr lang="en-US" dirty="0" err="1"/>
              <a:t>vec</a:t>
            </a:r>
            <a:r>
              <a:rPr lang="en-US" dirty="0"/>
              <a:t>)=3)</a:t>
            </a:r>
          </a:p>
          <a:p>
            <a:pPr marL="342900" indent="-342900">
              <a:buAutoNum type="arabicPeriod"/>
            </a:pPr>
            <a:endParaRPr lang="en-US" dirty="0"/>
          </a:p>
          <a:p>
            <a:pPr marL="342900" indent="-342900">
              <a:buAutoNum type="arabicPeriod"/>
            </a:pPr>
            <a:r>
              <a:rPr lang="en-US" dirty="0"/>
              <a:t>logical errors – mistakes in reasoning by programmer but not the programming language, and produce no error message. E.g. dividing instead of multiplying two variables. </a:t>
            </a:r>
          </a:p>
          <a:p>
            <a:endParaRPr lang="en-US" dirty="0"/>
          </a:p>
          <a:p>
            <a:endParaRPr lang="en-US" dirty="0"/>
          </a:p>
        </p:txBody>
      </p:sp>
    </p:spTree>
    <p:extLst>
      <p:ext uri="{BB962C8B-B14F-4D97-AF65-F5344CB8AC3E}">
        <p14:creationId xmlns:p14="http://schemas.microsoft.com/office/powerpoint/2010/main" val="302049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71806</TotalTime>
  <Words>15038</Words>
  <Application>Microsoft Macintosh PowerPoint</Application>
  <PresentationFormat>On-screen Show (4:3)</PresentationFormat>
  <Paragraphs>2129</Paragraphs>
  <Slides>133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133</vt:i4>
      </vt:variant>
    </vt:vector>
  </HeadingPairs>
  <TitlesOfParts>
    <vt:vector size="139" baseType="lpstr">
      <vt:lpstr>Arial</vt:lpstr>
      <vt:lpstr>Calibri</vt:lpstr>
      <vt:lpstr>Cambria</vt:lpstr>
      <vt:lpstr>Cambria Math</vt:lpstr>
      <vt:lpstr>Wingdings</vt:lpstr>
      <vt:lpstr>Office Theme</vt:lpstr>
      <vt:lpstr>Introduction to MATLAB</vt:lpstr>
      <vt:lpstr>Aims</vt:lpstr>
      <vt:lpstr>What?</vt:lpstr>
      <vt:lpstr>Why?</vt:lpstr>
      <vt:lpstr>PowerPoint Presentation</vt:lpstr>
      <vt:lpstr>Disadvantages or Limitations</vt:lpstr>
      <vt:lpstr>PowerPoint Presentation</vt:lpstr>
      <vt:lpstr>Downloading MATLAB</vt:lpstr>
      <vt:lpstr>Downloading MATLAB</vt:lpstr>
      <vt:lpstr>Downloading MATLAB</vt:lpstr>
      <vt:lpstr>MATLAB programming (Part 1)</vt:lpstr>
      <vt:lpstr>MATLAB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Key points and summary</vt:lpstr>
      <vt:lpstr>MATLAB programming (Part 2)</vt:lpstr>
      <vt:lpstr>Control Structures &amp; Programs</vt:lpstr>
      <vt:lpstr>Aims</vt:lpstr>
      <vt:lpstr>Selection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points and summary</vt:lpstr>
      <vt:lpstr>References</vt:lpstr>
      <vt:lpstr>MATLAB programming (Part 3)</vt:lpstr>
      <vt:lpstr>Some Applications</vt:lpstr>
      <vt:lpstr>Aims</vt:lpstr>
      <vt:lpstr>Basic statistics, sorting, and searching</vt:lpstr>
      <vt:lpstr>PowerPoint Presentation</vt:lpstr>
      <vt:lpstr>PowerPoint Presentation</vt:lpstr>
      <vt:lpstr>PowerPoint Presentation</vt:lpstr>
      <vt:lpstr>Fitting curves to data</vt:lpstr>
      <vt:lpstr>PowerPoint Presentation</vt:lpstr>
      <vt:lpstr>PowerPoint Presentation</vt:lpstr>
      <vt:lpstr>PowerPoint Presentation</vt:lpstr>
      <vt:lpstr>PowerPoint Presentation</vt:lpstr>
      <vt:lpstr>PowerPoint Presentation</vt:lpstr>
      <vt:lpstr>PowerPoint Presentation</vt:lpstr>
      <vt:lpstr>Numerical integration in calculus and ordinary differential equations (ODEs)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points and summary</vt:lpstr>
      <vt:lpstr>References</vt:lpstr>
      <vt:lpstr>We hope this set of notes will cover some of the fundamental aspects of MATLAB programming and give you a good headstart going into the Autumn School!   The lab session on Day 1 will cover further relevant applications and examples  There are also many other resources online that you can explore on your own, e.g. https://uk.mathworks.com/help/matlab/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KongFatt Wong-Lin</dc:creator>
  <cp:lastModifiedBy>Wong-Lin, Kongfatt</cp:lastModifiedBy>
  <cp:revision>3364</cp:revision>
  <cp:lastPrinted>2019-04-04T00:04:23Z</cp:lastPrinted>
  <dcterms:created xsi:type="dcterms:W3CDTF">2006-08-16T00:00:00Z</dcterms:created>
  <dcterms:modified xsi:type="dcterms:W3CDTF">2021-10-03T11:58:50Z</dcterms:modified>
</cp:coreProperties>
</file>