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413" r:id="rId2"/>
    <p:sldId id="455" r:id="rId3"/>
    <p:sldId id="414" r:id="rId4"/>
    <p:sldId id="456" r:id="rId5"/>
    <p:sldId id="458" r:id="rId6"/>
    <p:sldId id="459" r:id="rId7"/>
    <p:sldId id="457" r:id="rId8"/>
    <p:sldId id="461" r:id="rId9"/>
    <p:sldId id="460" r:id="rId10"/>
    <p:sldId id="462"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71" d="100"/>
          <a:sy n="71" d="100"/>
        </p:scale>
        <p:origin x="487"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CF4811-9FBB-4532-B80A-1750838C3243}" type="datetimeFigureOut">
              <a:rPr lang="en-US" smtClean="0"/>
              <a:t>8/25/2024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6DA4A-EDA9-418B-908E-F28BC66AE58D}" type="slidenum">
              <a:rPr lang="en-US" smtClean="0"/>
              <a:t>‹#›</a:t>
            </a:fld>
            <a:endParaRPr lang="en-US"/>
          </a:p>
        </p:txBody>
      </p:sp>
    </p:spTree>
    <p:extLst>
      <p:ext uri="{BB962C8B-B14F-4D97-AF65-F5344CB8AC3E}">
        <p14:creationId xmlns:p14="http://schemas.microsoft.com/office/powerpoint/2010/main" val="2168708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1861702-11BC-4C8D-843E-4DE274D5349D}" type="slidenum">
              <a:rPr lang="en-GB" smtClean="0"/>
              <a:t>1</a:t>
            </a:fld>
            <a:endParaRPr lang="en-GB" dirty="0"/>
          </a:p>
        </p:txBody>
      </p:sp>
      <p:sp>
        <p:nvSpPr>
          <p:cNvPr id="5" name="Date Placeholder 4"/>
          <p:cNvSpPr>
            <a:spLocks noGrp="1"/>
          </p:cNvSpPr>
          <p:nvPr>
            <p:ph type="dt" idx="11"/>
          </p:nvPr>
        </p:nvSpPr>
        <p:spPr/>
        <p:txBody>
          <a:bodyPr/>
          <a:lstStyle/>
          <a:p>
            <a:endParaRPr lang="en-GB" dirty="0"/>
          </a:p>
        </p:txBody>
      </p:sp>
    </p:spTree>
    <p:extLst>
      <p:ext uri="{BB962C8B-B14F-4D97-AF65-F5344CB8AC3E}">
        <p14:creationId xmlns:p14="http://schemas.microsoft.com/office/powerpoint/2010/main" val="3457476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954C-D9F3-6CA6-1CB2-A2E0CCDF6E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8A5793-86FD-E37E-2C03-B8E76F10A6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D4347C-0A73-939D-2F7F-3F66EC8A65A1}"/>
              </a:ext>
            </a:extLst>
          </p:cNvPr>
          <p:cNvSpPr>
            <a:spLocks noGrp="1"/>
          </p:cNvSpPr>
          <p:nvPr>
            <p:ph type="dt" sz="half" idx="10"/>
          </p:nvPr>
        </p:nvSpPr>
        <p:spPr/>
        <p:txBody>
          <a:bodyPr/>
          <a:lstStyle/>
          <a:p>
            <a:fld id="{5725818D-B5C6-4E90-9398-391B14E59700}" type="datetime1">
              <a:rPr lang="en-US" smtClean="0"/>
              <a:t>8/25/2024</a:t>
            </a:fld>
            <a:endParaRPr lang="en-US"/>
          </a:p>
        </p:txBody>
      </p:sp>
      <p:sp>
        <p:nvSpPr>
          <p:cNvPr id="5" name="Footer Placeholder 4">
            <a:extLst>
              <a:ext uri="{FF2B5EF4-FFF2-40B4-BE49-F238E27FC236}">
                <a16:creationId xmlns:a16="http://schemas.microsoft.com/office/drawing/2014/main" id="{75EBC0A0-55E9-CBA7-A2AB-298DC667F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5CD4A-FB29-A90E-EF97-23C7604634BA}"/>
              </a:ext>
            </a:extLst>
          </p:cNvPr>
          <p:cNvSpPr>
            <a:spLocks noGrp="1"/>
          </p:cNvSpPr>
          <p:nvPr>
            <p:ph type="sldNum" sz="quarter" idx="12"/>
          </p:nvPr>
        </p:nvSpPr>
        <p:spPr/>
        <p:txBody>
          <a:bodyPr/>
          <a:lstStyle/>
          <a:p>
            <a:fld id="{E029D773-1844-45BA-A9DB-F13B8AB92FDE}" type="slidenum">
              <a:rPr lang="en-US" smtClean="0"/>
              <a:t>‹#›</a:t>
            </a:fld>
            <a:endParaRPr lang="en-US"/>
          </a:p>
        </p:txBody>
      </p:sp>
    </p:spTree>
    <p:extLst>
      <p:ext uri="{BB962C8B-B14F-4D97-AF65-F5344CB8AC3E}">
        <p14:creationId xmlns:p14="http://schemas.microsoft.com/office/powerpoint/2010/main" val="325276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8C25C-C65C-38EC-D7E1-22EBB14D18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5CDDD-F1C1-876E-0A19-E374D499FC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2DA05-F537-506B-6A2E-7D9F4DE4FE57}"/>
              </a:ext>
            </a:extLst>
          </p:cNvPr>
          <p:cNvSpPr>
            <a:spLocks noGrp="1"/>
          </p:cNvSpPr>
          <p:nvPr>
            <p:ph type="dt" sz="half" idx="10"/>
          </p:nvPr>
        </p:nvSpPr>
        <p:spPr/>
        <p:txBody>
          <a:bodyPr/>
          <a:lstStyle/>
          <a:p>
            <a:fld id="{F68DF081-C76B-434F-89D5-391F4B386B1F}" type="datetime1">
              <a:rPr lang="en-US" smtClean="0"/>
              <a:t>8/25/2024</a:t>
            </a:fld>
            <a:endParaRPr lang="en-US"/>
          </a:p>
        </p:txBody>
      </p:sp>
      <p:sp>
        <p:nvSpPr>
          <p:cNvPr id="5" name="Footer Placeholder 4">
            <a:extLst>
              <a:ext uri="{FF2B5EF4-FFF2-40B4-BE49-F238E27FC236}">
                <a16:creationId xmlns:a16="http://schemas.microsoft.com/office/drawing/2014/main" id="{86EAAE9A-2242-5614-0535-E1749B1B6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8D8C8-7C07-97B3-F7F9-7B43F4D01B5B}"/>
              </a:ext>
            </a:extLst>
          </p:cNvPr>
          <p:cNvSpPr>
            <a:spLocks noGrp="1"/>
          </p:cNvSpPr>
          <p:nvPr>
            <p:ph type="sldNum" sz="quarter" idx="12"/>
          </p:nvPr>
        </p:nvSpPr>
        <p:spPr/>
        <p:txBody>
          <a:bodyPr/>
          <a:lstStyle/>
          <a:p>
            <a:fld id="{E029D773-1844-45BA-A9DB-F13B8AB92FDE}" type="slidenum">
              <a:rPr lang="en-US" smtClean="0"/>
              <a:t>‹#›</a:t>
            </a:fld>
            <a:endParaRPr lang="en-US"/>
          </a:p>
        </p:txBody>
      </p:sp>
    </p:spTree>
    <p:extLst>
      <p:ext uri="{BB962C8B-B14F-4D97-AF65-F5344CB8AC3E}">
        <p14:creationId xmlns:p14="http://schemas.microsoft.com/office/powerpoint/2010/main" val="2396466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E30A75-B29E-B2CC-77C5-E4E868F4C5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9A8A5C-03A0-FBC3-9A96-C8A96B5920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B57F2-D277-F444-210B-A922B3A79A05}"/>
              </a:ext>
            </a:extLst>
          </p:cNvPr>
          <p:cNvSpPr>
            <a:spLocks noGrp="1"/>
          </p:cNvSpPr>
          <p:nvPr>
            <p:ph type="dt" sz="half" idx="10"/>
          </p:nvPr>
        </p:nvSpPr>
        <p:spPr/>
        <p:txBody>
          <a:bodyPr/>
          <a:lstStyle/>
          <a:p>
            <a:fld id="{E05ABF60-0569-412B-AD93-69A5C9C023F9}" type="datetime1">
              <a:rPr lang="en-US" smtClean="0"/>
              <a:t>8/25/2024</a:t>
            </a:fld>
            <a:endParaRPr lang="en-US"/>
          </a:p>
        </p:txBody>
      </p:sp>
      <p:sp>
        <p:nvSpPr>
          <p:cNvPr id="5" name="Footer Placeholder 4">
            <a:extLst>
              <a:ext uri="{FF2B5EF4-FFF2-40B4-BE49-F238E27FC236}">
                <a16:creationId xmlns:a16="http://schemas.microsoft.com/office/drawing/2014/main" id="{AFC39737-08B0-5F07-FF3C-753DF29E8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F484A-41F8-6B84-F0C7-697304BFD720}"/>
              </a:ext>
            </a:extLst>
          </p:cNvPr>
          <p:cNvSpPr>
            <a:spLocks noGrp="1"/>
          </p:cNvSpPr>
          <p:nvPr>
            <p:ph type="sldNum" sz="quarter" idx="12"/>
          </p:nvPr>
        </p:nvSpPr>
        <p:spPr/>
        <p:txBody>
          <a:bodyPr/>
          <a:lstStyle/>
          <a:p>
            <a:fld id="{E029D773-1844-45BA-A9DB-F13B8AB92FDE}" type="slidenum">
              <a:rPr lang="en-US" smtClean="0"/>
              <a:t>‹#›</a:t>
            </a:fld>
            <a:endParaRPr lang="en-US"/>
          </a:p>
        </p:txBody>
      </p:sp>
    </p:spTree>
    <p:extLst>
      <p:ext uri="{BB962C8B-B14F-4D97-AF65-F5344CB8AC3E}">
        <p14:creationId xmlns:p14="http://schemas.microsoft.com/office/powerpoint/2010/main" val="1400465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rporat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1424" y="2708921"/>
            <a:ext cx="10657184" cy="1470025"/>
          </a:xfrm>
        </p:spPr>
        <p:txBody>
          <a:bodyPr anchor="b">
            <a:normAutofit/>
          </a:bodyPr>
          <a:lstStyle>
            <a:lvl1pPr algn="l">
              <a:defRPr sz="7200" b="1">
                <a:solidFill>
                  <a:schemeClr val="bg1"/>
                </a:solidFill>
                <a:latin typeface="Arial" panose="020B0604020202020204" pitchFamily="34" charset="0"/>
                <a:cs typeface="Arial" panose="020B0604020202020204" pitchFamily="34" charset="0"/>
              </a:defRPr>
            </a:lvl1pPr>
          </a:lstStyle>
          <a:p>
            <a:r>
              <a:rPr lang="en-US" dirty="0"/>
              <a:t>Title</a:t>
            </a:r>
            <a:endParaRPr lang="en-GB" dirty="0"/>
          </a:p>
        </p:txBody>
      </p:sp>
      <p:sp>
        <p:nvSpPr>
          <p:cNvPr id="3" name="Subtitle 2"/>
          <p:cNvSpPr>
            <a:spLocks noGrp="1"/>
          </p:cNvSpPr>
          <p:nvPr>
            <p:ph type="subTitle" idx="1" hasCustomPrompt="1"/>
          </p:nvPr>
        </p:nvSpPr>
        <p:spPr>
          <a:xfrm>
            <a:off x="911424" y="3933056"/>
            <a:ext cx="10657184" cy="1656184"/>
          </a:xfrm>
        </p:spPr>
        <p:txBody>
          <a:bodyPr>
            <a:normAutofit/>
          </a:bodyPr>
          <a:lstStyle>
            <a:lvl1pPr marL="0" indent="0" algn="l">
              <a:buNone/>
              <a:defRPr sz="3600" b="1">
                <a:solidFill>
                  <a:srgbClr val="BBA46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Text</a:t>
            </a:r>
            <a:endParaRPr lang="en-GB" dirty="0"/>
          </a:p>
        </p:txBody>
      </p:sp>
      <p:sp>
        <p:nvSpPr>
          <p:cNvPr id="12" name="Subtitle 2"/>
          <p:cNvSpPr txBox="1">
            <a:spLocks/>
          </p:cNvSpPr>
          <p:nvPr userDrawn="1"/>
        </p:nvSpPr>
        <p:spPr>
          <a:xfrm>
            <a:off x="815414" y="5949280"/>
            <a:ext cx="3445205" cy="432048"/>
          </a:xfrm>
          <a:prstGeom prst="rect">
            <a:avLst/>
          </a:prstGeom>
        </p:spPr>
        <p:txBody>
          <a:bodyPr vert="horz" lIns="91440" tIns="45720" rIns="91440" bIns="45720" rtlCol="0">
            <a:normAutofit fontScale="70000" lnSpcReduction="20000"/>
          </a:bodyPr>
          <a:lstStyle>
            <a:lvl1pPr marL="0" indent="0" algn="l" defTabSz="914400" rtl="0" eaLnBrk="1" latinLnBrk="0" hangingPunct="1">
              <a:spcBef>
                <a:spcPct val="20000"/>
              </a:spcBef>
              <a:buFont typeface="Arial" panose="020B0604020202020204" pitchFamily="34" charset="0"/>
              <a:buNone/>
              <a:defRPr sz="3600" b="1" kern="1200">
                <a:solidFill>
                  <a:srgbClr val="BBA46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3600" dirty="0"/>
              <a:t>ulster.ac.uk</a:t>
            </a:r>
            <a:endParaRPr lang="en-GB" sz="3600" dirty="0"/>
          </a:p>
        </p:txBody>
      </p:sp>
    </p:spTree>
    <p:extLst>
      <p:ext uri="{BB962C8B-B14F-4D97-AF65-F5344CB8AC3E}">
        <p14:creationId xmlns:p14="http://schemas.microsoft.com/office/powerpoint/2010/main" val="3317134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CBD843F-D93D-4451-8DFB-4D61AD5F632E}"/>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en-IN"/>
          </a:p>
        </p:txBody>
      </p:sp>
    </p:spTree>
    <p:extLst>
      <p:ext uri="{BB962C8B-B14F-4D97-AF65-F5344CB8AC3E}">
        <p14:creationId xmlns:p14="http://schemas.microsoft.com/office/powerpoint/2010/main" val="81791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88283-624E-339B-0EDC-383F5EF54C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D8A92-4DDA-FCD6-5FAF-51A5382DF8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CD91A-2DB2-08F8-EA33-129DA2BD3887}"/>
              </a:ext>
            </a:extLst>
          </p:cNvPr>
          <p:cNvSpPr>
            <a:spLocks noGrp="1"/>
          </p:cNvSpPr>
          <p:nvPr>
            <p:ph type="dt" sz="half" idx="10"/>
          </p:nvPr>
        </p:nvSpPr>
        <p:spPr/>
        <p:txBody>
          <a:bodyPr/>
          <a:lstStyle/>
          <a:p>
            <a:fld id="{956A3AE6-BA4C-4DE3-8E7B-249B42081854}" type="datetime1">
              <a:rPr lang="en-US" smtClean="0"/>
              <a:t>8/25/2024</a:t>
            </a:fld>
            <a:endParaRPr lang="en-US"/>
          </a:p>
        </p:txBody>
      </p:sp>
      <p:sp>
        <p:nvSpPr>
          <p:cNvPr id="5" name="Footer Placeholder 4">
            <a:extLst>
              <a:ext uri="{FF2B5EF4-FFF2-40B4-BE49-F238E27FC236}">
                <a16:creationId xmlns:a16="http://schemas.microsoft.com/office/drawing/2014/main" id="{95039424-D7CF-D5DB-EB90-BB0FCF0A3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BE2FBB-0ACB-A6B3-0C35-409619EB2A76}"/>
              </a:ext>
            </a:extLst>
          </p:cNvPr>
          <p:cNvSpPr>
            <a:spLocks noGrp="1"/>
          </p:cNvSpPr>
          <p:nvPr>
            <p:ph type="sldNum" sz="quarter" idx="12"/>
          </p:nvPr>
        </p:nvSpPr>
        <p:spPr/>
        <p:txBody>
          <a:bodyPr/>
          <a:lstStyle/>
          <a:p>
            <a:fld id="{E029D773-1844-45BA-A9DB-F13B8AB92FDE}" type="slidenum">
              <a:rPr lang="en-US" smtClean="0"/>
              <a:t>‹#›</a:t>
            </a:fld>
            <a:endParaRPr lang="en-US"/>
          </a:p>
        </p:txBody>
      </p:sp>
    </p:spTree>
    <p:extLst>
      <p:ext uri="{BB962C8B-B14F-4D97-AF65-F5344CB8AC3E}">
        <p14:creationId xmlns:p14="http://schemas.microsoft.com/office/powerpoint/2010/main" val="127904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8907-5DF9-FEDD-98D0-38E9A2635F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969D53-60B6-6940-EFEE-59ADDC43E7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8ABDB6-717B-9FCA-E979-776F7753A7EA}"/>
              </a:ext>
            </a:extLst>
          </p:cNvPr>
          <p:cNvSpPr>
            <a:spLocks noGrp="1"/>
          </p:cNvSpPr>
          <p:nvPr>
            <p:ph type="dt" sz="half" idx="10"/>
          </p:nvPr>
        </p:nvSpPr>
        <p:spPr/>
        <p:txBody>
          <a:bodyPr/>
          <a:lstStyle/>
          <a:p>
            <a:fld id="{07BC7227-6DFA-4424-866E-56156BC3999A}" type="datetime1">
              <a:rPr lang="en-US" smtClean="0"/>
              <a:t>8/25/2024</a:t>
            </a:fld>
            <a:endParaRPr lang="en-US"/>
          </a:p>
        </p:txBody>
      </p:sp>
      <p:sp>
        <p:nvSpPr>
          <p:cNvPr id="5" name="Footer Placeholder 4">
            <a:extLst>
              <a:ext uri="{FF2B5EF4-FFF2-40B4-BE49-F238E27FC236}">
                <a16:creationId xmlns:a16="http://schemas.microsoft.com/office/drawing/2014/main" id="{0A64C7EF-658B-46EC-56BC-8CADC3C44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6D43B-683A-6012-95F1-A94A38FA68D9}"/>
              </a:ext>
            </a:extLst>
          </p:cNvPr>
          <p:cNvSpPr>
            <a:spLocks noGrp="1"/>
          </p:cNvSpPr>
          <p:nvPr>
            <p:ph type="sldNum" sz="quarter" idx="12"/>
          </p:nvPr>
        </p:nvSpPr>
        <p:spPr/>
        <p:txBody>
          <a:bodyPr/>
          <a:lstStyle/>
          <a:p>
            <a:fld id="{E029D773-1844-45BA-A9DB-F13B8AB92FDE}" type="slidenum">
              <a:rPr lang="en-US" smtClean="0"/>
              <a:t>‹#›</a:t>
            </a:fld>
            <a:endParaRPr lang="en-US"/>
          </a:p>
        </p:txBody>
      </p:sp>
    </p:spTree>
    <p:extLst>
      <p:ext uri="{BB962C8B-B14F-4D97-AF65-F5344CB8AC3E}">
        <p14:creationId xmlns:p14="http://schemas.microsoft.com/office/powerpoint/2010/main" val="142915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68DC-89D6-200D-5E94-6E64DAA7D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80765E-9DDF-6FD4-96C0-B067CDCB98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221B2A-9783-CCE7-E50F-FF80DF144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856ED6-40F8-40F1-B542-D20D2A84AA4D}"/>
              </a:ext>
            </a:extLst>
          </p:cNvPr>
          <p:cNvSpPr>
            <a:spLocks noGrp="1"/>
          </p:cNvSpPr>
          <p:nvPr>
            <p:ph type="dt" sz="half" idx="10"/>
          </p:nvPr>
        </p:nvSpPr>
        <p:spPr/>
        <p:txBody>
          <a:bodyPr/>
          <a:lstStyle/>
          <a:p>
            <a:fld id="{FAEEB7A4-8A3F-4574-A03B-0A84C3B44C64}" type="datetime1">
              <a:rPr lang="en-US" smtClean="0"/>
              <a:t>8/25/2024</a:t>
            </a:fld>
            <a:endParaRPr lang="en-US"/>
          </a:p>
        </p:txBody>
      </p:sp>
      <p:sp>
        <p:nvSpPr>
          <p:cNvPr id="6" name="Footer Placeholder 5">
            <a:extLst>
              <a:ext uri="{FF2B5EF4-FFF2-40B4-BE49-F238E27FC236}">
                <a16:creationId xmlns:a16="http://schemas.microsoft.com/office/drawing/2014/main" id="{0DB1FFA5-0F8E-4E43-B22D-73725C275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406AEB-B539-24FF-49EF-1AC0886845AF}"/>
              </a:ext>
            </a:extLst>
          </p:cNvPr>
          <p:cNvSpPr>
            <a:spLocks noGrp="1"/>
          </p:cNvSpPr>
          <p:nvPr>
            <p:ph type="sldNum" sz="quarter" idx="12"/>
          </p:nvPr>
        </p:nvSpPr>
        <p:spPr/>
        <p:txBody>
          <a:bodyPr/>
          <a:lstStyle/>
          <a:p>
            <a:fld id="{E029D773-1844-45BA-A9DB-F13B8AB92FDE}" type="slidenum">
              <a:rPr lang="en-US" smtClean="0"/>
              <a:t>‹#›</a:t>
            </a:fld>
            <a:endParaRPr lang="en-US"/>
          </a:p>
        </p:txBody>
      </p:sp>
    </p:spTree>
    <p:extLst>
      <p:ext uri="{BB962C8B-B14F-4D97-AF65-F5344CB8AC3E}">
        <p14:creationId xmlns:p14="http://schemas.microsoft.com/office/powerpoint/2010/main" val="963035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92922-D8BE-91CB-2167-B97A58E483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9D337D-4E66-FC44-B527-3CFDB99FC0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B5C823-2087-0347-D979-CEC1E8A531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C31B26-86ED-F28A-F22F-417CE3D380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56E5B8-1CE9-353D-F921-79C36FD2B1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562B9C-127E-6352-8B9A-523FB1A18F72}"/>
              </a:ext>
            </a:extLst>
          </p:cNvPr>
          <p:cNvSpPr>
            <a:spLocks noGrp="1"/>
          </p:cNvSpPr>
          <p:nvPr>
            <p:ph type="dt" sz="half" idx="10"/>
          </p:nvPr>
        </p:nvSpPr>
        <p:spPr/>
        <p:txBody>
          <a:bodyPr/>
          <a:lstStyle/>
          <a:p>
            <a:fld id="{255B4881-8372-4779-B8BA-C56160442285}" type="datetime1">
              <a:rPr lang="en-US" smtClean="0"/>
              <a:t>8/25/2024</a:t>
            </a:fld>
            <a:endParaRPr lang="en-US"/>
          </a:p>
        </p:txBody>
      </p:sp>
      <p:sp>
        <p:nvSpPr>
          <p:cNvPr id="8" name="Footer Placeholder 7">
            <a:extLst>
              <a:ext uri="{FF2B5EF4-FFF2-40B4-BE49-F238E27FC236}">
                <a16:creationId xmlns:a16="http://schemas.microsoft.com/office/drawing/2014/main" id="{C85859A9-83DB-BADE-DBDC-C276C12953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4C9F4B-AA50-4529-FC8F-F6F04B5872D3}"/>
              </a:ext>
            </a:extLst>
          </p:cNvPr>
          <p:cNvSpPr>
            <a:spLocks noGrp="1"/>
          </p:cNvSpPr>
          <p:nvPr>
            <p:ph type="sldNum" sz="quarter" idx="12"/>
          </p:nvPr>
        </p:nvSpPr>
        <p:spPr/>
        <p:txBody>
          <a:bodyPr/>
          <a:lstStyle/>
          <a:p>
            <a:fld id="{E029D773-1844-45BA-A9DB-F13B8AB92FDE}" type="slidenum">
              <a:rPr lang="en-US" smtClean="0"/>
              <a:t>‹#›</a:t>
            </a:fld>
            <a:endParaRPr lang="en-US"/>
          </a:p>
        </p:txBody>
      </p:sp>
    </p:spTree>
    <p:extLst>
      <p:ext uri="{BB962C8B-B14F-4D97-AF65-F5344CB8AC3E}">
        <p14:creationId xmlns:p14="http://schemas.microsoft.com/office/powerpoint/2010/main" val="263116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CE4E0-CCBB-F226-1BE1-2F9BF73845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8ED369-E587-F50C-D0BD-3385621F97F7}"/>
              </a:ext>
            </a:extLst>
          </p:cNvPr>
          <p:cNvSpPr>
            <a:spLocks noGrp="1"/>
          </p:cNvSpPr>
          <p:nvPr>
            <p:ph type="dt" sz="half" idx="10"/>
          </p:nvPr>
        </p:nvSpPr>
        <p:spPr/>
        <p:txBody>
          <a:bodyPr/>
          <a:lstStyle/>
          <a:p>
            <a:fld id="{6E205A7A-FAE6-4DFC-B285-DE3FCBD26ACE}" type="datetime1">
              <a:rPr lang="en-US" smtClean="0"/>
              <a:t>8/25/2024</a:t>
            </a:fld>
            <a:endParaRPr lang="en-US"/>
          </a:p>
        </p:txBody>
      </p:sp>
      <p:sp>
        <p:nvSpPr>
          <p:cNvPr id="4" name="Footer Placeholder 3">
            <a:extLst>
              <a:ext uri="{FF2B5EF4-FFF2-40B4-BE49-F238E27FC236}">
                <a16:creationId xmlns:a16="http://schemas.microsoft.com/office/drawing/2014/main" id="{C9DE07A5-D4DD-D908-6929-CCC8205840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150D72-6D87-DD8F-6F72-88C6E61C8587}"/>
              </a:ext>
            </a:extLst>
          </p:cNvPr>
          <p:cNvSpPr>
            <a:spLocks noGrp="1"/>
          </p:cNvSpPr>
          <p:nvPr>
            <p:ph type="sldNum" sz="quarter" idx="12"/>
          </p:nvPr>
        </p:nvSpPr>
        <p:spPr/>
        <p:txBody>
          <a:bodyPr/>
          <a:lstStyle/>
          <a:p>
            <a:fld id="{E029D773-1844-45BA-A9DB-F13B8AB92FDE}" type="slidenum">
              <a:rPr lang="en-US" smtClean="0"/>
              <a:t>‹#›</a:t>
            </a:fld>
            <a:endParaRPr lang="en-US"/>
          </a:p>
        </p:txBody>
      </p:sp>
    </p:spTree>
    <p:extLst>
      <p:ext uri="{BB962C8B-B14F-4D97-AF65-F5344CB8AC3E}">
        <p14:creationId xmlns:p14="http://schemas.microsoft.com/office/powerpoint/2010/main" val="116204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FC210C-F0F5-F89E-1038-C26FC95CCB83}"/>
              </a:ext>
            </a:extLst>
          </p:cNvPr>
          <p:cNvSpPr>
            <a:spLocks noGrp="1"/>
          </p:cNvSpPr>
          <p:nvPr>
            <p:ph type="dt" sz="half" idx="10"/>
          </p:nvPr>
        </p:nvSpPr>
        <p:spPr/>
        <p:txBody>
          <a:bodyPr/>
          <a:lstStyle/>
          <a:p>
            <a:fld id="{21513B45-B7C5-4121-A71B-EC3E84BBAD83}" type="datetime1">
              <a:rPr lang="en-US" smtClean="0"/>
              <a:t>8/25/2024</a:t>
            </a:fld>
            <a:endParaRPr lang="en-US"/>
          </a:p>
        </p:txBody>
      </p:sp>
      <p:sp>
        <p:nvSpPr>
          <p:cNvPr id="3" name="Footer Placeholder 2">
            <a:extLst>
              <a:ext uri="{FF2B5EF4-FFF2-40B4-BE49-F238E27FC236}">
                <a16:creationId xmlns:a16="http://schemas.microsoft.com/office/drawing/2014/main" id="{95C7D62D-C779-8A50-1952-9A7C7C8F96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A06DB0-FF12-81E8-6F5F-A9BDDEDDB491}"/>
              </a:ext>
            </a:extLst>
          </p:cNvPr>
          <p:cNvSpPr>
            <a:spLocks noGrp="1"/>
          </p:cNvSpPr>
          <p:nvPr>
            <p:ph type="sldNum" sz="quarter" idx="12"/>
          </p:nvPr>
        </p:nvSpPr>
        <p:spPr/>
        <p:txBody>
          <a:bodyPr/>
          <a:lstStyle/>
          <a:p>
            <a:fld id="{E029D773-1844-45BA-A9DB-F13B8AB92FDE}" type="slidenum">
              <a:rPr lang="en-US" smtClean="0"/>
              <a:t>‹#›</a:t>
            </a:fld>
            <a:endParaRPr lang="en-US"/>
          </a:p>
        </p:txBody>
      </p:sp>
    </p:spTree>
    <p:extLst>
      <p:ext uri="{BB962C8B-B14F-4D97-AF65-F5344CB8AC3E}">
        <p14:creationId xmlns:p14="http://schemas.microsoft.com/office/powerpoint/2010/main" val="3995431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59E7-D92F-6E56-3879-943CC27395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2B2CB1-7D82-80FB-EE6D-41E53ACFD5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B0CECD-B0D0-5CBF-036E-EB5895176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324735-254B-0349-1699-AF1D9EE9A38C}"/>
              </a:ext>
            </a:extLst>
          </p:cNvPr>
          <p:cNvSpPr>
            <a:spLocks noGrp="1"/>
          </p:cNvSpPr>
          <p:nvPr>
            <p:ph type="dt" sz="half" idx="10"/>
          </p:nvPr>
        </p:nvSpPr>
        <p:spPr/>
        <p:txBody>
          <a:bodyPr/>
          <a:lstStyle/>
          <a:p>
            <a:fld id="{DD531693-4224-4481-A866-BBC57E8606E6}" type="datetime1">
              <a:rPr lang="en-US" smtClean="0"/>
              <a:t>8/25/2024</a:t>
            </a:fld>
            <a:endParaRPr lang="en-US"/>
          </a:p>
        </p:txBody>
      </p:sp>
      <p:sp>
        <p:nvSpPr>
          <p:cNvPr id="6" name="Footer Placeholder 5">
            <a:extLst>
              <a:ext uri="{FF2B5EF4-FFF2-40B4-BE49-F238E27FC236}">
                <a16:creationId xmlns:a16="http://schemas.microsoft.com/office/drawing/2014/main" id="{958ADEE1-2E55-C0C9-7C1C-C5F2548B40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259E9-C53E-29E7-A43A-07D895BA9DD7}"/>
              </a:ext>
            </a:extLst>
          </p:cNvPr>
          <p:cNvSpPr>
            <a:spLocks noGrp="1"/>
          </p:cNvSpPr>
          <p:nvPr>
            <p:ph type="sldNum" sz="quarter" idx="12"/>
          </p:nvPr>
        </p:nvSpPr>
        <p:spPr/>
        <p:txBody>
          <a:bodyPr/>
          <a:lstStyle/>
          <a:p>
            <a:fld id="{E029D773-1844-45BA-A9DB-F13B8AB92FDE}" type="slidenum">
              <a:rPr lang="en-US" smtClean="0"/>
              <a:t>‹#›</a:t>
            </a:fld>
            <a:endParaRPr lang="en-US"/>
          </a:p>
        </p:txBody>
      </p:sp>
    </p:spTree>
    <p:extLst>
      <p:ext uri="{BB962C8B-B14F-4D97-AF65-F5344CB8AC3E}">
        <p14:creationId xmlns:p14="http://schemas.microsoft.com/office/powerpoint/2010/main" val="408422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1E68-9B83-103D-F473-ED6BDC816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115F77-6ADE-0D1C-1631-DA6BCEACC3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EF2DB6-EEF1-5815-8542-C3F79297E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64DF55-38B8-A784-EC65-83376F3BAC9E}"/>
              </a:ext>
            </a:extLst>
          </p:cNvPr>
          <p:cNvSpPr>
            <a:spLocks noGrp="1"/>
          </p:cNvSpPr>
          <p:nvPr>
            <p:ph type="dt" sz="half" idx="10"/>
          </p:nvPr>
        </p:nvSpPr>
        <p:spPr/>
        <p:txBody>
          <a:bodyPr/>
          <a:lstStyle/>
          <a:p>
            <a:fld id="{01400982-7393-44C5-B3E1-1CBBD0D5DDEE}" type="datetime1">
              <a:rPr lang="en-US" smtClean="0"/>
              <a:t>8/25/2024</a:t>
            </a:fld>
            <a:endParaRPr lang="en-US"/>
          </a:p>
        </p:txBody>
      </p:sp>
      <p:sp>
        <p:nvSpPr>
          <p:cNvPr id="6" name="Footer Placeholder 5">
            <a:extLst>
              <a:ext uri="{FF2B5EF4-FFF2-40B4-BE49-F238E27FC236}">
                <a16:creationId xmlns:a16="http://schemas.microsoft.com/office/drawing/2014/main" id="{2C38DDE9-2501-FB50-5F06-A3776E1790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67588C-A622-4F18-FFC5-0C8C8261B521}"/>
              </a:ext>
            </a:extLst>
          </p:cNvPr>
          <p:cNvSpPr>
            <a:spLocks noGrp="1"/>
          </p:cNvSpPr>
          <p:nvPr>
            <p:ph type="sldNum" sz="quarter" idx="12"/>
          </p:nvPr>
        </p:nvSpPr>
        <p:spPr/>
        <p:txBody>
          <a:bodyPr/>
          <a:lstStyle/>
          <a:p>
            <a:fld id="{E029D773-1844-45BA-A9DB-F13B8AB92FDE}" type="slidenum">
              <a:rPr lang="en-US" smtClean="0"/>
              <a:t>‹#›</a:t>
            </a:fld>
            <a:endParaRPr lang="en-US"/>
          </a:p>
        </p:txBody>
      </p:sp>
    </p:spTree>
    <p:extLst>
      <p:ext uri="{BB962C8B-B14F-4D97-AF65-F5344CB8AC3E}">
        <p14:creationId xmlns:p14="http://schemas.microsoft.com/office/powerpoint/2010/main" val="395717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D541B3-DF80-E79F-B91F-40079A7490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437E72-B994-100B-A9C1-6755817C68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ED0DF-1774-D547-DDB7-D4198AADF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2B49F6-05AD-4746-BD73-AE393082E935}" type="datetime1">
              <a:rPr lang="en-US" smtClean="0"/>
              <a:t>8/25/2024</a:t>
            </a:fld>
            <a:endParaRPr lang="en-US"/>
          </a:p>
        </p:txBody>
      </p:sp>
      <p:sp>
        <p:nvSpPr>
          <p:cNvPr id="5" name="Footer Placeholder 4">
            <a:extLst>
              <a:ext uri="{FF2B5EF4-FFF2-40B4-BE49-F238E27FC236}">
                <a16:creationId xmlns:a16="http://schemas.microsoft.com/office/drawing/2014/main" id="{9A1E7C5B-52D6-B291-CB7C-31D3B46723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836AED-E8A0-66B0-D1BA-E8008C1C4D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9D773-1844-45BA-A9DB-F13B8AB92FDE}" type="slidenum">
              <a:rPr lang="en-US" smtClean="0"/>
              <a:t>‹#›</a:t>
            </a:fld>
            <a:endParaRPr lang="en-US"/>
          </a:p>
        </p:txBody>
      </p:sp>
    </p:spTree>
    <p:extLst>
      <p:ext uri="{BB962C8B-B14F-4D97-AF65-F5344CB8AC3E}">
        <p14:creationId xmlns:p14="http://schemas.microsoft.com/office/powerpoint/2010/main" val="1048736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3592" y="2491154"/>
            <a:ext cx="7560840" cy="1080120"/>
          </a:xfrm>
        </p:spPr>
        <p:txBody>
          <a:bodyPr>
            <a:noAutofit/>
          </a:bodyPr>
          <a:lstStyle/>
          <a:p>
            <a:pPr algn="ctr"/>
            <a:r>
              <a:rPr lang="en-GB" sz="4800" dirty="0">
                <a:latin typeface="Cambria" panose="02040503050406030204" pitchFamily="18" charset="0"/>
                <a:ea typeface="Cambria" panose="02040503050406030204" pitchFamily="18" charset="0"/>
              </a:rPr>
              <a:t>Introduction to MATLAB</a:t>
            </a:r>
            <a:endParaRPr lang="en-GB" sz="32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3DB4217C-3957-29D7-F997-3B7FB1A552D1}"/>
              </a:ext>
            </a:extLst>
          </p:cNvPr>
          <p:cNvSpPr txBox="1"/>
          <p:nvPr/>
        </p:nvSpPr>
        <p:spPr>
          <a:xfrm>
            <a:off x="4199514" y="4470709"/>
            <a:ext cx="6096896" cy="523220"/>
          </a:xfrm>
          <a:prstGeom prst="rect">
            <a:avLst/>
          </a:prstGeom>
          <a:noFill/>
        </p:spPr>
        <p:txBody>
          <a:bodyPr wrap="square">
            <a:spAutoFit/>
          </a:bodyPr>
          <a:lstStyle/>
          <a:p>
            <a:r>
              <a:rPr lang="en-GB" sz="2800" b="1" dirty="0">
                <a:solidFill>
                  <a:schemeClr val="bg1"/>
                </a:solidFill>
                <a:latin typeface="Cambria" panose="02040503050406030204" pitchFamily="18" charset="0"/>
                <a:ea typeface="Cambria" panose="02040503050406030204" pitchFamily="18" charset="0"/>
              </a:rPr>
              <a:t>Tutor: Dr Amin Azimi</a:t>
            </a:r>
            <a:endParaRPr lang="en-US" sz="2800" b="1" dirty="0">
              <a:solidFill>
                <a:schemeClr val="bg1"/>
              </a:solidFill>
            </a:endParaRPr>
          </a:p>
        </p:txBody>
      </p:sp>
    </p:spTree>
    <p:extLst>
      <p:ext uri="{BB962C8B-B14F-4D97-AF65-F5344CB8AC3E}">
        <p14:creationId xmlns:p14="http://schemas.microsoft.com/office/powerpoint/2010/main" val="3816654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21D9-2973-3BDB-014B-9F96FDE3B300}"/>
              </a:ext>
            </a:extLst>
          </p:cNvPr>
          <p:cNvSpPr>
            <a:spLocks noGrp="1"/>
          </p:cNvSpPr>
          <p:nvPr>
            <p:ph type="title"/>
          </p:nvPr>
        </p:nvSpPr>
        <p:spPr>
          <a:xfrm>
            <a:off x="96820" y="-311971"/>
            <a:ext cx="12095180" cy="1325563"/>
          </a:xfrm>
        </p:spPr>
        <p:txBody>
          <a:bodyPr>
            <a:normAutofit/>
          </a:bodyPr>
          <a:lstStyle/>
          <a:p>
            <a:r>
              <a:rPr lang="en-US" sz="3200" b="1" dirty="0">
                <a:latin typeface="Arial" panose="020B0604020202020204" pitchFamily="34" charset="0"/>
                <a:cs typeface="Arial" panose="020B0604020202020204" pitchFamily="34" charset="0"/>
              </a:rPr>
              <a:t>Exercise (Write a MATLAB code for simulation of LIF model)</a:t>
            </a:r>
          </a:p>
        </p:txBody>
      </p:sp>
      <p:sp>
        <p:nvSpPr>
          <p:cNvPr id="3" name="Content Placeholder 2">
            <a:extLst>
              <a:ext uri="{FF2B5EF4-FFF2-40B4-BE49-F238E27FC236}">
                <a16:creationId xmlns:a16="http://schemas.microsoft.com/office/drawing/2014/main" id="{2B3D5C8D-C6E8-F341-2111-FE69EDABF5F8}"/>
              </a:ext>
            </a:extLst>
          </p:cNvPr>
          <p:cNvSpPr>
            <a:spLocks noGrp="1"/>
          </p:cNvSpPr>
          <p:nvPr>
            <p:ph idx="1"/>
          </p:nvPr>
        </p:nvSpPr>
        <p:spPr>
          <a:xfrm>
            <a:off x="173015" y="733727"/>
            <a:ext cx="10810538" cy="4351338"/>
          </a:xfrm>
        </p:spPr>
        <p:txBody>
          <a:bodyPr>
            <a:normAutofit fontScale="25000" lnSpcReduction="20000"/>
          </a:bodyPr>
          <a:lstStyle/>
          <a:p>
            <a:pPr marL="0" indent="0">
              <a:buNone/>
            </a:pPr>
            <a:r>
              <a:rPr lang="en-US" sz="7200" b="1" i="0" dirty="0">
                <a:solidFill>
                  <a:srgbClr val="212121"/>
                </a:solidFill>
                <a:effectLst/>
                <a:latin typeface="Arial" panose="020B0604020202020204" pitchFamily="34" charset="0"/>
                <a:cs typeface="Arial" panose="020B0604020202020204" pitchFamily="34" charset="0"/>
              </a:rPr>
              <a:t>Hint:</a:t>
            </a:r>
          </a:p>
          <a:p>
            <a:r>
              <a:rPr lang="en-US" sz="7200" b="0" i="0" dirty="0">
                <a:solidFill>
                  <a:srgbClr val="212121"/>
                </a:solidFill>
                <a:effectLst/>
                <a:latin typeface="Arial" panose="020B0604020202020204" pitchFamily="34" charset="0"/>
                <a:cs typeface="Arial" panose="020B0604020202020204" pitchFamily="34" charset="0"/>
              </a:rPr>
              <a:t>tau = 0.010; </a:t>
            </a:r>
            <a:r>
              <a:rPr lang="en-US" sz="7200" b="0" i="0" u="none" strike="noStrike" dirty="0">
                <a:solidFill>
                  <a:srgbClr val="008013"/>
                </a:solidFill>
                <a:effectLst/>
                <a:latin typeface="Arial" panose="020B0604020202020204" pitchFamily="34" charset="0"/>
                <a:cs typeface="Arial" panose="020B0604020202020204" pitchFamily="34" charset="0"/>
              </a:rPr>
              <a:t>% Membrane time constant (tau) in seconds</a:t>
            </a:r>
            <a:endParaRPr lang="en-US" sz="7200" b="0" i="0" dirty="0">
              <a:solidFill>
                <a:srgbClr val="212121"/>
              </a:solidFill>
              <a:effectLst/>
              <a:latin typeface="Arial" panose="020B0604020202020204" pitchFamily="34" charset="0"/>
              <a:cs typeface="Arial" panose="020B0604020202020204" pitchFamily="34" charset="0"/>
            </a:endParaRPr>
          </a:p>
          <a:p>
            <a:pPr marL="0" indent="0">
              <a:buNone/>
            </a:pPr>
            <a:endParaRPr lang="en-US" sz="7200" b="0" i="0" dirty="0">
              <a:solidFill>
                <a:srgbClr val="212121"/>
              </a:solidFill>
              <a:effectLst/>
              <a:latin typeface="Arial" panose="020B0604020202020204" pitchFamily="34" charset="0"/>
              <a:cs typeface="Arial" panose="020B0604020202020204" pitchFamily="34" charset="0"/>
            </a:endParaRPr>
          </a:p>
          <a:p>
            <a:r>
              <a:rPr lang="en-US" sz="7200" b="0" i="0" dirty="0">
                <a:solidFill>
                  <a:srgbClr val="212121"/>
                </a:solidFill>
                <a:effectLst/>
                <a:latin typeface="Arial" panose="020B0604020202020204" pitchFamily="34" charset="0"/>
                <a:cs typeface="Arial" panose="020B0604020202020204" pitchFamily="34" charset="0"/>
              </a:rPr>
              <a:t>E_L = -0.070; </a:t>
            </a:r>
            <a:r>
              <a:rPr lang="en-US" sz="7200" b="0" i="0" u="none" strike="noStrike" dirty="0">
                <a:solidFill>
                  <a:srgbClr val="008013"/>
                </a:solidFill>
                <a:effectLst/>
                <a:latin typeface="Arial" panose="020B0604020202020204" pitchFamily="34" charset="0"/>
                <a:cs typeface="Arial" panose="020B0604020202020204" pitchFamily="34" charset="0"/>
              </a:rPr>
              <a:t>% Leak potential (also known as resting potential) in volts</a:t>
            </a:r>
            <a:endParaRPr lang="en-US" sz="7200" b="0" i="0" dirty="0">
              <a:solidFill>
                <a:srgbClr val="212121"/>
              </a:solidFill>
              <a:effectLst/>
              <a:latin typeface="Arial" panose="020B0604020202020204" pitchFamily="34" charset="0"/>
              <a:cs typeface="Arial" panose="020B0604020202020204" pitchFamily="34" charset="0"/>
            </a:endParaRPr>
          </a:p>
          <a:p>
            <a:pPr marL="0" indent="0">
              <a:buNone/>
            </a:pPr>
            <a:endParaRPr lang="en-US" sz="7200" b="0" i="0" dirty="0">
              <a:solidFill>
                <a:srgbClr val="212121"/>
              </a:solidFill>
              <a:effectLst/>
              <a:latin typeface="Arial" panose="020B0604020202020204" pitchFamily="34" charset="0"/>
              <a:cs typeface="Arial" panose="020B0604020202020204" pitchFamily="34" charset="0"/>
            </a:endParaRPr>
          </a:p>
          <a:p>
            <a:r>
              <a:rPr lang="en-US" sz="7200" b="0" i="0" dirty="0">
                <a:solidFill>
                  <a:srgbClr val="212121"/>
                </a:solidFill>
                <a:effectLst/>
                <a:latin typeface="Arial" panose="020B0604020202020204" pitchFamily="34" charset="0"/>
                <a:cs typeface="Arial" panose="020B0604020202020204" pitchFamily="34" charset="0"/>
              </a:rPr>
              <a:t>Vth = -0.050; </a:t>
            </a:r>
            <a:r>
              <a:rPr lang="en-US" sz="7200" b="0" i="0" u="none" strike="noStrike" dirty="0">
                <a:solidFill>
                  <a:srgbClr val="008013"/>
                </a:solidFill>
                <a:effectLst/>
                <a:latin typeface="Arial" panose="020B0604020202020204" pitchFamily="34" charset="0"/>
                <a:cs typeface="Arial" panose="020B0604020202020204" pitchFamily="34" charset="0"/>
              </a:rPr>
              <a:t>% Threshold potential in volts (the potential at which a spike is generated)</a:t>
            </a:r>
          </a:p>
          <a:p>
            <a:endParaRPr lang="en-US" sz="7200" b="0" i="0" dirty="0">
              <a:solidFill>
                <a:srgbClr val="212121"/>
              </a:solidFill>
              <a:effectLst/>
              <a:latin typeface="Arial" panose="020B0604020202020204" pitchFamily="34" charset="0"/>
              <a:cs typeface="Arial" panose="020B0604020202020204" pitchFamily="34" charset="0"/>
            </a:endParaRPr>
          </a:p>
          <a:p>
            <a:r>
              <a:rPr lang="en-US" sz="7200" b="0" i="0" dirty="0" err="1">
                <a:solidFill>
                  <a:srgbClr val="212121"/>
                </a:solidFill>
                <a:effectLst/>
                <a:latin typeface="Arial" panose="020B0604020202020204" pitchFamily="34" charset="0"/>
                <a:cs typeface="Arial" panose="020B0604020202020204" pitchFamily="34" charset="0"/>
              </a:rPr>
              <a:t>Vreset</a:t>
            </a:r>
            <a:r>
              <a:rPr lang="en-US" sz="7200" b="0" i="0" dirty="0">
                <a:solidFill>
                  <a:srgbClr val="212121"/>
                </a:solidFill>
                <a:effectLst/>
                <a:latin typeface="Arial" panose="020B0604020202020204" pitchFamily="34" charset="0"/>
                <a:cs typeface="Arial" panose="020B0604020202020204" pitchFamily="34" charset="0"/>
              </a:rPr>
              <a:t> = -0.080; </a:t>
            </a:r>
            <a:r>
              <a:rPr lang="en-US" sz="7200" b="0" i="0" u="none" strike="noStrike" dirty="0">
                <a:solidFill>
                  <a:srgbClr val="008013"/>
                </a:solidFill>
                <a:effectLst/>
                <a:latin typeface="Arial" panose="020B0604020202020204" pitchFamily="34" charset="0"/>
                <a:cs typeface="Arial" panose="020B0604020202020204" pitchFamily="34" charset="0"/>
              </a:rPr>
              <a:t>% Reset potential in volts (the potential after a spike)</a:t>
            </a:r>
            <a:br>
              <a:rPr lang="en-US" sz="7200" b="0" i="0" dirty="0">
                <a:solidFill>
                  <a:srgbClr val="212121"/>
                </a:solidFill>
                <a:effectLst/>
                <a:latin typeface="Arial" panose="020B0604020202020204" pitchFamily="34" charset="0"/>
                <a:cs typeface="Arial" panose="020B0604020202020204" pitchFamily="34" charset="0"/>
              </a:rPr>
            </a:br>
            <a:endParaRPr lang="en-US" sz="7200" b="0" i="0" dirty="0">
              <a:solidFill>
                <a:srgbClr val="212121"/>
              </a:solidFill>
              <a:effectLst/>
              <a:latin typeface="Arial" panose="020B0604020202020204" pitchFamily="34" charset="0"/>
              <a:cs typeface="Arial" panose="020B0604020202020204" pitchFamily="34" charset="0"/>
            </a:endParaRPr>
          </a:p>
          <a:p>
            <a:r>
              <a:rPr lang="en-US" sz="7200" b="0" i="0" dirty="0">
                <a:solidFill>
                  <a:srgbClr val="212121"/>
                </a:solidFill>
                <a:effectLst/>
                <a:latin typeface="Arial" panose="020B0604020202020204" pitchFamily="34" charset="0"/>
                <a:cs typeface="Arial" panose="020B0604020202020204" pitchFamily="34" charset="0"/>
              </a:rPr>
              <a:t>Cm = 100e-12; </a:t>
            </a:r>
            <a:r>
              <a:rPr lang="en-US" sz="7200" b="0" i="0" u="none" strike="noStrike" dirty="0">
                <a:solidFill>
                  <a:srgbClr val="008013"/>
                </a:solidFill>
                <a:effectLst/>
                <a:latin typeface="Arial" panose="020B0604020202020204" pitchFamily="34" charset="0"/>
                <a:cs typeface="Arial" panose="020B0604020202020204" pitchFamily="34" charset="0"/>
              </a:rPr>
              <a:t>% Total membrane capacitance in farads</a:t>
            </a:r>
            <a:endParaRPr lang="en-US" sz="7200" b="0" i="0" dirty="0">
              <a:solidFill>
                <a:srgbClr val="212121"/>
              </a:solidFill>
              <a:effectLst/>
              <a:latin typeface="Arial" panose="020B0604020202020204" pitchFamily="34" charset="0"/>
              <a:cs typeface="Arial" panose="020B0604020202020204" pitchFamily="34" charset="0"/>
            </a:endParaRPr>
          </a:p>
          <a:p>
            <a:pPr marL="0" indent="0">
              <a:buNone/>
            </a:pPr>
            <a:endParaRPr lang="en-US" sz="7200" b="0" i="0" dirty="0">
              <a:solidFill>
                <a:srgbClr val="212121"/>
              </a:solidFill>
              <a:effectLst/>
              <a:latin typeface="Arial" panose="020B0604020202020204" pitchFamily="34" charset="0"/>
              <a:cs typeface="Arial" panose="020B0604020202020204" pitchFamily="34" charset="0"/>
            </a:endParaRPr>
          </a:p>
          <a:p>
            <a:r>
              <a:rPr lang="en-US" sz="7200" b="0" i="0" dirty="0">
                <a:solidFill>
                  <a:srgbClr val="212121"/>
                </a:solidFill>
                <a:effectLst/>
                <a:latin typeface="Arial" panose="020B0604020202020204" pitchFamily="34" charset="0"/>
                <a:cs typeface="Arial" panose="020B0604020202020204" pitchFamily="34" charset="0"/>
              </a:rPr>
              <a:t>G_L = Cm / tau; </a:t>
            </a:r>
            <a:r>
              <a:rPr lang="en-US" sz="7200" b="0" i="0" u="none" strike="noStrike" dirty="0">
                <a:solidFill>
                  <a:srgbClr val="008013"/>
                </a:solidFill>
                <a:effectLst/>
                <a:latin typeface="Arial" panose="020B0604020202020204" pitchFamily="34" charset="0"/>
                <a:cs typeface="Arial" panose="020B0604020202020204" pitchFamily="34" charset="0"/>
              </a:rPr>
              <a:t>% Total membrane conductance (leak conductance) in siemens</a:t>
            </a:r>
            <a:endParaRPr lang="en-US" sz="7200" b="0" i="0" dirty="0">
              <a:solidFill>
                <a:srgbClr val="212121"/>
              </a:solidFill>
              <a:effectLst/>
              <a:latin typeface="Arial" panose="020B0604020202020204" pitchFamily="34" charset="0"/>
              <a:cs typeface="Arial" panose="020B0604020202020204" pitchFamily="34" charset="0"/>
            </a:endParaRPr>
          </a:p>
          <a:p>
            <a:pPr marL="0" indent="0">
              <a:buNone/>
            </a:pPr>
            <a:endParaRPr lang="en-US" sz="7200" b="0" i="0" dirty="0">
              <a:solidFill>
                <a:srgbClr val="212121"/>
              </a:solidFill>
              <a:effectLst/>
              <a:latin typeface="Arial" panose="020B0604020202020204" pitchFamily="34" charset="0"/>
              <a:cs typeface="Arial" panose="020B0604020202020204" pitchFamily="34" charset="0"/>
            </a:endParaRPr>
          </a:p>
          <a:p>
            <a:r>
              <a:rPr lang="en-US" sz="7200" b="0" i="0" dirty="0" err="1">
                <a:solidFill>
                  <a:srgbClr val="212121"/>
                </a:solidFill>
                <a:effectLst/>
                <a:latin typeface="Arial" panose="020B0604020202020204" pitchFamily="34" charset="0"/>
                <a:cs typeface="Arial" panose="020B0604020202020204" pitchFamily="34" charset="0"/>
              </a:rPr>
              <a:t>Iapp</a:t>
            </a:r>
            <a:r>
              <a:rPr lang="en-US" sz="7200" b="0" i="0" dirty="0">
                <a:solidFill>
                  <a:srgbClr val="212121"/>
                </a:solidFill>
                <a:effectLst/>
                <a:latin typeface="Arial" panose="020B0604020202020204" pitchFamily="34" charset="0"/>
                <a:cs typeface="Arial" panose="020B0604020202020204" pitchFamily="34" charset="0"/>
              </a:rPr>
              <a:t> = 210e-12; </a:t>
            </a:r>
            <a:r>
              <a:rPr lang="en-US" sz="7200" b="0" i="0" u="none" strike="noStrike" dirty="0">
                <a:solidFill>
                  <a:srgbClr val="008013"/>
                </a:solidFill>
                <a:effectLst/>
                <a:latin typeface="Arial" panose="020B0604020202020204" pitchFamily="34" charset="0"/>
                <a:cs typeface="Arial" panose="020B0604020202020204" pitchFamily="34" charset="0"/>
              </a:rPr>
              <a:t>% Value of applied current steps in amperes</a:t>
            </a:r>
            <a:endParaRPr lang="en-US" sz="7200" b="0" i="0" dirty="0">
              <a:solidFill>
                <a:srgbClr val="212121"/>
              </a:solidFill>
              <a:effectLst/>
              <a:latin typeface="Arial" panose="020B0604020202020204" pitchFamily="34" charset="0"/>
              <a:cs typeface="Arial" panose="020B0604020202020204" pitchFamily="34" charset="0"/>
            </a:endParaRPr>
          </a:p>
          <a:p>
            <a:pPr marL="0" indent="0">
              <a:buNone/>
            </a:pPr>
            <a:endParaRPr lang="nn-NO" sz="7200" b="0" i="0" dirty="0">
              <a:solidFill>
                <a:srgbClr val="212121"/>
              </a:solidFill>
              <a:effectLst/>
              <a:latin typeface="Arial" panose="020B0604020202020204" pitchFamily="34" charset="0"/>
              <a:cs typeface="Arial" panose="020B0604020202020204" pitchFamily="34" charset="0"/>
            </a:endParaRPr>
          </a:p>
          <a:p>
            <a:pPr marL="0" indent="0">
              <a:buNone/>
            </a:pPr>
            <a:endParaRPr lang="en-US" b="0" i="0" dirty="0">
              <a:solidFill>
                <a:srgbClr val="212121"/>
              </a:solidFill>
              <a:effectLst/>
              <a:latin typeface="Menlo"/>
            </a:endParaRPr>
          </a:p>
          <a:p>
            <a:endParaRPr lang="en-US" dirty="0"/>
          </a:p>
          <a:p>
            <a:endParaRPr lang="en-US" dirty="0"/>
          </a:p>
        </p:txBody>
      </p:sp>
      <p:sp>
        <p:nvSpPr>
          <p:cNvPr id="4" name="Slide Number Placeholder 3">
            <a:extLst>
              <a:ext uri="{FF2B5EF4-FFF2-40B4-BE49-F238E27FC236}">
                <a16:creationId xmlns:a16="http://schemas.microsoft.com/office/drawing/2014/main" id="{9EE8CA04-8DA5-76DA-112D-B8FF8E8D7B40}"/>
              </a:ext>
            </a:extLst>
          </p:cNvPr>
          <p:cNvSpPr>
            <a:spLocks noGrp="1"/>
          </p:cNvSpPr>
          <p:nvPr>
            <p:ph type="sldNum" sz="quarter" idx="12"/>
          </p:nvPr>
        </p:nvSpPr>
        <p:spPr/>
        <p:txBody>
          <a:bodyPr/>
          <a:lstStyle/>
          <a:p>
            <a:fld id="{E029D773-1844-45BA-A9DB-F13B8AB92FDE}" type="slidenum">
              <a:rPr lang="en-US" smtClean="0"/>
              <a:t>10</a:t>
            </a:fld>
            <a:endParaRPr lang="en-US"/>
          </a:p>
        </p:txBody>
      </p:sp>
      <p:sp>
        <p:nvSpPr>
          <p:cNvPr id="6" name="TextBox 5">
            <a:extLst>
              <a:ext uri="{FF2B5EF4-FFF2-40B4-BE49-F238E27FC236}">
                <a16:creationId xmlns:a16="http://schemas.microsoft.com/office/drawing/2014/main" id="{B96EFA94-BE2E-1B70-5ACD-12CE4845D894}"/>
              </a:ext>
            </a:extLst>
          </p:cNvPr>
          <p:cNvSpPr txBox="1"/>
          <p:nvPr/>
        </p:nvSpPr>
        <p:spPr>
          <a:xfrm>
            <a:off x="3017969" y="4714222"/>
            <a:ext cx="6156062" cy="369332"/>
          </a:xfrm>
          <a:prstGeom prst="rect">
            <a:avLst/>
          </a:prstGeom>
          <a:noFill/>
        </p:spPr>
        <p:txBody>
          <a:bodyPr wrap="square">
            <a:spAutoFit/>
          </a:bodyPr>
          <a:lstStyle/>
          <a:p>
            <a:endParaRPr lang="en-US" b="0" i="0" dirty="0">
              <a:solidFill>
                <a:srgbClr val="212121"/>
              </a:solidFill>
              <a:effectLst/>
              <a:latin typeface="Menlo"/>
            </a:endParaRPr>
          </a:p>
        </p:txBody>
      </p:sp>
      <p:sp>
        <p:nvSpPr>
          <p:cNvPr id="9" name="TextBox 8">
            <a:extLst>
              <a:ext uri="{FF2B5EF4-FFF2-40B4-BE49-F238E27FC236}">
                <a16:creationId xmlns:a16="http://schemas.microsoft.com/office/drawing/2014/main" id="{07DACCA9-4C5B-ADB8-CAD9-3EEAE66FB1EF}"/>
              </a:ext>
            </a:extLst>
          </p:cNvPr>
          <p:cNvSpPr txBox="1"/>
          <p:nvPr/>
        </p:nvSpPr>
        <p:spPr>
          <a:xfrm>
            <a:off x="199015" y="5427233"/>
            <a:ext cx="11004176" cy="646331"/>
          </a:xfrm>
          <a:prstGeom prst="rect">
            <a:avLst/>
          </a:prstGeom>
          <a:noFill/>
          <a:ln>
            <a:solidFill>
              <a:schemeClr val="tx1"/>
            </a:solidFill>
          </a:ln>
        </p:spPr>
        <p:txBody>
          <a:bodyPr wrap="square" rtlCol="0">
            <a:spAutoFit/>
          </a:bodyPr>
          <a:lstStyle/>
          <a:p>
            <a:r>
              <a:rPr lang="nn-NO" b="0" i="0" dirty="0">
                <a:solidFill>
                  <a:srgbClr val="212121"/>
                </a:solidFill>
                <a:effectLst/>
                <a:latin typeface="Arial" panose="020B0604020202020204" pitchFamily="34" charset="0"/>
                <a:cs typeface="Arial" panose="020B0604020202020204" pitchFamily="34" charset="0"/>
              </a:rPr>
              <a:t>V(i) = V(i-1) + dt * (I(i) + G_L * (E_L - V(i-1))) / Cm; </a:t>
            </a:r>
            <a:r>
              <a:rPr lang="en-US" b="0" i="0" u="none" strike="noStrike" dirty="0">
                <a:solidFill>
                  <a:srgbClr val="008013"/>
                </a:solidFill>
                <a:effectLst/>
                <a:latin typeface="Menlo"/>
              </a:rPr>
              <a:t>% Update membrane potential using Forward Euler method</a:t>
            </a:r>
            <a:endParaRPr lang="en-US" b="0" i="0" dirty="0">
              <a:solidFill>
                <a:srgbClr val="212121"/>
              </a:solidFill>
              <a:effectLst/>
              <a:latin typeface="Menlo"/>
            </a:endParaRPr>
          </a:p>
          <a:p>
            <a:endParaRPr lang="en-US" dirty="0"/>
          </a:p>
        </p:txBody>
      </p:sp>
      <p:pic>
        <p:nvPicPr>
          <p:cNvPr id="11" name="Picture 10">
            <a:extLst>
              <a:ext uri="{FF2B5EF4-FFF2-40B4-BE49-F238E27FC236}">
                <a16:creationId xmlns:a16="http://schemas.microsoft.com/office/drawing/2014/main" id="{CE2A7915-A9B2-3135-E83E-04B03B6384B5}"/>
              </a:ext>
            </a:extLst>
          </p:cNvPr>
          <p:cNvPicPr>
            <a:picLocks noChangeAspect="1"/>
          </p:cNvPicPr>
          <p:nvPr/>
        </p:nvPicPr>
        <p:blipFill>
          <a:blip r:embed="rId2"/>
          <a:stretch>
            <a:fillRect/>
          </a:stretch>
        </p:blipFill>
        <p:spPr>
          <a:xfrm>
            <a:off x="3498935" y="6143525"/>
            <a:ext cx="3966872" cy="637016"/>
          </a:xfrm>
          <a:prstGeom prst="rect">
            <a:avLst/>
          </a:prstGeom>
        </p:spPr>
      </p:pic>
    </p:spTree>
    <p:extLst>
      <p:ext uri="{BB962C8B-B14F-4D97-AF65-F5344CB8AC3E}">
        <p14:creationId xmlns:p14="http://schemas.microsoft.com/office/powerpoint/2010/main" val="3318637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4E3DE7D0-2563-4FCD-8E67-84F738C7F76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746" b="7746"/>
          <a:stretch>
            <a:fillRect/>
          </a:stretch>
        </p:blipFill>
        <p:spPr>
          <a:xfrm>
            <a:off x="0" y="0"/>
            <a:ext cx="12192000" cy="6858000"/>
          </a:xfrm>
        </p:spPr>
      </p:pic>
      <p:sp>
        <p:nvSpPr>
          <p:cNvPr id="32" name="Freeform: Shape 31">
            <a:extLst>
              <a:ext uri="{FF2B5EF4-FFF2-40B4-BE49-F238E27FC236}">
                <a16:creationId xmlns:a16="http://schemas.microsoft.com/office/drawing/2014/main" id="{BAEE5557-7B38-46E8-8E7C-C82BC64C98C2}"/>
              </a:ext>
            </a:extLst>
          </p:cNvPr>
          <p:cNvSpPr/>
          <p:nvPr/>
        </p:nvSpPr>
        <p:spPr>
          <a:xfrm>
            <a:off x="0" y="0"/>
            <a:ext cx="12192000" cy="6858000"/>
          </a:xfrm>
          <a:custGeom>
            <a:avLst/>
            <a:gdLst>
              <a:gd name="connsiteX0" fmla="*/ 3055246 w 12192000"/>
              <a:gd name="connsiteY0" fmla="*/ 3867265 h 6858000"/>
              <a:gd name="connsiteX1" fmla="*/ 1629575 w 12192000"/>
              <a:gd name="connsiteY1" fmla="*/ 5292936 h 6858000"/>
              <a:gd name="connsiteX2" fmla="*/ 3055246 w 12192000"/>
              <a:gd name="connsiteY2" fmla="*/ 6718608 h 6858000"/>
              <a:gd name="connsiteX3" fmla="*/ 4480918 w 12192000"/>
              <a:gd name="connsiteY3" fmla="*/ 5292936 h 6858000"/>
              <a:gd name="connsiteX4" fmla="*/ 3055245 w 12192000"/>
              <a:gd name="connsiteY4" fmla="*/ 208606 h 6858000"/>
              <a:gd name="connsiteX5" fmla="*/ 1629574 w 12192000"/>
              <a:gd name="connsiteY5" fmla="*/ 1634277 h 6858000"/>
              <a:gd name="connsiteX6" fmla="*/ 3055245 w 12192000"/>
              <a:gd name="connsiteY6" fmla="*/ 3059949 h 6858000"/>
              <a:gd name="connsiteX7" fmla="*/ 4480918 w 12192000"/>
              <a:gd name="connsiteY7" fmla="*/ 1634277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 name="connsiteX12" fmla="*/ 0 w 12192000"/>
              <a:gd name="connsiteY12" fmla="*/ 6128375 h 6858000"/>
              <a:gd name="connsiteX13" fmla="*/ 847482 w 12192000"/>
              <a:gd name="connsiteY13" fmla="*/ 5280893 h 6858000"/>
              <a:gd name="connsiteX14" fmla="*/ 0 w 12192000"/>
              <a:gd name="connsiteY14" fmla="*/ 4433412 h 6858000"/>
              <a:gd name="connsiteX15" fmla="*/ 0 w 12192000"/>
              <a:gd name="connsiteY15" fmla="*/ 3660985 h 6858000"/>
              <a:gd name="connsiteX16" fmla="*/ 1223418 w 12192000"/>
              <a:gd name="connsiteY16" fmla="*/ 4884403 h 6858000"/>
              <a:gd name="connsiteX17" fmla="*/ 2649090 w 12192000"/>
              <a:gd name="connsiteY17" fmla="*/ 3458731 h 6858000"/>
              <a:gd name="connsiteX18" fmla="*/ 1223418 w 12192000"/>
              <a:gd name="connsiteY18" fmla="*/ 2033060 h 6858000"/>
              <a:gd name="connsiteX19" fmla="*/ 0 w 12192000"/>
              <a:gd name="connsiteY19" fmla="*/ 3256478 h 6858000"/>
              <a:gd name="connsiteX20" fmla="*/ 0 w 12192000"/>
              <a:gd name="connsiteY20" fmla="*/ 2459311 h 6858000"/>
              <a:gd name="connsiteX21" fmla="*/ 833494 w 12192000"/>
              <a:gd name="connsiteY21" fmla="*/ 1625817 h 6858000"/>
              <a:gd name="connsiteX22" fmla="*/ 0 w 12192000"/>
              <a:gd name="connsiteY22" fmla="*/ 79232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6858000">
                <a:moveTo>
                  <a:pt x="3055246" y="3867265"/>
                </a:moveTo>
                <a:lnTo>
                  <a:pt x="1629575" y="5292936"/>
                </a:lnTo>
                <a:lnTo>
                  <a:pt x="3055246" y="6718608"/>
                </a:lnTo>
                <a:lnTo>
                  <a:pt x="4480918" y="5292936"/>
                </a:lnTo>
                <a:close/>
                <a:moveTo>
                  <a:pt x="3055245" y="208606"/>
                </a:moveTo>
                <a:lnTo>
                  <a:pt x="1629574" y="1634277"/>
                </a:lnTo>
                <a:lnTo>
                  <a:pt x="3055245" y="3059949"/>
                </a:lnTo>
                <a:lnTo>
                  <a:pt x="4480918" y="1634277"/>
                </a:lnTo>
                <a:close/>
                <a:moveTo>
                  <a:pt x="0" y="0"/>
                </a:moveTo>
                <a:lnTo>
                  <a:pt x="12192000" y="0"/>
                </a:lnTo>
                <a:lnTo>
                  <a:pt x="12192000" y="6858000"/>
                </a:lnTo>
                <a:lnTo>
                  <a:pt x="0" y="6858000"/>
                </a:lnTo>
                <a:lnTo>
                  <a:pt x="0" y="6128375"/>
                </a:lnTo>
                <a:lnTo>
                  <a:pt x="847482" y="5280893"/>
                </a:lnTo>
                <a:lnTo>
                  <a:pt x="0" y="4433412"/>
                </a:lnTo>
                <a:lnTo>
                  <a:pt x="0" y="3660985"/>
                </a:lnTo>
                <a:lnTo>
                  <a:pt x="1223418" y="4884403"/>
                </a:lnTo>
                <a:lnTo>
                  <a:pt x="2649090" y="3458731"/>
                </a:lnTo>
                <a:lnTo>
                  <a:pt x="1223418" y="2033060"/>
                </a:lnTo>
                <a:lnTo>
                  <a:pt x="0" y="3256478"/>
                </a:lnTo>
                <a:lnTo>
                  <a:pt x="0" y="2459311"/>
                </a:lnTo>
                <a:lnTo>
                  <a:pt x="833494" y="1625817"/>
                </a:lnTo>
                <a:lnTo>
                  <a:pt x="0" y="792324"/>
                </a:lnTo>
                <a:close/>
              </a:path>
            </a:pathLst>
          </a:custGeom>
          <a:solidFill>
            <a:schemeClr val="tx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9" name="Freeform: Shape 18">
            <a:extLst>
              <a:ext uri="{FF2B5EF4-FFF2-40B4-BE49-F238E27FC236}">
                <a16:creationId xmlns:a16="http://schemas.microsoft.com/office/drawing/2014/main" id="{04AC9334-C5D9-42FE-9AA2-1A37B30E72FB}"/>
              </a:ext>
            </a:extLst>
          </p:cNvPr>
          <p:cNvSpPr/>
          <p:nvPr/>
        </p:nvSpPr>
        <p:spPr>
          <a:xfrm rot="2700000">
            <a:off x="328967" y="-998402"/>
            <a:ext cx="1935913" cy="2143816"/>
          </a:xfrm>
          <a:custGeom>
            <a:avLst/>
            <a:gdLst>
              <a:gd name="connsiteX0" fmla="*/ 1935913 w 1935913"/>
              <a:gd name="connsiteY0" fmla="*/ 0 h 2143816"/>
              <a:gd name="connsiteX1" fmla="*/ 1935913 w 1935913"/>
              <a:gd name="connsiteY1" fmla="*/ 2143816 h 2143816"/>
              <a:gd name="connsiteX2" fmla="*/ 207902 w 1935913"/>
              <a:gd name="connsiteY2" fmla="*/ 2143816 h 2143816"/>
              <a:gd name="connsiteX3" fmla="*/ 0 w 1935913"/>
              <a:gd name="connsiteY3" fmla="*/ 1935914 h 2143816"/>
            </a:gdLst>
            <a:ahLst/>
            <a:cxnLst>
              <a:cxn ang="0">
                <a:pos x="connsiteX0" y="connsiteY0"/>
              </a:cxn>
              <a:cxn ang="0">
                <a:pos x="connsiteX1" y="connsiteY1"/>
              </a:cxn>
              <a:cxn ang="0">
                <a:pos x="connsiteX2" y="connsiteY2"/>
              </a:cxn>
              <a:cxn ang="0">
                <a:pos x="connsiteX3" y="connsiteY3"/>
              </a:cxn>
            </a:cxnLst>
            <a:rect l="l" t="t" r="r" b="b"/>
            <a:pathLst>
              <a:path w="1935913" h="2143816">
                <a:moveTo>
                  <a:pt x="1935913" y="0"/>
                </a:moveTo>
                <a:lnTo>
                  <a:pt x="1935913" y="2143816"/>
                </a:lnTo>
                <a:lnTo>
                  <a:pt x="207902" y="2143816"/>
                </a:lnTo>
                <a:lnTo>
                  <a:pt x="0" y="1935914"/>
                </a:lnTo>
                <a:close/>
              </a:path>
            </a:pathLst>
          </a:custGeom>
          <a:solidFill>
            <a:srgbClr val="3AB6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2" name="Freeform: Shape 21">
            <a:extLst>
              <a:ext uri="{FF2B5EF4-FFF2-40B4-BE49-F238E27FC236}">
                <a16:creationId xmlns:a16="http://schemas.microsoft.com/office/drawing/2014/main" id="{12538C09-FA46-44AC-9B83-7F004C283039}"/>
              </a:ext>
            </a:extLst>
          </p:cNvPr>
          <p:cNvSpPr/>
          <p:nvPr/>
        </p:nvSpPr>
        <p:spPr>
          <a:xfrm rot="2700000">
            <a:off x="-801182" y="837223"/>
            <a:ext cx="1594106" cy="1594106"/>
          </a:xfrm>
          <a:custGeom>
            <a:avLst/>
            <a:gdLst>
              <a:gd name="connsiteX0" fmla="*/ 0 w 1594106"/>
              <a:gd name="connsiteY0" fmla="*/ 0 h 1594106"/>
              <a:gd name="connsiteX1" fmla="*/ 1594106 w 1594106"/>
              <a:gd name="connsiteY1" fmla="*/ 0 h 1594106"/>
              <a:gd name="connsiteX2" fmla="*/ 1594106 w 1594106"/>
              <a:gd name="connsiteY2" fmla="*/ 1594106 h 1594106"/>
            </a:gdLst>
            <a:ahLst/>
            <a:cxnLst>
              <a:cxn ang="0">
                <a:pos x="connsiteX0" y="connsiteY0"/>
              </a:cxn>
              <a:cxn ang="0">
                <a:pos x="connsiteX1" y="connsiteY1"/>
              </a:cxn>
              <a:cxn ang="0">
                <a:pos x="connsiteX2" y="connsiteY2"/>
              </a:cxn>
            </a:cxnLst>
            <a:rect l="l" t="t" r="r" b="b"/>
            <a:pathLst>
              <a:path w="1594106" h="1594106">
                <a:moveTo>
                  <a:pt x="0" y="0"/>
                </a:moveTo>
                <a:lnTo>
                  <a:pt x="1594106" y="0"/>
                </a:lnTo>
                <a:lnTo>
                  <a:pt x="1594106" y="1594106"/>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6" name="Freeform: Shape 25">
            <a:extLst>
              <a:ext uri="{FF2B5EF4-FFF2-40B4-BE49-F238E27FC236}">
                <a16:creationId xmlns:a16="http://schemas.microsoft.com/office/drawing/2014/main" id="{27CE902A-321C-433F-8CCD-E8A0AB0D8C67}"/>
              </a:ext>
            </a:extLst>
          </p:cNvPr>
          <p:cNvSpPr/>
          <p:nvPr/>
        </p:nvSpPr>
        <p:spPr>
          <a:xfrm rot="2700000">
            <a:off x="8054" y="2243367"/>
            <a:ext cx="2430728" cy="2430728"/>
          </a:xfrm>
          <a:custGeom>
            <a:avLst/>
            <a:gdLst>
              <a:gd name="connsiteX0" fmla="*/ 0 w 2430728"/>
              <a:gd name="connsiteY0" fmla="*/ 0 h 2430728"/>
              <a:gd name="connsiteX1" fmla="*/ 2430728 w 2430728"/>
              <a:gd name="connsiteY1" fmla="*/ 0 h 2430728"/>
              <a:gd name="connsiteX2" fmla="*/ 2430728 w 2430728"/>
              <a:gd name="connsiteY2" fmla="*/ 2430728 h 2430728"/>
              <a:gd name="connsiteX3" fmla="*/ 694715 w 2430728"/>
              <a:gd name="connsiteY3" fmla="*/ 2430728 h 2430728"/>
              <a:gd name="connsiteX4" fmla="*/ 0 w 2430728"/>
              <a:gd name="connsiteY4" fmla="*/ 1736014 h 2430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728" h="2430728">
                <a:moveTo>
                  <a:pt x="0" y="0"/>
                </a:moveTo>
                <a:lnTo>
                  <a:pt x="2430728" y="0"/>
                </a:lnTo>
                <a:lnTo>
                  <a:pt x="2430728" y="2430728"/>
                </a:lnTo>
                <a:lnTo>
                  <a:pt x="694715" y="2430728"/>
                </a:lnTo>
                <a:lnTo>
                  <a:pt x="0" y="1736014"/>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4" name="Freeform: Shape 23">
            <a:extLst>
              <a:ext uri="{FF2B5EF4-FFF2-40B4-BE49-F238E27FC236}">
                <a16:creationId xmlns:a16="http://schemas.microsoft.com/office/drawing/2014/main" id="{622B4FC1-EAC9-4D6A-8823-A0AEE7D21F08}"/>
              </a:ext>
            </a:extLst>
          </p:cNvPr>
          <p:cNvSpPr/>
          <p:nvPr/>
        </p:nvSpPr>
        <p:spPr>
          <a:xfrm rot="2700000">
            <a:off x="-801182" y="4487066"/>
            <a:ext cx="1594106" cy="1594106"/>
          </a:xfrm>
          <a:custGeom>
            <a:avLst/>
            <a:gdLst>
              <a:gd name="connsiteX0" fmla="*/ 0 w 1594106"/>
              <a:gd name="connsiteY0" fmla="*/ 0 h 1594106"/>
              <a:gd name="connsiteX1" fmla="*/ 1594106 w 1594106"/>
              <a:gd name="connsiteY1" fmla="*/ 0 h 1594106"/>
              <a:gd name="connsiteX2" fmla="*/ 1594106 w 1594106"/>
              <a:gd name="connsiteY2" fmla="*/ 1594106 h 1594106"/>
            </a:gdLst>
            <a:ahLst/>
            <a:cxnLst>
              <a:cxn ang="0">
                <a:pos x="connsiteX0" y="connsiteY0"/>
              </a:cxn>
              <a:cxn ang="0">
                <a:pos x="connsiteX1" y="connsiteY1"/>
              </a:cxn>
              <a:cxn ang="0">
                <a:pos x="connsiteX2" y="connsiteY2"/>
              </a:cxn>
            </a:cxnLst>
            <a:rect l="l" t="t" r="r" b="b"/>
            <a:pathLst>
              <a:path w="1594106" h="1594106">
                <a:moveTo>
                  <a:pt x="0" y="0"/>
                </a:moveTo>
                <a:lnTo>
                  <a:pt x="1594106" y="0"/>
                </a:lnTo>
                <a:lnTo>
                  <a:pt x="1594106" y="1594106"/>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0" name="Freeform: Shape 19">
            <a:extLst>
              <a:ext uri="{FF2B5EF4-FFF2-40B4-BE49-F238E27FC236}">
                <a16:creationId xmlns:a16="http://schemas.microsoft.com/office/drawing/2014/main" id="{B83CDA30-FB9B-4754-810E-214E704766CE}"/>
              </a:ext>
            </a:extLst>
          </p:cNvPr>
          <p:cNvSpPr/>
          <p:nvPr/>
        </p:nvSpPr>
        <p:spPr>
          <a:xfrm rot="2700000">
            <a:off x="231919" y="5856434"/>
            <a:ext cx="2118078" cy="1927046"/>
          </a:xfrm>
          <a:custGeom>
            <a:avLst/>
            <a:gdLst>
              <a:gd name="connsiteX0" fmla="*/ 0 w 2118078"/>
              <a:gd name="connsiteY0" fmla="*/ 0 h 1927046"/>
              <a:gd name="connsiteX1" fmla="*/ 2118078 w 2118078"/>
              <a:gd name="connsiteY1" fmla="*/ 0 h 1927046"/>
              <a:gd name="connsiteX2" fmla="*/ 191032 w 2118078"/>
              <a:gd name="connsiteY2" fmla="*/ 1927046 h 1927046"/>
              <a:gd name="connsiteX3" fmla="*/ 0 w 2118078"/>
              <a:gd name="connsiteY3" fmla="*/ 1736013 h 1927046"/>
            </a:gdLst>
            <a:ahLst/>
            <a:cxnLst>
              <a:cxn ang="0">
                <a:pos x="connsiteX0" y="connsiteY0"/>
              </a:cxn>
              <a:cxn ang="0">
                <a:pos x="connsiteX1" y="connsiteY1"/>
              </a:cxn>
              <a:cxn ang="0">
                <a:pos x="connsiteX2" y="connsiteY2"/>
              </a:cxn>
              <a:cxn ang="0">
                <a:pos x="connsiteX3" y="connsiteY3"/>
              </a:cxn>
            </a:cxnLst>
            <a:rect l="l" t="t" r="r" b="b"/>
            <a:pathLst>
              <a:path w="2118078" h="1927046">
                <a:moveTo>
                  <a:pt x="0" y="0"/>
                </a:moveTo>
                <a:lnTo>
                  <a:pt x="2118078" y="0"/>
                </a:lnTo>
                <a:lnTo>
                  <a:pt x="191032" y="1927046"/>
                </a:lnTo>
                <a:lnTo>
                  <a:pt x="0" y="1736013"/>
                </a:lnTo>
                <a:close/>
              </a:path>
            </a:pathLst>
          </a:custGeom>
          <a:solidFill>
            <a:srgbClr val="3AB6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3" name="Rectangle 12">
            <a:extLst>
              <a:ext uri="{FF2B5EF4-FFF2-40B4-BE49-F238E27FC236}">
                <a16:creationId xmlns:a16="http://schemas.microsoft.com/office/drawing/2014/main" id="{1DE9199F-ED98-45DD-A10F-4B9ED2A69243}"/>
              </a:ext>
            </a:extLst>
          </p:cNvPr>
          <p:cNvSpPr/>
          <p:nvPr/>
        </p:nvSpPr>
        <p:spPr>
          <a:xfrm rot="2700000">
            <a:off x="1839881" y="418913"/>
            <a:ext cx="2430728" cy="24307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36CAD410-F455-4079-A2BE-F053FBB309B9}"/>
              </a:ext>
            </a:extLst>
          </p:cNvPr>
          <p:cNvSpPr/>
          <p:nvPr/>
        </p:nvSpPr>
        <p:spPr>
          <a:xfrm rot="2700000">
            <a:off x="1839882" y="4077572"/>
            <a:ext cx="2430728" cy="243072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reeform: Shape 16">
            <a:extLst>
              <a:ext uri="{FF2B5EF4-FFF2-40B4-BE49-F238E27FC236}">
                <a16:creationId xmlns:a16="http://schemas.microsoft.com/office/drawing/2014/main" id="{D5909C77-2A58-45D9-B094-1C61F77A9431}"/>
              </a:ext>
            </a:extLst>
          </p:cNvPr>
          <p:cNvSpPr/>
          <p:nvPr/>
        </p:nvSpPr>
        <p:spPr>
          <a:xfrm rot="2700000">
            <a:off x="4730648" y="-343806"/>
            <a:ext cx="7605074" cy="7605074"/>
          </a:xfrm>
          <a:custGeom>
            <a:avLst/>
            <a:gdLst>
              <a:gd name="connsiteX0" fmla="*/ 0 w 7605074"/>
              <a:gd name="connsiteY0" fmla="*/ 5174345 h 7605074"/>
              <a:gd name="connsiteX1" fmla="*/ 5174345 w 7605074"/>
              <a:gd name="connsiteY1" fmla="*/ 0 h 7605074"/>
              <a:gd name="connsiteX2" fmla="*/ 7605074 w 7605074"/>
              <a:gd name="connsiteY2" fmla="*/ 2430729 h 7605074"/>
              <a:gd name="connsiteX3" fmla="*/ 2430729 w 7605074"/>
              <a:gd name="connsiteY3" fmla="*/ 7605073 h 7605074"/>
              <a:gd name="connsiteX4" fmla="*/ 2430729 w 7605074"/>
              <a:gd name="connsiteY4" fmla="*/ 7605074 h 7605074"/>
              <a:gd name="connsiteX5" fmla="*/ 1 w 7605074"/>
              <a:gd name="connsiteY5" fmla="*/ 7605074 h 7605074"/>
              <a:gd name="connsiteX6" fmla="*/ 1 w 7605074"/>
              <a:gd name="connsiteY6" fmla="*/ 5174346 h 7605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05074" h="7605074">
                <a:moveTo>
                  <a:pt x="0" y="5174345"/>
                </a:moveTo>
                <a:lnTo>
                  <a:pt x="5174345" y="0"/>
                </a:lnTo>
                <a:lnTo>
                  <a:pt x="7605074" y="2430729"/>
                </a:lnTo>
                <a:lnTo>
                  <a:pt x="2430729" y="7605073"/>
                </a:lnTo>
                <a:lnTo>
                  <a:pt x="2430729" y="7605074"/>
                </a:lnTo>
                <a:lnTo>
                  <a:pt x="1" y="7605074"/>
                </a:lnTo>
                <a:lnTo>
                  <a:pt x="1" y="5174346"/>
                </a:lnTo>
                <a:close/>
              </a:path>
            </a:pathLst>
          </a:custGeom>
          <a:solidFill>
            <a:srgbClr val="3AB6D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7" name="Title 1">
            <a:extLst>
              <a:ext uri="{FF2B5EF4-FFF2-40B4-BE49-F238E27FC236}">
                <a16:creationId xmlns:a16="http://schemas.microsoft.com/office/drawing/2014/main" id="{774845F1-BD4B-4514-9090-3301FBE2AAE3}"/>
              </a:ext>
            </a:extLst>
          </p:cNvPr>
          <p:cNvSpPr txBox="1">
            <a:spLocks/>
          </p:cNvSpPr>
          <p:nvPr/>
        </p:nvSpPr>
        <p:spPr>
          <a:xfrm>
            <a:off x="5660547" y="3009719"/>
            <a:ext cx="4745049" cy="898024"/>
          </a:xfrm>
          <a:prstGeom prst="rect">
            <a:avLst/>
          </a:prstGeom>
        </p:spPr>
        <p:txBody>
          <a:bodyPr vert="horz"/>
          <a:lstStyle>
            <a:lvl1pPr algn="l" defTabSz="914400" rtl="0" eaLnBrk="1" latinLnBrk="0" hangingPunct="1">
              <a:lnSpc>
                <a:spcPct val="90000"/>
              </a:lnSpc>
              <a:spcBef>
                <a:spcPct val="0"/>
              </a:spcBef>
              <a:buNone/>
              <a:defRPr sz="3200" b="1" kern="1200">
                <a:solidFill>
                  <a:schemeClr val="tx1">
                    <a:lumMod val="65000"/>
                    <a:lumOff val="35000"/>
                  </a:schemeClr>
                </a:solidFill>
                <a:latin typeface="Arial" panose="020B0604020202020204" pitchFamily="34" charset="0"/>
                <a:ea typeface="+mj-ea"/>
                <a:cs typeface="Arial" panose="020B0604020202020204" pitchFamily="34" charset="0"/>
              </a:defRPr>
            </a:lvl1pPr>
          </a:lstStyle>
          <a:p>
            <a:pPr algn="ctr"/>
            <a:r>
              <a:rPr lang="en-IN" sz="6000" dirty="0">
                <a:solidFill>
                  <a:schemeClr val="bg1"/>
                </a:solidFill>
              </a:rPr>
              <a:t>THANK YOU</a:t>
            </a:r>
          </a:p>
        </p:txBody>
      </p:sp>
    </p:spTree>
    <p:extLst>
      <p:ext uri="{BB962C8B-B14F-4D97-AF65-F5344CB8AC3E}">
        <p14:creationId xmlns:p14="http://schemas.microsoft.com/office/powerpoint/2010/main" val="2345271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505" y="-185569"/>
            <a:ext cx="8229600" cy="1143000"/>
          </a:xfrm>
        </p:spPr>
        <p:txBody>
          <a:bodyPr>
            <a:normAutofit/>
          </a:bodyPr>
          <a:lstStyle/>
          <a:p>
            <a:r>
              <a:rPr lang="en-US" sz="3600" b="1" dirty="0">
                <a:latin typeface="Arial" panose="020B0604020202020204" pitchFamily="34" charset="0"/>
                <a:cs typeface="Arial" panose="020B0604020202020204" pitchFamily="34" charset="0"/>
              </a:rPr>
              <a:t>Aim</a:t>
            </a:r>
          </a:p>
        </p:txBody>
      </p:sp>
      <p:sp>
        <p:nvSpPr>
          <p:cNvPr id="3" name="TextBox 2"/>
          <p:cNvSpPr txBox="1"/>
          <p:nvPr/>
        </p:nvSpPr>
        <p:spPr>
          <a:xfrm>
            <a:off x="102199" y="1757083"/>
            <a:ext cx="11989398" cy="2677656"/>
          </a:xfrm>
          <a:prstGeom prst="rect">
            <a:avLst/>
          </a:prstGeom>
          <a:noFill/>
          <a:ln>
            <a:solidFill>
              <a:schemeClr val="tx1"/>
            </a:solidFill>
          </a:ln>
        </p:spPr>
        <p:txBody>
          <a:bodyPr wrap="square" rtlCol="0">
            <a:spAutoFit/>
          </a:bodyPr>
          <a:lstStyle/>
          <a:p>
            <a:pPr marL="342900" indent="-342900" algn="just">
              <a:buFont typeface="Arial" panose="020B0604020202020204" pitchFamily="34" charset="0"/>
              <a:buChar char="•"/>
            </a:pPr>
            <a:r>
              <a:rPr lang="en-US" sz="2800" b="1" dirty="0">
                <a:latin typeface="Arial"/>
                <a:cs typeface="Arial"/>
              </a:rPr>
              <a:t>To understand and manipulate introductory features and functions to program in MATLAB.</a:t>
            </a:r>
          </a:p>
          <a:p>
            <a:pPr marL="342900" indent="-342900" algn="just">
              <a:buFont typeface="Arial" panose="020B0604020202020204" pitchFamily="34" charset="0"/>
              <a:buChar char="•"/>
            </a:pPr>
            <a:endParaRPr lang="en-US" sz="2800" b="1" dirty="0">
              <a:latin typeface="Arial"/>
              <a:cs typeface="Arial"/>
            </a:endParaRPr>
          </a:p>
          <a:p>
            <a:pPr marL="342900" indent="-342900" algn="just">
              <a:buFont typeface="Arial" panose="020B0604020202020204" pitchFamily="34" charset="0"/>
              <a:buChar char="•"/>
            </a:pPr>
            <a:endParaRPr lang="en-US" sz="2800" b="1" dirty="0">
              <a:latin typeface="Arial"/>
              <a:cs typeface="Arial"/>
            </a:endParaRPr>
          </a:p>
          <a:p>
            <a:pPr marL="342900" indent="-342900" algn="just">
              <a:buFont typeface="Arial" panose="020B0604020202020204" pitchFamily="34" charset="0"/>
              <a:buChar char="•"/>
            </a:pPr>
            <a:r>
              <a:rPr lang="en-US" sz="2800" b="1" dirty="0">
                <a:latin typeface="Arial"/>
                <a:cs typeface="Arial"/>
              </a:rPr>
              <a:t>Simulating a Simple Neuron Model Using the Leaky Integrate-and-Fire Model (LIF)</a:t>
            </a:r>
          </a:p>
        </p:txBody>
      </p:sp>
      <p:sp>
        <p:nvSpPr>
          <p:cNvPr id="4" name="Slide Number Placeholder 3">
            <a:extLst>
              <a:ext uri="{FF2B5EF4-FFF2-40B4-BE49-F238E27FC236}">
                <a16:creationId xmlns:a16="http://schemas.microsoft.com/office/drawing/2014/main" id="{5E807048-00AF-7DE0-075F-A6B35DA55226}"/>
              </a:ext>
            </a:extLst>
          </p:cNvPr>
          <p:cNvSpPr>
            <a:spLocks noGrp="1"/>
          </p:cNvSpPr>
          <p:nvPr>
            <p:ph type="sldNum" sz="quarter" idx="12"/>
          </p:nvPr>
        </p:nvSpPr>
        <p:spPr/>
        <p:txBody>
          <a:bodyPr/>
          <a:lstStyle/>
          <a:p>
            <a:fld id="{E029D773-1844-45BA-A9DB-F13B8AB92FDE}" type="slidenum">
              <a:rPr lang="en-US" smtClean="0"/>
              <a:t>2</a:t>
            </a:fld>
            <a:endParaRPr lang="en-US"/>
          </a:p>
        </p:txBody>
      </p:sp>
    </p:spTree>
    <p:extLst>
      <p:ext uri="{BB962C8B-B14F-4D97-AF65-F5344CB8AC3E}">
        <p14:creationId xmlns:p14="http://schemas.microsoft.com/office/powerpoint/2010/main" val="244728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DE426-BBCB-C00F-8061-0A2F7E4BBB43}"/>
              </a:ext>
            </a:extLst>
          </p:cNvPr>
          <p:cNvSpPr>
            <a:spLocks noGrp="1"/>
          </p:cNvSpPr>
          <p:nvPr>
            <p:ph type="title"/>
          </p:nvPr>
        </p:nvSpPr>
        <p:spPr>
          <a:xfrm>
            <a:off x="74407" y="18255"/>
            <a:ext cx="10515600" cy="1325563"/>
          </a:xfrm>
        </p:spPr>
        <p:txBody>
          <a:bodyPr/>
          <a:lstStyle/>
          <a:p>
            <a:r>
              <a:rPr lang="en-US" b="1" dirty="0">
                <a:latin typeface="Arial" panose="020B0604020202020204" pitchFamily="34" charset="0"/>
                <a:cs typeface="Arial" panose="020B0604020202020204" pitchFamily="34" charset="0"/>
              </a:rPr>
              <a:t>What is MATLAB?</a:t>
            </a:r>
          </a:p>
        </p:txBody>
      </p:sp>
      <p:sp>
        <p:nvSpPr>
          <p:cNvPr id="3" name="Content Placeholder 2">
            <a:extLst>
              <a:ext uri="{FF2B5EF4-FFF2-40B4-BE49-F238E27FC236}">
                <a16:creationId xmlns:a16="http://schemas.microsoft.com/office/drawing/2014/main" id="{53A58542-177A-89AA-DBB6-6AFE950E90D7}"/>
              </a:ext>
            </a:extLst>
          </p:cNvPr>
          <p:cNvSpPr>
            <a:spLocks noGrp="1"/>
          </p:cNvSpPr>
          <p:nvPr>
            <p:ph idx="1"/>
          </p:nvPr>
        </p:nvSpPr>
        <p:spPr>
          <a:xfrm>
            <a:off x="74407" y="1470623"/>
            <a:ext cx="12027946" cy="4351338"/>
          </a:xfrm>
        </p:spPr>
        <p:txBody>
          <a:bodyPr>
            <a:normAutofit/>
          </a:bodyPr>
          <a:lstStyle/>
          <a:p>
            <a:pPr marL="285750" indent="-285750" algn="just">
              <a:buFont typeface="Arial"/>
              <a:buChar char="•"/>
            </a:pPr>
            <a:r>
              <a:rPr lang="en-US" dirty="0">
                <a:latin typeface="Arial"/>
                <a:cs typeface="Arial"/>
              </a:rPr>
              <a:t>MATrix </a:t>
            </a:r>
            <a:r>
              <a:rPr lang="en-US" dirty="0" err="1">
                <a:latin typeface="Arial"/>
                <a:cs typeface="Arial"/>
              </a:rPr>
              <a:t>LABoratory</a:t>
            </a:r>
            <a:r>
              <a:rPr lang="en-US" dirty="0">
                <a:latin typeface="Arial"/>
                <a:cs typeface="Arial"/>
              </a:rPr>
              <a:t> program (MATLAB), a high-level programming language and environment, initially written for scientists and engineers (in industry and academia) with interactive access to numerical computation libraries, and use matrix based techniques to solve problems without having to write programs in traditional languages e.g. C and Fortran. </a:t>
            </a:r>
          </a:p>
          <a:p>
            <a:pPr marL="285750" indent="-285750" algn="just">
              <a:buFont typeface="Arial"/>
              <a:buChar char="•"/>
            </a:pPr>
            <a:endParaRPr lang="en-US" dirty="0">
              <a:latin typeface="Arial"/>
              <a:cs typeface="Arial"/>
            </a:endParaRPr>
          </a:p>
          <a:p>
            <a:endParaRPr lang="en-US" dirty="0"/>
          </a:p>
        </p:txBody>
      </p:sp>
      <p:sp>
        <p:nvSpPr>
          <p:cNvPr id="4" name="Slide Number Placeholder 3">
            <a:extLst>
              <a:ext uri="{FF2B5EF4-FFF2-40B4-BE49-F238E27FC236}">
                <a16:creationId xmlns:a16="http://schemas.microsoft.com/office/drawing/2014/main" id="{515116D4-0079-259A-DB08-6EBB88A6A958}"/>
              </a:ext>
            </a:extLst>
          </p:cNvPr>
          <p:cNvSpPr>
            <a:spLocks noGrp="1"/>
          </p:cNvSpPr>
          <p:nvPr>
            <p:ph type="sldNum" sz="quarter" idx="12"/>
          </p:nvPr>
        </p:nvSpPr>
        <p:spPr/>
        <p:txBody>
          <a:bodyPr/>
          <a:lstStyle/>
          <a:p>
            <a:fld id="{E029D773-1844-45BA-A9DB-F13B8AB92FDE}" type="slidenum">
              <a:rPr lang="en-US" smtClean="0"/>
              <a:t>3</a:t>
            </a:fld>
            <a:endParaRPr lang="en-US"/>
          </a:p>
        </p:txBody>
      </p:sp>
    </p:spTree>
    <p:extLst>
      <p:ext uri="{BB962C8B-B14F-4D97-AF65-F5344CB8AC3E}">
        <p14:creationId xmlns:p14="http://schemas.microsoft.com/office/powerpoint/2010/main" val="153738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A1430-1D71-6D19-9549-6CBD107FB809}"/>
              </a:ext>
            </a:extLst>
          </p:cNvPr>
          <p:cNvSpPr>
            <a:spLocks noGrp="1"/>
          </p:cNvSpPr>
          <p:nvPr>
            <p:ph type="title"/>
          </p:nvPr>
        </p:nvSpPr>
        <p:spPr>
          <a:xfrm>
            <a:off x="279017" y="-97454"/>
            <a:ext cx="10515600" cy="1325563"/>
          </a:xfrm>
        </p:spPr>
        <p:txBody>
          <a:bodyPr/>
          <a:lstStyle/>
          <a:p>
            <a:r>
              <a:rPr lang="en-US" b="1" dirty="0">
                <a:latin typeface="Arial" panose="020B0604020202020204" pitchFamily="34" charset="0"/>
                <a:cs typeface="Arial" panose="020B0604020202020204" pitchFamily="34" charset="0"/>
              </a:rPr>
              <a:t>MATLAB environment</a:t>
            </a:r>
          </a:p>
        </p:txBody>
      </p:sp>
      <p:pic>
        <p:nvPicPr>
          <p:cNvPr id="4" name="Content Placeholder 3">
            <a:extLst>
              <a:ext uri="{FF2B5EF4-FFF2-40B4-BE49-F238E27FC236}">
                <a16:creationId xmlns:a16="http://schemas.microsoft.com/office/drawing/2014/main" id="{5B3FA561-DEF3-79AA-76A9-501AB7228369}"/>
              </a:ext>
            </a:extLst>
          </p:cNvPr>
          <p:cNvPicPr>
            <a:picLocks noGrp="1" noChangeAspect="1"/>
          </p:cNvPicPr>
          <p:nvPr>
            <p:ph idx="1"/>
          </p:nvPr>
        </p:nvPicPr>
        <p:blipFill>
          <a:blip r:embed="rId2"/>
          <a:stretch>
            <a:fillRect/>
          </a:stretch>
        </p:blipFill>
        <p:spPr>
          <a:xfrm>
            <a:off x="1865089" y="1228109"/>
            <a:ext cx="7846201" cy="5533071"/>
          </a:xfrm>
          <a:prstGeom prst="rect">
            <a:avLst/>
          </a:prstGeom>
        </p:spPr>
      </p:pic>
      <p:sp>
        <p:nvSpPr>
          <p:cNvPr id="5" name="Slide Number Placeholder 4">
            <a:extLst>
              <a:ext uri="{FF2B5EF4-FFF2-40B4-BE49-F238E27FC236}">
                <a16:creationId xmlns:a16="http://schemas.microsoft.com/office/drawing/2014/main" id="{EB439E1A-D2DE-100D-4918-38E28D9FB4FC}"/>
              </a:ext>
            </a:extLst>
          </p:cNvPr>
          <p:cNvSpPr>
            <a:spLocks noGrp="1"/>
          </p:cNvSpPr>
          <p:nvPr>
            <p:ph type="sldNum" sz="quarter" idx="12"/>
          </p:nvPr>
        </p:nvSpPr>
        <p:spPr/>
        <p:txBody>
          <a:bodyPr/>
          <a:lstStyle/>
          <a:p>
            <a:fld id="{E029D773-1844-45BA-A9DB-F13B8AB92FDE}" type="slidenum">
              <a:rPr lang="en-US" smtClean="0"/>
              <a:t>4</a:t>
            </a:fld>
            <a:endParaRPr lang="en-US"/>
          </a:p>
        </p:txBody>
      </p:sp>
    </p:spTree>
    <p:extLst>
      <p:ext uri="{BB962C8B-B14F-4D97-AF65-F5344CB8AC3E}">
        <p14:creationId xmlns:p14="http://schemas.microsoft.com/office/powerpoint/2010/main" val="3249772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C1C9-9259-7B6A-8072-9E21C16B4C8F}"/>
              </a:ext>
            </a:extLst>
          </p:cNvPr>
          <p:cNvSpPr>
            <a:spLocks noGrp="1"/>
          </p:cNvSpPr>
          <p:nvPr>
            <p:ph type="title"/>
          </p:nvPr>
        </p:nvSpPr>
        <p:spPr>
          <a:xfrm>
            <a:off x="31376" y="241412"/>
            <a:ext cx="10515600" cy="1325563"/>
          </a:xfrm>
        </p:spPr>
        <p:txBody>
          <a:bodyPr/>
          <a:lstStyle/>
          <a:p>
            <a:r>
              <a:rPr lang="en-US" b="1" dirty="0">
                <a:latin typeface="Arial" panose="020B0604020202020204" pitchFamily="34" charset="0"/>
                <a:cs typeface="Arial" panose="020B0604020202020204" pitchFamily="34" charset="0"/>
              </a:rPr>
              <a:t>Advantages</a:t>
            </a:r>
            <a:endParaRPr lang="en-US"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227506D7-185F-CC44-B1A0-FDB260E91E34}"/>
              </a:ext>
            </a:extLst>
          </p:cNvPr>
          <p:cNvSpPr>
            <a:spLocks noGrp="1" noChangeArrowheads="1"/>
          </p:cNvSpPr>
          <p:nvPr>
            <p:ph idx="1"/>
          </p:nvPr>
        </p:nvSpPr>
        <p:spPr bwMode="auto">
          <a:xfrm>
            <a:off x="165847" y="1968289"/>
            <a:ext cx="1192036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400" b="0" i="0" u="none" strike="noStrike" cap="none" normalizeH="0" baseline="0" dirty="0">
                <a:ln>
                  <a:noFill/>
                </a:ln>
                <a:solidFill>
                  <a:schemeClr val="tx1"/>
                </a:solidFill>
                <a:effectLst/>
                <a:latin typeface="Arial" panose="020B0604020202020204" pitchFamily="34" charset="0"/>
              </a:rPr>
              <a:t>: Simplifies complex computations and tasks.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Extensive Mathematical Functions</a:t>
            </a:r>
            <a:r>
              <a:rPr kumimoji="0" lang="en-US" altLang="en-US" sz="2400" b="0" i="0" u="none" strike="noStrike" cap="none" normalizeH="0" baseline="0" dirty="0">
                <a:ln>
                  <a:noFill/>
                </a:ln>
                <a:solidFill>
                  <a:schemeClr val="tx1"/>
                </a:solidFill>
                <a:effectLst/>
                <a:latin typeface="Arial" panose="020B0604020202020204" pitchFamily="34" charset="0"/>
              </a:rPr>
              <a:t>: Supports a wide range of engineering and scientific applications.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Robust Visualization Capabilities</a:t>
            </a:r>
            <a:r>
              <a:rPr kumimoji="0" lang="en-US" altLang="en-US" sz="2400" b="0" i="0" u="none" strike="noStrike" cap="none" normalizeH="0" baseline="0" dirty="0">
                <a:ln>
                  <a:noFill/>
                </a:ln>
                <a:solidFill>
                  <a:schemeClr val="tx1"/>
                </a:solidFill>
                <a:effectLst/>
                <a:latin typeface="Arial" panose="020B0604020202020204" pitchFamily="34" charset="0"/>
              </a:rPr>
              <a:t>: Ideal for data analysis and presentation.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Versatile Usage</a:t>
            </a:r>
            <a:r>
              <a:rPr kumimoji="0" lang="en-US" altLang="en-US" sz="2400" b="0" i="0" u="none" strike="noStrike" cap="none" normalizeH="0" baseline="0" dirty="0">
                <a:ln>
                  <a:noFill/>
                </a:ln>
                <a:solidFill>
                  <a:schemeClr val="tx1"/>
                </a:solidFill>
                <a:effectLst/>
                <a:latin typeface="Arial" panose="020B0604020202020204" pitchFamily="34" charset="0"/>
              </a:rPr>
              <a:t>: Perfect for developing algorithms, analyzing data, and simulating complex systems.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Preferred by Engineers, Scientists, Researchers, and Educators</a:t>
            </a:r>
            <a:r>
              <a:rPr kumimoji="0" lang="en-US" altLang="en-US" sz="2400" b="0" i="0" u="none" strike="noStrike" cap="none" normalizeH="0" baseline="0" dirty="0">
                <a:ln>
                  <a:noFill/>
                </a:ln>
                <a:solidFill>
                  <a:schemeClr val="tx1"/>
                </a:solidFill>
                <a:effectLst/>
                <a:latin typeface="Arial" panose="020B0604020202020204" pitchFamily="34" charset="0"/>
              </a:rPr>
              <a:t>: A reliable tool for academic and professional use. </a:t>
            </a:r>
          </a:p>
        </p:txBody>
      </p:sp>
      <p:sp>
        <p:nvSpPr>
          <p:cNvPr id="5" name="Slide Number Placeholder 4">
            <a:extLst>
              <a:ext uri="{FF2B5EF4-FFF2-40B4-BE49-F238E27FC236}">
                <a16:creationId xmlns:a16="http://schemas.microsoft.com/office/drawing/2014/main" id="{4838669F-BF32-502B-874E-4ED62AFAB329}"/>
              </a:ext>
            </a:extLst>
          </p:cNvPr>
          <p:cNvSpPr>
            <a:spLocks noGrp="1"/>
          </p:cNvSpPr>
          <p:nvPr>
            <p:ph type="sldNum" sz="quarter" idx="12"/>
          </p:nvPr>
        </p:nvSpPr>
        <p:spPr/>
        <p:txBody>
          <a:bodyPr/>
          <a:lstStyle/>
          <a:p>
            <a:fld id="{E029D773-1844-45BA-A9DB-F13B8AB92FDE}" type="slidenum">
              <a:rPr lang="en-US" smtClean="0"/>
              <a:t>5</a:t>
            </a:fld>
            <a:endParaRPr lang="en-US"/>
          </a:p>
        </p:txBody>
      </p:sp>
    </p:spTree>
    <p:extLst>
      <p:ext uri="{BB962C8B-B14F-4D97-AF65-F5344CB8AC3E}">
        <p14:creationId xmlns:p14="http://schemas.microsoft.com/office/powerpoint/2010/main" val="175445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1B19-04B4-DFA0-14D5-BB7A9EC8A2EB}"/>
              </a:ext>
            </a:extLst>
          </p:cNvPr>
          <p:cNvSpPr>
            <a:spLocks noGrp="1"/>
          </p:cNvSpPr>
          <p:nvPr>
            <p:ph type="title"/>
          </p:nvPr>
        </p:nvSpPr>
        <p:spPr>
          <a:xfrm>
            <a:off x="20618" y="47775"/>
            <a:ext cx="10515600" cy="1325563"/>
          </a:xfrm>
        </p:spPr>
        <p:txBody>
          <a:bodyPr/>
          <a:lstStyle/>
          <a:p>
            <a:r>
              <a:rPr lang="en-US" b="1" dirty="0">
                <a:latin typeface="Arial" panose="020B0604020202020204" pitchFamily="34" charset="0"/>
                <a:cs typeface="Arial" panose="020B0604020202020204" pitchFamily="34" charset="0"/>
              </a:rPr>
              <a:t>Disadvantages</a:t>
            </a:r>
            <a:endParaRPr lang="en-US" dirty="0"/>
          </a:p>
        </p:txBody>
      </p:sp>
      <p:sp>
        <p:nvSpPr>
          <p:cNvPr id="3" name="Content Placeholder 2">
            <a:extLst>
              <a:ext uri="{FF2B5EF4-FFF2-40B4-BE49-F238E27FC236}">
                <a16:creationId xmlns:a16="http://schemas.microsoft.com/office/drawing/2014/main" id="{CFC3597A-DEAA-2968-E73D-A1EB16ADDC4F}"/>
              </a:ext>
            </a:extLst>
          </p:cNvPr>
          <p:cNvSpPr>
            <a:spLocks noGrp="1"/>
          </p:cNvSpPr>
          <p:nvPr>
            <p:ph idx="1"/>
          </p:nvPr>
        </p:nvSpPr>
        <p:spPr>
          <a:xfrm>
            <a:off x="4483" y="1825625"/>
            <a:ext cx="10515600" cy="4351338"/>
          </a:xfrm>
        </p:spPr>
        <p:txBody>
          <a:bodyPr/>
          <a:lstStyle/>
          <a:p>
            <a:pPr marL="285750" indent="-285750" algn="just">
              <a:buFont typeface="Arial"/>
              <a:buChar char="•"/>
            </a:pPr>
            <a:r>
              <a:rPr lang="en-US" dirty="0">
                <a:latin typeface="Arial"/>
                <a:cs typeface="Arial"/>
              </a:rPr>
              <a:t>Uses lots of memory and hard to use with slow computers</a:t>
            </a:r>
          </a:p>
          <a:p>
            <a:pPr marL="0" indent="0" algn="just">
              <a:buNone/>
            </a:pPr>
            <a:endParaRPr lang="en-US" dirty="0">
              <a:latin typeface="Arial"/>
              <a:cs typeface="Arial"/>
            </a:endParaRPr>
          </a:p>
          <a:p>
            <a:pPr marL="0" indent="0" algn="just">
              <a:buNone/>
            </a:pPr>
            <a:endParaRPr lang="en-US" dirty="0">
              <a:latin typeface="Arial"/>
              <a:cs typeface="Arial"/>
            </a:endParaRPr>
          </a:p>
          <a:p>
            <a:pPr marL="285750" indent="-285750" algn="just">
              <a:buFont typeface="Arial"/>
              <a:buChar char="•"/>
            </a:pPr>
            <a:r>
              <a:rPr lang="en-US" dirty="0">
                <a:latin typeface="Arial"/>
                <a:cs typeface="Arial"/>
              </a:rPr>
              <a:t>Expensive license </a:t>
            </a:r>
          </a:p>
          <a:p>
            <a:pPr marL="285750" indent="-285750" algn="just">
              <a:buFont typeface="Arial"/>
              <a:buChar char="•"/>
            </a:pPr>
            <a:endParaRPr lang="en-US" dirty="0">
              <a:latin typeface="Arial"/>
              <a:cs typeface="Arial"/>
            </a:endParaRPr>
          </a:p>
          <a:p>
            <a:endParaRPr lang="en-US" dirty="0"/>
          </a:p>
        </p:txBody>
      </p:sp>
      <p:sp>
        <p:nvSpPr>
          <p:cNvPr id="4" name="Slide Number Placeholder 3">
            <a:extLst>
              <a:ext uri="{FF2B5EF4-FFF2-40B4-BE49-F238E27FC236}">
                <a16:creationId xmlns:a16="http://schemas.microsoft.com/office/drawing/2014/main" id="{6A76106F-4757-3C96-6D5C-7D01DCAA9200}"/>
              </a:ext>
            </a:extLst>
          </p:cNvPr>
          <p:cNvSpPr>
            <a:spLocks noGrp="1"/>
          </p:cNvSpPr>
          <p:nvPr>
            <p:ph type="sldNum" sz="quarter" idx="12"/>
          </p:nvPr>
        </p:nvSpPr>
        <p:spPr/>
        <p:txBody>
          <a:bodyPr/>
          <a:lstStyle/>
          <a:p>
            <a:fld id="{E029D773-1844-45BA-A9DB-F13B8AB92FDE}" type="slidenum">
              <a:rPr lang="en-US" smtClean="0"/>
              <a:t>6</a:t>
            </a:fld>
            <a:endParaRPr lang="en-US"/>
          </a:p>
        </p:txBody>
      </p:sp>
    </p:spTree>
    <p:extLst>
      <p:ext uri="{BB962C8B-B14F-4D97-AF65-F5344CB8AC3E}">
        <p14:creationId xmlns:p14="http://schemas.microsoft.com/office/powerpoint/2010/main" val="2411992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BFFB763-1271-C96D-2A78-968398752C6F}"/>
              </a:ext>
            </a:extLst>
          </p:cNvPr>
          <p:cNvSpPr txBox="1"/>
          <p:nvPr/>
        </p:nvSpPr>
        <p:spPr>
          <a:xfrm>
            <a:off x="6770660" y="2844225"/>
            <a:ext cx="5256389" cy="584775"/>
          </a:xfrm>
          <a:prstGeom prst="rect">
            <a:avLst/>
          </a:prstGeom>
          <a:noFill/>
          <a:ln>
            <a:solidFill>
              <a:schemeClr val="tx1"/>
            </a:solidFill>
          </a:ln>
        </p:spPr>
        <p:txBody>
          <a:bodyPr wrap="square">
            <a:spAutoFit/>
          </a:bodyPr>
          <a:lstStyle/>
          <a:p>
            <a:r>
              <a:rPr lang="en-US" sz="3200" dirty="0">
                <a:latin typeface="Arial" panose="020B0604020202020204" pitchFamily="34" charset="0"/>
                <a:cs typeface="Arial" panose="020B0604020202020204" pitchFamily="34" charset="0"/>
              </a:rPr>
              <a:t>https://tinyurl.com/2yuuyxs2</a:t>
            </a:r>
          </a:p>
        </p:txBody>
      </p:sp>
      <p:sp>
        <p:nvSpPr>
          <p:cNvPr id="9" name="TextBox 8">
            <a:extLst>
              <a:ext uri="{FF2B5EF4-FFF2-40B4-BE49-F238E27FC236}">
                <a16:creationId xmlns:a16="http://schemas.microsoft.com/office/drawing/2014/main" id="{C35EBF7B-9D3F-CFE0-7D73-C43F3BB238F0}"/>
              </a:ext>
            </a:extLst>
          </p:cNvPr>
          <p:cNvSpPr txBox="1"/>
          <p:nvPr/>
        </p:nvSpPr>
        <p:spPr>
          <a:xfrm>
            <a:off x="3296435" y="8018"/>
            <a:ext cx="6137236" cy="861774"/>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Download the </a:t>
            </a:r>
            <a:r>
              <a:rPr lang="en-US" sz="3200" b="1" i="0" dirty="0">
                <a:solidFill>
                  <a:srgbClr val="212121"/>
                </a:solidFill>
                <a:effectLst/>
                <a:latin typeface="Helvetica" panose="020B0604020202020204" pitchFamily="34" charset="0"/>
              </a:rPr>
              <a:t>lab </a:t>
            </a:r>
            <a:r>
              <a:rPr lang="en-US" sz="3200" b="1" dirty="0">
                <a:solidFill>
                  <a:srgbClr val="212121"/>
                </a:solidFill>
                <a:latin typeface="Helvetica" panose="020B0604020202020204" pitchFamily="34" charset="0"/>
              </a:rPr>
              <a:t>t</a:t>
            </a:r>
            <a:r>
              <a:rPr lang="en-US" sz="3200" b="1" i="0" dirty="0">
                <a:solidFill>
                  <a:srgbClr val="212121"/>
                </a:solidFill>
                <a:effectLst/>
                <a:latin typeface="Helvetica" panose="020B0604020202020204" pitchFamily="34" charset="0"/>
              </a:rPr>
              <a:t>utorial file</a:t>
            </a:r>
          </a:p>
          <a:p>
            <a:endParaRPr lang="en-US" dirty="0"/>
          </a:p>
        </p:txBody>
      </p:sp>
      <p:sp>
        <p:nvSpPr>
          <p:cNvPr id="10" name="Slide Number Placeholder 9">
            <a:extLst>
              <a:ext uri="{FF2B5EF4-FFF2-40B4-BE49-F238E27FC236}">
                <a16:creationId xmlns:a16="http://schemas.microsoft.com/office/drawing/2014/main" id="{F11BD9D0-24AF-F670-D357-FFA851336E9C}"/>
              </a:ext>
            </a:extLst>
          </p:cNvPr>
          <p:cNvSpPr>
            <a:spLocks noGrp="1"/>
          </p:cNvSpPr>
          <p:nvPr>
            <p:ph type="sldNum" sz="quarter" idx="12"/>
          </p:nvPr>
        </p:nvSpPr>
        <p:spPr/>
        <p:txBody>
          <a:bodyPr/>
          <a:lstStyle/>
          <a:p>
            <a:fld id="{E029D773-1844-45BA-A9DB-F13B8AB92FDE}" type="slidenum">
              <a:rPr lang="en-US" smtClean="0"/>
              <a:t>7</a:t>
            </a:fld>
            <a:endParaRPr lang="en-US"/>
          </a:p>
        </p:txBody>
      </p:sp>
      <p:pic>
        <p:nvPicPr>
          <p:cNvPr id="3" name="Picture 2">
            <a:extLst>
              <a:ext uri="{FF2B5EF4-FFF2-40B4-BE49-F238E27FC236}">
                <a16:creationId xmlns:a16="http://schemas.microsoft.com/office/drawing/2014/main" id="{0BACEE2E-4D0C-8B9C-9055-72E1F8FA9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1430"/>
            <a:ext cx="6303981" cy="6303981"/>
          </a:xfrm>
          <a:prstGeom prst="rect">
            <a:avLst/>
          </a:prstGeom>
        </p:spPr>
      </p:pic>
    </p:spTree>
    <p:extLst>
      <p:ext uri="{BB962C8B-B14F-4D97-AF65-F5344CB8AC3E}">
        <p14:creationId xmlns:p14="http://schemas.microsoft.com/office/powerpoint/2010/main" val="2342298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ED730D-BFE6-CB13-1B6C-3CCAF80E14F3}"/>
              </a:ext>
            </a:extLst>
          </p:cNvPr>
          <p:cNvPicPr>
            <a:picLocks noChangeAspect="1"/>
          </p:cNvPicPr>
          <p:nvPr/>
        </p:nvPicPr>
        <p:blipFill>
          <a:blip r:embed="rId2"/>
          <a:stretch>
            <a:fillRect/>
          </a:stretch>
        </p:blipFill>
        <p:spPr>
          <a:xfrm>
            <a:off x="0" y="213710"/>
            <a:ext cx="12192000" cy="5257994"/>
          </a:xfrm>
          <a:prstGeom prst="rect">
            <a:avLst/>
          </a:prstGeom>
        </p:spPr>
      </p:pic>
      <p:sp>
        <p:nvSpPr>
          <p:cNvPr id="7" name="TextBox 6">
            <a:extLst>
              <a:ext uri="{FF2B5EF4-FFF2-40B4-BE49-F238E27FC236}">
                <a16:creationId xmlns:a16="http://schemas.microsoft.com/office/drawing/2014/main" id="{2768BBA0-E576-BA77-CB94-A43BCA8E9B95}"/>
              </a:ext>
            </a:extLst>
          </p:cNvPr>
          <p:cNvSpPr txBox="1"/>
          <p:nvPr/>
        </p:nvSpPr>
        <p:spPr>
          <a:xfrm>
            <a:off x="3623982" y="5922988"/>
            <a:ext cx="6096896" cy="369332"/>
          </a:xfrm>
          <a:prstGeom prst="rect">
            <a:avLst/>
          </a:prstGeom>
          <a:noFill/>
        </p:spPr>
        <p:txBody>
          <a:bodyPr wrap="square">
            <a:spAutoFit/>
          </a:bodyPr>
          <a:lstStyle/>
          <a:p>
            <a:r>
              <a:rPr lang="en-US" dirty="0"/>
              <a:t>https://compneuro.neuromatch.io/</a:t>
            </a:r>
          </a:p>
        </p:txBody>
      </p:sp>
      <p:sp>
        <p:nvSpPr>
          <p:cNvPr id="8" name="Slide Number Placeholder 7">
            <a:extLst>
              <a:ext uri="{FF2B5EF4-FFF2-40B4-BE49-F238E27FC236}">
                <a16:creationId xmlns:a16="http://schemas.microsoft.com/office/drawing/2014/main" id="{F17039D3-FF96-A337-05EF-80F0A75A889B}"/>
              </a:ext>
            </a:extLst>
          </p:cNvPr>
          <p:cNvSpPr>
            <a:spLocks noGrp="1"/>
          </p:cNvSpPr>
          <p:nvPr>
            <p:ph type="sldNum" sz="quarter" idx="12"/>
          </p:nvPr>
        </p:nvSpPr>
        <p:spPr/>
        <p:txBody>
          <a:bodyPr/>
          <a:lstStyle/>
          <a:p>
            <a:fld id="{E029D773-1844-45BA-A9DB-F13B8AB92FDE}" type="slidenum">
              <a:rPr lang="en-US" smtClean="0"/>
              <a:t>8</a:t>
            </a:fld>
            <a:endParaRPr lang="en-US"/>
          </a:p>
        </p:txBody>
      </p:sp>
    </p:spTree>
    <p:extLst>
      <p:ext uri="{BB962C8B-B14F-4D97-AF65-F5344CB8AC3E}">
        <p14:creationId xmlns:p14="http://schemas.microsoft.com/office/powerpoint/2010/main" val="364273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DE07ED8-28D4-00B7-9A93-4DCE8674A229}"/>
              </a:ext>
            </a:extLst>
          </p:cNvPr>
          <p:cNvPicPr>
            <a:picLocks noChangeAspect="1"/>
          </p:cNvPicPr>
          <p:nvPr/>
        </p:nvPicPr>
        <p:blipFill>
          <a:blip r:embed="rId2"/>
          <a:stretch>
            <a:fillRect/>
          </a:stretch>
        </p:blipFill>
        <p:spPr>
          <a:xfrm>
            <a:off x="0" y="-64668"/>
            <a:ext cx="12192000" cy="5556567"/>
          </a:xfrm>
          <a:prstGeom prst="rect">
            <a:avLst/>
          </a:prstGeom>
        </p:spPr>
      </p:pic>
      <p:sp>
        <p:nvSpPr>
          <p:cNvPr id="12" name="TextBox 11">
            <a:extLst>
              <a:ext uri="{FF2B5EF4-FFF2-40B4-BE49-F238E27FC236}">
                <a16:creationId xmlns:a16="http://schemas.microsoft.com/office/drawing/2014/main" id="{131D3597-7E9E-0892-1AB5-CA8A457FF9AA}"/>
              </a:ext>
            </a:extLst>
          </p:cNvPr>
          <p:cNvSpPr txBox="1"/>
          <p:nvPr/>
        </p:nvSpPr>
        <p:spPr>
          <a:xfrm>
            <a:off x="3243431" y="5760720"/>
            <a:ext cx="4243892" cy="369332"/>
          </a:xfrm>
          <a:prstGeom prst="rect">
            <a:avLst/>
          </a:prstGeom>
          <a:noFill/>
        </p:spPr>
        <p:txBody>
          <a:bodyPr wrap="square" rtlCol="0">
            <a:spAutoFit/>
          </a:bodyPr>
          <a:lstStyle/>
          <a:p>
            <a:r>
              <a:rPr lang="en-US" dirty="0"/>
              <a:t>https://compneuro.neuromatch.io/</a:t>
            </a:r>
          </a:p>
        </p:txBody>
      </p:sp>
      <p:sp>
        <p:nvSpPr>
          <p:cNvPr id="13" name="Slide Number Placeholder 12">
            <a:extLst>
              <a:ext uri="{FF2B5EF4-FFF2-40B4-BE49-F238E27FC236}">
                <a16:creationId xmlns:a16="http://schemas.microsoft.com/office/drawing/2014/main" id="{96BB8C30-EB3E-5EE1-36B4-3DD35BDF3DA5}"/>
              </a:ext>
            </a:extLst>
          </p:cNvPr>
          <p:cNvSpPr>
            <a:spLocks noGrp="1"/>
          </p:cNvSpPr>
          <p:nvPr>
            <p:ph type="sldNum" sz="quarter" idx="12"/>
          </p:nvPr>
        </p:nvSpPr>
        <p:spPr/>
        <p:txBody>
          <a:bodyPr/>
          <a:lstStyle/>
          <a:p>
            <a:fld id="{E029D773-1844-45BA-A9DB-F13B8AB92FDE}" type="slidenum">
              <a:rPr lang="en-US" smtClean="0"/>
              <a:t>9</a:t>
            </a:fld>
            <a:endParaRPr lang="en-US"/>
          </a:p>
        </p:txBody>
      </p:sp>
    </p:spTree>
    <p:extLst>
      <p:ext uri="{BB962C8B-B14F-4D97-AF65-F5344CB8AC3E}">
        <p14:creationId xmlns:p14="http://schemas.microsoft.com/office/powerpoint/2010/main" val="2991262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389</Words>
  <Application>Microsoft Office PowerPoint</Application>
  <PresentationFormat>Widescreen</PresentationFormat>
  <Paragraphs>57</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vt:lpstr>
      <vt:lpstr>Helvetica</vt:lpstr>
      <vt:lpstr>Menlo</vt:lpstr>
      <vt:lpstr>Office Theme</vt:lpstr>
      <vt:lpstr>Introduction to MATLAB</vt:lpstr>
      <vt:lpstr>Aim</vt:lpstr>
      <vt:lpstr>What is MATLAB?</vt:lpstr>
      <vt:lpstr>MATLAB environment</vt:lpstr>
      <vt:lpstr>Advantages</vt:lpstr>
      <vt:lpstr>Disadvantages</vt:lpstr>
      <vt:lpstr>PowerPoint Presentation</vt:lpstr>
      <vt:lpstr>PowerPoint Presentation</vt:lpstr>
      <vt:lpstr>PowerPoint Presentation</vt:lpstr>
      <vt:lpstr>Exercise (Write a MATLAB code for simulation of LIF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Amin Azimi</dc:creator>
  <cp:lastModifiedBy>Amin Azimi</cp:lastModifiedBy>
  <cp:revision>22</cp:revision>
  <dcterms:created xsi:type="dcterms:W3CDTF">2024-08-24T14:51:07Z</dcterms:created>
  <dcterms:modified xsi:type="dcterms:W3CDTF">2024-08-25T16:16:20Z</dcterms:modified>
</cp:coreProperties>
</file>