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0" r:id="rId2"/>
    <p:sldId id="346" r:id="rId3"/>
    <p:sldId id="489" r:id="rId4"/>
    <p:sldId id="490" r:id="rId5"/>
    <p:sldId id="491" r:id="rId6"/>
    <p:sldId id="49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6237DC-271C-C0AB-98EC-806B78AEDDCB}" name="Dora, Shirin" initials="DS" userId="S::s.dora@ulster.ac.uk::6d8ffc3b-3e20-429c-ba03-b457c2936f8d" providerId="AD"/>
  <p188:author id="{2BDFB9FE-DE3B-16CA-5111-BE440FB222D7}" name="Senhui Qiu" initials="SQ" userId="Senhui Qiu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EF935B"/>
    <a:srgbClr val="B52D4D"/>
    <a:srgbClr val="0F02BE"/>
    <a:srgbClr val="BC5610"/>
    <a:srgbClr val="E48C0A"/>
    <a:srgbClr val="E26714"/>
    <a:srgbClr val="964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226" autoAdjust="0"/>
  </p:normalViewPr>
  <p:slideViewPr>
    <p:cSldViewPr snapToGrid="0">
      <p:cViewPr varScale="1">
        <p:scale>
          <a:sx n="114" d="100"/>
          <a:sy n="114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6AE47-B15F-4AB9-9E18-5883B53DA7E0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B55A0-921F-47B8-9A3C-4F3C0415E3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7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B55A0-921F-47B8-9A3C-4F3C0415E30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03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B55A0-921F-47B8-9A3C-4F3C0415E30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757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B55A0-921F-47B8-9A3C-4F3C0415E30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175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B55A0-921F-47B8-9A3C-4F3C0415E30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42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B55A0-921F-47B8-9A3C-4F3C0415E30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049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B55A0-921F-47B8-9A3C-4F3C0415E30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17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03CAC-B5A9-4590-B17F-2AA8C1CA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4919-E4EC-4106-A4F0-59A21DFFB3C1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3B6E-A433-43E4-80CB-40B5B7B3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98BA8-05F4-4DE0-8B7B-4093F23F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F56F485-7A3B-47B1-B42A-1D128ED05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9" y="-47211"/>
            <a:ext cx="1716349" cy="120250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7D66C1-6AF6-4B26-B7F4-62DDAAB8D54C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322317"/>
            <a:ext cx="12192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DFC0E9-64AB-4928-8613-4A13D413C068}"/>
              </a:ext>
            </a:extLst>
          </p:cNvPr>
          <p:cNvCxnSpPr>
            <a:cxnSpLocks/>
          </p:cNvCxnSpPr>
          <p:nvPr userDrawn="1"/>
        </p:nvCxnSpPr>
        <p:spPr>
          <a:xfrm flipV="1">
            <a:off x="-2959" y="1148112"/>
            <a:ext cx="1219200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16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74A5-3009-4C05-BB0D-B99D00F7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1E325-7583-45FE-9D37-1F75E2234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9DA7C-8CCF-4962-A764-CD8E3798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4919-E4EC-4106-A4F0-59A21DFFB3C1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65F7B-847B-4166-9354-49B98C03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C573E-9948-4E9F-BC75-C0966E31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22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F62CA-ECC1-4FA4-8AAB-45100CD13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69BC9-3BB0-423C-A4B2-F8F8B311E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4631-4F2B-4A45-86E0-B169BABA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4919-E4EC-4106-A4F0-59A21DFFB3C1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27F70-63C4-4BC0-827D-8617CF67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0BF0E-5068-4ACD-81E0-5E20051A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086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no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93E501-CA36-4FB7-8AF6-28FBA244AC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3FAD2-B40C-C54C-803F-998CCC5D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7191F-8C38-AF48-8E3C-1D86AD82874A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B8E39-5A90-2348-A545-F736D2D5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FB88B-56F7-BC40-A4B0-6B41963A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B147-1C8A-A447-BBAC-D422CEF64D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83B79A4-9450-467A-9718-AC3A23FAE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152273"/>
            <a:ext cx="7494003" cy="772528"/>
          </a:xfrm>
        </p:spPr>
        <p:txBody>
          <a:bodyPr anchor="b"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DBD0D-C2F1-1646-B1BF-EE5C3D4B1A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750" y="495027"/>
            <a:ext cx="2160000" cy="118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C145-1496-4FE2-98B1-23E46580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8AFC-FC19-45AA-BA60-AEE566F3B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8D3DC-BAB6-43B4-8795-A9ED9DAD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4919-E4EC-4106-A4F0-59A21DFFB3C1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7E3A-5826-4BD4-8810-39943A20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7A9FF-31D3-4083-8C03-B750E6D5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46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FB76-8326-4132-9AAC-2476D6394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D4186-7173-4290-8D20-FDA855B01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AB24B-939B-4950-BA90-47A55126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4919-E4EC-4106-A4F0-59A21DFFB3C1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431C3-8603-4383-8412-0B710495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5C5EE-DD87-493B-8BFB-1FA52DD1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64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9789-C2C5-4F74-8334-D9E8122C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4C9B-D5C5-4A44-8A24-FCFEB0C55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BCAFA-98B9-43A4-9D05-1EBD26375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90A24-DE60-4FF4-B786-C64BA0FA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4919-E4EC-4106-A4F0-59A21DFFB3C1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8D899-60F3-49EF-B6F6-C718CA63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43058-D53C-429E-9993-07677BEE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15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0ECD-F3BB-481C-9589-50B7781F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158F3-87BB-4D29-AA5F-D90044EE1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5F393-06D4-457F-867D-C5898863D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3D537-87E0-495E-BA4D-2F05D52BB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62E1D-904A-4D70-A5A7-E7366E3D3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9381F-43EE-4B66-91F8-852242B8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4919-E4EC-4106-A4F0-59A21DFFB3C1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A9B7F-4E8C-4B83-926E-5D94EC46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01B72-AF54-41BB-BEF9-38199219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25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ED69-D64B-4281-B070-7E1049F1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F997D-19FF-4E01-8AF6-7B3C975C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4919-E4EC-4106-A4F0-59A21DFFB3C1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1713A-3EA3-4B4F-AF3A-0E2929C0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CC0BA-3993-40C6-886C-667C1218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38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A4494-1E53-47B9-8A08-644D9C8D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4919-E4EC-4106-A4F0-59A21DFFB3C1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98D78-6D18-4754-A13F-5FF58847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E97D9-0BB6-4DC1-B02C-736FD006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53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C49D-FEBE-4527-A81A-F6DAA9CD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D144-2DDE-4E84-9398-43C6A63D9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E097E-6730-4B01-B5AE-46235E276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8EF44-3D94-45B0-B626-0D49D27A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4919-E4EC-4106-A4F0-59A21DFFB3C1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0DB72-9F24-4707-8532-78042750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229B2-FD3A-4B4B-B476-E2168D14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65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D89A-1B51-4272-80C4-8C57A7FC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13DA4-0323-4F67-92B2-576C792E7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591D3-2D38-4D3C-B80B-3DBBFC47C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25C04-9F56-4B18-AFE4-D314CEF5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4919-E4EC-4106-A4F0-59A21DFFB3C1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8DE2C-DB95-4C65-82ED-AFE67D27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25C4F-939C-4C86-A0E5-20EE62FF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68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1F3E6-841E-434E-8B85-EF5FCDBC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788A6-89A0-4BDE-9BE3-77B0E551E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2A51F-31AA-4CBF-9BEB-10E51FF8E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4919-E4EC-4106-A4F0-59A21DFFB3C1}" type="datetimeFigureOut">
              <a:rPr lang="en-GB" smtClean="0"/>
              <a:t>29/10/2023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4D8C1-140E-4CBA-96E3-F3DF7C3F8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6DE0E-5478-45AA-8DB1-28953BCE5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87D8-5019-41A5-BA3B-3222054EB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59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2DEE-7B14-4FDD-B321-6282E359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65" y="5169469"/>
            <a:ext cx="9065342" cy="7725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sz="2000" b="0" dirty="0"/>
              <a:t>Senhui Qiu, PhD Researcher</a:t>
            </a:r>
            <a:br>
              <a:rPr lang="en-US" sz="2000" b="0" dirty="0"/>
            </a:br>
            <a:r>
              <a:rPr lang="en-US" sz="2000" b="0" dirty="0"/>
              <a:t>Intelligent Systems Research Centre,</a:t>
            </a:r>
            <a:br>
              <a:rPr lang="en-US" sz="2000" b="0" dirty="0"/>
            </a:br>
            <a:r>
              <a:rPr lang="en-US" sz="2000" b="0" dirty="0"/>
              <a:t>School of Computing, Engineering &amp; Intelligent Systems</a:t>
            </a:r>
            <a:br>
              <a:rPr lang="en-US" sz="2000" b="0" dirty="0"/>
            </a:br>
            <a:r>
              <a:rPr lang="en-US" sz="2000" b="0" dirty="0"/>
              <a:t>Ulster University, Magee, Derry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2D00B6-E722-476F-B6A8-65382E2F56D2}"/>
              </a:ext>
            </a:extLst>
          </p:cNvPr>
          <p:cNvSpPr txBox="1">
            <a:spLocks/>
          </p:cNvSpPr>
          <p:nvPr/>
        </p:nvSpPr>
        <p:spPr>
          <a:xfrm>
            <a:off x="3645238" y="2217796"/>
            <a:ext cx="4901523" cy="7725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b="1" dirty="0">
                <a:effectLst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Continual Learning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38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F18EAA2-EAB2-41CE-9D66-34B38F13A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C498292B-5DE4-4BFB-A3D8-BF64ED2B9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DF74A-542B-4176-B5D2-034C88F01460}"/>
              </a:ext>
            </a:extLst>
          </p:cNvPr>
          <p:cNvSpPr txBox="1"/>
          <p:nvPr/>
        </p:nvSpPr>
        <p:spPr>
          <a:xfrm>
            <a:off x="4974750" y="408552"/>
            <a:ext cx="268335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 b="1">
                <a:cs typeface="Times New Roman" panose="02020603050405020304" pitchFamily="18" charset="0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01AD1-81E7-4F3A-AC9E-35CE2BD6D5EC}"/>
              </a:ext>
            </a:extLst>
          </p:cNvPr>
          <p:cNvSpPr txBox="1"/>
          <p:nvPr/>
        </p:nvSpPr>
        <p:spPr>
          <a:xfrm>
            <a:off x="-11055" y="1132726"/>
            <a:ext cx="12192000" cy="1512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The world is not stationary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Animal species can learn continually throughout their lifetime.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Current machine learning (ML) models cannot learn continually by using the same model.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B7A3EC-38EC-4200-4121-E4CB8F669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531" y="3113045"/>
            <a:ext cx="3363569" cy="23668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3B50CB-1A6F-8B09-A04C-2E4EFD4DC37D}"/>
              </a:ext>
            </a:extLst>
          </p:cNvPr>
          <p:cNvSpPr txBox="1"/>
          <p:nvPr/>
        </p:nvSpPr>
        <p:spPr>
          <a:xfrm>
            <a:off x="4583827" y="5778614"/>
            <a:ext cx="3074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Current static ML method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03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F18EAA2-EAB2-41CE-9D66-34B38F13A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C498292B-5DE4-4BFB-A3D8-BF64ED2B9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DF74A-542B-4176-B5D2-034C88F01460}"/>
              </a:ext>
            </a:extLst>
          </p:cNvPr>
          <p:cNvSpPr txBox="1"/>
          <p:nvPr/>
        </p:nvSpPr>
        <p:spPr>
          <a:xfrm>
            <a:off x="5097224" y="378032"/>
            <a:ext cx="2690415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 b="1">
                <a:cs typeface="Times New Roman" panose="02020603050405020304" pitchFamily="18" charset="0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01AD1-81E7-4F3A-AC9E-35CE2BD6D5EC}"/>
              </a:ext>
            </a:extLst>
          </p:cNvPr>
          <p:cNvSpPr txBox="1"/>
          <p:nvPr/>
        </p:nvSpPr>
        <p:spPr>
          <a:xfrm>
            <a:off x="-11055" y="1132726"/>
            <a:ext cx="12192000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Q1: What happens if we use the same model to learn a new classification task?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Catastrophic forgetting. (Classification accuracy of previous tasks decreased significantly)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Q2: How to solve this problem?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Replay method. (Storing data from previous tasks and inputting it during a new task)</a:t>
            </a:r>
          </a:p>
        </p:txBody>
      </p:sp>
    </p:spTree>
    <p:extLst>
      <p:ext uri="{BB962C8B-B14F-4D97-AF65-F5344CB8AC3E}">
        <p14:creationId xmlns:p14="http://schemas.microsoft.com/office/powerpoint/2010/main" val="335549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F18EAA2-EAB2-41CE-9D66-34B38F13A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C498292B-5DE4-4BFB-A3D8-BF64ED2B9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DF74A-542B-4176-B5D2-034C88F01460}"/>
              </a:ext>
            </a:extLst>
          </p:cNvPr>
          <p:cNvSpPr txBox="1"/>
          <p:nvPr/>
        </p:nvSpPr>
        <p:spPr>
          <a:xfrm>
            <a:off x="5097224" y="378032"/>
            <a:ext cx="2690415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 b="1">
                <a:cs typeface="Times New Roman" panose="02020603050405020304" pitchFamily="18" charset="0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01AD1-81E7-4F3A-AC9E-35CE2BD6D5EC}"/>
              </a:ext>
            </a:extLst>
          </p:cNvPr>
          <p:cNvSpPr txBox="1"/>
          <p:nvPr/>
        </p:nvSpPr>
        <p:spPr>
          <a:xfrm>
            <a:off x="-11055" y="1132726"/>
            <a:ext cx="12192000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Q1: What happens if we use the same model to learn a new classification task?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04BCD7BF-330B-ADDB-768A-DA68F020A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82802"/>
              </p:ext>
            </p:extLst>
          </p:nvPr>
        </p:nvGraphicFramePr>
        <p:xfrm>
          <a:off x="827481" y="1667594"/>
          <a:ext cx="209803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‘0’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3AB894D-9DF9-848E-0937-D49DEE4EB089}"/>
              </a:ext>
            </a:extLst>
          </p:cNvPr>
          <p:cNvSpPr/>
          <p:nvPr/>
        </p:nvSpPr>
        <p:spPr>
          <a:xfrm>
            <a:off x="1221180" y="2845204"/>
            <a:ext cx="1310640" cy="70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8A65B8-2503-8DB2-BA53-2A0488B26A7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876500" y="2576914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7AFF10-3752-4213-9B60-43CBCE4A5AE9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2531820" y="3199534"/>
            <a:ext cx="1000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DFEE0CDF-B2BD-C522-2F0E-EF199E449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09284"/>
              </p:ext>
            </p:extLst>
          </p:nvPr>
        </p:nvGraphicFramePr>
        <p:xfrm>
          <a:off x="3138881" y="1667594"/>
          <a:ext cx="209803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2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‘2’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‘3’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9A742E31-FA75-F796-F52B-AE9E426ED925}"/>
              </a:ext>
            </a:extLst>
          </p:cNvPr>
          <p:cNvSpPr/>
          <p:nvPr/>
        </p:nvSpPr>
        <p:spPr>
          <a:xfrm>
            <a:off x="3532580" y="2845204"/>
            <a:ext cx="1310640" cy="70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5A9073-D7EF-4366-02CA-9D7B55FAA72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187900" y="2576914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id="{80445DF9-BCE4-39E0-E648-431BA9335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49376"/>
              </p:ext>
            </p:extLst>
          </p:nvPr>
        </p:nvGraphicFramePr>
        <p:xfrm>
          <a:off x="5433767" y="1667594"/>
          <a:ext cx="209803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3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‘4’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‘5’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B650BE9E-765E-F183-9F2D-0BF13E86BF94}"/>
              </a:ext>
            </a:extLst>
          </p:cNvPr>
          <p:cNvSpPr/>
          <p:nvPr/>
        </p:nvSpPr>
        <p:spPr>
          <a:xfrm>
            <a:off x="5827466" y="2845204"/>
            <a:ext cx="1310640" cy="70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303136-8D84-23D0-6F67-45A9DAB11A8C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6482786" y="2576914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0519CD-4D53-F161-6A40-B0B9A6EF3246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7138106" y="3199534"/>
            <a:ext cx="1000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6A50A3BA-030B-7DF6-A49E-532FC1F63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872290"/>
              </p:ext>
            </p:extLst>
          </p:nvPr>
        </p:nvGraphicFramePr>
        <p:xfrm>
          <a:off x="7745167" y="1667594"/>
          <a:ext cx="209803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4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‘6’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‘7’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92C73CFF-5D84-E3F8-6168-2CFB3BD380E0}"/>
              </a:ext>
            </a:extLst>
          </p:cNvPr>
          <p:cNvSpPr/>
          <p:nvPr/>
        </p:nvSpPr>
        <p:spPr>
          <a:xfrm>
            <a:off x="8138866" y="2845204"/>
            <a:ext cx="1310640" cy="70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E0B0D4-693C-B5B2-D793-1118B60DC227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8794186" y="2576914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6198B3-0920-9880-E281-FC7C9604F4F6}"/>
              </a:ext>
            </a:extLst>
          </p:cNvPr>
          <p:cNvCxnSpPr>
            <a:cxnSpLocks/>
          </p:cNvCxnSpPr>
          <p:nvPr/>
        </p:nvCxnSpPr>
        <p:spPr>
          <a:xfrm>
            <a:off x="4840125" y="3199542"/>
            <a:ext cx="1000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C8F823-26DC-FD24-67DC-1304AB9B5156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9458397" y="3199534"/>
            <a:ext cx="1000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000F730D-5C21-55CE-452F-2DE84136B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18612"/>
              </p:ext>
            </p:extLst>
          </p:nvPr>
        </p:nvGraphicFramePr>
        <p:xfrm>
          <a:off x="10065458" y="1667594"/>
          <a:ext cx="209803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5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‘8’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‘9’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A95F48DE-F037-610B-F861-58276882490C}"/>
              </a:ext>
            </a:extLst>
          </p:cNvPr>
          <p:cNvSpPr/>
          <p:nvPr/>
        </p:nvSpPr>
        <p:spPr>
          <a:xfrm>
            <a:off x="10459157" y="2845204"/>
            <a:ext cx="1310640" cy="70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BA3E7-09F4-E940-7C2E-089C7AABCB4C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1114477" y="2576914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7D3BBD6-A67B-3AA1-7651-05F57A8C73A1}"/>
              </a:ext>
            </a:extLst>
          </p:cNvPr>
          <p:cNvSpPr txBox="1"/>
          <p:nvPr/>
        </p:nvSpPr>
        <p:spPr>
          <a:xfrm>
            <a:off x="-69138" y="1948388"/>
            <a:ext cx="798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Train: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3E0AE8-D5B0-8C07-9956-4A0062A4BC99}"/>
              </a:ext>
            </a:extLst>
          </p:cNvPr>
          <p:cNvSpPr txBox="1"/>
          <p:nvPr/>
        </p:nvSpPr>
        <p:spPr>
          <a:xfrm>
            <a:off x="-11055" y="4129794"/>
            <a:ext cx="798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Test:</a:t>
            </a:r>
            <a:endParaRPr lang="en-GB" dirty="0"/>
          </a:p>
        </p:txBody>
      </p:sp>
      <p:graphicFrame>
        <p:nvGraphicFramePr>
          <p:cNvPr id="42" name="Table 6">
            <a:extLst>
              <a:ext uri="{FF2B5EF4-FFF2-40B4-BE49-F238E27FC236}">
                <a16:creationId xmlns:a16="http://schemas.microsoft.com/office/drawing/2014/main" id="{CA6510AA-FD91-3722-E4E6-95B6AA4EA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79098"/>
              </p:ext>
            </p:extLst>
          </p:nvPr>
        </p:nvGraphicFramePr>
        <p:xfrm>
          <a:off x="798195" y="3818925"/>
          <a:ext cx="209803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‘0’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graphicFrame>
        <p:nvGraphicFramePr>
          <p:cNvPr id="43" name="Table 6">
            <a:extLst>
              <a:ext uri="{FF2B5EF4-FFF2-40B4-BE49-F238E27FC236}">
                <a16:creationId xmlns:a16="http://schemas.microsoft.com/office/drawing/2014/main" id="{2F0A3F45-30D0-F103-6209-7BC19F5EE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59"/>
              </p:ext>
            </p:extLst>
          </p:nvPr>
        </p:nvGraphicFramePr>
        <p:xfrm>
          <a:off x="3138881" y="3817074"/>
          <a:ext cx="2098038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2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341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‘0’</a:t>
                      </a:r>
                    </a:p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‘2’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‘1’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‘3’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graphicFrame>
        <p:nvGraphicFramePr>
          <p:cNvPr id="44" name="Table 6">
            <a:extLst>
              <a:ext uri="{FF2B5EF4-FFF2-40B4-BE49-F238E27FC236}">
                <a16:creationId xmlns:a16="http://schemas.microsoft.com/office/drawing/2014/main" id="{93719287-DDCD-C30E-DDF5-7A7FBA854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03943"/>
              </p:ext>
            </p:extLst>
          </p:nvPr>
        </p:nvGraphicFramePr>
        <p:xfrm>
          <a:off x="5439273" y="3820737"/>
          <a:ext cx="209803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3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341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‘0’</a:t>
                      </a:r>
                    </a:p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‘2’</a:t>
                      </a:r>
                    </a:p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‘4’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‘1’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‘3’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‘5’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graphicFrame>
        <p:nvGraphicFramePr>
          <p:cNvPr id="45" name="Table 6">
            <a:extLst>
              <a:ext uri="{FF2B5EF4-FFF2-40B4-BE49-F238E27FC236}">
                <a16:creationId xmlns:a16="http://schemas.microsoft.com/office/drawing/2014/main" id="{B08F4153-E0BB-CA60-6121-EC0DD80E8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87071"/>
              </p:ext>
            </p:extLst>
          </p:nvPr>
        </p:nvGraphicFramePr>
        <p:xfrm>
          <a:off x="7747239" y="3817074"/>
          <a:ext cx="2098038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4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341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‘0’</a:t>
                      </a:r>
                    </a:p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‘2’</a:t>
                      </a:r>
                    </a:p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‘4’</a:t>
                      </a:r>
                    </a:p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‘6’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‘1’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‘3’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‘5’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‘7’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graphicFrame>
        <p:nvGraphicFramePr>
          <p:cNvPr id="46" name="Table 6">
            <a:extLst>
              <a:ext uri="{FF2B5EF4-FFF2-40B4-BE49-F238E27FC236}">
                <a16:creationId xmlns:a16="http://schemas.microsoft.com/office/drawing/2014/main" id="{18E72D45-C829-FE31-332A-91039D28C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69009"/>
              </p:ext>
            </p:extLst>
          </p:nvPr>
        </p:nvGraphicFramePr>
        <p:xfrm>
          <a:off x="10065458" y="3817074"/>
          <a:ext cx="2098038" cy="17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5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341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‘0’</a:t>
                      </a:r>
                    </a:p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‘2’</a:t>
                      </a:r>
                    </a:p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‘4’</a:t>
                      </a:r>
                    </a:p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‘6’</a:t>
                      </a:r>
                    </a:p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‘8’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‘1’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‘3’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‘5’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‘7’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‘9’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15952F-A2B7-60F5-64F8-8CCC02A841F5}"/>
              </a:ext>
            </a:extLst>
          </p:cNvPr>
          <p:cNvCxnSpPr>
            <a:cxnSpLocks/>
          </p:cNvCxnSpPr>
          <p:nvPr/>
        </p:nvCxnSpPr>
        <p:spPr>
          <a:xfrm flipH="1">
            <a:off x="1883562" y="3548784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125096-609E-156D-7478-F25ED33948C3}"/>
              </a:ext>
            </a:extLst>
          </p:cNvPr>
          <p:cNvCxnSpPr>
            <a:cxnSpLocks/>
          </p:cNvCxnSpPr>
          <p:nvPr/>
        </p:nvCxnSpPr>
        <p:spPr>
          <a:xfrm flipH="1">
            <a:off x="4183954" y="3548784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9FE04A-03CD-8D12-199A-26B2342D6410}"/>
              </a:ext>
            </a:extLst>
          </p:cNvPr>
          <p:cNvCxnSpPr>
            <a:cxnSpLocks/>
          </p:cNvCxnSpPr>
          <p:nvPr/>
        </p:nvCxnSpPr>
        <p:spPr>
          <a:xfrm flipH="1">
            <a:off x="6524321" y="3548784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1FF5EF9-0B88-7063-BF82-85935A3D23EF}"/>
              </a:ext>
            </a:extLst>
          </p:cNvPr>
          <p:cNvCxnSpPr>
            <a:cxnSpLocks/>
          </p:cNvCxnSpPr>
          <p:nvPr/>
        </p:nvCxnSpPr>
        <p:spPr>
          <a:xfrm flipH="1">
            <a:off x="8843764" y="3548784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750A91-CC8F-F4ED-0961-2193B976948F}"/>
              </a:ext>
            </a:extLst>
          </p:cNvPr>
          <p:cNvCxnSpPr>
            <a:cxnSpLocks/>
          </p:cNvCxnSpPr>
          <p:nvPr/>
        </p:nvCxnSpPr>
        <p:spPr>
          <a:xfrm flipH="1">
            <a:off x="11163207" y="3548784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2787CD6-0C3D-5836-C0CF-A614DF5D4C0D}"/>
              </a:ext>
            </a:extLst>
          </p:cNvPr>
          <p:cNvSpPr txBox="1"/>
          <p:nvPr/>
        </p:nvSpPr>
        <p:spPr>
          <a:xfrm>
            <a:off x="-50999" y="5783051"/>
            <a:ext cx="1121420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test accuracy of ‘0’ and ‘1’ in task 2 decreased significantly, leading to catastrophic forgetting. </a:t>
            </a:r>
          </a:p>
        </p:txBody>
      </p:sp>
    </p:spTree>
    <p:extLst>
      <p:ext uri="{BB962C8B-B14F-4D97-AF65-F5344CB8AC3E}">
        <p14:creationId xmlns:p14="http://schemas.microsoft.com/office/powerpoint/2010/main" val="404958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F18EAA2-EAB2-41CE-9D66-34B38F13A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C498292B-5DE4-4BFB-A3D8-BF64ED2B9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DF74A-542B-4176-B5D2-034C88F01460}"/>
              </a:ext>
            </a:extLst>
          </p:cNvPr>
          <p:cNvSpPr txBox="1"/>
          <p:nvPr/>
        </p:nvSpPr>
        <p:spPr>
          <a:xfrm>
            <a:off x="5097224" y="378032"/>
            <a:ext cx="2690415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 b="1">
                <a:cs typeface="Times New Roman" panose="02020603050405020304" pitchFamily="18" charset="0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01AD1-81E7-4F3A-AC9E-35CE2BD6D5EC}"/>
              </a:ext>
            </a:extLst>
          </p:cNvPr>
          <p:cNvSpPr txBox="1"/>
          <p:nvPr/>
        </p:nvSpPr>
        <p:spPr>
          <a:xfrm>
            <a:off x="-11055" y="1132726"/>
            <a:ext cx="1219200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2: How to solve this problem?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Replay method (Storing data from previous tasks and inputting it during a new task)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B60E13ED-190D-A8F7-159E-BA2030D60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51877"/>
              </p:ext>
            </p:extLst>
          </p:nvPr>
        </p:nvGraphicFramePr>
        <p:xfrm>
          <a:off x="2890519" y="2609900"/>
          <a:ext cx="209803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‘0’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E49D4C1-AE6C-9E0E-2B33-C9170EA2A564}"/>
              </a:ext>
            </a:extLst>
          </p:cNvPr>
          <p:cNvSpPr/>
          <p:nvPr/>
        </p:nvSpPr>
        <p:spPr>
          <a:xfrm>
            <a:off x="3284218" y="3787510"/>
            <a:ext cx="1310640" cy="70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45F6EB-9BDD-6222-610D-5EFE9CAA3331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939538" y="3519220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953A81-44A0-D5BD-E697-0C21EE4922BB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4594858" y="4141840"/>
            <a:ext cx="1000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FC2B3B9-8194-FA08-917A-3B6697754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04906"/>
              </p:ext>
            </p:extLst>
          </p:nvPr>
        </p:nvGraphicFramePr>
        <p:xfrm>
          <a:off x="5201919" y="2609900"/>
          <a:ext cx="209803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2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‘2’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‘3’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519401A-6D29-1807-4CF9-4E9DFEC68377}"/>
              </a:ext>
            </a:extLst>
          </p:cNvPr>
          <p:cNvSpPr/>
          <p:nvPr/>
        </p:nvSpPr>
        <p:spPr>
          <a:xfrm>
            <a:off x="5595618" y="3787510"/>
            <a:ext cx="1310640" cy="708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83E13D-BB6F-C841-7138-460F41B9BE4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250938" y="3519220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16A89B-96D7-F148-CCD4-151D6696E262}"/>
              </a:ext>
            </a:extLst>
          </p:cNvPr>
          <p:cNvCxnSpPr>
            <a:cxnSpLocks/>
          </p:cNvCxnSpPr>
          <p:nvPr/>
        </p:nvCxnSpPr>
        <p:spPr>
          <a:xfrm>
            <a:off x="6903163" y="4141848"/>
            <a:ext cx="1000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4C6C28-E6C5-EA0C-C734-4D1B219E5C3B}"/>
              </a:ext>
            </a:extLst>
          </p:cNvPr>
          <p:cNvSpPr txBox="1"/>
          <p:nvPr/>
        </p:nvSpPr>
        <p:spPr>
          <a:xfrm>
            <a:off x="1993900" y="2890694"/>
            <a:ext cx="798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Train: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EB1483-8B96-F023-93EA-A1A95EE721C5}"/>
              </a:ext>
            </a:extLst>
          </p:cNvPr>
          <p:cNvSpPr txBox="1"/>
          <p:nvPr/>
        </p:nvSpPr>
        <p:spPr>
          <a:xfrm>
            <a:off x="2051983" y="5072100"/>
            <a:ext cx="798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Test:</a:t>
            </a:r>
            <a:endParaRPr lang="en-GB" dirty="0"/>
          </a:p>
        </p:txBody>
      </p:sp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E3E909FC-038C-F905-D679-B6570217B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1927"/>
              </p:ext>
            </p:extLst>
          </p:nvPr>
        </p:nvGraphicFramePr>
        <p:xfrm>
          <a:off x="2861233" y="4761231"/>
          <a:ext cx="209803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‘0’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graphicFrame>
        <p:nvGraphicFramePr>
          <p:cNvPr id="28" name="Table 6">
            <a:extLst>
              <a:ext uri="{FF2B5EF4-FFF2-40B4-BE49-F238E27FC236}">
                <a16:creationId xmlns:a16="http://schemas.microsoft.com/office/drawing/2014/main" id="{D00E1115-02AE-DEEC-D46D-9321F766C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966130"/>
              </p:ext>
            </p:extLst>
          </p:nvPr>
        </p:nvGraphicFramePr>
        <p:xfrm>
          <a:off x="5201919" y="4759380"/>
          <a:ext cx="2098038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2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341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data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‘0’</a:t>
                      </a:r>
                    </a:p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‘2’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‘1’</a:t>
                      </a:r>
                    </a:p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‘3’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label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abic"/>
                        </a:rPr>
                        <a:t>0</a:t>
                      </a:r>
                      <a:endParaRPr lang="en-GB" sz="1400" dirty="0">
                        <a:latin typeface="Arabic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3863C9-8AD6-5D22-7F44-A9CBE44A184B}"/>
              </a:ext>
            </a:extLst>
          </p:cNvPr>
          <p:cNvCxnSpPr>
            <a:cxnSpLocks/>
          </p:cNvCxnSpPr>
          <p:nvPr/>
        </p:nvCxnSpPr>
        <p:spPr>
          <a:xfrm flipH="1">
            <a:off x="3946600" y="4491090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9A4378-340B-CCDF-F1FA-25358F3ACCCF}"/>
              </a:ext>
            </a:extLst>
          </p:cNvPr>
          <p:cNvCxnSpPr>
            <a:cxnSpLocks/>
          </p:cNvCxnSpPr>
          <p:nvPr/>
        </p:nvCxnSpPr>
        <p:spPr>
          <a:xfrm flipH="1">
            <a:off x="6246992" y="4491090"/>
            <a:ext cx="319" cy="26829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D66A84C-26B3-AD93-6C85-AB69DC6C238B}"/>
              </a:ext>
            </a:extLst>
          </p:cNvPr>
          <p:cNvSpPr txBox="1"/>
          <p:nvPr/>
        </p:nvSpPr>
        <p:spPr>
          <a:xfrm>
            <a:off x="7998458" y="3906374"/>
            <a:ext cx="1000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……..</a:t>
            </a:r>
            <a:endParaRPr lang="en-GB" dirty="0"/>
          </a:p>
        </p:txBody>
      </p:sp>
      <p:graphicFrame>
        <p:nvGraphicFramePr>
          <p:cNvPr id="40" name="Table 6">
            <a:extLst>
              <a:ext uri="{FF2B5EF4-FFF2-40B4-BE49-F238E27FC236}">
                <a16:creationId xmlns:a16="http://schemas.microsoft.com/office/drawing/2014/main" id="{2AD227EB-AFC0-640C-5DF9-90DACFE33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58248"/>
              </p:ext>
            </p:extLst>
          </p:nvPr>
        </p:nvGraphicFramePr>
        <p:xfrm>
          <a:off x="7405739" y="2607365"/>
          <a:ext cx="2098038" cy="914400"/>
        </p:xfrm>
        <a:graphic>
          <a:graphicData uri="http://schemas.openxmlformats.org/drawingml/2006/table">
            <a:tbl>
              <a:tblPr firstRow="1" bandRow="1"/>
              <a:tblGrid>
                <a:gridCol w="699346">
                  <a:extLst>
                    <a:ext uri="{9D8B030D-6E8A-4147-A177-3AD203B41FA5}">
                      <a16:colId xmlns:a16="http://schemas.microsoft.com/office/drawing/2014/main" val="218610858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498717697"/>
                    </a:ext>
                  </a:extLst>
                </a:gridCol>
                <a:gridCol w="699346">
                  <a:extLst>
                    <a:ext uri="{9D8B030D-6E8A-4147-A177-3AD203B41FA5}">
                      <a16:colId xmlns:a16="http://schemas.microsoft.com/office/drawing/2014/main" val="110839035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Data storage</a:t>
                      </a:r>
                      <a:endParaRPr lang="en-GB" sz="14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01219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data</a:t>
                      </a:r>
                      <a:endParaRPr lang="en-GB" sz="14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abic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‘0’</a:t>
                      </a:r>
                      <a:endParaRPr lang="en-GB" sz="14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abic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‘1’</a:t>
                      </a:r>
                      <a:endParaRPr lang="en-GB" sz="14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318403"/>
                  </a:ext>
                </a:extLst>
              </a:tr>
              <a:tr h="1913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label</a:t>
                      </a:r>
                      <a:endParaRPr lang="en-GB" sz="14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abic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GB" sz="14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abic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GB" sz="1400" dirty="0">
                        <a:ln>
                          <a:noFill/>
                        </a:ln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561749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FAA6158-F6F4-1BE7-BB6F-670D044EB566}"/>
              </a:ext>
            </a:extLst>
          </p:cNvPr>
          <p:cNvSpPr txBox="1"/>
          <p:nvPr/>
        </p:nvSpPr>
        <p:spPr>
          <a:xfrm>
            <a:off x="7105527" y="3561681"/>
            <a:ext cx="1000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Replay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8714846B-C8CC-9E25-FCFC-0C62350EF4F8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939538" y="2292914"/>
            <a:ext cx="4515220" cy="31445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4773853-7BFA-5155-02D5-A2F8F0A1228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939538" y="2292914"/>
            <a:ext cx="0" cy="3169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36334365-1B1B-CF41-4743-EF04465AA316}"/>
              </a:ext>
            </a:extLst>
          </p:cNvPr>
          <p:cNvCxnSpPr>
            <a:cxnSpLocks/>
            <a:stCxn id="40" idx="2"/>
          </p:cNvCxnSpPr>
          <p:nvPr/>
        </p:nvCxnSpPr>
        <p:spPr>
          <a:xfrm rot="5400000">
            <a:off x="7297964" y="2470793"/>
            <a:ext cx="105823" cy="220776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290F997-D9AC-EF52-2AD6-15B95B684CA5}"/>
              </a:ext>
            </a:extLst>
          </p:cNvPr>
          <p:cNvSpPr txBox="1"/>
          <p:nvPr/>
        </p:nvSpPr>
        <p:spPr>
          <a:xfrm>
            <a:off x="5776793" y="2033966"/>
            <a:ext cx="1331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Storing data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431039-B9AB-55AD-766F-6A0567C5C5B8}"/>
              </a:ext>
            </a:extLst>
          </p:cNvPr>
          <p:cNvSpPr txBox="1"/>
          <p:nvPr/>
        </p:nvSpPr>
        <p:spPr>
          <a:xfrm>
            <a:off x="-87944" y="5859512"/>
            <a:ext cx="1121420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test accuracy of ‘0’ and ‘1’ in task 2 is significantly higher than the method without replay. </a:t>
            </a:r>
          </a:p>
        </p:txBody>
      </p:sp>
    </p:spTree>
    <p:extLst>
      <p:ext uri="{BB962C8B-B14F-4D97-AF65-F5344CB8AC3E}">
        <p14:creationId xmlns:p14="http://schemas.microsoft.com/office/powerpoint/2010/main" val="44910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F18EAA2-EAB2-41CE-9D66-34B38F13A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C498292B-5DE4-4BFB-A3D8-BF64ED2B9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DF74A-542B-4176-B5D2-034C88F01460}"/>
              </a:ext>
            </a:extLst>
          </p:cNvPr>
          <p:cNvSpPr txBox="1"/>
          <p:nvPr/>
        </p:nvSpPr>
        <p:spPr>
          <a:xfrm>
            <a:off x="3028278" y="392972"/>
            <a:ext cx="7224085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2800" b="1">
                <a:cs typeface="Times New Roman" panose="02020603050405020304" pitchFamily="18" charset="0"/>
              </a:defRPr>
            </a:lvl1pPr>
          </a:lstStyle>
          <a:p>
            <a:r>
              <a:rPr lang="en-GB" sz="3200" b="1" i="0" dirty="0">
                <a:solidFill>
                  <a:srgbClr val="000000"/>
                </a:solidFill>
                <a:effectLst/>
                <a:latin typeface="Helvetica Neue"/>
              </a:rPr>
              <a:t>Directions for further exploration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01AD1-81E7-4F3A-AC9E-35CE2BD6D5EC}"/>
              </a:ext>
            </a:extLst>
          </p:cNvPr>
          <p:cNvSpPr txBox="1"/>
          <p:nvPr/>
        </p:nvSpPr>
        <p:spPr>
          <a:xfrm>
            <a:off x="-11055" y="1132726"/>
            <a:ext cx="12192000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000" b="1" i="0" dirty="0">
                <a:solidFill>
                  <a:srgbClr val="000000"/>
                </a:solidFill>
                <a:effectLst/>
                <a:latin typeface="Helvetica Neue"/>
              </a:rPr>
              <a:t>Q1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Helvetica Neue"/>
              </a:rPr>
              <a:t>: How does the proportion of samples saved for replay affect the model's performance?</a:t>
            </a:r>
          </a:p>
          <a:p>
            <a:pPr algn="l">
              <a:lnSpc>
                <a:spcPct val="150000"/>
              </a:lnSpc>
            </a:pPr>
            <a:r>
              <a:rPr lang="en-GB" sz="2000" b="1" i="0" dirty="0">
                <a:solidFill>
                  <a:srgbClr val="000000"/>
                </a:solidFill>
                <a:effectLst/>
                <a:latin typeface="Helvetica Neue"/>
              </a:rPr>
              <a:t>Q2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Helvetica Neue"/>
              </a:rPr>
              <a:t>: Use replay to train the network on more than two tasks. What is the impact of replay on the memory used by your models? Note that replay-based approach requires that you save the replay samples from previous task forever. This implies that the memory required to store samples contributes to your models memory footprint.</a:t>
            </a:r>
          </a:p>
          <a:p>
            <a:pPr algn="l">
              <a:lnSpc>
                <a:spcPct val="150000"/>
              </a:lnSpc>
            </a:pPr>
            <a:r>
              <a:rPr lang="en-GB" sz="2000" b="1" i="0" dirty="0">
                <a:solidFill>
                  <a:srgbClr val="000000"/>
                </a:solidFill>
                <a:effectLst/>
                <a:latin typeface="Helvetica Neue"/>
              </a:rPr>
              <a:t>Q3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Helvetica Neue"/>
              </a:rPr>
              <a:t>: Can we chose replay samples more smartly so that we generate maximal impact while using minimal memory? For instance, can you use the network's prediction on a given task to identify samples stored for replay?</a:t>
            </a:r>
          </a:p>
        </p:txBody>
      </p:sp>
    </p:spTree>
    <p:extLst>
      <p:ext uri="{BB962C8B-B14F-4D97-AF65-F5344CB8AC3E}">
        <p14:creationId xmlns:p14="http://schemas.microsoft.com/office/powerpoint/2010/main" val="260916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22C601-7C7D-4281-8083-DCF41D58EE2D}"/>
              </a:ext>
            </a:extLst>
          </p:cNvPr>
          <p:cNvSpPr txBox="1"/>
          <p:nvPr/>
        </p:nvSpPr>
        <p:spPr>
          <a:xfrm>
            <a:off x="3364522" y="2709974"/>
            <a:ext cx="6178062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4400" dirty="0">
                <a:cs typeface="Times New Roman" panose="02020603050405020304" pitchFamily="18" charset="0"/>
              </a:rPr>
              <a:t>Thank you for listening!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6106D-43C7-481F-8837-910916C184A8}"/>
              </a:ext>
            </a:extLst>
          </p:cNvPr>
          <p:cNvSpPr txBox="1"/>
          <p:nvPr/>
        </p:nvSpPr>
        <p:spPr>
          <a:xfrm>
            <a:off x="4668948" y="5279482"/>
            <a:ext cx="35692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SimHei" panose="02010609060101010101" pitchFamily="49" charset="-122"/>
                <a:cs typeface="Times New Roman" panose="02020603050405020304" pitchFamily="18" charset="0"/>
              </a:rPr>
              <a:t>Email: Qiu-S2@ulster.ac.uk</a:t>
            </a:r>
            <a:endParaRPr lang="en-GB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30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19415</TotalTime>
  <Words>615</Words>
  <Application>Microsoft Office PowerPoint</Application>
  <PresentationFormat>Widescreen</PresentationFormat>
  <Paragraphs>172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Arabic</vt:lpstr>
      <vt:lpstr>Helvetica Neue</vt:lpstr>
      <vt:lpstr>Arial</vt:lpstr>
      <vt:lpstr>Calibri</vt:lpstr>
      <vt:lpstr>Calibri Light</vt:lpstr>
      <vt:lpstr>Office Theme</vt:lpstr>
      <vt:lpstr>Senhui Qiu, PhD Researcher Intelligent Systems Research Centre, School of Computing, Engineering &amp; Intelligent Systems Ulster University, Magee, Derry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Senhui Qiu</dc:creator>
  <cp:lastModifiedBy>Senhui Qiu</cp:lastModifiedBy>
  <cp:revision>501</cp:revision>
  <dcterms:created xsi:type="dcterms:W3CDTF">2021-10-07T17:15:54Z</dcterms:created>
  <dcterms:modified xsi:type="dcterms:W3CDTF">2023-10-29T11:28:08Z</dcterms:modified>
</cp:coreProperties>
</file>