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10" r:id="rId19"/>
    <p:sldId id="311" r:id="rId20"/>
    <p:sldId id="312" r:id="rId21"/>
    <p:sldId id="313" r:id="rId22"/>
    <p:sldId id="314" r:id="rId23"/>
    <p:sldId id="315" r:id="rId24"/>
    <p:sldId id="317" r:id="rId25"/>
    <p:sldId id="316" r:id="rId26"/>
    <p:sldId id="258" r:id="rId27"/>
    <p:sldId id="271" r:id="rId28"/>
    <p:sldId id="272" r:id="rId29"/>
    <p:sldId id="273" r:id="rId30"/>
    <p:sldId id="274" r:id="rId31"/>
    <p:sldId id="276" r:id="rId32"/>
    <p:sldId id="259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60" r:id="rId42"/>
    <p:sldId id="261" r:id="rId43"/>
    <p:sldId id="262" r:id="rId44"/>
    <p:sldId id="263" r:id="rId45"/>
    <p:sldId id="264" r:id="rId46"/>
    <p:sldId id="265" r:id="rId47"/>
    <p:sldId id="266" r:id="rId48"/>
    <p:sldId id="267" r:id="rId49"/>
    <p:sldId id="268" r:id="rId50"/>
    <p:sldId id="26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B1292F-140B-44DC-8353-738F2B5489D6}">
          <p14:sldIdLst>
            <p14:sldId id="256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1"/>
            <p14:sldId id="312"/>
            <p14:sldId id="313"/>
            <p14:sldId id="314"/>
            <p14:sldId id="315"/>
            <p14:sldId id="317"/>
            <p14:sldId id="316"/>
          </p14:sldIdLst>
        </p14:section>
        <p14:section name="Meta-cognition in Human Beings" id="{817DAA00-EAF6-4142-81CA-8D210E781D54}">
          <p14:sldIdLst>
            <p14:sldId id="258"/>
            <p14:sldId id="271"/>
            <p14:sldId id="272"/>
            <p14:sldId id="273"/>
            <p14:sldId id="274"/>
            <p14:sldId id="276"/>
            <p14:sldId id="259"/>
          </p14:sldIdLst>
        </p14:section>
        <p14:section name="Meta-cognitive High Dimensional Neural Networks" id="{047F511F-EE54-4525-8784-A81A155F18D5}">
          <p14:sldIdLst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Towards Online RBM" id="{8E0A9C9F-E0C5-45BB-B536-DED0E617705B}">
          <p14:sldIdLst>
            <p14:sldId id="260"/>
            <p14:sldId id="261"/>
            <p14:sldId id="262"/>
            <p14:sldId id="263"/>
            <p14:sldId id="264"/>
          </p14:sldIdLst>
        </p14:section>
        <p14:section name="Continual Learning" id="{2AA9E29A-A852-47DC-A996-FE9DAD6D1149}">
          <p14:sldIdLst>
            <p14:sldId id="265"/>
            <p14:sldId id="266"/>
            <p14:sldId id="267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86" d="100"/>
          <a:sy n="86" d="100"/>
        </p:scale>
        <p:origin x="461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33.wmf"/><Relationship Id="rId5" Type="http://schemas.openxmlformats.org/officeDocument/2006/relationships/image" Target="../media/image62.wmf"/><Relationship Id="rId10" Type="http://schemas.openxmlformats.org/officeDocument/2006/relationships/image" Target="../media/image32.wmf"/><Relationship Id="rId4" Type="http://schemas.openxmlformats.org/officeDocument/2006/relationships/image" Target="../media/image61.wmf"/><Relationship Id="rId9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6753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0-12-16T05:18:41.853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14058 9666 0,'-17'0'156,"-36"0"-140,0 0-16,17 18 15,1-1-15,-18 1 16,36-18-16,-1 18 15,-17-18-15,35 17 16,-18-17-16,0 0 78,-17 0-78,17 18 31,1-18-31,-1 0 16,1 18 0,-1-18-16,0 17 15,1-17-15,-19 18 16,36-1-16,-17-17 16,-19 18-16,36 17 15,-17-17-15,-1-18 16,1 35-16,17-17 15,-18 0 1,18-1-16,-35 1 16,17 35-1,18-36 1,-18 19-16,18-19 16,-17-17-1,17 18 1,0 0-1,0-1 1,0 1 15,0 0-15,0-1 0,0 1-16,0-1 15,17-17-15,-17 36 16,18-1-1,-18 0-15,18-35 16,-1 18-16,-17 0 16,18-1-1,0 1-15,-18-1 16,17-17 0,1 0-1,-18 18-15,17 0 16,1-1-1,17 19-15,1-19 16,-1-17-16,0 36 16,-17-19-1,-1 1-15,1-18 16,-18 18-16,35-18 16,-35 17-1,18-17 1,0 18-16,-1-18 15,1 17 1,0-17 0,-18 18 46,35-18 1,18 18-48,35-1-15,-53-17 0,18 0 16,0 0-16,-35 0 16,17 0 15,0 0-31,18 0 15,-18-17-15,-17 17 16,0-18-16,-1 18 16,-17-18-16,18 18 15,17 0 17,-17-35-32,35-18 15,-18 18-15,-35 17 16,35 1-16,-17-19 15,0 1-15,-18 17 16,17-17 0,-17 18-16,18-19 15,0 1 1,-18 0-16,17 35 16,-17-36-16,0 19 15,0-1 1,0 1-16,0-19 15,18 19 1,-18-1-16,0-17 16,0 17-16,0-17 15,0 17-15,0 1 16,0-1 0,0-17-1,0 17-15,0 0 16,-18 1-16,18-1 15,-17 0-15,-1 1 16,18-1 0,-18 18 15,18-18-31,-17 1 16,-19-1-1,19 18-15,-1-35 16,-17 17-1,17 18-15,1 0 16,-1-17-16,0-1 16,1 18-1,-1 0-15,18-18 16,-18 1-16,-17-1 16,17 0-16,-17 1 15,0-1 1,35 1-1,-18 17-15,-17 0 0,17-18 16,18 0-16,-35 18 16,17-17-16,1 17 15,-1 0 1,1 0 0,-1 0-16,0-18 15,1 18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AB76E-953D-430F-9CE6-F95810DE1582}" type="datetimeFigureOut">
              <a:rPr lang="en-SG" smtClean="0"/>
              <a:t>27/10/2021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37C84-9626-462B-862C-AD8F6FF8471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15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37C84-9626-462B-862C-AD8F6FF8471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8845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52872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251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080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5915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20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167947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21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3139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8654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23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6614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A990-FDCE-406D-9909-0976A1503DBE}" type="slidenum">
              <a:rPr lang="en-SG" smtClean="0"/>
              <a:t>24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B87B87-E1CC-439C-BCA2-25092D4B7C5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CE4A98-F995-4227-AF0F-011DDB0B2D33}" type="datetime1">
              <a:rPr lang="en-SG" smtClean="0"/>
              <a:t>27/10/2021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38F2A7-B55A-4160-9FFE-60E210BCC0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/>
              <a:t>MISP 2017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xmlns="" id="{74D91C94-823D-48EA-8EDE-A6814C149200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6865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913C96-B3C4-AE45-8C83-2B7AC19FCA8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4DD473-17AF-4957-9195-78072E07E37F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271665B-74EB-4F7C-9874-892BC54FD3CA}" type="datetime1">
              <a:rPr lang="en-SG" smtClean="0"/>
              <a:t>27/10/2021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F84074-B76D-431A-AE4F-0507820F6E1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/>
              <a:t>MISP 2017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xmlns="" id="{D628FFF5-52B0-4937-B73D-243DC38E93A9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09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9AA990-FDCE-406D-9909-0976A1503DBE}" type="slidenum">
              <a:rPr lang="en-SG" smtClean="0"/>
              <a:t>2</a:t>
            </a:fld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B87B87-E1CC-439C-BCA2-25092D4B7C5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4CE4A98-F995-4227-AF0F-011DDB0B2D33}" type="datetime1">
              <a:rPr lang="en-SG" smtClean="0"/>
              <a:t>27/10/2021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938F2A7-B55A-4160-9FFE-60E210BCC02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SG"/>
              <a:t>MISP 2017</a:t>
            </a:r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xmlns="" id="{74D91C94-823D-48EA-8EDE-A6814C149200}"/>
              </a:ext>
            </a:extLst>
          </p:cNvPr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1851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73109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24798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358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155222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4455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1347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8143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40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1505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F37C84-9626-462B-862C-AD8F6FF8471A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6216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33941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045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594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26332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9478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7263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F9C702-4FAA-4531-AA92-BD12352FDA2D}" type="slidenum">
              <a:rPr lang="en-SG" smtClean="0"/>
              <a:pPr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741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25390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31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18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81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49801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052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401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7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509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47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0060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ISRC-CN3 Autumn School 2021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ED6C11E-5A87-403E-9A70-A5BC2D99F0BC}" type="slidenum">
              <a:rPr lang="en-SG" smtClean="0"/>
              <a:t>‹#›</a:t>
            </a:fld>
            <a:endParaRPr lang="en-SG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355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31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2" Type="http://schemas.openxmlformats.org/officeDocument/2006/relationships/tags" Target="../tags/tag5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30.bin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3" Type="http://schemas.openxmlformats.org/officeDocument/2006/relationships/slideLayout" Target="../slideLayouts/slideLayout5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notesSlide" Target="../notesSlides/notesSlide8.xml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1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4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" Type="http://schemas.openxmlformats.org/officeDocument/2006/relationships/tags" Target="../tags/tag7.xml"/><Relationship Id="rId16" Type="http://schemas.openxmlformats.org/officeDocument/2006/relationships/image" Target="../media/image52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3.bin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22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56.bin"/><Relationship Id="rId2" Type="http://schemas.openxmlformats.org/officeDocument/2006/relationships/tags" Target="../tags/tag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7.wmf"/><Relationship Id="rId4" Type="http://schemas.openxmlformats.org/officeDocument/2006/relationships/notesSlide" Target="../notesSlides/notesSlide13.xml"/><Relationship Id="rId9" Type="http://schemas.openxmlformats.org/officeDocument/2006/relationships/oleObject" Target="../embeddings/oleObject5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4.wmf"/><Relationship Id="rId26" Type="http://schemas.openxmlformats.org/officeDocument/2006/relationships/image" Target="../media/image33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66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2" Type="http://schemas.openxmlformats.org/officeDocument/2006/relationships/tags" Target="../tags/tag10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5.bin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62.wmf"/><Relationship Id="rId22" Type="http://schemas.openxmlformats.org/officeDocument/2006/relationships/image" Target="../media/image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69.bin"/><Relationship Id="rId2" Type="http://schemas.openxmlformats.org/officeDocument/2006/relationships/tags" Target="../tags/tag11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gif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80.wmf"/><Relationship Id="rId10" Type="http://schemas.openxmlformats.org/officeDocument/2006/relationships/image" Target="../media/image76.png"/><Relationship Id="rId4" Type="http://schemas.openxmlformats.org/officeDocument/2006/relationships/oleObject" Target="../embeddings/oleObject74.bin"/><Relationship Id="rId9" Type="http://schemas.openxmlformats.org/officeDocument/2006/relationships/image" Target="../media/image8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83.wmf"/><Relationship Id="rId4" Type="http://schemas.openxmlformats.org/officeDocument/2006/relationships/oleObject" Target="../embeddings/oleObject77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9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.bin"/><Relationship Id="rId18" Type="http://schemas.openxmlformats.org/officeDocument/2006/relationships/image" Target="../media/image9.wmf"/><Relationship Id="rId26" Type="http://schemas.openxmlformats.org/officeDocument/2006/relationships/image" Target="../media/image13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11.bin"/><Relationship Id="rId34" Type="http://schemas.openxmlformats.org/officeDocument/2006/relationships/image" Target="../media/image17.wmf"/><Relationship Id="rId7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2" Type="http://schemas.openxmlformats.org/officeDocument/2006/relationships/tags" Target="../tags/tag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29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4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31" Type="http://schemas.openxmlformats.org/officeDocument/2006/relationships/oleObject" Target="../embeddings/oleObject16.bin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5.wmf"/><Relationship Id="rId8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w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0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509204" y="1514613"/>
            <a:ext cx="9445841" cy="1574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SG" sz="3600" dirty="0">
                <a:solidFill>
                  <a:srgbClr val="002060"/>
                </a:solidFill>
              </a:rPr>
              <a:t>Meta-cognition and learning from high-dimensional streaming data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>
          <a:xfrm>
            <a:off x="3011322" y="3360358"/>
            <a:ext cx="6400800" cy="254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err="1" smtClean="0"/>
              <a:t>Dr</a:t>
            </a:r>
            <a:r>
              <a:rPr lang="en-US" sz="1800" b="1" dirty="0" smtClean="0"/>
              <a:t> Savitha </a:t>
            </a:r>
            <a:r>
              <a:rPr lang="en-US" sz="1800" b="1" dirty="0" err="1" smtClean="0"/>
              <a:t>Ramasamy</a:t>
            </a:r>
            <a:endParaRPr lang="en-US" sz="1800" b="1" dirty="0" smtClean="0"/>
          </a:p>
          <a:p>
            <a:r>
              <a:rPr lang="en-US" sz="1800" b="1" dirty="0" smtClean="0"/>
              <a:t>Senior Scientist</a:t>
            </a:r>
          </a:p>
          <a:p>
            <a:r>
              <a:rPr lang="en-US" sz="1800" b="1" dirty="0" smtClean="0"/>
              <a:t>Institute of </a:t>
            </a:r>
            <a:r>
              <a:rPr lang="en-US" sz="1800" b="1" dirty="0" err="1" smtClean="0"/>
              <a:t>Infocomm</a:t>
            </a:r>
            <a:r>
              <a:rPr lang="en-US" sz="1800" b="1" dirty="0" smtClean="0"/>
              <a:t> Research</a:t>
            </a:r>
          </a:p>
          <a:p>
            <a:r>
              <a:rPr lang="en-US" sz="1800" b="1" dirty="0" smtClean="0"/>
              <a:t>Agency for Science, Technology and Research</a:t>
            </a:r>
          </a:p>
          <a:p>
            <a:r>
              <a:rPr lang="en-US" sz="1800" b="1" dirty="0" smtClean="0"/>
              <a:t>Singapore</a:t>
            </a:r>
          </a:p>
          <a:p>
            <a:r>
              <a:rPr lang="en-US" sz="1800" b="1" dirty="0" smtClean="0"/>
              <a:t>Email: ramasamysa@i2r.a-star.edu.sg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5067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Fully Complex-valued MLP: Activation Functions (Adali)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9832" y="1747641"/>
            <a:ext cx="8229600" cy="266429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Essential Properties for a fully complex-valued activation function [1]</a:t>
            </a:r>
          </a:p>
          <a:p>
            <a:pPr lvl="1"/>
            <a:r>
              <a:rPr lang="en-US" dirty="0"/>
              <a:t>Non-linear</a:t>
            </a:r>
          </a:p>
          <a:p>
            <a:pPr lvl="1"/>
            <a:r>
              <a:rPr lang="en-US" dirty="0"/>
              <a:t>Analytic and bounded </a:t>
            </a:r>
            <a:r>
              <a:rPr lang="en-US" i="1" dirty="0"/>
              <a:t>almost everywhere</a:t>
            </a:r>
          </a:p>
          <a:p>
            <a:pPr lvl="1"/>
            <a:endParaRPr lang="en-US" i="1" dirty="0"/>
          </a:p>
          <a:p>
            <a:r>
              <a:rPr lang="en-US" dirty="0"/>
              <a:t>Elementary Transcendental Functions (ETF) with finite singularities [1, 15]. (Examples of ETF: </a:t>
            </a:r>
            <a:r>
              <a:rPr lang="en-US" i="1" dirty="0"/>
              <a:t>asinh</a:t>
            </a:r>
            <a:r>
              <a:rPr lang="en-US" dirty="0"/>
              <a:t>, </a:t>
            </a:r>
            <a:r>
              <a:rPr lang="en-US" i="1" dirty="0"/>
              <a:t>atanh</a:t>
            </a:r>
            <a:r>
              <a:rPr lang="en-US" dirty="0"/>
              <a:t>, </a:t>
            </a:r>
            <a:r>
              <a:rPr lang="en-US" i="1" dirty="0"/>
              <a:t>atan</a:t>
            </a:r>
            <a:r>
              <a:rPr lang="en-US" dirty="0"/>
              <a:t>, </a:t>
            </a:r>
            <a:r>
              <a:rPr lang="en-US" i="1" dirty="0" err="1"/>
              <a:t>asin</a:t>
            </a:r>
            <a:r>
              <a:rPr lang="en-US" dirty="0"/>
              <a:t> etc…)</a:t>
            </a:r>
            <a:endParaRPr lang="en-SG" dirty="0"/>
          </a:p>
          <a:p>
            <a:endParaRPr lang="en-SG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1963008" y="4653137"/>
            <a:ext cx="8537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1600" dirty="0">
                <a:cs typeface="Arial" pitchFamily="34" charset="0"/>
              </a:rPr>
              <a:t>[2] T. Kim, and T. Adali,  “Fully complex-valued multi-layer perceptron networks for nonlinear signal processing</a:t>
            </a:r>
            <a:r>
              <a:rPr lang="en-US" sz="1600" i="1" dirty="0">
                <a:cs typeface="Arial" pitchFamily="34" charset="0"/>
              </a:rPr>
              <a:t>,</a:t>
            </a:r>
            <a:r>
              <a:rPr lang="en-US" sz="1600" dirty="0">
                <a:cs typeface="Arial" pitchFamily="34" charset="0"/>
              </a:rPr>
              <a:t>” </a:t>
            </a:r>
            <a:r>
              <a:rPr lang="en-US" sz="1600" i="1" dirty="0">
                <a:cs typeface="Arial" pitchFamily="34" charset="0"/>
              </a:rPr>
              <a:t>Journal of VLSI Signal Processing</a:t>
            </a:r>
            <a:r>
              <a:rPr lang="en-US" sz="1600" dirty="0">
                <a:cs typeface="Arial" pitchFamily="34" charset="0"/>
              </a:rPr>
              <a:t>, </a:t>
            </a:r>
            <a:r>
              <a:rPr lang="en-US" sz="1600" dirty="0"/>
              <a:t>vol. 32, no.1-2, pp. 29-43, 2002.</a:t>
            </a:r>
          </a:p>
          <a:p>
            <a:pPr marL="0" lvl="2"/>
            <a:endParaRPr lang="en-US" sz="1600" dirty="0"/>
          </a:p>
          <a:p>
            <a:pPr marL="0" lvl="2"/>
            <a:r>
              <a:rPr lang="en-US" sz="1600" dirty="0"/>
              <a:t>[15] T. Kim and T. Adali, “Approximations by fully complex  multilayer perceptrons,” Neural Computation, vol.  15, no. 7, pp.  1641-1666, 2003.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4996396"/>
      </p:ext>
    </p:extLst>
  </p:cSld>
  <p:clrMapOvr>
    <a:masterClrMapping/>
  </p:clrMapOvr>
  <p:transition advTm="39016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Complex-valued MLP: Activation Functions (Adali)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988840"/>
            <a:ext cx="7709480" cy="4259560"/>
          </a:xfrm>
        </p:spPr>
        <p:txBody>
          <a:bodyPr>
            <a:normAutofit/>
          </a:bodyPr>
          <a:lstStyle/>
          <a:p>
            <a:r>
              <a:rPr lang="en-US" sz="2400" u="sng" dirty="0"/>
              <a:t>Singularity</a:t>
            </a:r>
            <a:r>
              <a:rPr lang="en-US" sz="2400" dirty="0"/>
              <a:t>: </a:t>
            </a:r>
          </a:p>
          <a:p>
            <a:pPr>
              <a:buNone/>
            </a:pPr>
            <a:r>
              <a:rPr lang="en-US" sz="2400" dirty="0"/>
              <a:t>   If a function </a:t>
            </a:r>
            <a:r>
              <a:rPr lang="en-US" sz="2400" i="1" dirty="0"/>
              <a:t>f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not differentiable at a point </a:t>
            </a:r>
            <a:r>
              <a:rPr lang="en-US" sz="2400" i="1" dirty="0">
                <a:solidFill>
                  <a:srgbClr val="FF0000"/>
                </a:solidFill>
              </a:rPr>
              <a:t>z</a:t>
            </a:r>
            <a:r>
              <a:rPr lang="en-US" sz="2400" i="1" baseline="-25000" dirty="0">
                <a:solidFill>
                  <a:srgbClr val="FF0000"/>
                </a:solidFill>
              </a:rPr>
              <a:t>0</a:t>
            </a:r>
            <a:r>
              <a:rPr lang="en-US" sz="2400" dirty="0"/>
              <a:t>, but is differentiable at every neighborhood of </a:t>
            </a:r>
            <a:r>
              <a:rPr lang="en-US" sz="2400" i="1" dirty="0"/>
              <a:t>z</a:t>
            </a:r>
            <a:r>
              <a:rPr lang="en-US" sz="2400" i="1" baseline="-25000" dirty="0"/>
              <a:t>0</a:t>
            </a:r>
            <a:r>
              <a:rPr lang="en-US" sz="2400" dirty="0"/>
              <a:t>, it is said to be singular at </a:t>
            </a:r>
            <a:r>
              <a:rPr lang="en-US" sz="2400" i="1" dirty="0"/>
              <a:t>z</a:t>
            </a:r>
            <a:r>
              <a:rPr lang="en-US" sz="2400" i="1" baseline="-25000" dirty="0"/>
              <a:t>0</a:t>
            </a:r>
            <a:r>
              <a:rPr lang="en-US" sz="2400" dirty="0"/>
              <a:t>. 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Consider atanh(z):</a:t>
            </a:r>
          </a:p>
          <a:p>
            <a:pPr lvl="2">
              <a:buNone/>
            </a:pPr>
            <a:r>
              <a:rPr lang="en-US" sz="1600" dirty="0"/>
              <a:t> </a:t>
            </a:r>
          </a:p>
          <a:p>
            <a:pPr lvl="2"/>
            <a:r>
              <a:rPr lang="en-US" sz="1600" dirty="0"/>
              <a:t>However, it has finite values in the neighborhood of 1. </a:t>
            </a:r>
          </a:p>
          <a:p>
            <a:pPr lvl="2">
              <a:buNone/>
            </a:pPr>
            <a:r>
              <a:rPr lang="en-US" sz="1600" dirty="0"/>
              <a:t>    Eg. atanh(1.001) = 3.8007 + 1.5708i</a:t>
            </a:r>
          </a:p>
          <a:p>
            <a:pPr lvl="2">
              <a:buNone/>
            </a:pPr>
            <a:endParaRPr lang="en-US" sz="1600" dirty="0"/>
          </a:p>
          <a:p>
            <a:pPr lvl="2">
              <a:buNone/>
            </a:pPr>
            <a:r>
              <a:rPr lang="en-US" sz="1600" dirty="0"/>
              <a:t>Hence, </a:t>
            </a:r>
            <a:r>
              <a:rPr lang="en-US" sz="1600" dirty="0">
                <a:solidFill>
                  <a:srgbClr val="FF0000"/>
                </a:solidFill>
              </a:rPr>
              <a:t>atanh has a singularity at 1.</a:t>
            </a:r>
            <a:endParaRPr lang="en-SG" sz="1600" dirty="0">
              <a:solidFill>
                <a:srgbClr val="FF0000"/>
              </a:solidFill>
            </a:endParaRPr>
          </a:p>
          <a:p>
            <a:pPr lvl="2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202374"/>
              </p:ext>
            </p:extLst>
          </p:nvPr>
        </p:nvGraphicFramePr>
        <p:xfrm>
          <a:off x="5849833" y="3808487"/>
          <a:ext cx="3622903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4" imgW="1460160" imgH="203040" progId="Equation.DSMT4">
                  <p:embed/>
                </p:oleObj>
              </mc:Choice>
              <mc:Fallback>
                <p:oleObj name="Equation" r:id="rId4" imgW="1460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833" y="3808487"/>
                        <a:ext cx="3622903" cy="50405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153728"/>
      </p:ext>
    </p:extLst>
  </p:cSld>
  <p:clrMapOvr>
    <a:masterClrMapping/>
  </p:clrMapOvr>
  <p:transition advTm="3241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687" y="274638"/>
            <a:ext cx="10795247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Fully Complex-valued Multi Layer Perceptron (Adali)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3769120" y="2996952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3841128" y="422108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5308998" y="2362735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236990" y="3442855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5236990" y="4738999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6546989" y="292494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6646707" y="42210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381370" y="443711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034457" y="4392814"/>
            <a:ext cx="432048" cy="1588"/>
          </a:xfrm>
          <a:prstGeom prst="straightConnector1">
            <a:avLst/>
          </a:prstGeom>
          <a:ln w="158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962449" y="3096670"/>
            <a:ext cx="432048" cy="1588"/>
          </a:xfrm>
          <a:prstGeom prst="straightConnector1">
            <a:avLst/>
          </a:prstGeom>
          <a:ln w="15875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309362" y="321297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7" idx="6"/>
          </p:cNvCxnSpPr>
          <p:nvPr/>
        </p:nvCxnSpPr>
        <p:spPr>
          <a:xfrm flipV="1">
            <a:off x="4129160" y="2528900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" idx="6"/>
          </p:cNvCxnSpPr>
          <p:nvPr/>
        </p:nvCxnSpPr>
        <p:spPr>
          <a:xfrm>
            <a:off x="4129160" y="3176972"/>
            <a:ext cx="108012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" idx="6"/>
          </p:cNvCxnSpPr>
          <p:nvPr/>
        </p:nvCxnSpPr>
        <p:spPr>
          <a:xfrm>
            <a:off x="4129160" y="3176972"/>
            <a:ext cx="108012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8" idx="6"/>
          </p:cNvCxnSpPr>
          <p:nvPr/>
        </p:nvCxnSpPr>
        <p:spPr>
          <a:xfrm flipV="1">
            <a:off x="4201168" y="2528900"/>
            <a:ext cx="1080120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8" idx="6"/>
          </p:cNvCxnSpPr>
          <p:nvPr/>
        </p:nvCxnSpPr>
        <p:spPr>
          <a:xfrm flipV="1">
            <a:off x="4201168" y="3609020"/>
            <a:ext cx="100811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6"/>
          </p:cNvCxnSpPr>
          <p:nvPr/>
        </p:nvCxnSpPr>
        <p:spPr>
          <a:xfrm>
            <a:off x="4201168" y="4401108"/>
            <a:ext cx="1008112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3697112" y="3789040"/>
            <a:ext cx="576064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5400000">
            <a:off x="5200986" y="3118819"/>
            <a:ext cx="504056" cy="0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5128978" y="4270947"/>
            <a:ext cx="648072" cy="0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9" idx="6"/>
          </p:cNvCxnSpPr>
          <p:nvPr/>
        </p:nvCxnSpPr>
        <p:spPr>
          <a:xfrm>
            <a:off x="5669039" y="2542755"/>
            <a:ext cx="877951" cy="576064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0" idx="6"/>
          </p:cNvCxnSpPr>
          <p:nvPr/>
        </p:nvCxnSpPr>
        <p:spPr>
          <a:xfrm flipV="1">
            <a:off x="5597031" y="3118819"/>
            <a:ext cx="949959" cy="504056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0" idx="6"/>
          </p:cNvCxnSpPr>
          <p:nvPr/>
        </p:nvCxnSpPr>
        <p:spPr>
          <a:xfrm>
            <a:off x="5597031" y="3622875"/>
            <a:ext cx="1021967" cy="792088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1" idx="6"/>
          </p:cNvCxnSpPr>
          <p:nvPr/>
        </p:nvCxnSpPr>
        <p:spPr>
          <a:xfrm flipV="1">
            <a:off x="5597031" y="4414963"/>
            <a:ext cx="1021967" cy="504056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1" idx="6"/>
          </p:cNvCxnSpPr>
          <p:nvPr/>
        </p:nvCxnSpPr>
        <p:spPr>
          <a:xfrm flipV="1">
            <a:off x="5597031" y="3118819"/>
            <a:ext cx="949959" cy="1800200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9" idx="6"/>
          </p:cNvCxnSpPr>
          <p:nvPr/>
        </p:nvCxnSpPr>
        <p:spPr>
          <a:xfrm>
            <a:off x="5669039" y="2542755"/>
            <a:ext cx="949959" cy="1872208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6430683" y="3747475"/>
            <a:ext cx="720080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741410" y="299695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  <a:endParaRPr lang="en-SG" i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813418" y="422108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66"/>
                </a:solidFill>
                <a:latin typeface="Times New Roman" pitchFamily="18" charset="0"/>
              </a:rPr>
              <a:t>m</a:t>
            </a:r>
            <a:endParaRPr lang="en-SG" i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574699" y="292494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SG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618997" y="4221088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Times New Roman" pitchFamily="18" charset="0"/>
              </a:rPr>
              <a:t> n</a:t>
            </a:r>
            <a:endParaRPr lang="en-SG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09280" y="234888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i="1" dirty="0">
                <a:latin typeface="Times New Roman" pitchFamily="18" charset="0"/>
              </a:rPr>
              <a:t>1</a:t>
            </a:r>
            <a:endParaRPr lang="en-SG" i="1" dirty="0">
              <a:latin typeface="Times New Roman" pitchFamily="18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5192692" y="472514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  </a:t>
            </a:r>
            <a:r>
              <a:rPr lang="en-US" i="1" dirty="0">
                <a:latin typeface="Times New Roman" pitchFamily="18" charset="0"/>
              </a:rPr>
              <a:t>h</a:t>
            </a:r>
            <a:endParaRPr lang="en-SG" i="1" dirty="0">
              <a:latin typeface="Times New Roman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20684" y="5229201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 </a:t>
            </a:r>
            <a:r>
              <a:rPr lang="en-US" dirty="0"/>
              <a:t>hidden neurons</a:t>
            </a:r>
            <a:endParaRPr lang="en-SG" i="1" dirty="0"/>
          </a:p>
        </p:txBody>
      </p:sp>
      <p:grpSp>
        <p:nvGrpSpPr>
          <p:cNvPr id="65" name="Group 64"/>
          <p:cNvGrpSpPr/>
          <p:nvPr/>
        </p:nvGrpSpPr>
        <p:grpSpPr>
          <a:xfrm>
            <a:off x="5970925" y="2060848"/>
            <a:ext cx="1296144" cy="3132702"/>
            <a:chOff x="4446925" y="2060848"/>
            <a:chExt cx="1296144" cy="3132702"/>
          </a:xfrm>
        </p:grpSpPr>
        <p:graphicFrame>
          <p:nvGraphicFramePr>
            <p:cNvPr id="109" name="Object 108"/>
            <p:cNvGraphicFramePr>
              <a:graphicFrameLocks noChangeAspect="1"/>
            </p:cNvGraphicFramePr>
            <p:nvPr/>
          </p:nvGraphicFramePr>
          <p:xfrm>
            <a:off x="4446925" y="2362735"/>
            <a:ext cx="432048" cy="547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1" name="Equation" r:id="rId5" imgW="190440" imgH="241200" progId="Equation.DSMT4">
                    <p:embed/>
                  </p:oleObj>
                </mc:Choice>
                <mc:Fallback>
                  <p:oleObj name="Equation" r:id="rId5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925" y="2362735"/>
                          <a:ext cx="432048" cy="547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109"/>
            <p:cNvGraphicFramePr>
              <a:graphicFrameLocks noChangeAspect="1"/>
            </p:cNvGraphicFramePr>
            <p:nvPr/>
          </p:nvGraphicFramePr>
          <p:xfrm>
            <a:off x="4446925" y="4594983"/>
            <a:ext cx="504056" cy="5985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2" name="Equation" r:id="rId7" imgW="203040" imgH="241200" progId="Equation.DSMT4">
                    <p:embed/>
                  </p:oleObj>
                </mc:Choice>
                <mc:Fallback>
                  <p:oleObj name="Equation" r:id="rId7" imgW="2030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925" y="4594983"/>
                          <a:ext cx="504056" cy="5985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TextBox 115"/>
            <p:cNvSpPr txBox="1"/>
            <p:nvPr/>
          </p:nvSpPr>
          <p:spPr>
            <a:xfrm>
              <a:off x="4806965" y="2060848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weights</a:t>
              </a:r>
              <a:endParaRPr lang="en-SG" dirty="0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7464152" y="1628800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66"/>
                </a:solidFill>
              </a:rPr>
              <a:t>Complex-valued parameters and  complex-valued activation functions (ETF [2] )</a:t>
            </a:r>
            <a:endParaRPr lang="en-SG" dirty="0">
              <a:solidFill>
                <a:srgbClr val="FF0066"/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3578074" y="1947276"/>
            <a:ext cx="1409841" cy="3168353"/>
            <a:chOff x="2054073" y="1947275"/>
            <a:chExt cx="1409841" cy="3168353"/>
          </a:xfrm>
        </p:grpSpPr>
        <p:graphicFrame>
          <p:nvGraphicFramePr>
            <p:cNvPr id="107" name="Object 106"/>
            <p:cNvGraphicFramePr>
              <a:graphicFrameLocks noChangeAspect="1"/>
            </p:cNvGraphicFramePr>
            <p:nvPr/>
          </p:nvGraphicFramePr>
          <p:xfrm>
            <a:off x="2990177" y="2307315"/>
            <a:ext cx="432048" cy="547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9" imgW="190440" imgH="241200" progId="Equation.DSMT4">
                    <p:embed/>
                  </p:oleObj>
                </mc:Choice>
                <mc:Fallback>
                  <p:oleObj name="Equation" r:id="rId9" imgW="1904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0177" y="2307315"/>
                          <a:ext cx="432048" cy="547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" name="Object 107"/>
            <p:cNvGraphicFramePr>
              <a:graphicFrameLocks noChangeAspect="1"/>
            </p:cNvGraphicFramePr>
            <p:nvPr/>
          </p:nvGraphicFramePr>
          <p:xfrm>
            <a:off x="2918169" y="4539563"/>
            <a:ext cx="545745" cy="5760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4" name="Equation" r:id="rId11" imgW="228600" imgH="241200" progId="Equation.DSMT4">
                    <p:embed/>
                  </p:oleObj>
                </mc:Choice>
                <mc:Fallback>
                  <p:oleObj name="Equation" r:id="rId11" imgW="2286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8169" y="4539563"/>
                          <a:ext cx="545745" cy="5760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" name="TextBox 114"/>
            <p:cNvSpPr txBox="1"/>
            <p:nvPr/>
          </p:nvSpPr>
          <p:spPr>
            <a:xfrm>
              <a:off x="2054073" y="1947275"/>
              <a:ext cx="10081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 weights</a:t>
              </a:r>
              <a:endParaRPr lang="en-SG" dirty="0"/>
            </a:p>
          </p:txBody>
        </p:sp>
      </p:grpSp>
      <p:graphicFrame>
        <p:nvGraphicFramePr>
          <p:cNvPr id="94" name="Object 93"/>
          <p:cNvGraphicFramePr>
            <a:graphicFrameLocks noChangeAspect="1"/>
          </p:cNvGraphicFramePr>
          <p:nvPr/>
        </p:nvGraphicFramePr>
        <p:xfrm>
          <a:off x="2949322" y="2924944"/>
          <a:ext cx="43204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13" imgW="152280" imgH="228600" progId="Equation.DSMT4">
                  <p:embed/>
                </p:oleObj>
              </mc:Choice>
              <mc:Fallback>
                <p:oleObj name="Equation" r:id="rId13" imgW="152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322" y="2924944"/>
                        <a:ext cx="432048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/>
        </p:nvGraphicFramePr>
        <p:xfrm>
          <a:off x="2987646" y="4149725"/>
          <a:ext cx="498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46" y="4149725"/>
                        <a:ext cx="498475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3165346" y="47251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</a:t>
            </a:r>
            <a:r>
              <a:rPr lang="en-US" dirty="0"/>
              <a:t> input neurons</a:t>
            </a:r>
            <a:endParaRPr lang="en-SG" dirty="0"/>
          </a:p>
        </p:txBody>
      </p:sp>
      <p:graphicFrame>
        <p:nvGraphicFramePr>
          <p:cNvPr id="96" name="Object 95"/>
          <p:cNvGraphicFramePr>
            <a:graphicFrameLocks noChangeAspect="1"/>
          </p:cNvGraphicFramePr>
          <p:nvPr/>
        </p:nvGraphicFramePr>
        <p:xfrm>
          <a:off x="7466505" y="2880646"/>
          <a:ext cx="432048" cy="5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" name="Equation" r:id="rId17" imgW="164880" imgH="228600" progId="Equation.DSMT4">
                  <p:embed/>
                </p:oleObj>
              </mc:Choice>
              <mc:Fallback>
                <p:oleObj name="Equation" r:id="rId17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505" y="2880646"/>
                        <a:ext cx="432048" cy="5982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Object 98"/>
          <p:cNvGraphicFramePr>
            <a:graphicFrameLocks noChangeAspect="1"/>
          </p:cNvGraphicFramePr>
          <p:nvPr/>
        </p:nvGraphicFramePr>
        <p:xfrm>
          <a:off x="7522415" y="4032974"/>
          <a:ext cx="465138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19" imgW="177480" imgH="228600" progId="Equation.DSMT4">
                  <p:embed/>
                </p:oleObj>
              </mc:Choice>
              <mc:Fallback>
                <p:oleObj name="Equation" r:id="rId19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415" y="4032974"/>
                        <a:ext cx="465138" cy="598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6763013" y="4797153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output neurons</a:t>
            </a:r>
            <a:endParaRPr lang="en-SG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3137636" y="5322870"/>
          <a:ext cx="1020648" cy="46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" name="Equation" r:id="rId21" imgW="444240" imgH="203040" progId="Equation.3">
                  <p:embed/>
                </p:oleObj>
              </mc:Choice>
              <mc:Fallback>
                <p:oleObj name="Equation" r:id="rId21" imgW="444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37636" y="5322870"/>
                        <a:ext cx="1020648" cy="46658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/>
          <p:cNvGraphicFramePr>
            <a:graphicFrameLocks noChangeAspect="1"/>
          </p:cNvGraphicFramePr>
          <p:nvPr>
            <p:extLst/>
          </p:nvPr>
        </p:nvGraphicFramePr>
        <p:xfrm>
          <a:off x="6835776" y="5454651"/>
          <a:ext cx="10207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0" name="Equation" r:id="rId23" imgW="444240" imgH="228600" progId="Equation.3">
                  <p:embed/>
                </p:oleObj>
              </mc:Choice>
              <mc:Fallback>
                <p:oleObj name="Equation" r:id="rId23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35776" y="5454651"/>
                        <a:ext cx="1020763" cy="5254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5005745" y="5781995"/>
          <a:ext cx="1138273" cy="37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name="Equation" r:id="rId25" imgW="622080" imgH="203040" progId="Equation.3">
                  <p:embed/>
                </p:oleObj>
              </mc:Choice>
              <mc:Fallback>
                <p:oleObj name="Equation" r:id="rId25" imgW="622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05745" y="5781995"/>
                        <a:ext cx="1138273" cy="37168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12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50230663"/>
      </p:ext>
    </p:extLst>
  </p:cSld>
  <p:clrMapOvr>
    <a:masterClrMapping/>
  </p:clrMapOvr>
  <p:transition advTm="313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Fully Complex-valued MLP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6960" y="1846053"/>
            <a:ext cx="3703320" cy="414529"/>
          </a:xfrm>
        </p:spPr>
        <p:txBody>
          <a:bodyPr/>
          <a:lstStyle/>
          <a:p>
            <a:r>
              <a:rPr lang="en-SG" b="1" dirty="0" smtClean="0">
                <a:solidFill>
                  <a:schemeClr val="tx1"/>
                </a:solidFill>
              </a:rPr>
              <a:t>FC-MLP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2169251" y="2359628"/>
            <a:ext cx="3703320" cy="3286760"/>
          </a:xfrm>
        </p:spPr>
        <p:txBody>
          <a:bodyPr>
            <a:normAutofit/>
          </a:bodyPr>
          <a:lstStyle/>
          <a:p>
            <a:r>
              <a:rPr lang="en-US" u="sng" dirty="0"/>
              <a:t>Hidden layer response:</a:t>
            </a:r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Network </a:t>
            </a:r>
            <a:r>
              <a:rPr lang="en-US" u="sng" dirty="0"/>
              <a:t>Output:</a:t>
            </a:r>
            <a:endParaRPr lang="en-US" dirty="0"/>
          </a:p>
          <a:p>
            <a:pPr>
              <a:buNone/>
            </a:pPr>
            <a:r>
              <a:rPr lang="en-US" u="sng" dirty="0"/>
              <a:t>    </a:t>
            </a:r>
            <a:endParaRPr lang="en-SG" u="sn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87440" y="1846053"/>
            <a:ext cx="3703320" cy="414529"/>
          </a:xfrm>
        </p:spPr>
        <p:txBody>
          <a:bodyPr/>
          <a:lstStyle/>
          <a:p>
            <a:r>
              <a:rPr lang="en-SG" b="1" dirty="0" smtClean="0">
                <a:solidFill>
                  <a:schemeClr val="tx1"/>
                </a:solidFill>
              </a:rPr>
              <a:t>Learning Rule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6187440" y="2359628"/>
            <a:ext cx="3703320" cy="3286760"/>
          </a:xfrm>
        </p:spPr>
        <p:txBody>
          <a:bodyPr>
            <a:normAutofit/>
          </a:bodyPr>
          <a:lstStyle/>
          <a:p>
            <a:r>
              <a:rPr lang="en-US" u="sng" dirty="0"/>
              <a:t>Error function used:</a:t>
            </a:r>
          </a:p>
          <a:p>
            <a:endParaRPr lang="en-US" u="sng" dirty="0"/>
          </a:p>
          <a:p>
            <a:r>
              <a:rPr lang="en-US" u="sng" dirty="0"/>
              <a:t>Output weight update:</a:t>
            </a:r>
          </a:p>
          <a:p>
            <a:endParaRPr lang="en-US" u="sng" dirty="0"/>
          </a:p>
          <a:p>
            <a:pPr>
              <a:buNone/>
            </a:pPr>
            <a:r>
              <a:rPr lang="en-US" u="sng" dirty="0"/>
              <a:t>Input weight update:</a:t>
            </a:r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SG" u="sn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2481270" y="5443163"/>
            <a:ext cx="7541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Issues:</a:t>
            </a:r>
          </a:p>
          <a:p>
            <a:pPr marL="342900" indent="-342900">
              <a:buAutoNum type="arabicPeriod"/>
            </a:pPr>
            <a:r>
              <a:rPr lang="en-US" sz="1600" b="1" dirty="0">
                <a:solidFill>
                  <a:srgbClr val="002060"/>
                </a:solidFill>
                <a:latin typeface="Time new roman"/>
              </a:rPr>
              <a:t>Finite singularities of activation functions: convergence problems.</a:t>
            </a:r>
          </a:p>
          <a:p>
            <a:pPr marL="342900" indent="-342900"/>
            <a:r>
              <a:rPr lang="en-US" sz="1600" b="1" dirty="0">
                <a:solidFill>
                  <a:srgbClr val="002060"/>
                </a:solidFill>
                <a:latin typeface="Time new roman"/>
              </a:rPr>
              <a:t>2.  Root mean squared error function : phase?</a:t>
            </a:r>
            <a:endParaRPr lang="en-SG" sz="1600" b="1" dirty="0">
              <a:solidFill>
                <a:srgbClr val="002060"/>
              </a:solidFill>
              <a:latin typeface="Time new roman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2234323" y="2722375"/>
          <a:ext cx="3591149" cy="94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1" name="Equation" r:id="rId5" imgW="1739880" imgH="457200" progId="Equation.DSMT4">
                  <p:embed/>
                </p:oleObj>
              </mc:Choice>
              <mc:Fallback>
                <p:oleObj name="Equation" r:id="rId5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4323" y="2722375"/>
                        <a:ext cx="3591149" cy="9441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346960" y="4102236"/>
          <a:ext cx="3365874" cy="93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2" name="Equation" r:id="rId7" imgW="1739880" imgH="482400" progId="Equation.DSMT4">
                  <p:embed/>
                </p:oleObj>
              </mc:Choice>
              <mc:Fallback>
                <p:oleObj name="Equation" r:id="rId7" imgW="17398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960" y="4102236"/>
                        <a:ext cx="3365874" cy="93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/>
          </p:nvPr>
        </p:nvGraphicFramePr>
        <p:xfrm>
          <a:off x="6566899" y="3588212"/>
          <a:ext cx="360040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3" name="Equation" r:id="rId9" imgW="1587240" imgH="253800" progId="Equation.DSMT4">
                  <p:embed/>
                </p:oleObj>
              </mc:Choice>
              <mc:Fallback>
                <p:oleObj name="Equation" r:id="rId9" imgW="1587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899" y="3588212"/>
                        <a:ext cx="3600400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/>
          </p:nvPr>
        </p:nvGraphicFramePr>
        <p:xfrm>
          <a:off x="6358224" y="4600951"/>
          <a:ext cx="3850792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4" name="Equation" r:id="rId11" imgW="2298600" imgH="558720" progId="Equation.DSMT4">
                  <p:embed/>
                </p:oleObj>
              </mc:Choice>
              <mc:Fallback>
                <p:oleObj name="Equation" r:id="rId11" imgW="229860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8224" y="4600951"/>
                        <a:ext cx="3850792" cy="9361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>
            <p:extLst/>
          </p:nvPr>
        </p:nvGraphicFramePr>
        <p:xfrm>
          <a:off x="7320136" y="2612077"/>
          <a:ext cx="2304256" cy="68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13" imgW="1333440" imgH="393480" progId="Equation.DSMT4">
                  <p:embed/>
                </p:oleObj>
              </mc:Choice>
              <mc:Fallback>
                <p:oleObj name="Equation" r:id="rId13" imgW="13334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0136" y="2612077"/>
                        <a:ext cx="2304256" cy="6803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13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88645055"/>
      </p:ext>
    </p:extLst>
  </p:cSld>
  <p:clrMapOvr>
    <a:masterClrMapping/>
  </p:clrMapOvr>
  <p:transition advTm="481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124BD-4C25-4A8F-943F-D54CA4D3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156" y="162538"/>
            <a:ext cx="8241840" cy="1153545"/>
          </a:xfrm>
        </p:spPr>
        <p:txBody>
          <a:bodyPr vert="horz" lIns="68580" tIns="34290" rIns="68580" bIns="34290" rtlCol="0" anchor="ctr">
            <a:noAutofit/>
          </a:bodyPr>
          <a:lstStyle/>
          <a:p>
            <a:pPr algn="ctr"/>
            <a:r>
              <a:rPr lang="en-SG" sz="3600" dirty="0">
                <a:latin typeface="Arial" panose="020B0604020202020204" pitchFamily="34" charset="0"/>
                <a:cs typeface="Arial" panose="020B0604020202020204" pitchFamily="34" charset="0"/>
              </a:rPr>
              <a:t>Issues in Fully Complex-valued MLP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083899-9428-45AA-9415-756ACA77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7568" y="1795097"/>
            <a:ext cx="8377337" cy="12517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>
                <a:solidFill>
                  <a:schemeClr val="tx1"/>
                </a:solidFill>
              </a:rPr>
              <a:t>Relaxed condition for activation function:</a:t>
            </a:r>
            <a:endParaRPr lang="en-US" sz="1800" b="1" u="sng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Essential Properties for a fully complex-valued activation function [1]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Non-linear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Analytic and bounded almost everywhere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Elementary </a:t>
            </a:r>
            <a:r>
              <a:rPr lang="en-US" dirty="0">
                <a:solidFill>
                  <a:schemeClr val="tx1"/>
                </a:solidFill>
              </a:rPr>
              <a:t>Transcendental Functions (ETF) with finite singularities [1, 2]. (Examples of ETF: </a:t>
            </a:r>
            <a:r>
              <a:rPr lang="en-US" i="1" dirty="0" err="1">
                <a:solidFill>
                  <a:schemeClr val="tx1"/>
                </a:solidFill>
              </a:rPr>
              <a:t>asinh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atanh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atan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asin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…)</a:t>
            </a:r>
            <a:endParaRPr lang="en-SG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C6EA59D-F4AC-4DE0-B9DC-E29E7ACE9373}"/>
              </a:ext>
            </a:extLst>
          </p:cNvPr>
          <p:cNvSpPr txBox="1"/>
          <p:nvPr/>
        </p:nvSpPr>
        <p:spPr>
          <a:xfrm>
            <a:off x="1623548" y="5745140"/>
            <a:ext cx="904445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[1] H. Leung and S. </a:t>
            </a:r>
            <a:r>
              <a:rPr lang="en-US" sz="1050" dirty="0" err="1">
                <a:latin typeface="Times New Roman" pitchFamily="18" charset="0"/>
                <a:cs typeface="Times New Roman" pitchFamily="18" charset="0"/>
              </a:rPr>
              <a:t>Haykin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, “The Complex backpropagation algorithm,” </a:t>
            </a:r>
            <a:r>
              <a:rPr lang="en-US" sz="1050" i="1" dirty="0">
                <a:latin typeface="Times New Roman" pitchFamily="18" charset="0"/>
                <a:cs typeface="Times New Roman" pitchFamily="18" charset="0"/>
              </a:rPr>
              <a:t>IEEE Transactions on Signal Processing</a:t>
            </a:r>
            <a:r>
              <a:rPr lang="en-US" sz="1050" dirty="0">
                <a:latin typeface="Times New Roman" pitchFamily="18" charset="0"/>
                <a:cs typeface="Times New Roman" pitchFamily="18" charset="0"/>
              </a:rPr>
              <a:t>, vol.  39, no. 9, pp. 2101-2104,  1991.</a:t>
            </a:r>
            <a:endParaRPr lang="en-US" sz="1050" dirty="0"/>
          </a:p>
          <a:p>
            <a:r>
              <a:rPr lang="en-US" sz="1050" dirty="0"/>
              <a:t>[2] T. Kim and T. </a:t>
            </a:r>
            <a:r>
              <a:rPr lang="en-US" sz="1050" dirty="0" err="1"/>
              <a:t>Adali</a:t>
            </a:r>
            <a:r>
              <a:rPr lang="en-US" sz="1050" dirty="0"/>
              <a:t>, “Approximations by fully complex  multilayer </a:t>
            </a:r>
            <a:r>
              <a:rPr lang="en-US" sz="1050" dirty="0" err="1"/>
              <a:t>perceptrons</a:t>
            </a:r>
            <a:r>
              <a:rPr lang="en-US" sz="1050" dirty="0"/>
              <a:t>,” Neural Computation, vol.  15, no. 7, pp.  1641-1666, 2003.</a:t>
            </a:r>
            <a:endParaRPr lang="en-SG" sz="1050" dirty="0"/>
          </a:p>
          <a:p>
            <a:endParaRPr lang="en-SG" sz="105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5773A761-B4CD-484D-B346-DF39CDFEF2E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7104112" y="4365104"/>
          <a:ext cx="3308346" cy="1108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3" imgW="2616120" imgH="876240" progId="Equation.DSMT4">
                  <p:embed/>
                </p:oleObj>
              </mc:Choice>
              <mc:Fallback>
                <p:oleObj name="Equation" r:id="rId3" imgW="261612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12" y="4365104"/>
                        <a:ext cx="3308346" cy="1108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2207567" y="4004861"/>
            <a:ext cx="4572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u="sng" dirty="0"/>
              <a:t>Issues: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sz="1600" dirty="0"/>
              <a:t>Fully complex-valued multi-layer perceptron: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Uses mean squared error function that is not an explicit representation of the phase. 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sz="1600" dirty="0"/>
              <a:t>Activation functions have finite singularities: affects convergence – serious problem.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297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31" y="274638"/>
            <a:ext cx="1040462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Complex-valued Multi Layer Perceptron (IC-MLP)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7608" y="1447800"/>
            <a:ext cx="7890080" cy="4800600"/>
          </a:xfrm>
        </p:spPr>
        <p:txBody>
          <a:bodyPr>
            <a:normAutofit lnSpcReduction="10000"/>
          </a:bodyPr>
          <a:lstStyle/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i="1" dirty="0">
                <a:solidFill>
                  <a:srgbClr val="FF0000"/>
                </a:solidFill>
              </a:rPr>
              <a:t>exp</a:t>
            </a:r>
            <a:r>
              <a:rPr lang="en-US" dirty="0">
                <a:solidFill>
                  <a:srgbClr val="FF0000"/>
                </a:solidFill>
              </a:rPr>
              <a:t>’ activation function in the output layer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Uses an error function that is an </a:t>
            </a:r>
            <a:r>
              <a:rPr lang="en-US" dirty="0">
                <a:solidFill>
                  <a:srgbClr val="FF0000"/>
                </a:solidFill>
              </a:rPr>
              <a:t>explicit representation of magnitude and phase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216401" y="3213100"/>
          <a:ext cx="43354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1815840" imgH="558720" progId="Equation.DSMT4">
                  <p:embed/>
                </p:oleObj>
              </mc:Choice>
              <mc:Fallback>
                <p:oleObj name="Equation" r:id="rId4" imgW="18158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1" y="3213100"/>
                        <a:ext cx="4335463" cy="133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/>
              <p14:cNvContentPartPr/>
              <p14:nvPr/>
            </p14:nvContentPartPr>
            <p14:xfrm>
              <a:off x="6312000" y="3429000"/>
              <a:ext cx="489240" cy="451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02640" y="3419640"/>
                <a:ext cx="507960" cy="469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261754"/>
      </p:ext>
    </p:extLst>
  </p:cSld>
  <p:clrMapOvr>
    <a:masterClrMapping/>
  </p:clrMapOvr>
  <p:transition advTm="2350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SG" dirty="0"/>
          </a:p>
        </p:txBody>
      </p:sp>
      <p:graphicFrame>
        <p:nvGraphicFramePr>
          <p:cNvPr id="59394" name="Object 2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081338" y="430213"/>
          <a:ext cx="6440487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4" imgW="2971800" imgH="1117440" progId="Equation.DSMT4">
                  <p:embed/>
                </p:oleObj>
              </mc:Choice>
              <mc:Fallback>
                <p:oleObj name="Equation" r:id="rId4" imgW="29718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430213"/>
                        <a:ext cx="6440487" cy="24225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C00000"/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2668752" y="3022179"/>
          <a:ext cx="7626018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6" imgW="3962160" imgH="634680" progId="Equation.DSMT4">
                  <p:embed/>
                </p:oleObj>
              </mc:Choice>
              <mc:Fallback>
                <p:oleObj name="Equation" r:id="rId6" imgW="396216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752" y="3022179"/>
                        <a:ext cx="7626018" cy="12241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2232744" y="5066408"/>
          <a:ext cx="73707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Equation" r:id="rId8" imgW="3200400" imgH="406080" progId="Equation.DSMT4">
                  <p:embed/>
                </p:oleObj>
              </mc:Choice>
              <mc:Fallback>
                <p:oleObj name="Equation" r:id="rId8" imgW="3200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744" y="5066408"/>
                        <a:ext cx="73707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07568" y="4433263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 new roman"/>
              </a:rPr>
              <a:t>Introducing </a:t>
            </a:r>
            <a:r>
              <a:rPr lang="en-US" sz="2000" dirty="0">
                <a:latin typeface="Time new roman"/>
              </a:rPr>
              <a:t>coefficients </a:t>
            </a:r>
            <a:r>
              <a:rPr lang="en-US" sz="2000" i="1" dirty="0">
                <a:latin typeface="Time new roman"/>
              </a:rPr>
              <a:t>k</a:t>
            </a:r>
            <a:r>
              <a:rPr lang="en-US" sz="2000" i="1" baseline="-25000" dirty="0">
                <a:latin typeface="Time new roman"/>
              </a:rPr>
              <a:t>1</a:t>
            </a:r>
            <a:r>
              <a:rPr lang="en-US" sz="2000" dirty="0">
                <a:latin typeface="Time new roman"/>
              </a:rPr>
              <a:t>  and </a:t>
            </a:r>
            <a:r>
              <a:rPr lang="en-US" sz="2000" i="1" dirty="0">
                <a:latin typeface="Time new roman"/>
              </a:rPr>
              <a:t>k</a:t>
            </a:r>
            <a:r>
              <a:rPr lang="en-US" sz="2000" i="1" baseline="-25000" dirty="0">
                <a:latin typeface="Time new roman"/>
              </a:rPr>
              <a:t>2 </a:t>
            </a:r>
            <a:r>
              <a:rPr lang="en-US" sz="2000" i="1" dirty="0">
                <a:latin typeface="Time new roman"/>
              </a:rPr>
              <a:t> </a:t>
            </a:r>
            <a:r>
              <a:rPr lang="en-US" sz="2000" dirty="0">
                <a:latin typeface="Time new roman"/>
              </a:rPr>
              <a:t>and simplifying,</a:t>
            </a:r>
            <a:endParaRPr lang="en-SG" sz="2000" dirty="0">
              <a:latin typeface="Time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04015276"/>
      </p:ext>
    </p:extLst>
  </p:cSld>
  <p:clrMapOvr>
    <a:masterClrMapping/>
  </p:clrMapOvr>
  <p:transition advTm="112898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Weight Update Rule using Logarithmic Error Function and complex gradients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83633" y="2005047"/>
            <a:ext cx="7584331" cy="3871878"/>
            <a:chOff x="1259632" y="1340768"/>
            <a:chExt cx="7584331" cy="3871878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1839913" y="1916996"/>
            <a:ext cx="6146800" cy="1174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0" name="Equation" r:id="rId4" imgW="2793960" imgH="533160" progId="Equation.DSMT4">
                    <p:embed/>
                  </p:oleObj>
                </mc:Choice>
                <mc:Fallback>
                  <p:oleObj name="Equation" r:id="rId4" imgW="279396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9913" y="1916996"/>
                          <a:ext cx="6146800" cy="1174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1259632" y="1340768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 new roman"/>
                </a:rPr>
                <a:t>Output Weight Update:</a:t>
              </a:r>
              <a:endParaRPr lang="en-SG" sz="2400" dirty="0">
                <a:latin typeface="Time new roman"/>
              </a:endParaRPr>
            </a:p>
          </p:txBody>
        </p:sp>
        <p:graphicFrame>
          <p:nvGraphicFramePr>
            <p:cNvPr id="61443" name="Object 3"/>
            <p:cNvGraphicFramePr>
              <a:graphicFrameLocks noChangeAspect="1"/>
            </p:cNvGraphicFramePr>
            <p:nvPr/>
          </p:nvGraphicFramePr>
          <p:xfrm>
            <a:off x="1309688" y="4220459"/>
            <a:ext cx="7534275" cy="99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1" name="Equation" r:id="rId6" imgW="4051080" imgH="533160" progId="Equation.DSMT4">
                    <p:embed/>
                  </p:oleObj>
                </mc:Choice>
                <mc:Fallback>
                  <p:oleObj name="Equation" r:id="rId6" imgW="405108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688" y="4220459"/>
                          <a:ext cx="7534275" cy="992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1331640" y="3573016"/>
              <a:ext cx="3816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ime new roman"/>
                </a:rPr>
                <a:t>Input Weight Update:</a:t>
              </a:r>
              <a:endParaRPr lang="en-SG" sz="2400" dirty="0">
                <a:latin typeface="Time new roman"/>
              </a:endParaRP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780632"/>
      </p:ext>
    </p:extLst>
  </p:cSld>
  <p:clrMapOvr>
    <a:masterClrMapping/>
  </p:clrMapOvr>
  <p:transition advTm="23135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63" y="-23920"/>
            <a:ext cx="7543800" cy="1450757"/>
          </a:xfrm>
        </p:spPr>
        <p:txBody>
          <a:bodyPr/>
          <a:lstStyle/>
          <a:p>
            <a:r>
              <a:rPr lang="en-US" dirty="0"/>
              <a:t>Complex-valued Radial Basis Function Network [3]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4007768" y="2276872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3935760" y="4268119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5735960" y="1878000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5663952" y="3476031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5519936" y="4941168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7104112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/>
          <p:cNvSpPr/>
          <p:nvPr/>
        </p:nvSpPr>
        <p:spPr>
          <a:xfrm>
            <a:off x="7032104" y="436510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/>
          <p:cNvCxnSpPr>
            <a:stCxn id="7" idx="6"/>
            <a:endCxn id="9" idx="2"/>
          </p:cNvCxnSpPr>
          <p:nvPr/>
        </p:nvCxnSpPr>
        <p:spPr>
          <a:xfrm flipV="1">
            <a:off x="4439816" y="2094024"/>
            <a:ext cx="1296144" cy="398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6"/>
            <a:endCxn id="10" idx="2"/>
          </p:cNvCxnSpPr>
          <p:nvPr/>
        </p:nvCxnSpPr>
        <p:spPr>
          <a:xfrm>
            <a:off x="4439816" y="2492897"/>
            <a:ext cx="1224136" cy="11991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12" idx="2"/>
          </p:cNvCxnSpPr>
          <p:nvPr/>
        </p:nvCxnSpPr>
        <p:spPr>
          <a:xfrm>
            <a:off x="4439816" y="2492896"/>
            <a:ext cx="1080120" cy="26642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8" idx="6"/>
            <a:endCxn id="9" idx="2"/>
          </p:cNvCxnSpPr>
          <p:nvPr/>
        </p:nvCxnSpPr>
        <p:spPr>
          <a:xfrm flipV="1">
            <a:off x="4367808" y="2094025"/>
            <a:ext cx="1368152" cy="23901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6"/>
            <a:endCxn id="10" idx="2"/>
          </p:cNvCxnSpPr>
          <p:nvPr/>
        </p:nvCxnSpPr>
        <p:spPr>
          <a:xfrm flipV="1">
            <a:off x="4367808" y="3692055"/>
            <a:ext cx="129614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12" idx="2"/>
          </p:cNvCxnSpPr>
          <p:nvPr/>
        </p:nvCxnSpPr>
        <p:spPr>
          <a:xfrm>
            <a:off x="4367808" y="4484144"/>
            <a:ext cx="1152128" cy="6730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9" idx="6"/>
            <a:endCxn id="13" idx="2"/>
          </p:cNvCxnSpPr>
          <p:nvPr/>
        </p:nvCxnSpPr>
        <p:spPr>
          <a:xfrm>
            <a:off x="6168008" y="2094024"/>
            <a:ext cx="936104" cy="614896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0" idx="6"/>
            <a:endCxn id="13" idx="2"/>
          </p:cNvCxnSpPr>
          <p:nvPr/>
        </p:nvCxnSpPr>
        <p:spPr>
          <a:xfrm flipV="1">
            <a:off x="6096000" y="2708921"/>
            <a:ext cx="1008112" cy="983135"/>
          </a:xfrm>
          <a:prstGeom prst="straightConnector1">
            <a:avLst/>
          </a:prstGeom>
          <a:ln>
            <a:solidFill>
              <a:srgbClr val="F39C1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6"/>
            <a:endCxn id="13" idx="2"/>
          </p:cNvCxnSpPr>
          <p:nvPr/>
        </p:nvCxnSpPr>
        <p:spPr>
          <a:xfrm flipV="1">
            <a:off x="5951984" y="2708920"/>
            <a:ext cx="1152128" cy="2448272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6"/>
            <a:endCxn id="14" idx="2"/>
          </p:cNvCxnSpPr>
          <p:nvPr/>
        </p:nvCxnSpPr>
        <p:spPr>
          <a:xfrm>
            <a:off x="6168008" y="2094024"/>
            <a:ext cx="864096" cy="2487104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0" idx="6"/>
            <a:endCxn id="14" idx="2"/>
          </p:cNvCxnSpPr>
          <p:nvPr/>
        </p:nvCxnSpPr>
        <p:spPr>
          <a:xfrm>
            <a:off x="6096000" y="3692056"/>
            <a:ext cx="936104" cy="889073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2" idx="6"/>
            <a:endCxn id="14" idx="2"/>
          </p:cNvCxnSpPr>
          <p:nvPr/>
        </p:nvCxnSpPr>
        <p:spPr>
          <a:xfrm flipV="1">
            <a:off x="5951984" y="4581128"/>
            <a:ext cx="1080120" cy="576064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6"/>
          </p:cNvCxnSpPr>
          <p:nvPr/>
        </p:nvCxnSpPr>
        <p:spPr>
          <a:xfrm>
            <a:off x="7536160" y="2708920"/>
            <a:ext cx="504056" cy="1588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64152" y="4581128"/>
            <a:ext cx="504056" cy="1588"/>
          </a:xfrm>
          <a:prstGeom prst="straightConnector1">
            <a:avLst/>
          </a:prstGeom>
          <a:ln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0582" y="4484143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03712" y="2498362"/>
            <a:ext cx="5040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611724" y="3465004"/>
            <a:ext cx="108012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5483932" y="2960948"/>
            <a:ext cx="792088" cy="0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411924" y="4401108"/>
            <a:ext cx="792088" cy="0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924092" y="3681028"/>
            <a:ext cx="792088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5591944" y="50131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h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79776" y="23488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35760" y="4258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m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04112" y="25649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SG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32104" y="43651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  <a:latin typeface="Times New Roman" pitchFamily="18" charset="0"/>
              </a:rPr>
              <a:t>n</a:t>
            </a:r>
            <a:endParaRPr lang="en-SG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168008" y="2276873"/>
            <a:ext cx="1296144" cy="3742675"/>
            <a:chOff x="4644008" y="2276872"/>
            <a:chExt cx="1296144" cy="3742675"/>
          </a:xfrm>
        </p:grpSpPr>
        <p:graphicFrame>
          <p:nvGraphicFramePr>
            <p:cNvPr id="77" name="Object 76"/>
            <p:cNvGraphicFramePr>
              <a:graphicFrameLocks noChangeAspect="1"/>
            </p:cNvGraphicFramePr>
            <p:nvPr/>
          </p:nvGraphicFramePr>
          <p:xfrm>
            <a:off x="5004048" y="2276872"/>
            <a:ext cx="432048" cy="51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7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4048" y="2276872"/>
                          <a:ext cx="432048" cy="5184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77"/>
            <p:cNvGraphicFramePr>
              <a:graphicFrameLocks noChangeAspect="1"/>
            </p:cNvGraphicFramePr>
            <p:nvPr/>
          </p:nvGraphicFramePr>
          <p:xfrm>
            <a:off x="4860032" y="4797153"/>
            <a:ext cx="448050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8" name="Equation" r:id="rId7" imgW="203040" imgH="228600" progId="Equation.DSMT4">
                    <p:embed/>
                  </p:oleObj>
                </mc:Choice>
                <mc:Fallback>
                  <p:oleObj name="Equation" r:id="rId7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032" y="4797153"/>
                          <a:ext cx="448050" cy="504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" name="TextBox 80"/>
            <p:cNvSpPr txBox="1"/>
            <p:nvPr/>
          </p:nvSpPr>
          <p:spPr>
            <a:xfrm>
              <a:off x="4644008" y="5373216"/>
              <a:ext cx="12961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 weights</a:t>
              </a:r>
              <a:endParaRPr lang="en-SG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927648" y="2035872"/>
            <a:ext cx="1636762" cy="3958699"/>
            <a:chOff x="1423070" y="2276872"/>
            <a:chExt cx="1636762" cy="3958699"/>
          </a:xfrm>
        </p:grpSpPr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1475656" y="2276872"/>
            <a:ext cx="504056" cy="756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9" name="Equation" r:id="rId9" imgW="152280" imgH="228600" progId="Equation.DSMT4">
                    <p:embed/>
                  </p:oleObj>
                </mc:Choice>
                <mc:Fallback>
                  <p:oleObj name="Equation" r:id="rId9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276872"/>
                          <a:ext cx="504056" cy="7560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1423070" y="4221163"/>
            <a:ext cx="628650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Equation" r:id="rId11" imgW="190440" imgH="228600" progId="Equation.DSMT4">
                    <p:embed/>
                  </p:oleObj>
                </mc:Choice>
                <mc:Fallback>
                  <p:oleObj name="Equation" r:id="rId11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3070" y="4221163"/>
                          <a:ext cx="628650" cy="755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TextBox 83"/>
            <p:cNvSpPr txBox="1"/>
            <p:nvPr/>
          </p:nvSpPr>
          <p:spPr>
            <a:xfrm>
              <a:off x="1691680" y="5589240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input neurons</a:t>
              </a:r>
              <a:endParaRPr lang="en-SG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159896" y="1836436"/>
            <a:ext cx="1152128" cy="4202433"/>
            <a:chOff x="3635896" y="1961130"/>
            <a:chExt cx="1152128" cy="4202433"/>
          </a:xfrm>
        </p:grpSpPr>
        <p:grpSp>
          <p:nvGrpSpPr>
            <p:cNvPr id="69" name="Group 68"/>
            <p:cNvGrpSpPr/>
            <p:nvPr/>
          </p:nvGrpSpPr>
          <p:grpSpPr>
            <a:xfrm>
              <a:off x="4242403" y="1961130"/>
              <a:ext cx="374073" cy="406261"/>
              <a:chOff x="7342909" y="1438563"/>
              <a:chExt cx="374073" cy="406261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>
                <a:off x="7380312" y="1700808"/>
                <a:ext cx="28803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7349869" y="1844824"/>
                <a:ext cx="3600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7342909" y="1438563"/>
                <a:ext cx="374073" cy="353292"/>
              </a:xfrm>
              <a:custGeom>
                <a:avLst/>
                <a:gdLst>
                  <a:gd name="connsiteX0" fmla="*/ 0 w 374073"/>
                  <a:gd name="connsiteY0" fmla="*/ 334819 h 353292"/>
                  <a:gd name="connsiteX1" fmla="*/ 83127 w 374073"/>
                  <a:gd name="connsiteY1" fmla="*/ 320964 h 353292"/>
                  <a:gd name="connsiteX2" fmla="*/ 83127 w 374073"/>
                  <a:gd name="connsiteY2" fmla="*/ 320964 h 353292"/>
                  <a:gd name="connsiteX3" fmla="*/ 138546 w 374073"/>
                  <a:gd name="connsiteY3" fmla="*/ 43873 h 353292"/>
                  <a:gd name="connsiteX4" fmla="*/ 249382 w 374073"/>
                  <a:gd name="connsiteY4" fmla="*/ 57728 h 353292"/>
                  <a:gd name="connsiteX5" fmla="*/ 304800 w 374073"/>
                  <a:gd name="connsiteY5" fmla="*/ 307110 h 353292"/>
                  <a:gd name="connsiteX6" fmla="*/ 374073 w 374073"/>
                  <a:gd name="connsiteY6" fmla="*/ 334819 h 353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4073" h="353292">
                    <a:moveTo>
                      <a:pt x="0" y="334819"/>
                    </a:moveTo>
                    <a:lnTo>
                      <a:pt x="83127" y="320964"/>
                    </a:lnTo>
                    <a:lnTo>
                      <a:pt x="83127" y="320964"/>
                    </a:lnTo>
                    <a:cubicBezTo>
                      <a:pt x="92364" y="274782"/>
                      <a:pt x="110837" y="87746"/>
                      <a:pt x="138546" y="43873"/>
                    </a:cubicBezTo>
                    <a:cubicBezTo>
                      <a:pt x="166255" y="0"/>
                      <a:pt x="221673" y="13855"/>
                      <a:pt x="249382" y="57728"/>
                    </a:cubicBezTo>
                    <a:cubicBezTo>
                      <a:pt x="277091" y="101601"/>
                      <a:pt x="284018" y="260928"/>
                      <a:pt x="304800" y="307110"/>
                    </a:cubicBezTo>
                    <a:cubicBezTo>
                      <a:pt x="325582" y="353292"/>
                      <a:pt x="349827" y="344055"/>
                      <a:pt x="374073" y="334819"/>
                    </a:cubicBezTo>
                  </a:path>
                </a:pathLst>
              </a:cu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</p:grpSp>
        <p:sp>
          <p:nvSpPr>
            <p:cNvPr id="85" name="TextBox 84"/>
            <p:cNvSpPr txBox="1"/>
            <p:nvPr/>
          </p:nvSpPr>
          <p:spPr>
            <a:xfrm>
              <a:off x="3635896" y="5517232"/>
              <a:ext cx="11521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hidden neurons</a:t>
              </a:r>
              <a:endParaRPr lang="en-SG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680176" y="2852937"/>
            <a:ext cx="1080120" cy="3166611"/>
            <a:chOff x="6156176" y="2852936"/>
            <a:chExt cx="1080120" cy="3166611"/>
          </a:xfrm>
        </p:grpSpPr>
        <p:graphicFrame>
          <p:nvGraphicFramePr>
            <p:cNvPr id="79" name="Object 78"/>
            <p:cNvGraphicFramePr>
              <a:graphicFrameLocks noChangeAspect="1"/>
            </p:cNvGraphicFramePr>
            <p:nvPr/>
          </p:nvGraphicFramePr>
          <p:xfrm>
            <a:off x="6419231" y="2852936"/>
            <a:ext cx="432048" cy="598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9231" y="2852936"/>
                          <a:ext cx="432048" cy="598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/>
            <p:cNvGraphicFramePr>
              <a:graphicFrameLocks noChangeAspect="1"/>
            </p:cNvGraphicFramePr>
            <p:nvPr/>
          </p:nvGraphicFramePr>
          <p:xfrm>
            <a:off x="6446941" y="4298562"/>
            <a:ext cx="432048" cy="5554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Equation" r:id="rId15" imgW="177480" imgH="228600" progId="Equation.DSMT4">
                    <p:embed/>
                  </p:oleObj>
                </mc:Choice>
                <mc:Fallback>
                  <p:oleObj name="Equation" r:id="rId1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6941" y="4298562"/>
                          <a:ext cx="432048" cy="5554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TextBox 85"/>
            <p:cNvSpPr txBox="1"/>
            <p:nvPr/>
          </p:nvSpPr>
          <p:spPr>
            <a:xfrm>
              <a:off x="6156176" y="53732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dirty="0">
                  <a:latin typeface="Times New Roman" pitchFamily="18" charset="0"/>
                  <a:cs typeface="Times New Roman" pitchFamily="18" charset="0"/>
                </a:rPr>
                <a:t> output neurons</a:t>
              </a:r>
              <a:endParaRPr lang="en-SG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5807968" y="193888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SG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153835" y="1760620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Complex-valued weights and neuron centers</a:t>
            </a:r>
            <a:endParaRPr lang="en-SG" sz="2400" dirty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1" name="Object 60"/>
          <p:cNvGraphicFramePr>
            <a:graphicFrameLocks noChangeAspect="1"/>
          </p:cNvGraphicFramePr>
          <p:nvPr>
            <p:extLst/>
          </p:nvPr>
        </p:nvGraphicFramePr>
        <p:xfrm>
          <a:off x="3389432" y="4826936"/>
          <a:ext cx="1020648" cy="46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Equation" r:id="rId17" imgW="444240" imgH="203040" progId="Equation.3">
                  <p:embed/>
                </p:oleObj>
              </mc:Choice>
              <mc:Fallback>
                <p:oleObj name="Equation" r:id="rId17" imgW="444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89432" y="4826936"/>
                        <a:ext cx="1020648" cy="46658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/>
          <p:cNvGraphicFramePr>
            <a:graphicFrameLocks noChangeAspect="1"/>
          </p:cNvGraphicFramePr>
          <p:nvPr>
            <p:extLst/>
          </p:nvPr>
        </p:nvGraphicFramePr>
        <p:xfrm>
          <a:off x="7557855" y="4878734"/>
          <a:ext cx="10207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4" name="Equation" r:id="rId19" imgW="444240" imgH="228600" progId="Equation.3">
                  <p:embed/>
                </p:oleObj>
              </mc:Choice>
              <mc:Fallback>
                <p:oleObj name="Equation" r:id="rId19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57855" y="4878734"/>
                        <a:ext cx="1020763" cy="5254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4996198" y="2820119"/>
          <a:ext cx="1552074" cy="352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5" name="Equation" r:id="rId21" imgW="1117440" imgH="253800" progId="Equation.3">
                  <p:embed/>
                </p:oleObj>
              </mc:Choice>
              <mc:Fallback>
                <p:oleObj name="Equation" r:id="rId21" imgW="111744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96198" y="2820119"/>
                        <a:ext cx="1552074" cy="352744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18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611592508"/>
      </p:ext>
    </p:extLst>
  </p:cSld>
  <p:clrMapOvr>
    <a:masterClrMapping/>
  </p:clrMapOvr>
  <p:transition advTm="337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3200" dirty="0"/>
              <a:t> </a:t>
            </a:r>
            <a:endParaRPr lang="en-SG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2069260" y="111618"/>
            <a:ext cx="4049600" cy="429476"/>
          </a:xfrm>
        </p:spPr>
        <p:txBody>
          <a:bodyPr/>
          <a:lstStyle/>
          <a:p>
            <a:r>
              <a:rPr lang="en-US" u="sng" dirty="0"/>
              <a:t>Hidden layer response:</a:t>
            </a:r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US" u="sng" dirty="0"/>
          </a:p>
          <a:p>
            <a:pPr>
              <a:buNone/>
            </a:pPr>
            <a:endParaRPr lang="en-SG" u="sng" dirty="0"/>
          </a:p>
        </p:txBody>
      </p:sp>
      <p:graphicFrame>
        <p:nvGraphicFramePr>
          <p:cNvPr id="9" name="Content Placeholder 8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2495550" y="496888"/>
          <a:ext cx="536257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Equation" r:id="rId5" imgW="3377880" imgH="634680" progId="Equation.DSMT4">
                  <p:embed/>
                </p:oleObj>
              </mc:Choice>
              <mc:Fallback>
                <p:oleObj name="Equation" r:id="rId5" imgW="33778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6888"/>
                        <a:ext cx="5362575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991544" y="2311220"/>
          <a:ext cx="3168352" cy="94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Equation" r:id="rId7" imgW="1473120" imgH="444240" progId="Equation.DSMT4">
                  <p:embed/>
                </p:oleObj>
              </mc:Choice>
              <mc:Fallback>
                <p:oleObj name="Equation" r:id="rId7" imgW="14731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2311220"/>
                        <a:ext cx="3168352" cy="94096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159896" y="173736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aramond" pitchFamily="18" charset="0"/>
              </a:rPr>
              <a:t>Network update rules:</a:t>
            </a:r>
            <a:endParaRPr lang="en-SG" sz="2400" u="sng" dirty="0">
              <a:latin typeface="Garamond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5303912" y="2348880"/>
          <a:ext cx="5364088" cy="2664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Equation" r:id="rId9" imgW="3238200" imgH="1701720" progId="Equation.DSMT4">
                  <p:embed/>
                </p:oleObj>
              </mc:Choice>
              <mc:Fallback>
                <p:oleObj name="Equation" r:id="rId9" imgW="323820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912" y="2348880"/>
                        <a:ext cx="5364088" cy="266429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11624" y="4869161"/>
            <a:ext cx="7956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Issues: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Phase information lost at hidden layer</a:t>
            </a: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Gradients not fully complex-valued; correlation between real/imaginary parts of error lost!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3209" y="1902067"/>
            <a:ext cx="1737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Network output: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159896" y="1844824"/>
            <a:ext cx="0" cy="31683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19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44044674"/>
      </p:ext>
    </p:extLst>
  </p:cSld>
  <p:clrMapOvr>
    <a:masterClrMapping/>
  </p:clrMapOvr>
  <p:transition advTm="4907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AFF505-6D00-4946-8F8D-D68740AA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521924"/>
            <a:ext cx="7886700" cy="535781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ctr"/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for Predictive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33313" y="1772817"/>
            <a:ext cx="8261117" cy="4359764"/>
            <a:chOff x="310889" y="1797870"/>
            <a:chExt cx="8261117" cy="43597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A299120-F1BA-439C-95A6-6942E3D76DA0}"/>
                </a:ext>
              </a:extLst>
            </p:cNvPr>
            <p:cNvSpPr/>
            <p:nvPr/>
          </p:nvSpPr>
          <p:spPr>
            <a:xfrm>
              <a:off x="3182383" y="3203099"/>
              <a:ext cx="2589542" cy="1291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/>
                <a:t>ML for </a:t>
              </a:r>
              <a:r>
                <a:rPr lang="en-SG" sz="2400" dirty="0" smtClean="0"/>
                <a:t>Predictive </a:t>
              </a:r>
              <a:r>
                <a:rPr lang="en-SG" sz="2400" dirty="0"/>
                <a:t>Analytics</a:t>
              </a:r>
              <a:endParaRPr lang="en-SG" sz="2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CC25EA57-0072-4F58-8D65-296DD7320766}"/>
                </a:ext>
              </a:extLst>
            </p:cNvPr>
            <p:cNvGrpSpPr/>
            <p:nvPr/>
          </p:nvGrpSpPr>
          <p:grpSpPr>
            <a:xfrm>
              <a:off x="1941709" y="4151022"/>
              <a:ext cx="6230346" cy="2006612"/>
              <a:chOff x="2361052" y="4041580"/>
              <a:chExt cx="8307129" cy="267548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6E423C5-733F-4987-9496-9B20DAC6F41C}"/>
                  </a:ext>
                </a:extLst>
              </p:cNvPr>
              <p:cNvGrpSpPr/>
              <p:nvPr/>
            </p:nvGrpSpPr>
            <p:grpSpPr>
              <a:xfrm>
                <a:off x="4419798" y="4499527"/>
                <a:ext cx="2542570" cy="1572285"/>
                <a:chOff x="4419798" y="4413797"/>
                <a:chExt cx="2542570" cy="1083019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C1D706B3-3BBC-4249-9C85-EF12A333E2A1}"/>
                    </a:ext>
                  </a:extLst>
                </p:cNvPr>
                <p:cNvCxnSpPr>
                  <a:cxnSpLocks/>
                  <a:stCxn id="6" idx="4"/>
                </p:cNvCxnSpPr>
                <p:nvPr/>
              </p:nvCxnSpPr>
              <p:spPr>
                <a:xfrm flipH="1">
                  <a:off x="5741644" y="4413797"/>
                  <a:ext cx="3" cy="68578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xmlns="" id="{B081672F-AEF4-4420-B5AF-E114C20B3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9798" y="5100161"/>
                  <a:ext cx="1321846" cy="396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xmlns="" id="{ECCA8684-BF92-458F-BD4E-C28C09886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644" y="5099579"/>
                  <a:ext cx="1220724" cy="3972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5191B4C-784B-47DE-AC6A-EC06BF91ECCC}"/>
                  </a:ext>
                </a:extLst>
              </p:cNvPr>
              <p:cNvSpPr txBox="1"/>
              <p:nvPr/>
            </p:nvSpPr>
            <p:spPr>
              <a:xfrm>
                <a:off x="2361052" y="6013652"/>
                <a:ext cx="339999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350" dirty="0"/>
                  <a:t>Real-valued networks</a:t>
                </a:r>
              </a:p>
              <a:p>
                <a:r>
                  <a:rPr lang="en-SG" sz="1350" dirty="0" err="1"/>
                  <a:t>Eg</a:t>
                </a:r>
                <a:r>
                  <a:rPr lang="en-SG" sz="1350" dirty="0"/>
                  <a:t>: Temperature prediction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EB0233F-4548-4B78-BC2F-860527DF28EF}"/>
                  </a:ext>
                </a:extLst>
              </p:cNvPr>
              <p:cNvSpPr txBox="1"/>
              <p:nvPr/>
            </p:nvSpPr>
            <p:spPr>
              <a:xfrm rot="16200000">
                <a:off x="5001484" y="4462588"/>
                <a:ext cx="151912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350" b="1" dirty="0">
                    <a:solidFill>
                      <a:srgbClr val="002060"/>
                    </a:solidFill>
                  </a:rPr>
                  <a:t>Nature of Signals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B7387706-E9C2-4C68-8C2D-902BF229EBDA}"/>
                  </a:ext>
                </a:extLst>
              </p:cNvPr>
              <p:cNvSpPr txBox="1"/>
              <p:nvPr/>
            </p:nvSpPr>
            <p:spPr>
              <a:xfrm>
                <a:off x="6017879" y="6039956"/>
                <a:ext cx="465030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350" dirty="0"/>
                  <a:t>Complex-valued/Quaternion networks</a:t>
                </a:r>
              </a:p>
              <a:p>
                <a:r>
                  <a:rPr lang="en-SG" sz="1350" dirty="0" err="1"/>
                  <a:t>Eg</a:t>
                </a:r>
                <a:r>
                  <a:rPr lang="en-SG" sz="1350" dirty="0"/>
                  <a:t>: Wind prediction, QAM signal processing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B55FB454-3200-4EE1-A65C-0485A4B037D2}"/>
                </a:ext>
              </a:extLst>
            </p:cNvPr>
            <p:cNvGrpSpPr/>
            <p:nvPr/>
          </p:nvGrpSpPr>
          <p:grpSpPr>
            <a:xfrm rot="21262837">
              <a:off x="2137786" y="2256253"/>
              <a:ext cx="1309741" cy="1236582"/>
              <a:chOff x="2989752" y="1626210"/>
              <a:chExt cx="1349097" cy="135076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B9F6E6C6-7AB7-41F5-B847-B8BC353652FA}"/>
                  </a:ext>
                </a:extLst>
              </p:cNvPr>
              <p:cNvCxnSpPr/>
              <p:nvPr/>
            </p:nvCxnSpPr>
            <p:spPr>
              <a:xfrm rot="337163" flipH="1" flipV="1">
                <a:off x="3741532" y="2526562"/>
                <a:ext cx="597317" cy="4504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5049CD1A-5626-40CE-B583-9326485ECC2F}"/>
                  </a:ext>
                </a:extLst>
              </p:cNvPr>
              <p:cNvCxnSpPr>
                <a:cxnSpLocks/>
              </p:cNvCxnSpPr>
              <p:nvPr/>
            </p:nvCxnSpPr>
            <p:spPr>
              <a:xfrm rot="337163" flipH="1">
                <a:off x="2989752" y="2446713"/>
                <a:ext cx="759637" cy="145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C32BEACE-3EBA-433D-94ED-42336C18F707}"/>
                  </a:ext>
                </a:extLst>
              </p:cNvPr>
              <p:cNvCxnSpPr>
                <a:cxnSpLocks/>
              </p:cNvCxnSpPr>
              <p:nvPr/>
            </p:nvCxnSpPr>
            <p:spPr>
              <a:xfrm rot="337163" flipH="1" flipV="1">
                <a:off x="3630105" y="1626210"/>
                <a:ext cx="166712" cy="851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903ADD6-3C8A-4468-99BC-85162A4B8501}"/>
                </a:ext>
              </a:extLst>
            </p:cNvPr>
            <p:cNvSpPr txBox="1"/>
            <p:nvPr/>
          </p:nvSpPr>
          <p:spPr>
            <a:xfrm rot="2130734">
              <a:off x="2708675" y="3021277"/>
              <a:ext cx="11286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b="1" dirty="0">
                  <a:solidFill>
                    <a:srgbClr val="002060"/>
                  </a:solidFill>
                </a:rPr>
                <a:t>Stationarity of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2CD3CD5-FABC-476A-8731-380AA9CEC507}"/>
                </a:ext>
              </a:extLst>
            </p:cNvPr>
            <p:cNvSpPr txBox="1"/>
            <p:nvPr/>
          </p:nvSpPr>
          <p:spPr>
            <a:xfrm>
              <a:off x="2008680" y="1797870"/>
              <a:ext cx="177501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Fixed architecture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Back propagation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C7BFDB38-BCC7-4ADC-A426-C887843055DC}"/>
                </a:ext>
              </a:extLst>
            </p:cNvPr>
            <p:cNvSpPr txBox="1"/>
            <p:nvPr/>
          </p:nvSpPr>
          <p:spPr>
            <a:xfrm>
              <a:off x="310889" y="2693447"/>
              <a:ext cx="1775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Dynamic architecture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Online/sequential learning; concept drift; feature drift etc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7AB040A-CA59-4D51-B861-EE154C915D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392695" y="2976888"/>
              <a:ext cx="570020" cy="41533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AD9BD3A8-EA4A-49D7-B9B8-2E40AEF35E44}"/>
                </a:ext>
              </a:extLst>
            </p:cNvPr>
            <p:cNvCxnSpPr/>
            <p:nvPr/>
          </p:nvCxnSpPr>
          <p:spPr>
            <a:xfrm flipV="1">
              <a:off x="5958300" y="2476046"/>
              <a:ext cx="115057" cy="529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7EC45281-6EA6-4B95-ABBB-34A1CD91FA49}"/>
                </a:ext>
              </a:extLst>
            </p:cNvPr>
            <p:cNvCxnSpPr/>
            <p:nvPr/>
          </p:nvCxnSpPr>
          <p:spPr>
            <a:xfrm>
              <a:off x="5953345" y="2977025"/>
              <a:ext cx="471404" cy="35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4A7A055-52E6-4864-BC17-ED87F76CB76D}"/>
                </a:ext>
              </a:extLst>
            </p:cNvPr>
            <p:cNvSpPr txBox="1"/>
            <p:nvPr/>
          </p:nvSpPr>
          <p:spPr>
            <a:xfrm rot="19734467">
              <a:off x="5273518" y="2892566"/>
              <a:ext cx="91242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350" b="1" dirty="0">
                  <a:solidFill>
                    <a:srgbClr val="002060"/>
                  </a:solidFill>
                </a:rPr>
                <a:t>Nature of </a:t>
              </a:r>
            </a:p>
            <a:p>
              <a:r>
                <a:rPr lang="en-SG" sz="1350" b="1" dirty="0">
                  <a:solidFill>
                    <a:srgbClr val="002060"/>
                  </a:solidFill>
                </a:rPr>
                <a:t>problem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63F7A2E-D65F-4700-967C-4B5CCF8F67C4}"/>
                </a:ext>
              </a:extLst>
            </p:cNvPr>
            <p:cNvSpPr txBox="1"/>
            <p:nvPr/>
          </p:nvSpPr>
          <p:spPr>
            <a:xfrm>
              <a:off x="6526162" y="3252658"/>
              <a:ext cx="20458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Classification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</a:t>
              </a:r>
              <a:r>
                <a:rPr lang="en-SG" sz="1350" dirty="0"/>
                <a:t>Fault Detection and Prediction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6589D6C-23C0-4EBF-9AFD-ADB9FEC38624}"/>
                </a:ext>
              </a:extLst>
            </p:cNvPr>
            <p:cNvSpPr txBox="1"/>
            <p:nvPr/>
          </p:nvSpPr>
          <p:spPr>
            <a:xfrm>
              <a:off x="6130886" y="2265431"/>
              <a:ext cx="20458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Regression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Weather prediction</a:t>
              </a:r>
            </a:p>
          </p:txBody>
        </p:sp>
      </p:grp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40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5912" y="332656"/>
            <a:ext cx="71287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Fully Complex-valued Radial Basis Function Network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3592" y="1943394"/>
            <a:ext cx="7473432" cy="306978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Key features:</a:t>
            </a:r>
          </a:p>
          <a:p>
            <a:pPr lvl="1" algn="just"/>
            <a:r>
              <a:rPr lang="en-US" dirty="0"/>
              <a:t>Gradient descent based batch learning algorithm.</a:t>
            </a:r>
          </a:p>
          <a:p>
            <a:pPr lvl="1" algn="just">
              <a:buNone/>
            </a:pPr>
            <a:endParaRPr lang="en-US" dirty="0"/>
          </a:p>
          <a:p>
            <a:pPr lvl="1" algn="just"/>
            <a:r>
              <a:rPr lang="en-US" dirty="0"/>
              <a:t>Fully complex-valued Gaussian-like ‘</a:t>
            </a:r>
            <a:r>
              <a:rPr lang="en-US" i="1" dirty="0"/>
              <a:t>sech</a:t>
            </a:r>
            <a:r>
              <a:rPr lang="en-US" dirty="0"/>
              <a:t>’ activation function: symmetric about the Real axis, maps </a:t>
            </a:r>
          </a:p>
          <a:p>
            <a:pPr lvl="1" algn="just">
              <a:buNone/>
            </a:pPr>
            <a:endParaRPr lang="en-US" dirty="0"/>
          </a:p>
          <a:p>
            <a:pPr lvl="1" algn="just"/>
            <a:r>
              <a:rPr lang="en-US" dirty="0"/>
              <a:t>Fully complex-valued Gradients.</a:t>
            </a:r>
          </a:p>
          <a:p>
            <a:pPr lvl="1" algn="just">
              <a:buNone/>
            </a:pPr>
            <a:endParaRPr lang="en-US" dirty="0"/>
          </a:p>
          <a:p>
            <a:pPr lvl="1" algn="just"/>
            <a:r>
              <a:rPr lang="en-US" dirty="0"/>
              <a:t>Preserves phase information.</a:t>
            </a:r>
          </a:p>
          <a:p>
            <a:pPr lvl="1" algn="just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20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243425"/>
      </p:ext>
    </p:extLst>
  </p:cSld>
  <p:clrMapOvr>
    <a:masterClrMapping/>
  </p:clrMapOvr>
  <p:transition advTm="40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1"/>
          <p:cNvSpPr>
            <a:spLocks noGrp="1"/>
          </p:cNvSpPr>
          <p:nvPr>
            <p:ph type="title"/>
          </p:nvPr>
        </p:nvSpPr>
        <p:spPr>
          <a:xfrm>
            <a:off x="2595912" y="332656"/>
            <a:ext cx="712879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Fully Complex-valued Radial Basis Function Network</a:t>
            </a:r>
            <a:endParaRPr lang="en-SG" dirty="0"/>
          </a:p>
        </p:txBody>
      </p:sp>
      <p:sp>
        <p:nvSpPr>
          <p:cNvPr id="7" name="Oval 6"/>
          <p:cNvSpPr/>
          <p:nvPr/>
        </p:nvSpPr>
        <p:spPr>
          <a:xfrm>
            <a:off x="2855169" y="2420268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8" name="Oval 7"/>
          <p:cNvSpPr/>
          <p:nvPr/>
        </p:nvSpPr>
        <p:spPr>
          <a:xfrm>
            <a:off x="2855169" y="4364484"/>
            <a:ext cx="432048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/>
          <p:cNvSpPr/>
          <p:nvPr/>
        </p:nvSpPr>
        <p:spPr>
          <a:xfrm>
            <a:off x="4511353" y="1988220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4511353" y="3500388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4439345" y="5012556"/>
            <a:ext cx="432048" cy="432048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5992888" y="414846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464686" y="265288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495129" y="458050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94683" y="2780308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424936" y="4364484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6"/>
            <a:endCxn id="9" idx="2"/>
          </p:cNvCxnSpPr>
          <p:nvPr/>
        </p:nvCxnSpPr>
        <p:spPr>
          <a:xfrm flipV="1">
            <a:off x="3287217" y="2204244"/>
            <a:ext cx="122413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6"/>
            <a:endCxn id="10" idx="2"/>
          </p:cNvCxnSpPr>
          <p:nvPr/>
        </p:nvCxnSpPr>
        <p:spPr>
          <a:xfrm>
            <a:off x="3287217" y="2636292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6"/>
            <a:endCxn id="11" idx="2"/>
          </p:cNvCxnSpPr>
          <p:nvPr/>
        </p:nvCxnSpPr>
        <p:spPr>
          <a:xfrm>
            <a:off x="3287217" y="2636292"/>
            <a:ext cx="1152128" cy="2592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6"/>
            <a:endCxn id="9" idx="2"/>
          </p:cNvCxnSpPr>
          <p:nvPr/>
        </p:nvCxnSpPr>
        <p:spPr>
          <a:xfrm flipV="1">
            <a:off x="3287217" y="2204244"/>
            <a:ext cx="1224136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6"/>
            <a:endCxn id="10" idx="2"/>
          </p:cNvCxnSpPr>
          <p:nvPr/>
        </p:nvCxnSpPr>
        <p:spPr>
          <a:xfrm flipV="1">
            <a:off x="3287217" y="3716412"/>
            <a:ext cx="122413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8" idx="6"/>
            <a:endCxn id="11" idx="2"/>
          </p:cNvCxnSpPr>
          <p:nvPr/>
        </p:nvCxnSpPr>
        <p:spPr>
          <a:xfrm>
            <a:off x="3287217" y="4580508"/>
            <a:ext cx="115212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" idx="6"/>
            <a:endCxn id="13" idx="2"/>
          </p:cNvCxnSpPr>
          <p:nvPr/>
        </p:nvCxnSpPr>
        <p:spPr>
          <a:xfrm>
            <a:off x="4943402" y="2204244"/>
            <a:ext cx="1049487" cy="2160240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6"/>
            <a:endCxn id="13" idx="2"/>
          </p:cNvCxnSpPr>
          <p:nvPr/>
        </p:nvCxnSpPr>
        <p:spPr>
          <a:xfrm>
            <a:off x="4943402" y="3716412"/>
            <a:ext cx="1049487" cy="648072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" idx="6"/>
            <a:endCxn id="13" idx="2"/>
          </p:cNvCxnSpPr>
          <p:nvPr/>
        </p:nvCxnSpPr>
        <p:spPr>
          <a:xfrm flipV="1">
            <a:off x="4871394" y="4364484"/>
            <a:ext cx="1121495" cy="864096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940581" y="2564284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2" name="Straight Arrow Connector 61"/>
          <p:cNvCxnSpPr>
            <a:stCxn id="9" idx="6"/>
            <a:endCxn id="60" idx="2"/>
          </p:cNvCxnSpPr>
          <p:nvPr/>
        </p:nvCxnSpPr>
        <p:spPr>
          <a:xfrm>
            <a:off x="4943401" y="2204244"/>
            <a:ext cx="997180" cy="576064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0" idx="6"/>
            <a:endCxn id="60" idx="2"/>
          </p:cNvCxnSpPr>
          <p:nvPr/>
        </p:nvCxnSpPr>
        <p:spPr>
          <a:xfrm flipV="1">
            <a:off x="4943401" y="2780308"/>
            <a:ext cx="997180" cy="936104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1" idx="6"/>
            <a:endCxn id="60" idx="2"/>
          </p:cNvCxnSpPr>
          <p:nvPr/>
        </p:nvCxnSpPr>
        <p:spPr>
          <a:xfrm flipV="1">
            <a:off x="4871393" y="2780308"/>
            <a:ext cx="1069188" cy="2448272"/>
          </a:xfrm>
          <a:prstGeom prst="straightConnector1">
            <a:avLst/>
          </a:prstGeom>
          <a:ln w="15875"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495129" y="3644404"/>
            <a:ext cx="1152128" cy="0"/>
          </a:xfrm>
          <a:prstGeom prst="line">
            <a:avLst/>
          </a:prstGeom>
          <a:ln w="15875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4367337" y="2996332"/>
            <a:ext cx="720080" cy="0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4268033" y="4508500"/>
            <a:ext cx="864096" cy="0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5699485" y="3577336"/>
            <a:ext cx="936104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2063750" y="2420938"/>
            <a:ext cx="1583508" cy="3669998"/>
            <a:chOff x="1908372" y="2349549"/>
            <a:chExt cx="1583508" cy="3669998"/>
          </a:xfrm>
        </p:grpSpPr>
        <p:graphicFrame>
          <p:nvGraphicFramePr>
            <p:cNvPr id="32" name="Content Placeholder 30"/>
            <p:cNvGraphicFramePr>
              <a:graphicFrameLocks noChangeAspect="1"/>
            </p:cNvGraphicFramePr>
            <p:nvPr/>
          </p:nvGraphicFramePr>
          <p:xfrm>
            <a:off x="1979712" y="4221088"/>
            <a:ext cx="481013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" name="Equation" r:id="rId5" imgW="190440" imgH="228600" progId="Equation.DSMT4">
                    <p:embed/>
                  </p:oleObj>
                </mc:Choice>
                <mc:Fallback>
                  <p:oleObj name="Equation" r:id="rId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4221088"/>
                          <a:ext cx="481013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Content Placeholder 30"/>
            <p:cNvGraphicFramePr>
              <a:graphicFrameLocks noGrp="1" noChangeAspect="1"/>
            </p:cNvGraphicFramePr>
            <p:nvPr>
              <p:ph idx="1"/>
            </p:nvPr>
          </p:nvGraphicFramePr>
          <p:xfrm>
            <a:off x="1908372" y="2349549"/>
            <a:ext cx="382588" cy="573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4" name="Equation" r:id="rId7" imgW="152280" imgH="228600" progId="Equation.DSMT4">
                    <p:embed/>
                  </p:oleObj>
                </mc:Choice>
                <mc:Fallback>
                  <p:oleObj name="Equation" r:id="rId7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372" y="2349549"/>
                          <a:ext cx="382588" cy="5730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TextBox 46"/>
            <p:cNvSpPr txBox="1"/>
            <p:nvPr/>
          </p:nvSpPr>
          <p:spPr>
            <a:xfrm>
              <a:off x="2411760" y="537321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 new roman"/>
                </a:rPr>
                <a:t>m</a:t>
              </a:r>
              <a:r>
                <a:rPr lang="en-US" dirty="0">
                  <a:latin typeface="Time new roman"/>
                </a:rPr>
                <a:t> input neurons</a:t>
              </a:r>
              <a:endParaRPr lang="en-SG" dirty="0">
                <a:latin typeface="Time new roman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75449" y="2045827"/>
            <a:ext cx="1080120" cy="3757077"/>
            <a:chOff x="5220072" y="1974438"/>
            <a:chExt cx="1080120" cy="3757077"/>
          </a:xfrm>
        </p:grpSpPr>
        <p:graphicFrame>
          <p:nvGraphicFramePr>
            <p:cNvPr id="43" name="Object 42"/>
            <p:cNvGraphicFramePr>
              <a:graphicFrameLocks noChangeAspect="1"/>
            </p:cNvGraphicFramePr>
            <p:nvPr/>
          </p:nvGraphicFramePr>
          <p:xfrm>
            <a:off x="5220072" y="1974438"/>
            <a:ext cx="432048" cy="518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5"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072" y="1974438"/>
                          <a:ext cx="432048" cy="5184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43"/>
            <p:cNvGraphicFramePr>
              <a:graphicFrameLocks noChangeAspect="1"/>
            </p:cNvGraphicFramePr>
            <p:nvPr/>
          </p:nvGraphicFramePr>
          <p:xfrm>
            <a:off x="5292080" y="4653136"/>
            <a:ext cx="432048" cy="486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6" name="Equation" r:id="rId11" imgW="203040" imgH="228600" progId="Equation.DSMT4">
                    <p:embed/>
                  </p:oleObj>
                </mc:Choice>
                <mc:Fallback>
                  <p:oleObj name="Equation" r:id="rId11" imgW="2030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080" y="4653136"/>
                          <a:ext cx="432048" cy="4860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TextBox 50"/>
            <p:cNvSpPr txBox="1"/>
            <p:nvPr/>
          </p:nvSpPr>
          <p:spPr>
            <a:xfrm>
              <a:off x="5220072" y="5085184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 new roman"/>
                </a:rPr>
                <a:t>Output weights</a:t>
              </a:r>
              <a:endParaRPr lang="en-SG" dirty="0">
                <a:latin typeface="Time new roman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383561" y="2492277"/>
            <a:ext cx="1080120" cy="3238619"/>
            <a:chOff x="6228184" y="2420888"/>
            <a:chExt cx="1080120" cy="3238619"/>
          </a:xfrm>
        </p:grpSpPr>
        <p:graphicFrame>
          <p:nvGraphicFramePr>
            <p:cNvPr id="45" name="Object 44"/>
            <p:cNvGraphicFramePr>
              <a:graphicFrameLocks noChangeAspect="1"/>
            </p:cNvGraphicFramePr>
            <p:nvPr/>
          </p:nvGraphicFramePr>
          <p:xfrm>
            <a:off x="6732240" y="2420888"/>
            <a:ext cx="360040" cy="498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7" name="Equation" r:id="rId13" imgW="164880" imgH="228600" progId="Equation.DSMT4">
                    <p:embed/>
                  </p:oleObj>
                </mc:Choice>
                <mc:Fallback>
                  <p:oleObj name="Equation" r:id="rId1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2420888"/>
                          <a:ext cx="360040" cy="498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6660232" y="4005064"/>
            <a:ext cx="360040" cy="462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8" name="Equation" r:id="rId15" imgW="177480" imgH="228600" progId="Equation.DSMT4">
                    <p:embed/>
                  </p:oleObj>
                </mc:Choice>
                <mc:Fallback>
                  <p:oleObj name="Equation" r:id="rId15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0232" y="4005064"/>
                          <a:ext cx="360040" cy="462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TextBox 52"/>
            <p:cNvSpPr txBox="1"/>
            <p:nvPr/>
          </p:nvSpPr>
          <p:spPr>
            <a:xfrm>
              <a:off x="6228184" y="5013176"/>
              <a:ext cx="10801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 new roman"/>
                </a:rPr>
                <a:t>n</a:t>
              </a:r>
              <a:r>
                <a:rPr lang="en-US" dirty="0">
                  <a:latin typeface="Time new roman"/>
                </a:rPr>
                <a:t> output neurons</a:t>
              </a:r>
              <a:endParaRPr lang="en-SG" dirty="0">
                <a:latin typeface="Time new roman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381672" y="2098956"/>
            <a:ext cx="3168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66"/>
                </a:solidFill>
                <a:latin typeface="Time new roman"/>
              </a:rPr>
              <a:t>Complex-valued input/hidden layer parameters </a:t>
            </a:r>
            <a:endParaRPr lang="en-US" sz="2000" b="1" dirty="0">
              <a:solidFill>
                <a:srgbClr val="FF0066"/>
              </a:solidFill>
              <a:latin typeface="Time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66"/>
              </a:solidFill>
              <a:latin typeface="Time new 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66"/>
                </a:solidFill>
                <a:latin typeface="Time new roman"/>
              </a:rPr>
              <a:t>fully </a:t>
            </a:r>
            <a:r>
              <a:rPr lang="en-US" sz="2000" b="1" dirty="0">
                <a:solidFill>
                  <a:srgbClr val="FF0066"/>
                </a:solidFill>
                <a:latin typeface="Time new roman"/>
              </a:rPr>
              <a:t>complex-valued activation function</a:t>
            </a:r>
            <a:endParaRPr lang="en-SG" sz="2000" b="1" dirty="0">
              <a:solidFill>
                <a:srgbClr val="FF0066"/>
              </a:solidFill>
              <a:latin typeface="Time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27177" y="249227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 new roman"/>
              </a:rPr>
              <a:t>1</a:t>
            </a:r>
            <a:endParaRPr lang="en-SG" i="1" dirty="0">
              <a:latin typeface="Time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5169" y="443649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 new roman"/>
              </a:rPr>
              <a:t>m</a:t>
            </a:r>
            <a:endParaRPr lang="en-SG" i="1" dirty="0">
              <a:latin typeface="Time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83361" y="198822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 new roman"/>
              </a:rPr>
              <a:t>1</a:t>
            </a:r>
            <a:endParaRPr lang="en-SG" i="1" dirty="0">
              <a:latin typeface="Time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1353" y="50752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 new roman"/>
              </a:rPr>
              <a:t>h</a:t>
            </a:r>
            <a:endParaRPr lang="en-SG" i="1" dirty="0">
              <a:latin typeface="Time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023521" y="42204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 new roman"/>
              </a:rPr>
              <a:t>n</a:t>
            </a:r>
            <a:endParaRPr lang="en-SG" i="1" dirty="0">
              <a:latin typeface="Time new roman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951513" y="256428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 new roman"/>
              </a:rPr>
              <a:t>1</a:t>
            </a:r>
            <a:endParaRPr lang="en-SG" i="1" dirty="0">
              <a:latin typeface="Time new roman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4079305" y="1700189"/>
            <a:ext cx="1368152" cy="4462755"/>
            <a:chOff x="3923928" y="1628800"/>
            <a:chExt cx="1368152" cy="4462755"/>
          </a:xfrm>
        </p:grpSpPr>
        <p:sp>
          <p:nvSpPr>
            <p:cNvPr id="49" name="TextBox 48"/>
            <p:cNvSpPr txBox="1"/>
            <p:nvPr/>
          </p:nvSpPr>
          <p:spPr>
            <a:xfrm>
              <a:off x="3923928" y="544522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 new roman"/>
                </a:rPr>
                <a:t>h</a:t>
              </a:r>
              <a:r>
                <a:rPr lang="en-US" dirty="0">
                  <a:latin typeface="Time new roman"/>
                </a:rPr>
                <a:t> hidden neurons</a:t>
              </a:r>
              <a:endParaRPr lang="en-SG" dirty="0">
                <a:latin typeface="Time new roman"/>
              </a:endParaRPr>
            </a:p>
          </p:txBody>
        </p:sp>
        <p:graphicFrame>
          <p:nvGraphicFramePr>
            <p:cNvPr id="71" name="Object 70"/>
            <p:cNvGraphicFramePr>
              <a:graphicFrameLocks noChangeAspect="1"/>
            </p:cNvGraphicFramePr>
            <p:nvPr/>
          </p:nvGraphicFramePr>
          <p:xfrm>
            <a:off x="4716016" y="1628800"/>
            <a:ext cx="381124" cy="5570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9" name="Equation" r:id="rId17" imgW="164880" imgH="241200" progId="Equation.DSMT4">
                    <p:embed/>
                  </p:oleObj>
                </mc:Choice>
                <mc:Fallback>
                  <p:oleObj name="Equation" r:id="rId17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1628800"/>
                          <a:ext cx="381124" cy="5570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71"/>
            <p:cNvGraphicFramePr>
              <a:graphicFrameLocks noChangeAspect="1"/>
            </p:cNvGraphicFramePr>
            <p:nvPr/>
          </p:nvGraphicFramePr>
          <p:xfrm>
            <a:off x="4716016" y="5085184"/>
            <a:ext cx="360040" cy="488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40" name="Equation" r:id="rId19" imgW="177480" imgH="241200" progId="Equation.DSMT4">
                    <p:embed/>
                  </p:oleObj>
                </mc:Choice>
                <mc:Fallback>
                  <p:oleObj name="Equation" r:id="rId19" imgW="177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016" y="5085184"/>
                          <a:ext cx="360040" cy="4886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" name="Object 73"/>
          <p:cNvGraphicFramePr>
            <a:graphicFrameLocks noChangeAspect="1"/>
          </p:cNvGraphicFramePr>
          <p:nvPr>
            <p:extLst/>
          </p:nvPr>
        </p:nvGraphicFramePr>
        <p:xfrm>
          <a:off x="2314402" y="4882134"/>
          <a:ext cx="1020648" cy="466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Equation" r:id="rId21" imgW="444240" imgH="203040" progId="Equation.3">
                  <p:embed/>
                </p:oleObj>
              </mc:Choice>
              <mc:Fallback>
                <p:oleObj name="Equation" r:id="rId21" imgW="4442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14402" y="4882134"/>
                        <a:ext cx="1020648" cy="46658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4"/>
          <p:cNvGraphicFramePr>
            <a:graphicFrameLocks noChangeAspect="1"/>
          </p:cNvGraphicFramePr>
          <p:nvPr>
            <p:extLst/>
          </p:nvPr>
        </p:nvGraphicFramePr>
        <p:xfrm>
          <a:off x="6006264" y="4638095"/>
          <a:ext cx="10207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Equation" r:id="rId23" imgW="444240" imgH="228600" progId="Equation.3">
                  <p:embed/>
                </p:oleObj>
              </mc:Choice>
              <mc:Fallback>
                <p:oleObj name="Equation" r:id="rId23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06264" y="4638095"/>
                        <a:ext cx="1020763" cy="5254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5"/>
          <p:cNvGraphicFramePr>
            <a:graphicFrameLocks noChangeAspect="1"/>
          </p:cNvGraphicFramePr>
          <p:nvPr>
            <p:extLst/>
          </p:nvPr>
        </p:nvGraphicFramePr>
        <p:xfrm>
          <a:off x="4109939" y="4178644"/>
          <a:ext cx="1138273" cy="371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Equation" r:id="rId25" imgW="622080" imgH="203040" progId="Equation.3">
                  <p:embed/>
                </p:oleObj>
              </mc:Choice>
              <mc:Fallback>
                <p:oleObj name="Equation" r:id="rId25" imgW="62208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09939" y="4178644"/>
                        <a:ext cx="1138273" cy="371681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21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17572398"/>
      </p:ext>
    </p:extLst>
  </p:cSld>
  <p:clrMapOvr>
    <a:masterClrMapping/>
  </p:clrMapOvr>
  <p:transition advTm="133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92650" y="274638"/>
            <a:ext cx="7499350" cy="1143000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Garamond" pitchFamily="18" charset="0"/>
              </a:rPr>
              <a:t> </a:t>
            </a:r>
            <a:endParaRPr lang="en-SG" sz="3000" b="1" dirty="0">
              <a:latin typeface="Garamond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4294967295"/>
          </p:nvPr>
        </p:nvSpPr>
        <p:spPr>
          <a:xfrm>
            <a:off x="4090988" y="620713"/>
            <a:ext cx="8101012" cy="5627687"/>
          </a:xfrm>
        </p:spPr>
        <p:txBody>
          <a:bodyPr/>
          <a:lstStyle/>
          <a:p>
            <a:r>
              <a:rPr lang="en-US" dirty="0"/>
              <a:t>Activation function: ‘</a:t>
            </a:r>
            <a:r>
              <a:rPr lang="en-US" i="1" dirty="0">
                <a:solidFill>
                  <a:srgbClr val="FF0000"/>
                </a:solidFill>
              </a:rPr>
              <a:t>sech</a:t>
            </a:r>
            <a:r>
              <a:rPr lang="en-US" dirty="0"/>
              <a:t>’</a:t>
            </a:r>
            <a:endParaRPr lang="en-SG" dirty="0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18432" y="2420889"/>
            <a:ext cx="3912950" cy="3810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83088" y="2348880"/>
            <a:ext cx="4284913" cy="383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4727848" y="1412776"/>
          <a:ext cx="34861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7" imgW="1396800" imgH="304560" progId="Equation.DSMT4">
                  <p:embed/>
                </p:oleObj>
              </mc:Choice>
              <mc:Fallback>
                <p:oleObj name="Equation" r:id="rId7" imgW="1396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1412776"/>
                        <a:ext cx="348615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22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33251997"/>
      </p:ext>
    </p:extLst>
  </p:cSld>
  <p:clrMapOvr>
    <a:masterClrMapping/>
  </p:clrMapOvr>
  <p:transition advTm="571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67608" y="404664"/>
            <a:ext cx="7890080" cy="5843736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Network </a:t>
            </a:r>
            <a:r>
              <a:rPr lang="en-US" dirty="0"/>
              <a:t>Output: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Parameter </a:t>
            </a:r>
            <a:r>
              <a:rPr lang="en-US" dirty="0"/>
              <a:t>Updates: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SG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503713" y="1991466"/>
          <a:ext cx="40243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4" imgW="1460160" imgH="444240" progId="Equation.DSMT4">
                  <p:embed/>
                </p:oleObj>
              </mc:Choice>
              <mc:Fallback>
                <p:oleObj name="Equation" r:id="rId4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3" y="1991466"/>
                        <a:ext cx="4024313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2999656" y="3717032"/>
          <a:ext cx="7179392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6" imgW="2755800" imgH="939600" progId="Equation.DSMT4">
                  <p:embed/>
                </p:oleObj>
              </mc:Choice>
              <mc:Fallback>
                <p:oleObj name="Equation" r:id="rId6" imgW="27558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717032"/>
                        <a:ext cx="7179392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2595912" y="332656"/>
            <a:ext cx="712879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Fully Complex-valued Radial Basis Function Network: Learning Algorithm</a:t>
            </a:r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8974555"/>
      </p:ext>
    </p:extLst>
  </p:cSld>
  <p:clrMapOvr>
    <a:masterClrMapping/>
  </p:clrMapOvr>
  <p:transition advTm="33806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0AFF505-6D00-4946-8F8D-D68740AA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521924"/>
            <a:ext cx="7886700" cy="535781"/>
          </a:xfrm>
        </p:spPr>
        <p:txBody>
          <a:bodyPr vert="horz" lIns="68580" tIns="34290" rIns="68580" bIns="34290" rtlCol="0" anchor="ctr">
            <a:normAutofit fontScale="90000"/>
          </a:bodyPr>
          <a:lstStyle/>
          <a:p>
            <a:pPr algn="ctr"/>
            <a:r>
              <a:rPr lang="en-S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for Predictive </a:t>
            </a:r>
            <a:r>
              <a:rPr lang="en-S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133313" y="1772817"/>
            <a:ext cx="8261117" cy="4359764"/>
            <a:chOff x="310889" y="1797870"/>
            <a:chExt cx="8261117" cy="43597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AA299120-F1BA-439C-95A6-6942E3D76DA0}"/>
                </a:ext>
              </a:extLst>
            </p:cNvPr>
            <p:cNvSpPr/>
            <p:nvPr/>
          </p:nvSpPr>
          <p:spPr>
            <a:xfrm>
              <a:off x="3182383" y="3203099"/>
              <a:ext cx="2589542" cy="12913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2400" dirty="0"/>
                <a:t>ML for </a:t>
              </a:r>
              <a:r>
                <a:rPr lang="en-SG" sz="2400" dirty="0" smtClean="0"/>
                <a:t>Predictive </a:t>
              </a:r>
              <a:r>
                <a:rPr lang="en-SG" sz="2400" dirty="0"/>
                <a:t>Analytics</a:t>
              </a:r>
              <a:endParaRPr lang="en-SG" sz="2400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xmlns="" id="{CC25EA57-0072-4F58-8D65-296DD7320766}"/>
                </a:ext>
              </a:extLst>
            </p:cNvPr>
            <p:cNvGrpSpPr/>
            <p:nvPr/>
          </p:nvGrpSpPr>
          <p:grpSpPr>
            <a:xfrm>
              <a:off x="1941709" y="4151022"/>
              <a:ext cx="6230346" cy="2006612"/>
              <a:chOff x="2361052" y="4041580"/>
              <a:chExt cx="8307129" cy="267548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xmlns="" id="{A6E423C5-733F-4987-9496-9B20DAC6F41C}"/>
                  </a:ext>
                </a:extLst>
              </p:cNvPr>
              <p:cNvGrpSpPr/>
              <p:nvPr/>
            </p:nvGrpSpPr>
            <p:grpSpPr>
              <a:xfrm>
                <a:off x="4419798" y="4499527"/>
                <a:ext cx="2542570" cy="1572285"/>
                <a:chOff x="4419798" y="4413797"/>
                <a:chExt cx="2542570" cy="1083019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xmlns="" id="{C1D706B3-3BBC-4249-9C85-EF12A333E2A1}"/>
                    </a:ext>
                  </a:extLst>
                </p:cNvPr>
                <p:cNvCxnSpPr>
                  <a:cxnSpLocks/>
                  <a:stCxn id="6" idx="4"/>
                </p:cNvCxnSpPr>
                <p:nvPr/>
              </p:nvCxnSpPr>
              <p:spPr>
                <a:xfrm flipH="1">
                  <a:off x="5741644" y="4413797"/>
                  <a:ext cx="3" cy="685782"/>
                </a:xfrm>
                <a:prstGeom prst="line">
                  <a:avLst/>
                </a:prstGeom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xmlns="" id="{B081672F-AEF4-4420-B5AF-E114C20B35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419798" y="5100161"/>
                  <a:ext cx="1321846" cy="396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xmlns="" id="{ECCA8684-BF92-458F-BD4E-C28C09886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41644" y="5099579"/>
                  <a:ext cx="1220724" cy="3972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C5191B4C-784B-47DE-AC6A-EC06BF91ECCC}"/>
                  </a:ext>
                </a:extLst>
              </p:cNvPr>
              <p:cNvSpPr txBox="1"/>
              <p:nvPr/>
            </p:nvSpPr>
            <p:spPr>
              <a:xfrm>
                <a:off x="2361052" y="6013652"/>
                <a:ext cx="3399995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350" dirty="0"/>
                  <a:t>Real-valued networks</a:t>
                </a:r>
              </a:p>
              <a:p>
                <a:r>
                  <a:rPr lang="en-SG" sz="1350" dirty="0" err="1"/>
                  <a:t>Eg</a:t>
                </a:r>
                <a:r>
                  <a:rPr lang="en-SG" sz="1350" dirty="0"/>
                  <a:t>: Temperature prediction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3EB0233F-4548-4B78-BC2F-860527DF28EF}"/>
                  </a:ext>
                </a:extLst>
              </p:cNvPr>
              <p:cNvSpPr txBox="1"/>
              <p:nvPr/>
            </p:nvSpPr>
            <p:spPr>
              <a:xfrm rot="16200000">
                <a:off x="5001484" y="4462588"/>
                <a:ext cx="151912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350" b="1" dirty="0">
                    <a:solidFill>
                      <a:srgbClr val="002060"/>
                    </a:solidFill>
                  </a:rPr>
                  <a:t>Nature of Signals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B7387706-E9C2-4C68-8C2D-902BF229EBDA}"/>
                  </a:ext>
                </a:extLst>
              </p:cNvPr>
              <p:cNvSpPr txBox="1"/>
              <p:nvPr/>
            </p:nvSpPr>
            <p:spPr>
              <a:xfrm>
                <a:off x="6017879" y="6039956"/>
                <a:ext cx="465030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1350" dirty="0"/>
                  <a:t>Complex-valued/Quaternion networks</a:t>
                </a:r>
              </a:p>
              <a:p>
                <a:r>
                  <a:rPr lang="en-SG" sz="1350" dirty="0" err="1"/>
                  <a:t>Eg</a:t>
                </a:r>
                <a:r>
                  <a:rPr lang="en-SG" sz="1350" dirty="0"/>
                  <a:t>: Wind prediction, QAM signal processing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B55FB454-3200-4EE1-A65C-0485A4B037D2}"/>
                </a:ext>
              </a:extLst>
            </p:cNvPr>
            <p:cNvGrpSpPr/>
            <p:nvPr/>
          </p:nvGrpSpPr>
          <p:grpSpPr>
            <a:xfrm rot="21262837">
              <a:off x="2137786" y="2256253"/>
              <a:ext cx="1309741" cy="1236582"/>
              <a:chOff x="2989752" y="1626210"/>
              <a:chExt cx="1349097" cy="1350763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B9F6E6C6-7AB7-41F5-B847-B8BC353652FA}"/>
                  </a:ext>
                </a:extLst>
              </p:cNvPr>
              <p:cNvCxnSpPr/>
              <p:nvPr/>
            </p:nvCxnSpPr>
            <p:spPr>
              <a:xfrm rot="337163" flipH="1" flipV="1">
                <a:off x="3741532" y="2526562"/>
                <a:ext cx="597317" cy="450411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5049CD1A-5626-40CE-B583-9326485ECC2F}"/>
                  </a:ext>
                </a:extLst>
              </p:cNvPr>
              <p:cNvCxnSpPr>
                <a:cxnSpLocks/>
              </p:cNvCxnSpPr>
              <p:nvPr/>
            </p:nvCxnSpPr>
            <p:spPr>
              <a:xfrm rot="337163" flipH="1">
                <a:off x="2989752" y="2446713"/>
                <a:ext cx="759637" cy="145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xmlns="" id="{C32BEACE-3EBA-433D-94ED-42336C18F707}"/>
                  </a:ext>
                </a:extLst>
              </p:cNvPr>
              <p:cNvCxnSpPr>
                <a:cxnSpLocks/>
              </p:cNvCxnSpPr>
              <p:nvPr/>
            </p:nvCxnSpPr>
            <p:spPr>
              <a:xfrm rot="337163" flipH="1" flipV="1">
                <a:off x="3630105" y="1626210"/>
                <a:ext cx="166712" cy="8519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903ADD6-3C8A-4468-99BC-85162A4B8501}"/>
                </a:ext>
              </a:extLst>
            </p:cNvPr>
            <p:cNvSpPr txBox="1"/>
            <p:nvPr/>
          </p:nvSpPr>
          <p:spPr>
            <a:xfrm rot="2130734">
              <a:off x="2708675" y="3021277"/>
              <a:ext cx="112863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b="1" dirty="0">
                  <a:solidFill>
                    <a:srgbClr val="002060"/>
                  </a:solidFill>
                </a:rPr>
                <a:t>Stationarity of data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2CD3CD5-FABC-476A-8731-380AA9CEC507}"/>
                </a:ext>
              </a:extLst>
            </p:cNvPr>
            <p:cNvSpPr txBox="1"/>
            <p:nvPr/>
          </p:nvSpPr>
          <p:spPr>
            <a:xfrm>
              <a:off x="2008680" y="1797870"/>
              <a:ext cx="1775011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Fixed architecture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Back propagation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C7BFDB38-BCC7-4ADC-A426-C887843055DC}"/>
                </a:ext>
              </a:extLst>
            </p:cNvPr>
            <p:cNvSpPr txBox="1"/>
            <p:nvPr/>
          </p:nvSpPr>
          <p:spPr>
            <a:xfrm>
              <a:off x="310889" y="2693447"/>
              <a:ext cx="1775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Dynamic architecture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Online/sequential learning; concept drift; feature drift etc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7AB040A-CA59-4D51-B861-EE154C915DA7}"/>
                </a:ext>
              </a:extLst>
            </p:cNvPr>
            <p:cNvCxnSpPr>
              <a:cxnSpLocks/>
              <a:stCxn id="6" idx="7"/>
            </p:cNvCxnSpPr>
            <p:nvPr/>
          </p:nvCxnSpPr>
          <p:spPr>
            <a:xfrm flipV="1">
              <a:off x="5392695" y="2976888"/>
              <a:ext cx="570020" cy="41533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xmlns="" id="{AD9BD3A8-EA4A-49D7-B9B8-2E40AEF35E44}"/>
                </a:ext>
              </a:extLst>
            </p:cNvPr>
            <p:cNvCxnSpPr/>
            <p:nvPr/>
          </p:nvCxnSpPr>
          <p:spPr>
            <a:xfrm flipV="1">
              <a:off x="5958300" y="2476046"/>
              <a:ext cx="115057" cy="5293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xmlns="" id="{7EC45281-6EA6-4B95-ABBB-34A1CD91FA49}"/>
                </a:ext>
              </a:extLst>
            </p:cNvPr>
            <p:cNvCxnSpPr/>
            <p:nvPr/>
          </p:nvCxnSpPr>
          <p:spPr>
            <a:xfrm>
              <a:off x="5953345" y="2977025"/>
              <a:ext cx="471404" cy="3568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4A7A055-52E6-4864-BC17-ED87F76CB76D}"/>
                </a:ext>
              </a:extLst>
            </p:cNvPr>
            <p:cNvSpPr txBox="1"/>
            <p:nvPr/>
          </p:nvSpPr>
          <p:spPr>
            <a:xfrm rot="19734467">
              <a:off x="5273518" y="2892566"/>
              <a:ext cx="91242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350" b="1" dirty="0">
                  <a:solidFill>
                    <a:srgbClr val="002060"/>
                  </a:solidFill>
                </a:rPr>
                <a:t>Nature of </a:t>
              </a:r>
            </a:p>
            <a:p>
              <a:r>
                <a:rPr lang="en-SG" sz="1350" b="1" dirty="0">
                  <a:solidFill>
                    <a:srgbClr val="002060"/>
                  </a:solidFill>
                </a:rPr>
                <a:t>problem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363F7A2E-D65F-4700-967C-4B5CCF8F67C4}"/>
                </a:ext>
              </a:extLst>
            </p:cNvPr>
            <p:cNvSpPr txBox="1"/>
            <p:nvPr/>
          </p:nvSpPr>
          <p:spPr>
            <a:xfrm>
              <a:off x="6526162" y="3252658"/>
              <a:ext cx="204584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Classification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</a:t>
              </a:r>
              <a:r>
                <a:rPr lang="en-SG" sz="1350" dirty="0"/>
                <a:t>Fault Detection and Prediction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96589D6C-23C0-4EBF-9AFD-ADB9FEC38624}"/>
                </a:ext>
              </a:extLst>
            </p:cNvPr>
            <p:cNvSpPr txBox="1"/>
            <p:nvPr/>
          </p:nvSpPr>
          <p:spPr>
            <a:xfrm>
              <a:off x="6130886" y="2265431"/>
              <a:ext cx="20458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350" dirty="0"/>
                <a:t>Regression</a:t>
              </a:r>
            </a:p>
            <a:p>
              <a:r>
                <a:rPr lang="en-SG" sz="1350" dirty="0" err="1"/>
                <a:t>Eg</a:t>
              </a:r>
              <a:r>
                <a:rPr lang="en-SG" sz="1350" dirty="0"/>
                <a:t>: Weather prediction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/>
          <a:lstStyle/>
          <a:p>
            <a:r>
              <a:rPr lang="en-SG" dirty="0" smtClean="0"/>
              <a:t>What then?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320" y="1695635"/>
            <a:ext cx="9907480" cy="4171765"/>
          </a:xfrm>
        </p:spPr>
        <p:txBody>
          <a:bodyPr/>
          <a:lstStyle/>
          <a:p>
            <a:r>
              <a:rPr lang="en-SG" dirty="0" smtClean="0"/>
              <a:t>Data is non-stationary</a:t>
            </a:r>
          </a:p>
          <a:p>
            <a:pPr lvl="1"/>
            <a:r>
              <a:rPr lang="en-SG" dirty="0" smtClean="0"/>
              <a:t>Training data and testing data need not come from the same distribution</a:t>
            </a:r>
          </a:p>
          <a:p>
            <a:r>
              <a:rPr lang="en-SG" dirty="0" smtClean="0"/>
              <a:t>Architecture of the network?!</a:t>
            </a:r>
          </a:p>
          <a:p>
            <a:r>
              <a:rPr lang="en-SG" dirty="0" smtClean="0"/>
              <a:t>Are there inspirations from human learning?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707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178" y="130254"/>
            <a:ext cx="8229600" cy="8683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Meta-cognition in Human Beings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14400" y="967963"/>
            <a:ext cx="8721306" cy="4391535"/>
          </a:xfrm>
        </p:spPr>
        <p:txBody>
          <a:bodyPr>
            <a:normAutofit/>
          </a:bodyPr>
          <a:lstStyle/>
          <a:p>
            <a:r>
              <a:rPr lang="en-US" dirty="0"/>
              <a:t>Self-regulated learning is the best learning strategy </a:t>
            </a:r>
            <a:r>
              <a:rPr lang="en-US" dirty="0" smtClean="0"/>
              <a:t>[6],[7],[8]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Student control their learning process not teacher</a:t>
            </a:r>
          </a:p>
          <a:p>
            <a:pPr lvl="1"/>
            <a:r>
              <a:rPr lang="en-US" dirty="0"/>
              <a:t>Set their own goal (</a:t>
            </a:r>
            <a:r>
              <a:rPr lang="en-US" b="1" dirty="0"/>
              <a:t>plan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Identify what to learn and choose material: video lecture, book, (</a:t>
            </a:r>
            <a:r>
              <a:rPr lang="en-US" b="1" dirty="0"/>
              <a:t>monitor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Get feedback on their understanding (</a:t>
            </a:r>
            <a:r>
              <a:rPr lang="en-US" b="1" dirty="0"/>
              <a:t>manage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Human meta-cognition controls the learning process</a:t>
            </a:r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 cstate="print"/>
          <a:srcRect l="18021" t="13013" r="21832" b="9019"/>
          <a:stretch/>
        </p:blipFill>
        <p:spPr bwMode="auto">
          <a:xfrm>
            <a:off x="8808740" y="1775084"/>
            <a:ext cx="2994212" cy="280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8903628" y="4262667"/>
            <a:ext cx="270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Room Learning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8983" y="5469807"/>
            <a:ext cx="1125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Wenden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A. L. (1998).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Metacognitive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knowledge and language learning.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Applied Linguistics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19(4), 515–537.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Rivers, W. P. (2001). Autonomy at all costs: An ethnography of meta-cognitive self-assessment and self-management among experienced language learners.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Modern Language Journal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85(2), 279–290.</a:t>
            </a: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Isaacson, R., &amp; Fujita, F. (2006).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Metacognitive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knowledge monitoring and self-regulated learning: Academic success and reflections on learning.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Journal of the Scholarship of Teaching and Learning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6(1), 39–55.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69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3984" y="46030"/>
            <a:ext cx="8229600" cy="67949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What is </a:t>
            </a:r>
            <a:r>
              <a:rPr lang="en-US" dirty="0" err="1"/>
              <a:t>Metacognition</a:t>
            </a:r>
            <a:r>
              <a:rPr lang="en-US" dirty="0"/>
              <a:t>? [4]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l="16398" t="13375" r="16090" b="23663"/>
          <a:stretch/>
        </p:blipFill>
        <p:spPr>
          <a:xfrm>
            <a:off x="2349501" y="1094856"/>
            <a:ext cx="6883399" cy="4114800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ISRC-CN3 Autumn School 2021</a:t>
            </a:r>
            <a:endParaRPr lang="en-US" dirty="0"/>
          </a:p>
        </p:txBody>
      </p:sp>
      <p:pic>
        <p:nvPicPr>
          <p:cNvPr id="11" name="Content Placeholder 8" descr="think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9" b="2069"/>
          <a:stretch>
            <a:fillRect/>
          </a:stretch>
        </p:blipFill>
        <p:spPr>
          <a:xfrm>
            <a:off x="8736627" y="58012"/>
            <a:ext cx="940840" cy="103684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349887" y="5209656"/>
            <a:ext cx="345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Courtesy: Teaching tool forum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71002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Joysula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D. P.,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Vadali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H., Donahue, B. J., &amp; Hughes, F. C. (2009). Modeling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metacognition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for learning in artificial systems.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In Proceedings of 2009 World Congress on Nature and Biologically Inspired Computing (NABIC 2009) 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(pp. 1419–1424). Piscataway, NJ: IEEE.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2092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5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Definition of Metacognition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“The awareness and knowledge of one’s mental processes such that one can monitor, regulate and direct them to a desired goal”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defined by J.H </a:t>
            </a:r>
            <a:r>
              <a:rPr lang="en-US" dirty="0" err="1"/>
              <a:t>Flavell</a:t>
            </a:r>
            <a:r>
              <a:rPr lang="en-US" dirty="0"/>
              <a:t> (1976)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ISRC-CN3 Autumn School 2021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961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Components of Metacognition…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Meta-knowledge</a:t>
            </a:r>
          </a:p>
          <a:p>
            <a:pPr>
              <a:buNone/>
            </a:pPr>
            <a:endParaRPr lang="en-US" dirty="0"/>
          </a:p>
          <a:p>
            <a:pPr lvl="1"/>
            <a:r>
              <a:rPr lang="en-US" dirty="0"/>
              <a:t>What is already known?</a:t>
            </a:r>
          </a:p>
          <a:p>
            <a:pPr lvl="1"/>
            <a:r>
              <a:rPr lang="en-US" dirty="0"/>
              <a:t>When an understanding has been accomplished</a:t>
            </a:r>
          </a:p>
          <a:p>
            <a:pPr lvl="1"/>
            <a:r>
              <a:rPr lang="en-US" dirty="0"/>
              <a:t>How that understanding was reached?</a:t>
            </a:r>
          </a:p>
          <a:p>
            <a:pPr lvl="1"/>
            <a:r>
              <a:rPr lang="en-US" dirty="0"/>
              <a:t>Why something is unknown/known?</a:t>
            </a:r>
          </a:p>
          <a:p>
            <a:endParaRPr lang="en-US" dirty="0"/>
          </a:p>
          <a:p>
            <a:r>
              <a:rPr lang="en-US" dirty="0"/>
              <a:t>Self-regulation?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ISRC-CN3 Autumn School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1094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076" y="1845733"/>
            <a:ext cx="10546672" cy="44219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High Dimensional Neural Networks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Why </a:t>
            </a:r>
            <a:r>
              <a:rPr lang="en-US" sz="1800" dirty="0">
                <a:solidFill>
                  <a:schemeClr val="tx1"/>
                </a:solidFill>
              </a:rPr>
              <a:t>Complex-valued Neural Networks?!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Fully Complex-valued Neural Networks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Fully Complex-valued Multi Layer Perceptron (FC-MLP)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Improved </a:t>
            </a:r>
            <a:r>
              <a:rPr lang="en-US" sz="1200" dirty="0">
                <a:solidFill>
                  <a:schemeClr val="tx1"/>
                </a:solidFill>
              </a:rPr>
              <a:t>Complex-valued Multi Layer Perceptron (</a:t>
            </a:r>
            <a:r>
              <a:rPr lang="en-US" sz="1200" dirty="0">
                <a:solidFill>
                  <a:schemeClr val="tx1"/>
                </a:solidFill>
              </a:rPr>
              <a:t>IC-MLP)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Fully </a:t>
            </a:r>
            <a:r>
              <a:rPr lang="en-US" sz="1400" dirty="0">
                <a:solidFill>
                  <a:schemeClr val="tx1"/>
                </a:solidFill>
              </a:rPr>
              <a:t>Complex-valued RBF (FC-RBF) </a:t>
            </a:r>
            <a:r>
              <a:rPr lang="en-US" sz="1400" dirty="0" smtClean="0">
                <a:solidFill>
                  <a:schemeClr val="tx1"/>
                </a:solidFill>
              </a:rPr>
              <a:t>network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Meta-cognition in High Dimensional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Towards Online Learning in Restricted Boltzmann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tx1"/>
                </a:solidFill>
              </a:rPr>
              <a:t>Continual Learning: Continual Learning for Time-series Data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dirty="0" smtClean="0"/>
              <a:t>ISRC-CN3 Autumn School 2021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590703"/>
      </p:ext>
    </p:extLst>
  </p:cSld>
  <p:clrMapOvr>
    <a:masterClrMapping/>
  </p:clrMapOvr>
  <p:transition advTm="3020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0650" y="258716"/>
            <a:ext cx="9601200" cy="58640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What is self- regulation?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33600" y="4947663"/>
            <a:ext cx="7924800" cy="442472"/>
          </a:xfrm>
        </p:spPr>
        <p:txBody>
          <a:bodyPr>
            <a:normAutofit/>
          </a:bodyPr>
          <a:lstStyle/>
          <a:p>
            <a:r>
              <a:rPr lang="en-US" dirty="0"/>
              <a:t>For effective learning, learners employ self- regulation [2],[3].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ISRC-CN3 Autumn School 2021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-920" t="11350" r="14956" b="-160"/>
          <a:stretch/>
        </p:blipFill>
        <p:spPr bwMode="auto">
          <a:xfrm>
            <a:off x="3130857" y="1134886"/>
            <a:ext cx="3623734" cy="38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98497" y="5546559"/>
            <a:ext cx="10702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[2] Rivers, W. P. (2001). Autonomy at all costs: An ethnography of meta-cognitive self-assessment and self-management among experienced language learners.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Modern Language Journal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85(2), 279–290.</a:t>
            </a:r>
          </a:p>
          <a:p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[3] Isaacson, R., &amp; Fujita, F. (2006). </a:t>
            </a:r>
            <a:r>
              <a:rPr lang="en-US" sz="1200" dirty="0" err="1">
                <a:latin typeface="Times New Roman" pitchFamily="18" charset="0"/>
                <a:cs typeface="Times New Roman" pitchFamily="18" charset="0"/>
              </a:rPr>
              <a:t>Metacognitive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knowledge monitoring and self-regulated learning: Academic success and reflections on learning. </a:t>
            </a:r>
            <a:r>
              <a:rPr lang="en-US" sz="1200" i="1" dirty="0">
                <a:latin typeface="Times New Roman" pitchFamily="18" charset="0"/>
                <a:cs typeface="Times New Roman" pitchFamily="18" charset="0"/>
              </a:rPr>
              <a:t>Journal of the Scholarship of Teaching and Learning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, 6(1), 39–55.</a:t>
            </a:r>
          </a:p>
          <a:p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8335894" y="1751622"/>
            <a:ext cx="33772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What is self-regulation?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active constructive process whereby learners set goals, monitor, regulate, and control their cognitive and metacognitive process in the service of their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Provide role in collaborative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590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4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Why Meta-cognition is important?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Learning </a:t>
            </a:r>
          </a:p>
          <a:p>
            <a:pPr lvl="1"/>
            <a:r>
              <a:rPr lang="en-US" dirty="0"/>
              <a:t>How-to-learn?</a:t>
            </a:r>
          </a:p>
          <a:p>
            <a:pPr lvl="1"/>
            <a:r>
              <a:rPr lang="en-US" dirty="0"/>
              <a:t>What-to-learn?</a:t>
            </a:r>
          </a:p>
          <a:p>
            <a:pPr lvl="1"/>
            <a:r>
              <a:rPr lang="en-US" dirty="0"/>
              <a:t>When-to-learn?</a:t>
            </a:r>
          </a:p>
          <a:p>
            <a:pPr lvl="1"/>
            <a:endParaRPr lang="en-US" dirty="0"/>
          </a:p>
          <a:p>
            <a:r>
              <a:rPr lang="en-US" dirty="0"/>
              <a:t>Helps to promote “Deep Learning”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Assessment for learning</a:t>
            </a:r>
          </a:p>
          <a:p>
            <a:pPr lvl="1"/>
            <a:r>
              <a:rPr lang="en-US" dirty="0"/>
              <a:t>Active role in assessing his/her own learning</a:t>
            </a:r>
          </a:p>
          <a:p>
            <a:pPr lvl="1"/>
            <a:r>
              <a:rPr lang="en-US" dirty="0"/>
              <a:t>Encourage to take responsibilities</a:t>
            </a:r>
          </a:p>
          <a:p>
            <a:pPr lvl="1"/>
            <a:r>
              <a:rPr lang="en-US" dirty="0"/>
              <a:t>Provide awareness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ISRC-CN3 Autumn School 2021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10310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175351"/>
            <a:ext cx="10515600" cy="6697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Nelson and </a:t>
            </a:r>
            <a:r>
              <a:rPr lang="en-US" dirty="0" err="1"/>
              <a:t>Narens</a:t>
            </a:r>
            <a:r>
              <a:rPr lang="en-US" dirty="0"/>
              <a:t> Model of </a:t>
            </a:r>
            <a:r>
              <a:rPr lang="en-US" dirty="0"/>
              <a:t>Metacognition [9]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xmlns="" id="{86B8A4C8-707A-4C4F-86B6-4847162A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3175" y="3325906"/>
            <a:ext cx="3218330" cy="45919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Metacognitive neural network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504605"/>
            <a:ext cx="8077200" cy="5034308"/>
          </a:xfrm>
        </p:spPr>
        <p:txBody>
          <a:bodyPr>
            <a:normAutofit/>
          </a:bodyPr>
          <a:lstStyle/>
          <a:p>
            <a:r>
              <a:rPr lang="en-US" dirty="0"/>
              <a:t>Cognitive component</a:t>
            </a:r>
          </a:p>
          <a:p>
            <a:pPr lvl="2"/>
            <a:r>
              <a:rPr lang="en-US" dirty="0"/>
              <a:t>Represent the knowledge</a:t>
            </a:r>
          </a:p>
          <a:p>
            <a:r>
              <a:rPr lang="en-US" dirty="0"/>
              <a:t>Metacognitive component</a:t>
            </a:r>
          </a:p>
          <a:p>
            <a:pPr lvl="2"/>
            <a:r>
              <a:rPr lang="en-US" dirty="0"/>
              <a:t>Represent dynamic model of the cognitive component 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/>
              <a:t>Control  </a:t>
            </a:r>
          </a:p>
          <a:p>
            <a:pPr lvl="2"/>
            <a:r>
              <a:rPr lang="en-US" dirty="0"/>
              <a:t>Change the state of cognitive component or cognitive component itself</a:t>
            </a:r>
          </a:p>
          <a:p>
            <a:pPr lvl="2"/>
            <a:r>
              <a:rPr lang="en-US" dirty="0"/>
              <a:t>Initiate, or terminate or continue</a:t>
            </a:r>
          </a:p>
          <a:p>
            <a:pPr lvl="1"/>
            <a:r>
              <a:rPr lang="en-US" dirty="0"/>
              <a:t>Monitory </a:t>
            </a:r>
          </a:p>
          <a:p>
            <a:pPr lvl="2"/>
            <a:r>
              <a:rPr lang="en-US" dirty="0"/>
              <a:t>Inform about cognition</a:t>
            </a:r>
          </a:p>
          <a:p>
            <a:endParaRPr lang="en-US" dirty="0"/>
          </a:p>
        </p:txBody>
      </p:sp>
      <p:pic>
        <p:nvPicPr>
          <p:cNvPr id="32" name="Content Placeholder 31" descr="model.gif"/>
          <p:cNvPicPr>
            <a:picLocks noGrp="1" noChangeAspect="1"/>
          </p:cNvPicPr>
          <p:nvPr>
            <p:ph sz="quarter" idx="4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824" b="-6119"/>
          <a:stretch/>
        </p:blipFill>
        <p:spPr>
          <a:xfrm>
            <a:off x="7952239" y="1479270"/>
            <a:ext cx="3964556" cy="1846636"/>
          </a:xfrm>
          <a:noFill/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26" name="TextBox 25"/>
          <p:cNvSpPr txBox="1"/>
          <p:nvPr/>
        </p:nvSpPr>
        <p:spPr>
          <a:xfrm>
            <a:off x="840317" y="6263631"/>
            <a:ext cx="10831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[9] Nelson </a:t>
            </a:r>
            <a:r>
              <a:rPr lang="en-US" sz="1200" dirty="0"/>
              <a:t>T. O and </a:t>
            </a:r>
            <a:r>
              <a:rPr lang="en-US" sz="1200" dirty="0" err="1"/>
              <a:t>Narens</a:t>
            </a:r>
            <a:r>
              <a:rPr lang="en-US" sz="1200" dirty="0"/>
              <a:t> L, </a:t>
            </a:r>
            <a:r>
              <a:rPr lang="en-US" sz="1200" dirty="0" err="1"/>
              <a:t>Metamemory</a:t>
            </a:r>
            <a:r>
              <a:rPr lang="en-US" sz="1200" dirty="0"/>
              <a:t>: A theoretical framework and new findings, Psychology and Learning Motivation, 26, pp. 125-173, 1990.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xmlns="" id="{0D9FF9FD-5CD8-4F56-BCA3-A7C086C1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29864" y="3891170"/>
            <a:ext cx="2744953" cy="20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083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725" y="224161"/>
            <a:ext cx="10237248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Complex-valued Self-regulatory Resource Allocation Network (CSRAN)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379" y="2273423"/>
            <a:ext cx="11348621" cy="339053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Need for Self-regulation: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Assumption: uniform distribution of samples in the training data set:</a:t>
            </a:r>
          </a:p>
          <a:p>
            <a:pPr lvl="2" algn="just"/>
            <a:r>
              <a:rPr lang="en-US" dirty="0" smtClean="0"/>
              <a:t>not true, especially in real-world problems.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Presence of samples with similar information affect generalization ability of the network/ learning algorithm.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Need for selective participation of samples.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588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4764" y="0"/>
            <a:ext cx="10237248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Complex-valued Self-regulatory Resource Allocation Network (CSRAN)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3" y="1485899"/>
            <a:ext cx="10919534" cy="47181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Key features</a:t>
            </a:r>
          </a:p>
          <a:p>
            <a:pPr lvl="1"/>
            <a:r>
              <a:rPr lang="en-US" dirty="0" smtClean="0"/>
              <a:t>Fully Complex-valued ‘</a:t>
            </a:r>
            <a:r>
              <a:rPr lang="en-US" i="1" dirty="0" smtClean="0"/>
              <a:t>sech</a:t>
            </a:r>
            <a:r>
              <a:rPr lang="en-US" dirty="0" smtClean="0"/>
              <a:t>’ activation function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Complex-valued Extended Kalman Filter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Fully complex-valued gradients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Self-regulatory learning system</a:t>
            </a:r>
          </a:p>
          <a:p>
            <a:pPr lvl="2"/>
            <a:r>
              <a:rPr lang="en-US" dirty="0" smtClean="0"/>
              <a:t>Sample deletion</a:t>
            </a:r>
          </a:p>
          <a:p>
            <a:pPr lvl="2"/>
            <a:r>
              <a:rPr lang="en-US" dirty="0" smtClean="0"/>
              <a:t>Learning (Neuron addition/pruning, network parameter updates)</a:t>
            </a:r>
          </a:p>
          <a:p>
            <a:pPr lvl="2"/>
            <a:r>
              <a:rPr lang="en-US" dirty="0" smtClean="0"/>
              <a:t>Reserve samples for future use.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Sequential learning</a:t>
            </a:r>
          </a:p>
          <a:p>
            <a:pPr lvl="1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41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64764" y="0"/>
            <a:ext cx="10237248" cy="14859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Complex-valued Self-regulatory Resource Allocation Network (CSRAN</a:t>
            </a:r>
            <a:r>
              <a:rPr lang="en-US" dirty="0" smtClean="0"/>
              <a:t>): Monitory Signals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145" y="1650575"/>
            <a:ext cx="9118737" cy="4802811"/>
          </a:xfrm>
        </p:spPr>
        <p:txBody>
          <a:bodyPr/>
          <a:lstStyle/>
          <a:p>
            <a:r>
              <a:rPr lang="en-US" dirty="0" smtClean="0"/>
              <a:t>Instantaneous Magnitude error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Instantaneous phase error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843539"/>
              </p:ext>
            </p:extLst>
          </p:nvPr>
        </p:nvGraphicFramePr>
        <p:xfrm>
          <a:off x="2725439" y="2150429"/>
          <a:ext cx="45275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4" imgW="2222280" imgH="469800" progId="Equation.DSMT4">
                  <p:embed/>
                </p:oleObj>
              </mc:Choice>
              <mc:Fallback>
                <p:oleObj name="Equation" r:id="rId4" imgW="22222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439" y="2150429"/>
                        <a:ext cx="4527550" cy="957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77611"/>
              </p:ext>
            </p:extLst>
          </p:nvPr>
        </p:nvGraphicFramePr>
        <p:xfrm>
          <a:off x="3062240" y="4051980"/>
          <a:ext cx="3072344" cy="1152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6" imgW="1625400" imgH="609480" progId="Equation.DSMT4">
                  <p:embed/>
                </p:oleObj>
              </mc:Choice>
              <mc:Fallback>
                <p:oleObj name="Equation" r:id="rId6" imgW="16254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40" y="4051980"/>
                        <a:ext cx="3072344" cy="1152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">
            <a:extLst>
              <a:ext uri="{FF2B5EF4-FFF2-40B4-BE49-F238E27FC236}">
                <a16:creationId xmlns:a16="http://schemas.microsoft.com/office/drawing/2014/main" xmlns="" id="{0D9FF9FD-5CD8-4F56-BCA3-A7C086C1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324075" y="2497376"/>
            <a:ext cx="2744953" cy="20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6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SG" dirty="0"/>
          </a:p>
        </p:txBody>
      </p:sp>
      <p:pic>
        <p:nvPicPr>
          <p:cNvPr id="737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3898" y="1239217"/>
            <a:ext cx="6770982" cy="5027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4764" y="0"/>
            <a:ext cx="1092009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Complex-valued Self-regulatory Resource Allocation Network (CSRAN): Learning Algorithm</a:t>
            </a:r>
            <a:endParaRPr lang="en-S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127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154" y="1321326"/>
            <a:ext cx="10795247" cy="5275727"/>
          </a:xfrm>
        </p:spPr>
        <p:txBody>
          <a:bodyPr/>
          <a:lstStyle/>
          <a:p>
            <a:r>
              <a:rPr lang="en-US" dirty="0" smtClean="0"/>
              <a:t>Sample deletion: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endParaRPr lang="en-US" dirty="0" smtClean="0"/>
          </a:p>
          <a:p>
            <a:r>
              <a:rPr lang="en-US" dirty="0" smtClean="0"/>
              <a:t>Learning:</a:t>
            </a:r>
          </a:p>
          <a:p>
            <a:pPr lvl="1"/>
            <a:r>
              <a:rPr lang="en-US" dirty="0" smtClean="0"/>
              <a:t>Neuron Addition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Network parameter update</a:t>
            </a:r>
            <a:endParaRPr lang="en-SG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Reserve Samples:</a:t>
            </a:r>
          </a:p>
          <a:p>
            <a:pPr lvl="1"/>
            <a:r>
              <a:rPr lang="en-US" dirty="0" smtClean="0"/>
              <a:t>If neither sample deletion/learning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087562"/>
              </p:ext>
            </p:extLst>
          </p:nvPr>
        </p:nvGraphicFramePr>
        <p:xfrm>
          <a:off x="2115431" y="1768118"/>
          <a:ext cx="35766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Equation" r:id="rId4" imgW="1498320" imgH="241200" progId="Equation.DSMT4">
                  <p:embed/>
                </p:oleObj>
              </mc:Choice>
              <mc:Fallback>
                <p:oleObj name="Equation" r:id="rId4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5431" y="1768118"/>
                        <a:ext cx="3576637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204780"/>
              </p:ext>
            </p:extLst>
          </p:nvPr>
        </p:nvGraphicFramePr>
        <p:xfrm>
          <a:off x="2893564" y="3324105"/>
          <a:ext cx="35766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6" imgW="1498320" imgH="241200" progId="Equation.DSMT4">
                  <p:embed/>
                </p:oleObj>
              </mc:Choice>
              <mc:Fallback>
                <p:oleObj name="Equation" r:id="rId6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564" y="3324105"/>
                        <a:ext cx="357663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786229"/>
              </p:ext>
            </p:extLst>
          </p:nvPr>
        </p:nvGraphicFramePr>
        <p:xfrm>
          <a:off x="2973027" y="4562367"/>
          <a:ext cx="3816424" cy="614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8" imgW="1498320" imgH="241200" progId="Equation.DSMT4">
                  <p:embed/>
                </p:oleObj>
              </mc:Choice>
              <mc:Fallback>
                <p:oleObj name="Equation" r:id="rId8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027" y="4562367"/>
                        <a:ext cx="3816424" cy="614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1064764" y="0"/>
            <a:ext cx="1092009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Complex-valued Self-regulatory Resource Allocation Network (CSRAN): Control Signal</a:t>
            </a:r>
            <a:endParaRPr lang="en-SG" dirty="0"/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xmlns="" id="{0D9FF9FD-5CD8-4F56-BCA3-A7C086C1C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8324075" y="2713641"/>
            <a:ext cx="2744953" cy="206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535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4764" y="1485900"/>
            <a:ext cx="9681900" cy="4879523"/>
          </a:xfrm>
        </p:spPr>
        <p:txBody>
          <a:bodyPr/>
          <a:lstStyle/>
          <a:p>
            <a:r>
              <a:rPr lang="en-US" dirty="0" smtClean="0"/>
              <a:t>Self-regulation:</a:t>
            </a:r>
          </a:p>
          <a:p>
            <a:pPr lvl="1"/>
            <a:r>
              <a:rPr lang="en-US" dirty="0" smtClean="0"/>
              <a:t>Add control parameters: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Update control parameters: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Delete control parameters: No self-regulation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64951"/>
              </p:ext>
            </p:extLst>
          </p:nvPr>
        </p:nvGraphicFramePr>
        <p:xfrm>
          <a:off x="3225547" y="2241451"/>
          <a:ext cx="548776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Equation" r:id="rId4" imgW="2298600" imgH="482400" progId="Equation.DSMT4">
                  <p:embed/>
                </p:oleObj>
              </mc:Choice>
              <mc:Fallback>
                <p:oleObj name="Equation" r:id="rId4" imgW="2298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547" y="2241451"/>
                        <a:ext cx="5487769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76761"/>
              </p:ext>
            </p:extLst>
          </p:nvPr>
        </p:nvGraphicFramePr>
        <p:xfrm>
          <a:off x="3500194" y="4149130"/>
          <a:ext cx="548776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6" imgW="2298600" imgH="482400" progId="Equation.DSMT4">
                  <p:embed/>
                </p:oleObj>
              </mc:Choice>
              <mc:Fallback>
                <p:oleObj name="Equation" r:id="rId6" imgW="2298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194" y="4149130"/>
                        <a:ext cx="5487769" cy="11521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064764" y="0"/>
            <a:ext cx="1092009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Complex-valued Self-regulatory Resource Allocation Network (CSRAN): Control Signal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253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750" y="1454207"/>
            <a:ext cx="10067278" cy="4277904"/>
          </a:xfrm>
        </p:spPr>
        <p:txBody>
          <a:bodyPr/>
          <a:lstStyle/>
          <a:p>
            <a:r>
              <a:rPr lang="en-US" dirty="0" smtClean="0"/>
              <a:t>Parameters of an added neuron: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Network parameter update:</a:t>
            </a:r>
          </a:p>
          <a:p>
            <a:pPr lvl="1"/>
            <a:r>
              <a:rPr lang="en-US" dirty="0" smtClean="0"/>
              <a:t>Fully complex-valued extended Kalman filter (C-EKF) [3].</a:t>
            </a:r>
          </a:p>
          <a:p>
            <a:endParaRPr lang="en-US" dirty="0" smtClean="0"/>
          </a:p>
          <a:p>
            <a:r>
              <a:rPr lang="en-US" dirty="0" smtClean="0"/>
              <a:t>Reserve samples:</a:t>
            </a:r>
          </a:p>
          <a:p>
            <a:pPr lvl="1"/>
            <a:r>
              <a:rPr lang="en-US" dirty="0" smtClean="0"/>
              <a:t>Used in the future.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664431"/>
              </p:ext>
            </p:extLst>
          </p:nvPr>
        </p:nvGraphicFramePr>
        <p:xfrm>
          <a:off x="2893564" y="2075642"/>
          <a:ext cx="4896545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4" imgW="1726920" imgH="228600" progId="Equation.DSMT4">
                  <p:embed/>
                </p:oleObj>
              </mc:Choice>
              <mc:Fallback>
                <p:oleObj name="Equation" r:id="rId4" imgW="1726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564" y="2075642"/>
                        <a:ext cx="4896545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1064764" y="0"/>
            <a:ext cx="1092009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Complex-valued Self-regulatory Resource Allocation Network (CSRAN): Effects of Control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8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62211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Refreshing Basics: Complex-valued Variables</a:t>
            </a:r>
            <a:endParaRPr lang="en-SG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/>
          </p:nvPr>
        </p:nvGraphicFramePr>
        <p:xfrm>
          <a:off x="1953276" y="1988840"/>
          <a:ext cx="4188523" cy="3024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4" imgW="1968480" imgH="1422360" progId="Equation.DSMT4">
                  <p:embed/>
                </p:oleObj>
              </mc:Choice>
              <mc:Fallback>
                <p:oleObj name="Equation" r:id="rId4" imgW="1968480" imgH="1422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3276" y="1988840"/>
                        <a:ext cx="4188523" cy="3024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6600056" y="2384884"/>
          <a:ext cx="3663176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6" imgW="1625400" imgH="990360" progId="Equation.DSMT4">
                  <p:embed/>
                </p:oleObj>
              </mc:Choice>
              <mc:Fallback>
                <p:oleObj name="Equation" r:id="rId6" imgW="1625400" imgH="99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056" y="2384884"/>
                        <a:ext cx="3663176" cy="22322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53202631"/>
      </p:ext>
    </p:extLst>
  </p:cSld>
  <p:clrMapOvr>
    <a:masterClrMapping/>
  </p:clrMapOvr>
  <p:transition advTm="85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422" y="1567945"/>
            <a:ext cx="10724225" cy="4575402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Samples with similar information are deleted: no over-training.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Fully complex-valued activation function: Phase information preserved in forward computation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C-EKF: Phase preserved during backward computation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/>
              <a:t>Self-regulation: </a:t>
            </a:r>
          </a:p>
          <a:p>
            <a:pPr lvl="2"/>
            <a:r>
              <a:rPr lang="en-US" dirty="0" smtClean="0"/>
              <a:t>Samples with high information learnt first</a:t>
            </a:r>
          </a:p>
          <a:p>
            <a:pPr lvl="2"/>
            <a:r>
              <a:rPr lang="en-US" dirty="0" smtClean="0"/>
              <a:t>Samples with less information learnt later</a:t>
            </a:r>
          </a:p>
          <a:p>
            <a:pPr lvl="2"/>
            <a:r>
              <a:rPr lang="en-US" dirty="0" smtClean="0"/>
              <a:t>Insignificant samples are deleted.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SG" smtClean="0"/>
              <a:t>ISRC-CN3 Autumn School 2021</a:t>
            </a:r>
            <a:endParaRPr lang="en-SG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64764" y="0"/>
            <a:ext cx="1092009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Complex-valued Self-regulatory Resource Allocation Network (CSRAN): The Gains!</a:t>
            </a:r>
            <a:endParaRPr lang="en-S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1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602" y="149476"/>
            <a:ext cx="11265763" cy="132556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SG" dirty="0"/>
              <a:t>Towards Online Learning in Deep Neural Networks: Online Restricted Boltzmann Machine</a:t>
            </a:r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268" y="1519219"/>
            <a:ext cx="8589882" cy="5007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04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828" y="98858"/>
            <a:ext cx="9601200" cy="67387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SG" dirty="0"/>
              <a:t>Learning Strategies in Online RBM</a:t>
            </a:r>
            <a:endParaRPr lang="en-SG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29183" y="962108"/>
            <a:ext cx="10749643" cy="44386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Knowledge Measure</a:t>
            </a:r>
          </a:p>
          <a:p>
            <a:pPr lvl="1" algn="just"/>
            <a:r>
              <a:rPr lang="en-US" dirty="0"/>
              <a:t>Feature Reconstruction error (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);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Strategies:</a:t>
            </a:r>
          </a:p>
          <a:p>
            <a:pPr lvl="1" algn="just"/>
            <a:r>
              <a:rPr lang="en-US" b="1" dirty="0"/>
              <a:t>Sample Selection</a:t>
            </a:r>
            <a:r>
              <a:rPr lang="en-US" dirty="0"/>
              <a:t>: If 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 &gt; </a:t>
            </a:r>
            <a:r>
              <a:rPr lang="en-US" i="1" dirty="0" err="1"/>
              <a:t>E</a:t>
            </a:r>
            <a:r>
              <a:rPr lang="en-US" i="1" baseline="-25000" dirty="0" err="1"/>
              <a:t>del</a:t>
            </a:r>
            <a:r>
              <a:rPr lang="en-US" dirty="0"/>
              <a:t>, choose the </a:t>
            </a:r>
            <a:r>
              <a:rPr lang="en-US" b="1" dirty="0"/>
              <a:t>sample for representations</a:t>
            </a:r>
            <a:r>
              <a:rPr lang="en-US" dirty="0"/>
              <a:t>.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Generate a Feature</a:t>
            </a:r>
            <a:r>
              <a:rPr lang="en-US" dirty="0"/>
              <a:t>: If 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 &gt; </a:t>
            </a:r>
            <a:r>
              <a:rPr lang="en-US" i="1" dirty="0" err="1"/>
              <a:t>E</a:t>
            </a:r>
            <a:r>
              <a:rPr lang="en-US" i="1" baseline="-25000" dirty="0" err="1"/>
              <a:t>add</a:t>
            </a:r>
            <a:r>
              <a:rPr lang="en-US" dirty="0"/>
              <a:t>, generate a new represented feature and initialize its weight. Update the weights of all the generated features to include this sample in the representations.</a:t>
            </a:r>
          </a:p>
          <a:p>
            <a:pPr lvl="1" algn="just"/>
            <a:endParaRPr lang="en-US" b="1" dirty="0"/>
          </a:p>
          <a:p>
            <a:pPr lvl="1" algn="just"/>
            <a:r>
              <a:rPr lang="en-US" b="1" dirty="0"/>
              <a:t>Refine representations</a:t>
            </a:r>
            <a:r>
              <a:rPr lang="en-US" dirty="0"/>
              <a:t>: If 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 &gt; </a:t>
            </a:r>
            <a:r>
              <a:rPr lang="en-US" i="1" dirty="0" err="1"/>
              <a:t>E</a:t>
            </a:r>
            <a:r>
              <a:rPr lang="en-US" i="1" baseline="-25000" dirty="0" err="1"/>
              <a:t>learn</a:t>
            </a:r>
            <a:r>
              <a:rPr lang="en-US" dirty="0"/>
              <a:t> &amp; </a:t>
            </a:r>
            <a:r>
              <a:rPr lang="en-US" i="1" dirty="0"/>
              <a:t>e</a:t>
            </a:r>
            <a:r>
              <a:rPr lang="en-US" i="1" baseline="-25000" dirty="0"/>
              <a:t>x</a:t>
            </a:r>
            <a:r>
              <a:rPr lang="en-US" dirty="0"/>
              <a:t> &lt; </a:t>
            </a:r>
            <a:r>
              <a:rPr lang="en-US" i="1" dirty="0" err="1"/>
              <a:t>E</a:t>
            </a:r>
            <a:r>
              <a:rPr lang="en-US" i="1" baseline="-25000" dirty="0" err="1"/>
              <a:t>add</a:t>
            </a:r>
            <a:r>
              <a:rPr lang="en-US" dirty="0"/>
              <a:t> , Update the weights of all the generated features, thus update the existing feature representational model.</a:t>
            </a:r>
          </a:p>
          <a:p>
            <a:pPr lvl="1" algn="just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977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88523" y="127659"/>
            <a:ext cx="10515600" cy="7239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Generative Ability of Online RBM</a:t>
            </a:r>
            <a:endParaRPr lang="en-S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40557" y="1847550"/>
            <a:ext cx="5218008" cy="2994795"/>
          </a:xfrm>
        </p:spPr>
        <p:txBody>
          <a:bodyPr/>
          <a:lstStyle/>
          <a:p>
            <a:r>
              <a:rPr lang="en-SG" dirty="0" smtClean="0"/>
              <a:t>Although single pass learning, the Online RBM has generative abilities</a:t>
            </a:r>
          </a:p>
          <a:p>
            <a:r>
              <a:rPr lang="en-SG" dirty="0" smtClean="0"/>
              <a:t>Inherently discriminative</a:t>
            </a:r>
          </a:p>
          <a:p>
            <a:r>
              <a:rPr lang="en-SG" dirty="0" smtClean="0"/>
              <a:t>Addition of a neuron to the hidden layer improves the representational power of RBM [13]</a:t>
            </a:r>
          </a:p>
          <a:p>
            <a:r>
              <a:rPr lang="en-SG" dirty="0" smtClean="0"/>
              <a:t>CD-1 often gives good results [14]</a:t>
            </a:r>
          </a:p>
          <a:p>
            <a:endParaRPr lang="en-SG" dirty="0"/>
          </a:p>
          <a:p>
            <a:endParaRPr lang="en-SG" dirty="0" smtClean="0"/>
          </a:p>
          <a:p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864491" y="6110322"/>
            <a:ext cx="11152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dirty="0" smtClean="0">
                <a:latin typeface="Times New Roman" panose="02020603050405020304" pitchFamily="18" charset="0"/>
              </a:rPr>
              <a:t>[13] N. L. Roux and Y. </a:t>
            </a:r>
            <a:r>
              <a:rPr lang="en-SG" sz="1400" dirty="0" err="1" smtClean="0">
                <a:latin typeface="Times New Roman" panose="02020603050405020304" pitchFamily="18" charset="0"/>
              </a:rPr>
              <a:t>Bengio</a:t>
            </a:r>
            <a:r>
              <a:rPr lang="en-SG" sz="1400" dirty="0">
                <a:latin typeface="Times New Roman" panose="02020603050405020304" pitchFamily="18" charset="0"/>
              </a:rPr>
              <a:t>, “Representational Power of Restricted Boltzmann </a:t>
            </a:r>
            <a:r>
              <a:rPr lang="en-SG" sz="1400" dirty="0" smtClean="0">
                <a:latin typeface="Times New Roman" panose="02020603050405020304" pitchFamily="18" charset="0"/>
              </a:rPr>
              <a:t>Machines and </a:t>
            </a:r>
            <a:r>
              <a:rPr lang="en-SG" sz="1400" dirty="0">
                <a:latin typeface="Times New Roman" panose="02020603050405020304" pitchFamily="18" charset="0"/>
              </a:rPr>
              <a:t>Deep Belief </a:t>
            </a:r>
            <a:r>
              <a:rPr lang="en-SG" sz="1400" dirty="0" smtClean="0">
                <a:latin typeface="Times New Roman" panose="02020603050405020304" pitchFamily="18" charset="0"/>
              </a:rPr>
              <a:t>Networks,” 2008.</a:t>
            </a:r>
            <a:endParaRPr lang="en-SG" sz="1400" dirty="0">
              <a:latin typeface="Times New Roman" panose="02020603050405020304" pitchFamily="18" charset="0"/>
            </a:endParaRPr>
          </a:p>
          <a:p>
            <a:r>
              <a:rPr lang="en-SG" sz="1400" dirty="0" smtClean="0">
                <a:latin typeface="Times New Roman" panose="02020603050405020304" pitchFamily="18" charset="0"/>
              </a:rPr>
              <a:t>[14</a:t>
            </a:r>
            <a:r>
              <a:rPr lang="en-SG" sz="1400" dirty="0">
                <a:latin typeface="Times New Roman" panose="02020603050405020304" pitchFamily="18" charset="0"/>
              </a:rPr>
              <a:t>] </a:t>
            </a:r>
            <a:r>
              <a:rPr lang="en-SG" sz="1400" dirty="0" err="1">
                <a:latin typeface="Times New Roman" panose="02020603050405020304" pitchFamily="18" charset="0"/>
              </a:rPr>
              <a:t>Yoshua</a:t>
            </a:r>
            <a:r>
              <a:rPr lang="en-SG" sz="1400" dirty="0">
                <a:latin typeface="Times New Roman" panose="02020603050405020304" pitchFamily="18" charset="0"/>
              </a:rPr>
              <a:t> </a:t>
            </a:r>
            <a:r>
              <a:rPr lang="en-SG" sz="1400" dirty="0" err="1">
                <a:latin typeface="Times New Roman" panose="02020603050405020304" pitchFamily="18" charset="0"/>
              </a:rPr>
              <a:t>Bengio</a:t>
            </a:r>
            <a:r>
              <a:rPr lang="en-SG" sz="1400" dirty="0">
                <a:latin typeface="Times New Roman" panose="02020603050405020304" pitchFamily="18" charset="0"/>
              </a:rPr>
              <a:t> and Olivier </a:t>
            </a:r>
            <a:r>
              <a:rPr lang="en-SG" sz="1400" dirty="0" err="1" smtClean="0">
                <a:latin typeface="Times New Roman" panose="02020603050405020304" pitchFamily="18" charset="0"/>
              </a:rPr>
              <a:t>Delalleau</a:t>
            </a:r>
            <a:r>
              <a:rPr lang="en-SG" sz="1400" dirty="0" smtClean="0">
                <a:latin typeface="Times New Roman" panose="02020603050405020304" pitchFamily="18" charset="0"/>
              </a:rPr>
              <a:t>, “Justifying </a:t>
            </a:r>
            <a:r>
              <a:rPr lang="en-SG" sz="1400" dirty="0">
                <a:latin typeface="Times New Roman" panose="02020603050405020304" pitchFamily="18" charset="0"/>
              </a:rPr>
              <a:t>and Generalizing Contrastive </a:t>
            </a:r>
            <a:r>
              <a:rPr lang="en-SG" sz="1400" dirty="0" smtClean="0">
                <a:latin typeface="Times New Roman" panose="02020603050405020304" pitchFamily="18" charset="0"/>
              </a:rPr>
              <a:t>Divergence,” 2008.</a:t>
            </a:r>
            <a:endParaRPr lang="en-SG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523" y="966689"/>
            <a:ext cx="5124450" cy="50292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20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4140"/>
            <a:ext cx="11562735" cy="741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Online RBM: Neuron Distribution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839788" y="1916263"/>
            <a:ext cx="5157787" cy="41183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Sample Distribution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93" y="2328099"/>
            <a:ext cx="5498344" cy="280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15"/>
          <p:cNvSpPr>
            <a:spLocks noGrp="1"/>
          </p:cNvSpPr>
          <p:nvPr>
            <p:ph type="body" sz="quarter" idx="3"/>
          </p:nvPr>
        </p:nvSpPr>
        <p:spPr>
          <a:xfrm>
            <a:off x="6231193" y="1916263"/>
            <a:ext cx="5183188" cy="41418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Neuron Distribution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839788" y="5640381"/>
            <a:ext cx="534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Number of Neurons: 401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330453"/>
            <a:ext cx="5074315" cy="27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356555" y="5405222"/>
            <a:ext cx="522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Accuracy Metrics:</a:t>
            </a:r>
          </a:p>
          <a:p>
            <a:r>
              <a:rPr lang="en-US" sz="2400" dirty="0"/>
              <a:t>Testing Overall: 96.86 %</a:t>
            </a:r>
          </a:p>
          <a:p>
            <a:r>
              <a:rPr lang="en-US" sz="2400" dirty="0"/>
              <a:t>Testing Average: 96.83%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9931" y="1022651"/>
            <a:ext cx="85589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Dataset: </a:t>
            </a:r>
            <a:r>
              <a:rPr lang="en-US" sz="2400" dirty="0" smtClean="0"/>
              <a:t>MNIST Handwritten character recognition</a:t>
            </a:r>
          </a:p>
          <a:p>
            <a:r>
              <a:rPr lang="en-US" sz="2400" b="1" dirty="0" smtClean="0"/>
              <a:t>Experiment</a:t>
            </a:r>
            <a:r>
              <a:rPr lang="en-US" sz="2400" b="1" dirty="0"/>
              <a:t>: </a:t>
            </a:r>
            <a:r>
              <a:rPr lang="en-US" sz="2400" dirty="0"/>
              <a:t>40 Trials-Changed sequence of sample presentation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864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37" y="1940117"/>
            <a:ext cx="4525336" cy="3554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89" t="1069" r="1698" b="1252"/>
          <a:stretch/>
        </p:blipFill>
        <p:spPr>
          <a:xfrm>
            <a:off x="5454595" y="1812897"/>
            <a:ext cx="6170210" cy="476159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2037" y="944317"/>
            <a:ext cx="4412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Unsupervised Representation: Images</a:t>
            </a:r>
            <a:endParaRPr lang="en-SG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915769" y="544207"/>
            <a:ext cx="570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Supervised Classification: Time-series Datasets</a:t>
            </a:r>
            <a:endParaRPr lang="en-SG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10106"/>
          <a:stretch/>
        </p:blipFill>
        <p:spPr>
          <a:xfrm>
            <a:off x="5798384" y="872983"/>
            <a:ext cx="5482632" cy="887711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87767" y="7734"/>
            <a:ext cx="10868877" cy="741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Online RBM: Demonstration and Evaluation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4980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04397" y="197227"/>
            <a:ext cx="10360223" cy="7978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Continual Learning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Rounded Rectangle 5"/>
          <p:cNvSpPr/>
          <p:nvPr/>
        </p:nvSpPr>
        <p:spPr>
          <a:xfrm>
            <a:off x="1263012" y="2720936"/>
            <a:ext cx="2208245" cy="824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1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458431" y="2962980"/>
            <a:ext cx="701423" cy="412379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8" name="Rounded Rectangle 7"/>
          <p:cNvSpPr/>
          <p:nvPr/>
        </p:nvSpPr>
        <p:spPr>
          <a:xfrm>
            <a:off x="4213206" y="2720936"/>
            <a:ext cx="2442924" cy="824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2	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768366" y="2720936"/>
            <a:ext cx="2496277" cy="8240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667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Scenario 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6613474" y="2892999"/>
            <a:ext cx="2154892" cy="552341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11" name="TextBox 10"/>
          <p:cNvSpPr txBox="1"/>
          <p:nvPr/>
        </p:nvSpPr>
        <p:spPr>
          <a:xfrm>
            <a:off x="3967833" y="3717033"/>
            <a:ext cx="641872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Wingdings" panose="05000000000000000000" pitchFamily="2" charset="2"/>
              <a:buChar char="Ø"/>
            </a:pPr>
            <a:r>
              <a:rPr lang="en-SG" sz="2133" dirty="0"/>
              <a:t>New Data </a:t>
            </a:r>
          </a:p>
          <a:p>
            <a:pPr marL="380990" indent="-380990">
              <a:buFont typeface="Wingdings" panose="05000000000000000000" pitchFamily="2" charset="2"/>
              <a:buChar char="Ø"/>
            </a:pPr>
            <a:r>
              <a:rPr lang="en-SG" sz="2133" dirty="0"/>
              <a:t>New Labels/Classes</a:t>
            </a:r>
          </a:p>
        </p:txBody>
      </p:sp>
      <p:cxnSp>
        <p:nvCxnSpPr>
          <p:cNvPr id="3" name="Straight Connector 2"/>
          <p:cNvCxnSpPr>
            <a:stCxn id="10" idx="1"/>
            <a:endCxn id="9" idx="1"/>
          </p:cNvCxnSpPr>
          <p:nvPr/>
        </p:nvCxnSpPr>
        <p:spPr>
          <a:xfrm flipV="1">
            <a:off x="6613474" y="3132953"/>
            <a:ext cx="2154892" cy="36217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754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65349" y="238003"/>
            <a:ext cx="10215227" cy="114745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SG" dirty="0"/>
              <a:t>Desired Characteristics of Continual Learning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grpSp>
        <p:nvGrpSpPr>
          <p:cNvPr id="6" name="Group 5"/>
          <p:cNvGrpSpPr/>
          <p:nvPr/>
        </p:nvGrpSpPr>
        <p:grpSpPr>
          <a:xfrm>
            <a:off x="1037863" y="1700808"/>
            <a:ext cx="5442180" cy="4102214"/>
            <a:chOff x="485502" y="1690688"/>
            <a:chExt cx="5281156" cy="410469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502" y="1690688"/>
              <a:ext cx="5281156" cy="316869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914399" y="4963885"/>
              <a:ext cx="4075611" cy="831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Remember learnings from the past!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672064" y="1700808"/>
            <a:ext cx="5184576" cy="4423668"/>
            <a:chOff x="5922818" y="1772807"/>
            <a:chExt cx="5814103" cy="3929185"/>
          </a:xfrm>
        </p:grpSpPr>
        <p:sp>
          <p:nvSpPr>
            <p:cNvPr id="10" name="TextBox 9"/>
            <p:cNvSpPr txBox="1"/>
            <p:nvPr/>
          </p:nvSpPr>
          <p:spPr>
            <a:xfrm>
              <a:off x="6291023" y="4963885"/>
              <a:ext cx="5445898" cy="738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400" dirty="0"/>
                <a:t>Build on what you know, and grow as needed</a:t>
              </a: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4751" b="11755"/>
            <a:stretch/>
          </p:blipFill>
          <p:spPr>
            <a:xfrm>
              <a:off x="5922818" y="1772807"/>
              <a:ext cx="5814103" cy="3004455"/>
            </a:xfrm>
            <a:prstGeom prst="rect">
              <a:avLst/>
            </a:prstGeom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709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/>
          <p:cNvSpPr/>
          <p:nvPr/>
        </p:nvSpPr>
        <p:spPr>
          <a:xfrm>
            <a:off x="3407701" y="3396426"/>
            <a:ext cx="6336704" cy="2528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149" name="Rectangle 148"/>
          <p:cNvSpPr/>
          <p:nvPr/>
        </p:nvSpPr>
        <p:spPr>
          <a:xfrm>
            <a:off x="6492278" y="674287"/>
            <a:ext cx="5515417" cy="2656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148" name="Rectangle 147"/>
          <p:cNvSpPr/>
          <p:nvPr/>
        </p:nvSpPr>
        <p:spPr>
          <a:xfrm>
            <a:off x="866605" y="672274"/>
            <a:ext cx="5133384" cy="2643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66606" y="69545"/>
            <a:ext cx="11082393" cy="44757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SG" dirty="0"/>
              <a:t>Strategies for Continual learning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143" name="TextBox 142"/>
          <p:cNvSpPr txBox="1"/>
          <p:nvPr/>
        </p:nvSpPr>
        <p:spPr>
          <a:xfrm>
            <a:off x="903427" y="5965657"/>
            <a:ext cx="7382667" cy="81015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SG" sz="933" dirty="0"/>
              <a:t>[1] SCY Hung et al., “Compacting, Picking and Growing for </a:t>
            </a:r>
            <a:r>
              <a:rPr lang="en-SG" sz="933" dirty="0" err="1"/>
              <a:t>unforgetting</a:t>
            </a:r>
            <a:r>
              <a:rPr lang="en-SG" sz="933" dirty="0"/>
              <a:t> continual learning, </a:t>
            </a:r>
            <a:r>
              <a:rPr lang="en-SG" sz="933" dirty="0" err="1"/>
              <a:t>NeurIPS</a:t>
            </a:r>
            <a:r>
              <a:rPr lang="en-SG" sz="933" dirty="0"/>
              <a:t> 2019.</a:t>
            </a:r>
            <a:endParaRPr lang="en-SG" sz="933" baseline="30000" dirty="0"/>
          </a:p>
          <a:p>
            <a:r>
              <a:rPr lang="en-SG" sz="933" dirty="0"/>
              <a:t>[2] S. </a:t>
            </a:r>
            <a:r>
              <a:rPr lang="en-SG" sz="933" dirty="0" err="1"/>
              <a:t>Ebrahimi</a:t>
            </a:r>
            <a:r>
              <a:rPr lang="en-SG" sz="933" dirty="0"/>
              <a:t> et </a:t>
            </a:r>
            <a:r>
              <a:rPr lang="en-SG" sz="933" dirty="0" err="1"/>
              <a:t>al.,”Uncertainty</a:t>
            </a:r>
            <a:r>
              <a:rPr lang="en-SG" sz="933" dirty="0"/>
              <a:t> guided continual learning with Bayesian Neural Networks,” ICLR2020</a:t>
            </a:r>
          </a:p>
          <a:p>
            <a:r>
              <a:rPr lang="en-SG" sz="933" dirty="0"/>
              <a:t>[3] J. Kirkpatrick et al, "Overcoming catastrophic forgetting in neural networks,“ 2017.</a:t>
            </a:r>
          </a:p>
          <a:p>
            <a:r>
              <a:rPr lang="en-SG" sz="933" dirty="0"/>
              <a:t>[4] C. V. Nguyen, “</a:t>
            </a:r>
            <a:r>
              <a:rPr lang="en-SG" sz="933" dirty="0" err="1"/>
              <a:t>Variational</a:t>
            </a:r>
            <a:r>
              <a:rPr lang="en-SG" sz="933" dirty="0"/>
              <a:t> Continual Learning,” ICLR 2018</a:t>
            </a:r>
          </a:p>
          <a:p>
            <a:r>
              <a:rPr lang="en-SG" sz="933" dirty="0"/>
              <a:t>[5] H Shin et al, “Continual Learning with Deep Generative Replay,” </a:t>
            </a:r>
            <a:r>
              <a:rPr lang="en-SG" sz="933" dirty="0" err="1"/>
              <a:t>NeurIPS</a:t>
            </a:r>
            <a:r>
              <a:rPr lang="en-SG" sz="933" dirty="0"/>
              <a:t> 2019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865" y="734026"/>
            <a:ext cx="5051743" cy="2356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37" y="740703"/>
            <a:ext cx="5321043" cy="1956251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1014353" y="3020640"/>
            <a:ext cx="47866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33" b="1" dirty="0">
                <a:solidFill>
                  <a:schemeClr val="accent6">
                    <a:lumMod val="50000"/>
                  </a:schemeClr>
                </a:solidFill>
              </a:rPr>
              <a:t>Architectural Strategies </a:t>
            </a:r>
            <a:r>
              <a:rPr lang="en-SG" sz="1333" b="1" baseline="30000" dirty="0">
                <a:solidFill>
                  <a:schemeClr val="accent6">
                    <a:lumMod val="50000"/>
                  </a:schemeClr>
                </a:solidFill>
              </a:rPr>
              <a:t>[1,2]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7056107" y="3020003"/>
            <a:ext cx="47866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33" b="1" dirty="0">
                <a:solidFill>
                  <a:schemeClr val="accent6">
                    <a:lumMod val="50000"/>
                  </a:schemeClr>
                </a:solidFill>
              </a:rPr>
              <a:t>Regularization Strategies </a:t>
            </a:r>
            <a:r>
              <a:rPr lang="en-SG" sz="1333" b="1" baseline="30000" dirty="0">
                <a:solidFill>
                  <a:schemeClr val="accent6">
                    <a:lumMod val="50000"/>
                  </a:schemeClr>
                </a:solidFill>
              </a:rPr>
              <a:t>[3,4]</a:t>
            </a:r>
          </a:p>
        </p:txBody>
      </p:sp>
      <p:pic>
        <p:nvPicPr>
          <p:cNvPr id="146" name="Picture 1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433" y="3547079"/>
            <a:ext cx="4721391" cy="2037148"/>
          </a:xfrm>
          <a:prstGeom prst="rect">
            <a:avLst/>
          </a:prstGeom>
        </p:spPr>
      </p:pic>
      <p:sp>
        <p:nvSpPr>
          <p:cNvPr id="147" name="TextBox 146"/>
          <p:cNvSpPr txBox="1"/>
          <p:nvPr/>
        </p:nvSpPr>
        <p:spPr>
          <a:xfrm>
            <a:off x="4199989" y="5596983"/>
            <a:ext cx="478669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333" b="1" dirty="0">
                <a:solidFill>
                  <a:schemeClr val="accent6">
                    <a:lumMod val="50000"/>
                  </a:schemeClr>
                </a:solidFill>
              </a:rPr>
              <a:t>Replay Strategies </a:t>
            </a:r>
            <a:r>
              <a:rPr lang="en-SG" sz="1333" b="1" baseline="30000" dirty="0">
                <a:solidFill>
                  <a:schemeClr val="accent6">
                    <a:lumMod val="50000"/>
                  </a:schemeClr>
                </a:solidFill>
              </a:rPr>
              <a:t>[3,4]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875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6227" y="98907"/>
            <a:ext cx="10561173" cy="55743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SG" dirty="0"/>
              <a:t>Continual Learning for </a:t>
            </a:r>
            <a:r>
              <a:rPr lang="en-SG" dirty="0"/>
              <a:t>Time </a:t>
            </a:r>
            <a:r>
              <a:rPr lang="en-SG" dirty="0"/>
              <a:t>Series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02" y="1865716"/>
            <a:ext cx="6089744" cy="35252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7103" y="6176387"/>
            <a:ext cx="597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A Bayesian Approach for Continual Learning in Clinical Time Series, </a:t>
            </a:r>
            <a:r>
              <a:rPr lang="en-SG" sz="1200" dirty="0" err="1"/>
              <a:t>NeurIPS</a:t>
            </a:r>
            <a:r>
              <a:rPr lang="en-SG" sz="1200" dirty="0"/>
              <a:t> ML4H 2020.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39"/>
              <p:cNvSpPr txBox="1"/>
              <p:nvPr/>
            </p:nvSpPr>
            <p:spPr>
              <a:xfrm>
                <a:off x="6956148" y="961019"/>
                <a:ext cx="5033175" cy="55923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285750" marR="0" lvl="0" indent="-28575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Regularization</a:t>
                </a: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: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T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o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prevent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catastrophic forgetting 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on previous tasks, a KL-divergence is used to regularize the current posterior distribution of weights based on the previous posterior distribution in the loss function [1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].</a:t>
                </a:r>
                <a:endParaRPr kumimoji="0" lang="en-US" sz="1400" b="0" i="1" u="none" strike="noStrike" kern="0" cap="none" spc="0" normalizeH="0" baseline="0" noProof="0" dirty="0" smtClean="0">
                  <a:ln>
                    <a:noFill/>
                  </a:ln>
                  <a:solidFill>
                    <a:srgbClr val="344854"/>
                  </a:solidFill>
                  <a:effectLst/>
                  <a:uLnTx/>
                  <a:uFillTx/>
                  <a:latin typeface="Cambria Math" panose="02040503050406030204" pitchFamily="18" charset="0"/>
                  <a:sym typeface="Arial"/>
                </a:endParaRPr>
              </a:p>
              <a:p>
                <a:pPr marR="0" lvl="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1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𝑳</m:t>
                          </m:r>
                        </m:e>
                        <m:sup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4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r>
                        <a:rPr kumimoji="0" lang="en-US" sz="1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𝑲𝑳</m:t>
                      </m:r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[</m:t>
                      </m:r>
                      <m:sSup>
                        <m:sSup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𝑞</m:t>
                          </m:r>
                        </m:e>
                        <m:sup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𝑡</m:t>
                          </m:r>
                        </m:sup>
                      </m:sSup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(</m:t>
                      </m:r>
                      <m:r>
                        <a:rPr kumimoji="0" lang="en-US" sz="1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𝜽</m:t>
                      </m:r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)|</m:t>
                      </m:r>
                      <m:d>
                        <m:dPr>
                          <m:begChr m:val="|"/>
                          <m:endChr m:val="]"/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4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−</m:t>
                      </m:r>
                      <m:sSub>
                        <m:sSub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𝔼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r>
                                <a:rPr kumimoji="0" lang="en-US" sz="14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𝜽</m:t>
                              </m:r>
                            </m:e>
                          </m:d>
                        </m:sub>
                      </m:sSub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[</m:t>
                      </m:r>
                      <m:r>
                        <a:rPr kumimoji="0" lang="en-US" sz="1400" b="1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𝒍𝒐𝒈</m:t>
                      </m:r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 </m:t>
                      </m:r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𝑝</m:t>
                      </m:r>
                      <m:d>
                        <m:dPr>
                          <m:ctrlP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𝑌</m:t>
                              </m:r>
                            </m:e>
                            <m:sup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</m:sup>
                          </m:sSup>
                        </m:e>
                        <m:e>
                          <m:r>
                            <a:rPr kumimoji="0" lang="en-US" sz="1400" b="1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𝜽</m:t>
                          </m:r>
                          <m:r>
                            <a:rPr kumimoji="0" lang="en-US" sz="1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sSupPr>
                            <m:e>
                              <m:r>
                                <a:rPr kumimoji="0" lang="en-US" sz="1400" b="1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𝑿</m:t>
                              </m:r>
                            </m:e>
                            <m:sup>
                              <m:r>
                                <a:rPr kumimoji="0" lang="en-US" sz="1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kumimoji="0" lang="en-US" sz="14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]</m:t>
                      </m:r>
                    </m:oMath>
                  </m:oMathPara>
                </a14:m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344854"/>
                  </a:solidFill>
                  <a:effectLst/>
                  <a:uLnTx/>
                  <a:uFillTx/>
                  <a:sym typeface="Arial"/>
                </a:endParaRPr>
              </a:p>
              <a:p>
                <a:pPr marR="0" lvl="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en-US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𝑞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𝑡</m:t>
                        </m:r>
                      </m:sup>
                    </m:sSup>
                    <m:r>
                      <a:rPr kumimoji="0" lang="en-US" sz="1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kumimoji="0" lang="en-US" sz="1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𝜽</m:t>
                    </m:r>
                    <m:r>
                      <a:rPr kumimoji="0" lang="en-US" sz="1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is the posterior distribution of task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. </a:t>
                </a:r>
                <a:endParaRPr kumimoji="0" lang="en-US" sz="14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344854"/>
                  </a:solidFill>
                  <a:effectLst/>
                  <a:uLnTx/>
                  <a:uFillTx/>
                  <a:sym typeface="Arial"/>
                </a:endParaRPr>
              </a:p>
              <a:p>
                <a:pPr marL="285750" marR="0" lvl="0" indent="-28575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344854"/>
                  </a:solidFill>
                  <a:effectLst/>
                  <a:uLnTx/>
                  <a:uFillTx/>
                  <a:sym typeface="Arial"/>
                </a:endParaRPr>
              </a:p>
              <a:p>
                <a:pPr marL="285750" marR="0" lvl="0" indent="-28575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Pruning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: As not all weights are significant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kumimoji="0" lang="ar-AE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𝑞</m:t>
                        </m:r>
                      </m:e>
                      <m:sup>
                        <m:r>
                          <a:rPr kumimoji="0" lang="ar-AE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𝑡</m:t>
                        </m:r>
                        <m:r>
                          <a:rPr kumimoji="0" lang="ar-AE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−</m:t>
                        </m:r>
                        <m:r>
                          <a:rPr kumimoji="0" lang="ar-AE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p>
                    </m:sSup>
                    <m:r>
                      <a:rPr kumimoji="0" lang="ar-AE" sz="1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a:rPr kumimoji="0" lang="ar-AE" sz="14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𝜽</m:t>
                    </m:r>
                    <m:r>
                      <a:rPr kumimoji="0" lang="ar-AE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kumimoji="0" lang="en-US" altLang="zh-CN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, </a:t>
                </a:r>
                <a:r>
                  <a:rPr kumimoji="0" lang="en-US" altLang="zh-CN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i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nsignificant weights are pruned for better adaptation on task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. The importance of weight is estimated through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𝑆𝑁𝑅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(.)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function [2].</a:t>
                </a:r>
              </a:p>
              <a:p>
                <a:pPr marR="0" lvl="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𝑆𝑁𝑅</m:t>
                      </m:r>
                      <m:d>
                        <m:d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𝑤</m:t>
                          </m:r>
                        </m:e>
                      </m:d>
                      <m:r>
                        <a:rPr kumimoji="0" lang="en-US" sz="1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4485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Arial"/>
                        </a:rPr>
                        <m:t>= </m:t>
                      </m:r>
                      <m:f>
                        <m:fPr>
                          <m:ctrlP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𝑤</m:t>
                              </m:r>
                            </m:sub>
                          </m:sSub>
                          <m:r>
                            <a:rPr kumimoji="0" lang="en-US" sz="1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344854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Arial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0" lang="en-US" sz="1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344854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Arial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344854"/>
                  </a:solidFill>
                  <a:effectLst/>
                  <a:uLnTx/>
                  <a:uFillTx/>
                  <a:sym typeface="Arial"/>
                </a:endParaRPr>
              </a:p>
              <a:p>
                <a:pPr marR="0" lvl="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      If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𝑆𝑁𝑅</m:t>
                    </m:r>
                    <m:d>
                      <m:d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𝑤</m:t>
                        </m:r>
                      </m:e>
                    </m:d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&lt;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𝛿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𝛿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is a user-defined threshold, weight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𝑤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would be considered as insignificant and re-initialized for task </a:t>
                </a:r>
                <a14:m>
                  <m:oMath xmlns:m="http://schemas.openxmlformats.org/officeDocument/2006/math"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𝑡</m:t>
                    </m:r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.</a:t>
                </a:r>
              </a:p>
              <a:p>
                <a:pPr marL="285750" marR="0" lvl="0" indent="-28575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400" b="1" i="0" u="sng" strike="noStrike" kern="0" cap="none" spc="0" normalizeH="0" baseline="0" noProof="0" dirty="0" smtClean="0">
                  <a:ln>
                    <a:noFill/>
                  </a:ln>
                  <a:solidFill>
                    <a:srgbClr val="344854"/>
                  </a:solidFill>
                  <a:effectLst/>
                  <a:uLnTx/>
                  <a:uFillTx/>
                  <a:sym typeface="Arial"/>
                </a:endParaRPr>
              </a:p>
              <a:p>
                <a:pPr marL="285750" marR="0" lvl="0" indent="-285750" algn="just" defTabSz="326532" eaLnBrk="1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400" b="1" i="0" u="sng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Memory Replay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: A coreset </a:t>
                </a:r>
                <a14:m>
                  <m:oMath xmlns:m="http://schemas.openxmlformats.org/officeDocument/2006/math">
                    <m:r>
                      <a:rPr kumimoji="0" lang="en-US" sz="1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𝒄</m:t>
                    </m:r>
                    <m:r>
                      <a:rPr kumimoji="0" lang="en-US" sz="1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3448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sSup>
                      <m:sSup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en-US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[</m:t>
                            </m:r>
                            <m:r>
                              <a:rPr kumimoji="0" lang="en-US" sz="14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</m:e>
                          <m:sup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p>
                        </m:sSup>
                        <m:r>
                          <a:rPr kumimoji="0" lang="en-US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, …,</m:t>
                        </m:r>
                        <m:sSup>
                          <m:sSupPr>
                            <m:ctrlP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pPr>
                          <m:e>
                            <m:r>
                              <a:rPr kumimoji="0" lang="en-US" sz="1400" b="1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𝒄</m:t>
                            </m:r>
                          </m:e>
                          <m:sup>
                            <m:r>
                              <a:rPr kumimoji="0" lang="en-US" sz="1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44854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sym typeface="Arial"/>
                              </a:rPr>
                              <m:t>𝑡</m:t>
                            </m:r>
                          </m:sup>
                        </m:sSup>
                        <m:r>
                          <a:rPr kumimoji="0" lang="en-US" sz="1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]</m:t>
                        </m:r>
                      </m:e>
                      <m:sup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3448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rial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44854"/>
                    </a:solidFill>
                    <a:effectLst/>
                    <a:uLnTx/>
                    <a:uFillTx/>
                    <a:sym typeface="Arial"/>
                  </a:rPr>
                  <a:t> (Fig.2), which is sampled through random or class-balanced strategy from each task, can be used for memory replay both during batch training and before validation of the model.</a:t>
                </a:r>
              </a:p>
            </p:txBody>
          </p:sp>
        </mc:Choice>
        <mc:Fallback>
          <p:sp>
            <p:nvSpPr>
              <p:cNvPr id="8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48" y="961019"/>
                <a:ext cx="5033175" cy="5592300"/>
              </a:xfrm>
              <a:prstGeom prst="rect">
                <a:avLst/>
              </a:prstGeom>
              <a:blipFill rotWithShape="0">
                <a:blip r:embed="rId3"/>
                <a:stretch>
                  <a:fillRect l="-1211" r="-121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22349" y="558412"/>
            <a:ext cx="3904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 smtClean="0"/>
              <a:t>Strategies</a:t>
            </a:r>
            <a:endParaRPr lang="en-SG" sz="2400" b="1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49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849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2CA63-C9E1-4533-B0D5-0BCFFC31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904" y="476673"/>
            <a:ext cx="7886700" cy="5357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SG" sz="3200" dirty="0"/>
              <a:t>Need for Complex-valued </a:t>
            </a:r>
            <a:r>
              <a:rPr lang="en-SG" sz="3200" dirty="0"/>
              <a:t>Neural </a:t>
            </a:r>
            <a:r>
              <a:rPr lang="en-SG" sz="3200" dirty="0"/>
              <a:t>Networks</a:t>
            </a:r>
            <a:endParaRPr lang="en-SG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4DF692-240F-431B-BA50-51F33E4D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2060848"/>
            <a:ext cx="11141476" cy="40324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b="1" u="sng" dirty="0">
                <a:solidFill>
                  <a:schemeClr val="tx1"/>
                </a:solidFill>
              </a:rPr>
              <a:t>Needs:</a:t>
            </a:r>
          </a:p>
          <a:p>
            <a:pPr marL="342900" lvl="1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In Typical Applications like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Medical Image processing:</a:t>
            </a:r>
          </a:p>
          <a:p>
            <a:pPr lvl="3" algn="just"/>
            <a:r>
              <a:rPr lang="en-SG" dirty="0">
                <a:solidFill>
                  <a:schemeClr val="tx1"/>
                </a:solidFill>
              </a:rPr>
              <a:t>N. Sinha and M. </a:t>
            </a:r>
            <a:r>
              <a:rPr lang="en-SG" dirty="0" err="1">
                <a:solidFill>
                  <a:schemeClr val="tx1"/>
                </a:solidFill>
              </a:rPr>
              <a:t>Saranathan</a:t>
            </a:r>
            <a:r>
              <a:rPr lang="en-SG" dirty="0">
                <a:solidFill>
                  <a:schemeClr val="tx1"/>
                </a:solidFill>
              </a:rPr>
              <a:t> and K. R. Ramakrishna and S. Suresh, “Parallel magnetic resonance imaging using neural networks,” </a:t>
            </a:r>
            <a:r>
              <a:rPr lang="en-SG" i="1" dirty="0">
                <a:solidFill>
                  <a:schemeClr val="tx1"/>
                </a:solidFill>
              </a:rPr>
              <a:t>IEEE International Conference on Image Processing, vol. 3, pp. 149-152, 2007.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Signal processing/ wireless communications</a:t>
            </a:r>
          </a:p>
          <a:p>
            <a:pPr lvl="3" algn="just"/>
            <a:r>
              <a:rPr lang="en-SG" dirty="0">
                <a:solidFill>
                  <a:schemeClr val="tx1"/>
                </a:solidFill>
              </a:rPr>
              <a:t>C. Shen, H. Lajos and S. Tan, “Symmetric complex-valued RBF receiver for multiple-antenna-aided wireless systems,” </a:t>
            </a:r>
            <a:r>
              <a:rPr lang="en-SG" i="1" dirty="0">
                <a:solidFill>
                  <a:schemeClr val="tx1"/>
                </a:solidFill>
              </a:rPr>
              <a:t>IEEE Trans. on Neural Networks, </a:t>
            </a:r>
            <a:r>
              <a:rPr lang="en-SG" dirty="0">
                <a:solidFill>
                  <a:schemeClr val="tx1"/>
                </a:solidFill>
              </a:rPr>
              <a:t>vol. 19, no. 9, pp. 1659 - 1665, 2008.</a:t>
            </a:r>
            <a:endParaRPr lang="en-US" dirty="0">
              <a:solidFill>
                <a:schemeClr val="tx1"/>
              </a:solidFill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Radar signal processing</a:t>
            </a:r>
          </a:p>
          <a:p>
            <a:pPr lvl="3" algn="just"/>
            <a:r>
              <a:rPr lang="en-SG" dirty="0">
                <a:solidFill>
                  <a:schemeClr val="tx1"/>
                </a:solidFill>
              </a:rPr>
              <a:t>C. C. Yang and N. K. Bose, “Landmine detection and classification with complex-valued hybrid neural network using scattering parameters dataset,”</a:t>
            </a:r>
            <a:r>
              <a:rPr lang="en-SG" i="1" dirty="0">
                <a:solidFill>
                  <a:schemeClr val="tx1"/>
                </a:solidFill>
              </a:rPr>
              <a:t> IEEE Transactions on Neural Networks, vol. 16, no. 3, pp. 743-753, 2005</a:t>
            </a:r>
            <a:r>
              <a:rPr lang="en-SG" i="1" dirty="0" smtClean="0">
                <a:solidFill>
                  <a:schemeClr val="tx1"/>
                </a:solidFill>
              </a:rPr>
              <a:t>.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521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87543" y="69221"/>
            <a:ext cx="10561173" cy="7100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Evaluation of C-BLSTM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11" y="939230"/>
            <a:ext cx="6301972" cy="27104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867" y="3688325"/>
            <a:ext cx="5968967" cy="305098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50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26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568" y="188640"/>
            <a:ext cx="825012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Split Complex-valued Multi Layer Perceptron 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10" name="Oval 9"/>
          <p:cNvSpPr/>
          <p:nvPr/>
        </p:nvSpPr>
        <p:spPr>
          <a:xfrm>
            <a:off x="4439816" y="35010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/>
          <p:cNvSpPr/>
          <p:nvPr/>
        </p:nvSpPr>
        <p:spPr>
          <a:xfrm>
            <a:off x="4439816" y="292494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/>
          <p:cNvSpPr/>
          <p:nvPr/>
        </p:nvSpPr>
        <p:spPr>
          <a:xfrm>
            <a:off x="4439816" y="4725144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Oval 12"/>
          <p:cNvSpPr/>
          <p:nvPr/>
        </p:nvSpPr>
        <p:spPr>
          <a:xfrm>
            <a:off x="4439816" y="5301208"/>
            <a:ext cx="36004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4295800" y="4293096"/>
            <a:ext cx="576064" cy="0"/>
          </a:xfrm>
          <a:prstGeom prst="line">
            <a:avLst/>
          </a:prstGeom>
          <a:ln w="15875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35960" y="2420888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Oval 26"/>
          <p:cNvSpPr/>
          <p:nvPr/>
        </p:nvSpPr>
        <p:spPr>
          <a:xfrm>
            <a:off x="5719372" y="5733256"/>
            <a:ext cx="360040" cy="36004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4655840" y="4221088"/>
            <a:ext cx="2448272" cy="0"/>
          </a:xfrm>
          <a:prstGeom prst="line">
            <a:avLst/>
          </a:prstGeom>
          <a:ln w="15875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960096" y="34455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Oval 30"/>
          <p:cNvSpPr/>
          <p:nvPr/>
        </p:nvSpPr>
        <p:spPr>
          <a:xfrm>
            <a:off x="6960096" y="286952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2" name="Oval 31"/>
          <p:cNvSpPr/>
          <p:nvPr/>
        </p:nvSpPr>
        <p:spPr>
          <a:xfrm>
            <a:off x="6960096" y="4669724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Oval 32"/>
          <p:cNvSpPr/>
          <p:nvPr/>
        </p:nvSpPr>
        <p:spPr>
          <a:xfrm>
            <a:off x="6960096" y="5245788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6816080" y="4237676"/>
            <a:ext cx="576064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6"/>
            <a:endCxn id="21" idx="2"/>
          </p:cNvCxnSpPr>
          <p:nvPr/>
        </p:nvCxnSpPr>
        <p:spPr>
          <a:xfrm flipV="1">
            <a:off x="4799856" y="2600908"/>
            <a:ext cx="936104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6"/>
            <a:endCxn id="27" idx="2"/>
          </p:cNvCxnSpPr>
          <p:nvPr/>
        </p:nvCxnSpPr>
        <p:spPr>
          <a:xfrm>
            <a:off x="4799856" y="3104964"/>
            <a:ext cx="919516" cy="2808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0" idx="6"/>
            <a:endCxn id="21" idx="2"/>
          </p:cNvCxnSpPr>
          <p:nvPr/>
        </p:nvCxnSpPr>
        <p:spPr>
          <a:xfrm flipV="1">
            <a:off x="4799856" y="2600908"/>
            <a:ext cx="93610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0" idx="6"/>
            <a:endCxn id="27" idx="2"/>
          </p:cNvCxnSpPr>
          <p:nvPr/>
        </p:nvCxnSpPr>
        <p:spPr>
          <a:xfrm>
            <a:off x="4799856" y="3681028"/>
            <a:ext cx="919516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2" idx="6"/>
            <a:endCxn id="21" idx="2"/>
          </p:cNvCxnSpPr>
          <p:nvPr/>
        </p:nvCxnSpPr>
        <p:spPr>
          <a:xfrm flipV="1">
            <a:off x="4799856" y="2600908"/>
            <a:ext cx="936104" cy="2304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3" idx="6"/>
            <a:endCxn id="21" idx="2"/>
          </p:cNvCxnSpPr>
          <p:nvPr/>
        </p:nvCxnSpPr>
        <p:spPr>
          <a:xfrm flipV="1">
            <a:off x="4799856" y="2600908"/>
            <a:ext cx="936104" cy="2880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3" idx="6"/>
            <a:endCxn id="27" idx="2"/>
          </p:cNvCxnSpPr>
          <p:nvPr/>
        </p:nvCxnSpPr>
        <p:spPr>
          <a:xfrm>
            <a:off x="4799856" y="5481228"/>
            <a:ext cx="91951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2" idx="6"/>
            <a:endCxn id="27" idx="2"/>
          </p:cNvCxnSpPr>
          <p:nvPr/>
        </p:nvCxnSpPr>
        <p:spPr>
          <a:xfrm>
            <a:off x="4799856" y="4905164"/>
            <a:ext cx="91951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007768" y="4941168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1" idx="6"/>
            <a:endCxn id="31" idx="2"/>
          </p:cNvCxnSpPr>
          <p:nvPr/>
        </p:nvCxnSpPr>
        <p:spPr>
          <a:xfrm>
            <a:off x="6096000" y="2600908"/>
            <a:ext cx="864096" cy="448636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1" idx="6"/>
            <a:endCxn id="30" idx="2"/>
          </p:cNvCxnSpPr>
          <p:nvPr/>
        </p:nvCxnSpPr>
        <p:spPr>
          <a:xfrm>
            <a:off x="6096000" y="2600908"/>
            <a:ext cx="864096" cy="1024700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1" idx="6"/>
            <a:endCxn id="32" idx="2"/>
          </p:cNvCxnSpPr>
          <p:nvPr/>
        </p:nvCxnSpPr>
        <p:spPr>
          <a:xfrm>
            <a:off x="6096000" y="2600908"/>
            <a:ext cx="864096" cy="2248836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21" idx="6"/>
            <a:endCxn id="33" idx="2"/>
          </p:cNvCxnSpPr>
          <p:nvPr/>
        </p:nvCxnSpPr>
        <p:spPr>
          <a:xfrm>
            <a:off x="6096000" y="2600908"/>
            <a:ext cx="864096" cy="2824900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7" idx="6"/>
            <a:endCxn id="33" idx="2"/>
          </p:cNvCxnSpPr>
          <p:nvPr/>
        </p:nvCxnSpPr>
        <p:spPr>
          <a:xfrm flipV="1">
            <a:off x="6079412" y="5425808"/>
            <a:ext cx="880684" cy="487468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7" idx="6"/>
            <a:endCxn id="32" idx="2"/>
          </p:cNvCxnSpPr>
          <p:nvPr/>
        </p:nvCxnSpPr>
        <p:spPr>
          <a:xfrm flipV="1">
            <a:off x="6079412" y="4849744"/>
            <a:ext cx="880684" cy="1063532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27" idx="6"/>
            <a:endCxn id="30" idx="2"/>
          </p:cNvCxnSpPr>
          <p:nvPr/>
        </p:nvCxnSpPr>
        <p:spPr>
          <a:xfrm flipV="1">
            <a:off x="6079412" y="3625608"/>
            <a:ext cx="880684" cy="2287668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27" idx="6"/>
            <a:endCxn id="31" idx="2"/>
          </p:cNvCxnSpPr>
          <p:nvPr/>
        </p:nvCxnSpPr>
        <p:spPr>
          <a:xfrm flipV="1">
            <a:off x="6079412" y="3049544"/>
            <a:ext cx="880684" cy="2863732"/>
          </a:xfrm>
          <a:prstGeom prst="straightConnector1">
            <a:avLst/>
          </a:prstGeom>
          <a:ln>
            <a:solidFill>
              <a:srgbClr val="FF831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31" idx="6"/>
          </p:cNvCxnSpPr>
          <p:nvPr/>
        </p:nvCxnSpPr>
        <p:spPr>
          <a:xfrm>
            <a:off x="7320136" y="3049544"/>
            <a:ext cx="648072" cy="19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7320136" y="3573016"/>
            <a:ext cx="648072" cy="19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7320136" y="4869160"/>
            <a:ext cx="648072" cy="19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7320136" y="5445224"/>
            <a:ext cx="648072" cy="194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996646" y="551723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007768" y="371703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007768" y="3110525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Object 124"/>
          <p:cNvGraphicFramePr>
            <a:graphicFrameLocks noChangeAspect="1"/>
          </p:cNvGraphicFramePr>
          <p:nvPr>
            <p:extLst/>
          </p:nvPr>
        </p:nvGraphicFramePr>
        <p:xfrm>
          <a:off x="4800600" y="2331715"/>
          <a:ext cx="539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Equation" r:id="rId5" imgW="215640" imgH="241200" progId="Equation.DSMT4">
                  <p:embed/>
                </p:oleObj>
              </mc:Choice>
              <mc:Fallback>
                <p:oleObj name="Equation" r:id="rId5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331715"/>
                        <a:ext cx="539750" cy="60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" name="Object 125"/>
          <p:cNvGraphicFramePr>
            <a:graphicFrameLocks noChangeAspect="1"/>
          </p:cNvGraphicFramePr>
          <p:nvPr>
            <p:extLst/>
          </p:nvPr>
        </p:nvGraphicFramePr>
        <p:xfrm>
          <a:off x="4800601" y="5589266"/>
          <a:ext cx="7905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5589266"/>
                        <a:ext cx="7905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" name="Object 126"/>
          <p:cNvGraphicFramePr>
            <a:graphicFrameLocks noChangeAspect="1"/>
          </p:cNvGraphicFramePr>
          <p:nvPr>
            <p:extLst/>
          </p:nvPr>
        </p:nvGraphicFramePr>
        <p:xfrm>
          <a:off x="6254751" y="2349179"/>
          <a:ext cx="5254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Equation" r:id="rId9" imgW="215640" imgH="241200" progId="Equation.DSMT4">
                  <p:embed/>
                </p:oleObj>
              </mc:Choice>
              <mc:Fallback>
                <p:oleObj name="Equation" r:id="rId9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1" y="2349179"/>
                        <a:ext cx="525463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Object 127"/>
          <p:cNvGraphicFramePr>
            <a:graphicFrameLocks noChangeAspect="1"/>
          </p:cNvGraphicFramePr>
          <p:nvPr>
            <p:extLst/>
          </p:nvPr>
        </p:nvGraphicFramePr>
        <p:xfrm>
          <a:off x="6383339" y="5589265"/>
          <a:ext cx="649287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Equation" r:id="rId11" imgW="291960" imgH="241200" progId="Equation.DSMT4">
                  <p:embed/>
                </p:oleObj>
              </mc:Choice>
              <mc:Fallback>
                <p:oleObj name="Equation" r:id="rId11" imgW="291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9" y="5589265"/>
                        <a:ext cx="649287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Box 129"/>
          <p:cNvSpPr txBox="1"/>
          <p:nvPr/>
        </p:nvSpPr>
        <p:spPr>
          <a:xfrm>
            <a:off x="5735960" y="241159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1</a:t>
            </a:r>
            <a:endParaRPr lang="en-SG" dirty="0">
              <a:latin typeface="Times New Roman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5735960" y="573325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itchFamily="18" charset="0"/>
              </a:rPr>
              <a:t>h</a:t>
            </a:r>
            <a:endParaRPr lang="en-SG" i="1" dirty="0">
              <a:latin typeface="Times New Roman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39816" y="29249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  <a:latin typeface="Times New Roman" pitchFamily="18" charset="0"/>
              </a:rPr>
              <a:t>1</a:t>
            </a:r>
            <a:endParaRPr lang="en-SG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4439816" y="472514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sp>
        <p:nvSpPr>
          <p:cNvPr id="136" name="TextBox 135"/>
          <p:cNvSpPr txBox="1"/>
          <p:nvPr/>
        </p:nvSpPr>
        <p:spPr>
          <a:xfrm>
            <a:off x="4367808" y="5301208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66"/>
                </a:solidFill>
                <a:latin typeface="Times New Roman" pitchFamily="18" charset="0"/>
              </a:rPr>
              <a:t>2m</a:t>
            </a:r>
            <a:endParaRPr lang="en-SG" i="1" dirty="0">
              <a:solidFill>
                <a:srgbClr val="FF0066"/>
              </a:solidFill>
              <a:latin typeface="Times New Roman" pitchFamily="18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960096" y="285293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Times New Roman" pitchFamily="18" charset="0"/>
              </a:rPr>
              <a:t>1</a:t>
            </a:r>
            <a:endParaRPr lang="en-SG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6960096" y="5229200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Times New Roman" pitchFamily="18" charset="0"/>
              </a:rPr>
              <a:t>2n</a:t>
            </a:r>
            <a:endParaRPr lang="en-SG" i="1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graphicFrame>
        <p:nvGraphicFramePr>
          <p:cNvPr id="140" name="Object 139"/>
          <p:cNvGraphicFramePr>
            <a:graphicFrameLocks noChangeAspect="1"/>
          </p:cNvGraphicFramePr>
          <p:nvPr>
            <p:extLst/>
          </p:nvPr>
        </p:nvGraphicFramePr>
        <p:xfrm>
          <a:off x="5663952" y="1988841"/>
          <a:ext cx="506090" cy="35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Equation" r:id="rId13" imgW="291960" imgH="203040" progId="Equation.DSMT4">
                  <p:embed/>
                </p:oleObj>
              </mc:Choice>
              <mc:Fallback>
                <p:oleObj name="Equation" r:id="rId13" imgW="291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988841"/>
                        <a:ext cx="506090" cy="352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" name="TextBox 145"/>
          <p:cNvSpPr txBox="1"/>
          <p:nvPr/>
        </p:nvSpPr>
        <p:spPr>
          <a:xfrm>
            <a:off x="4511824" y="1844825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weights</a:t>
            </a:r>
            <a:endParaRPr lang="en-SG" dirty="0"/>
          </a:p>
        </p:txBody>
      </p:sp>
      <p:sp>
        <p:nvSpPr>
          <p:cNvPr id="152" name="TextBox 151"/>
          <p:cNvSpPr txBox="1"/>
          <p:nvPr/>
        </p:nvSpPr>
        <p:spPr>
          <a:xfrm>
            <a:off x="6528048" y="1772817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weights</a:t>
            </a:r>
            <a:endParaRPr lang="en-SG" dirty="0"/>
          </a:p>
        </p:txBody>
      </p:sp>
      <p:sp>
        <p:nvSpPr>
          <p:cNvPr id="154" name="TextBox 153"/>
          <p:cNvSpPr txBox="1"/>
          <p:nvPr/>
        </p:nvSpPr>
        <p:spPr>
          <a:xfrm>
            <a:off x="7885445" y="1373715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66"/>
                </a:solidFill>
              </a:rPr>
              <a:t>Real-valued inputs, network parameters &amp; Real-valued activation function</a:t>
            </a:r>
            <a:endParaRPr lang="en-SG" dirty="0">
              <a:solidFill>
                <a:srgbClr val="FF0066"/>
              </a:solidFill>
            </a:endParaRPr>
          </a:p>
        </p:txBody>
      </p:sp>
      <p:grpSp>
        <p:nvGrpSpPr>
          <p:cNvPr id="145" name="Group 144"/>
          <p:cNvGrpSpPr/>
          <p:nvPr/>
        </p:nvGrpSpPr>
        <p:grpSpPr>
          <a:xfrm>
            <a:off x="2567608" y="2924944"/>
            <a:ext cx="1422400" cy="2858864"/>
            <a:chOff x="1043608" y="2564904"/>
            <a:chExt cx="1422400" cy="2858864"/>
          </a:xfrm>
        </p:grpSpPr>
        <p:graphicFrame>
          <p:nvGraphicFramePr>
            <p:cNvPr id="114" name="Object 113"/>
            <p:cNvGraphicFramePr>
              <a:graphicFrameLocks noChangeAspect="1"/>
            </p:cNvGraphicFramePr>
            <p:nvPr/>
          </p:nvGraphicFramePr>
          <p:xfrm>
            <a:off x="1403648" y="2564904"/>
            <a:ext cx="1015692" cy="482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0" name="Equation" r:id="rId15" imgW="507960" imgH="241200" progId="Equation.DSMT4">
                    <p:embed/>
                  </p:oleObj>
                </mc:Choice>
                <mc:Fallback>
                  <p:oleObj name="Equation" r:id="rId15" imgW="507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2564904"/>
                          <a:ext cx="1015692" cy="482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" name="Object 114"/>
            <p:cNvGraphicFramePr>
              <a:graphicFrameLocks noChangeAspect="1"/>
            </p:cNvGraphicFramePr>
            <p:nvPr/>
          </p:nvGraphicFramePr>
          <p:xfrm>
            <a:off x="1370013" y="3213100"/>
            <a:ext cx="10160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1" name="Equation" r:id="rId17" imgW="507960" imgH="241200" progId="Equation.DSMT4">
                    <p:embed/>
                  </p:oleObj>
                </mc:Choice>
                <mc:Fallback>
                  <p:oleObj name="Equation" r:id="rId17" imgW="5079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0013" y="3213100"/>
                          <a:ext cx="10160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Object 115"/>
            <p:cNvGraphicFramePr>
              <a:graphicFrameLocks noChangeAspect="1"/>
            </p:cNvGraphicFramePr>
            <p:nvPr/>
          </p:nvGraphicFramePr>
          <p:xfrm>
            <a:off x="1043608" y="4365104"/>
            <a:ext cx="1422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2" name="Equation" r:id="rId19" imgW="711000" imgH="241200" progId="Equation.DSMT4">
                    <p:embed/>
                  </p:oleObj>
                </mc:Choice>
                <mc:Fallback>
                  <p:oleObj name="Equation" r:id="rId19" imgW="7110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4365104"/>
                          <a:ext cx="14224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Object 116"/>
            <p:cNvGraphicFramePr>
              <a:graphicFrameLocks noChangeAspect="1"/>
            </p:cNvGraphicFramePr>
            <p:nvPr/>
          </p:nvGraphicFramePr>
          <p:xfrm>
            <a:off x="1187624" y="4941168"/>
            <a:ext cx="1219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3" name="Equation" r:id="rId21" imgW="609480" imgH="241200" progId="Equation.DSMT4">
                    <p:embed/>
                  </p:oleObj>
                </mc:Choice>
                <mc:Fallback>
                  <p:oleObj name="Equation" r:id="rId21" imgW="6094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941168"/>
                          <a:ext cx="12192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9" name="TextBox 138"/>
          <p:cNvSpPr txBox="1"/>
          <p:nvPr/>
        </p:nvSpPr>
        <p:spPr>
          <a:xfrm>
            <a:off x="7176120" y="5733257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</a:rPr>
              <a:t>2n</a:t>
            </a:r>
            <a:r>
              <a:rPr lang="en-US" b="1" dirty="0">
                <a:solidFill>
                  <a:srgbClr val="002060"/>
                </a:solidFill>
              </a:rPr>
              <a:t> output neurons</a:t>
            </a:r>
            <a:endParaRPr lang="en-SG" b="1" dirty="0">
              <a:solidFill>
                <a:srgbClr val="002060"/>
              </a:solidFill>
            </a:endParaRPr>
          </a:p>
        </p:txBody>
      </p:sp>
      <p:grpSp>
        <p:nvGrpSpPr>
          <p:cNvPr id="153" name="Group 152"/>
          <p:cNvGrpSpPr/>
          <p:nvPr/>
        </p:nvGrpSpPr>
        <p:grpSpPr>
          <a:xfrm>
            <a:off x="7966945" y="2636913"/>
            <a:ext cx="1620838" cy="3187303"/>
            <a:chOff x="6442945" y="2276872"/>
            <a:chExt cx="1620838" cy="3187303"/>
          </a:xfrm>
        </p:grpSpPr>
        <p:graphicFrame>
          <p:nvGraphicFramePr>
            <p:cNvPr id="141" name="Object 140"/>
            <p:cNvGraphicFramePr>
              <a:graphicFrameLocks noChangeAspect="1"/>
            </p:cNvGraphicFramePr>
            <p:nvPr/>
          </p:nvGraphicFramePr>
          <p:xfrm>
            <a:off x="6444208" y="2276872"/>
            <a:ext cx="1224136" cy="59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4" name="Equation" r:id="rId23" imgW="469800" imgH="228600" progId="Equation.DSMT4">
                    <p:embed/>
                  </p:oleObj>
                </mc:Choice>
                <mc:Fallback>
                  <p:oleObj name="Equation" r:id="rId23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4208" y="2276872"/>
                          <a:ext cx="1224136" cy="595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141"/>
            <p:cNvGraphicFramePr>
              <a:graphicFrameLocks noChangeAspect="1"/>
            </p:cNvGraphicFramePr>
            <p:nvPr/>
          </p:nvGraphicFramePr>
          <p:xfrm>
            <a:off x="6485773" y="2971975"/>
            <a:ext cx="1224136" cy="595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5" name="Equation" r:id="rId25" imgW="469800" imgH="228600" progId="Equation.DSMT4">
                    <p:embed/>
                  </p:oleObj>
                </mc:Choice>
                <mc:Fallback>
                  <p:oleObj name="Equation" r:id="rId25" imgW="4698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5773" y="2971975"/>
                          <a:ext cx="1224136" cy="5955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142"/>
            <p:cNvGraphicFramePr>
              <a:graphicFrameLocks noChangeAspect="1"/>
            </p:cNvGraphicFramePr>
            <p:nvPr/>
          </p:nvGraphicFramePr>
          <p:xfrm>
            <a:off x="6442945" y="4221163"/>
            <a:ext cx="1620838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" name="Equation" r:id="rId27" imgW="622080" imgH="228600" progId="Equation.DSMT4">
                    <p:embed/>
                  </p:oleObj>
                </mc:Choice>
                <mc:Fallback>
                  <p:oleObj name="Equation" r:id="rId27" imgW="622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2945" y="4221163"/>
                          <a:ext cx="1620838" cy="595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4" name="Object 143"/>
            <p:cNvGraphicFramePr>
              <a:graphicFrameLocks noChangeAspect="1"/>
            </p:cNvGraphicFramePr>
            <p:nvPr/>
          </p:nvGraphicFramePr>
          <p:xfrm>
            <a:off x="6451600" y="4868863"/>
            <a:ext cx="1355725" cy="595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" name="Equation" r:id="rId29" imgW="520560" imgH="228600" progId="Equation.DSMT4">
                    <p:embed/>
                  </p:oleObj>
                </mc:Choice>
                <mc:Fallback>
                  <p:oleObj name="Equation" r:id="rId29" imgW="5205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1600" y="4868863"/>
                          <a:ext cx="1355725" cy="595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704254" y="2295232"/>
          <a:ext cx="1373055" cy="54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Equation" r:id="rId31" imgW="507960" imgH="203040" progId="Equation.3">
                  <p:embed/>
                </p:oleObj>
              </mc:Choice>
              <mc:Fallback>
                <p:oleObj name="Equation" r:id="rId31" imgW="507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04254" y="2295232"/>
                        <a:ext cx="1373055" cy="54922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/>
          </p:nvPr>
        </p:nvGraphicFramePr>
        <p:xfrm>
          <a:off x="8034102" y="2247570"/>
          <a:ext cx="1092348" cy="44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33" imgW="495000" imgH="203040" progId="Equation.3">
                  <p:embed/>
                </p:oleObj>
              </mc:Choice>
              <mc:Fallback>
                <p:oleObj name="Equation" r:id="rId33" imgW="49500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034102" y="2247570"/>
                        <a:ext cx="1092348" cy="4488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6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37489629"/>
      </p:ext>
    </p:extLst>
  </p:cSld>
  <p:clrMapOvr>
    <a:masterClrMapping/>
  </p:clrMapOvr>
  <p:transition advTm="444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  <p:bldP spid="146" grpId="1"/>
      <p:bldP spid="146" grpId="2"/>
      <p:bldP spid="152" grpId="0"/>
      <p:bldP spid="152" grpId="1"/>
      <p:bldP spid="152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 txBox="1">
            <a:spLocks noGrp="1"/>
          </p:cNvSpPr>
          <p:nvPr>
            <p:ph sz="half" idx="1"/>
          </p:nvPr>
        </p:nvSpPr>
        <p:spPr>
          <a:xfrm>
            <a:off x="2178833" y="1854227"/>
            <a:ext cx="3657600" cy="3214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u="sng" dirty="0"/>
              <a:t>Hidden layer output: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endParaRPr lang="en-US" u="sng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u="sng" dirty="0"/>
          </a:p>
          <a:p>
            <a:pPr>
              <a:buNone/>
            </a:pPr>
            <a:r>
              <a:rPr lang="en-US" sz="2400" u="sng" dirty="0"/>
              <a:t>Network Output:</a:t>
            </a:r>
          </a:p>
          <a:p>
            <a:pPr>
              <a:buNone/>
            </a:pPr>
            <a:r>
              <a:rPr lang="en-US" u="sng" dirty="0">
                <a:solidFill>
                  <a:srgbClr val="7030A0"/>
                </a:solidFill>
              </a:rPr>
              <a:t>      </a:t>
            </a:r>
          </a:p>
          <a:p>
            <a:pPr>
              <a:buNone/>
            </a:pPr>
            <a:endParaRPr lang="en-US" u="sng" dirty="0">
              <a:solidFill>
                <a:srgbClr val="7030A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6147362" y="1916832"/>
            <a:ext cx="4326319" cy="3367296"/>
          </a:xfrm>
        </p:spPr>
        <p:txBody>
          <a:bodyPr/>
          <a:lstStyle/>
          <a:p>
            <a:pPr>
              <a:buNone/>
            </a:pPr>
            <a:r>
              <a:rPr lang="en-US" u="sng" dirty="0"/>
              <a:t>Weight Updates</a:t>
            </a:r>
            <a:r>
              <a:rPr lang="en-US" dirty="0"/>
              <a:t>:</a:t>
            </a:r>
          </a:p>
          <a:p>
            <a:pPr>
              <a:buNone/>
            </a:pP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>
            <p:extLst/>
          </p:nvPr>
        </p:nvGraphicFramePr>
        <p:xfrm>
          <a:off x="2362897" y="2358283"/>
          <a:ext cx="3600400" cy="86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Equation" r:id="rId5" imgW="1904760" imgH="457200" progId="Equation.DSMT4">
                  <p:embed/>
                </p:oleObj>
              </mc:Choice>
              <mc:Fallback>
                <p:oleObj name="Equation" r:id="rId5" imgW="1904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897" y="2358283"/>
                        <a:ext cx="3600400" cy="864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3" name="Object 3"/>
          <p:cNvGraphicFramePr>
            <a:graphicFrameLocks noChangeAspect="1"/>
          </p:cNvGraphicFramePr>
          <p:nvPr>
            <p:extLst/>
          </p:nvPr>
        </p:nvGraphicFramePr>
        <p:xfrm>
          <a:off x="2506913" y="4374507"/>
          <a:ext cx="3384376" cy="9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Equation" r:id="rId7" imgW="1739880" imgH="444240" progId="Equation.DSMT4">
                  <p:embed/>
                </p:oleObj>
              </mc:Choice>
              <mc:Fallback>
                <p:oleObj name="Equation" r:id="rId7" imgW="17398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913" y="4374507"/>
                        <a:ext cx="3384376" cy="96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extLst/>
          </p:nvPr>
        </p:nvGraphicFramePr>
        <p:xfrm>
          <a:off x="6323337" y="2502298"/>
          <a:ext cx="33702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1320480" imgH="253800" progId="Equation.DSMT4">
                  <p:embed/>
                </p:oleObj>
              </mc:Choice>
              <mc:Fallback>
                <p:oleObj name="Equation" r:id="rId9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337" y="2502298"/>
                        <a:ext cx="33702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>
            <p:extLst/>
          </p:nvPr>
        </p:nvGraphicFramePr>
        <p:xfrm>
          <a:off x="6323337" y="3798443"/>
          <a:ext cx="319563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1" imgW="1409400" imgH="634680" progId="Equation.DSMT4">
                  <p:embed/>
                </p:oleObj>
              </mc:Choice>
              <mc:Fallback>
                <p:oleObj name="Equation" r:id="rId11" imgW="140940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337" y="3798443"/>
                        <a:ext cx="3195638" cy="1439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168545" y="5323720"/>
            <a:ext cx="727280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Issues:</a:t>
            </a:r>
          </a:p>
          <a:p>
            <a:pPr marL="342900" indent="-342900"/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Real-valued parameters, real-valued gradients</a:t>
            </a:r>
          </a:p>
          <a:p>
            <a:pPr marL="342900" indent="-342900"/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Significant loss of phase information</a:t>
            </a:r>
            <a:endParaRPr lang="en-SG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68546" y="332656"/>
            <a:ext cx="7887895" cy="628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lnSpc>
                <a:spcPct val="85000"/>
              </a:lnSpc>
              <a:spcBef>
                <a:spcPct val="0"/>
              </a:spcBef>
              <a:buNone/>
              <a:defRPr sz="4000" b="0" cap="none" spc="0" baseline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SG" dirty="0"/>
              <a:t>Learning Algorithm in SC-MLP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7</a:t>
            </a:fld>
            <a:endParaRPr lang="en-SG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147705853"/>
      </p:ext>
    </p:extLst>
  </p:cSld>
  <p:clrMapOvr>
    <a:masterClrMapping/>
  </p:clrMapOvr>
  <p:transition advTm="339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  <a:endParaRPr lang="en-SG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91544" y="1988840"/>
            <a:ext cx="8496944" cy="38534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Entire functions [14]:</a:t>
            </a:r>
          </a:p>
          <a:p>
            <a:pPr lvl="1" algn="just"/>
            <a:r>
              <a:rPr lang="en-US" dirty="0"/>
              <a:t>An entire function is a function that is analytic at each point in the entire finite plane. 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Analytic or Regular or Holomorphic Functions [14]:</a:t>
            </a:r>
          </a:p>
          <a:p>
            <a:pPr lvl="1" algn="just"/>
            <a:r>
              <a:rPr lang="en-US" dirty="0"/>
              <a:t>A function f(z) of a complex variable z is analytic in an open set if it has a derivative at each point in the set.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8</a:t>
            </a:fld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2853024"/>
      </p:ext>
    </p:extLst>
  </p:cSld>
  <p:clrMapOvr>
    <a:masterClrMapping/>
  </p:clrMapOvr>
  <p:transition advTm="264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Liouville’s Theorem [14]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 If f(z) is entire and bounded in the complex plane, then f(z) is constant throughout the Complex plane. </a:t>
            </a:r>
          </a:p>
          <a:p>
            <a:pPr algn="just">
              <a:buFont typeface="Wingdings" pitchFamily="2" charset="2"/>
              <a:buNone/>
            </a:pPr>
            <a:r>
              <a:rPr lang="en-US" dirty="0"/>
              <a:t>		That is, every holomorphic function </a:t>
            </a:r>
            <a:r>
              <a:rPr lang="en-US" i="1" dirty="0"/>
              <a:t>f(z)</a:t>
            </a:r>
            <a:r>
              <a:rPr lang="en-US" dirty="0"/>
              <a:t> for which there exists a positive number </a:t>
            </a:r>
            <a:r>
              <a:rPr lang="en-US" i="1" dirty="0"/>
              <a:t>M</a:t>
            </a:r>
            <a:r>
              <a:rPr lang="en-US" dirty="0"/>
              <a:t> such that  |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z</a:t>
            </a:r>
            <a:r>
              <a:rPr lang="en-US" dirty="0"/>
              <a:t>)| ≤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z</a:t>
            </a:r>
            <a:r>
              <a:rPr lang="en-US" dirty="0"/>
              <a:t> in </a:t>
            </a:r>
            <a:r>
              <a:rPr lang="en-US" b="1" dirty="0"/>
              <a:t>C</a:t>
            </a:r>
            <a:r>
              <a:rPr lang="en-US" dirty="0"/>
              <a:t> is constant. </a:t>
            </a:r>
          </a:p>
          <a:p>
            <a:pPr algn="just">
              <a:buFont typeface="Wingdings" pitchFamily="2" charset="2"/>
              <a:buNone/>
            </a:pPr>
            <a:endParaRPr lang="en-US" dirty="0"/>
          </a:p>
          <a:p>
            <a:pPr algn="just"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A constant cannot be used as an activation function!!!!!</a:t>
            </a:r>
          </a:p>
          <a:p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28/10/2021</a:t>
            </a:r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ISRC-CN3 Autumn School 2021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C11E-5A87-403E-9A70-A5BC2D99F0BC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4813214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.3|0.6|4|0.5|0.7|0.6|0.4|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7.7|1.2|2|0.7|2.6|0.6|6.3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7|1|1.3|0.8|0.5|0.4|0.9|9.9|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4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9.7|0.5|2|0.6|2.3|0.5|0.9|0.6|1.5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.1|3.8|1.2|8.2|3.3|1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3.7|0.7|8|0.6|2|0.6|1.2|0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3|5.3|1.8|2.4|1.1|1.6|29.6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6.3|8|9.1|4.2"/>
</p:tagLst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148</TotalTime>
  <Words>2836</Words>
  <Application>Microsoft Office PowerPoint</Application>
  <PresentationFormat>Widescreen</PresentationFormat>
  <Paragraphs>629</Paragraphs>
  <Slides>50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Cambria Math</vt:lpstr>
      <vt:lpstr>Franklin Gothic Book</vt:lpstr>
      <vt:lpstr>Garamond</vt:lpstr>
      <vt:lpstr>Time new roman</vt:lpstr>
      <vt:lpstr>Times New Roman</vt:lpstr>
      <vt:lpstr>Wingdings</vt:lpstr>
      <vt:lpstr>Crop</vt:lpstr>
      <vt:lpstr>Equation</vt:lpstr>
      <vt:lpstr>PowerPoint Presentation</vt:lpstr>
      <vt:lpstr>ML for Predictive Analytics</vt:lpstr>
      <vt:lpstr>Presentation Outline</vt:lpstr>
      <vt:lpstr>Refreshing Basics: Complex-valued Variables</vt:lpstr>
      <vt:lpstr>Need for Complex-valued Neural Networks</vt:lpstr>
      <vt:lpstr>Split Complex-valued Multi Layer Perceptron </vt:lpstr>
      <vt:lpstr>PowerPoint Presentation</vt:lpstr>
      <vt:lpstr>Some Definitions</vt:lpstr>
      <vt:lpstr>Liouville’s Theorem [14]</vt:lpstr>
      <vt:lpstr>Fully Complex-valued MLP: Activation Functions (Adali)</vt:lpstr>
      <vt:lpstr>Fully Complex-valued MLP: Activation Functions (Adali)</vt:lpstr>
      <vt:lpstr>Fully Complex-valued Multi Layer Perceptron (Adali)</vt:lpstr>
      <vt:lpstr>Fully Complex-valued MLP</vt:lpstr>
      <vt:lpstr>Issues in Fully Complex-valued MLP</vt:lpstr>
      <vt:lpstr>Improved Complex-valued Multi Layer Perceptron (IC-MLP) </vt:lpstr>
      <vt:lpstr> </vt:lpstr>
      <vt:lpstr>Weight Update Rule using Logarithmic Error Function and complex gradients</vt:lpstr>
      <vt:lpstr>Complex-valued Radial Basis Function Network [3]</vt:lpstr>
      <vt:lpstr>  </vt:lpstr>
      <vt:lpstr>Fully Complex-valued Radial Basis Function Network</vt:lpstr>
      <vt:lpstr>Fully Complex-valued Radial Basis Function Network</vt:lpstr>
      <vt:lpstr> </vt:lpstr>
      <vt:lpstr> </vt:lpstr>
      <vt:lpstr>ML for Predictive Analytics</vt:lpstr>
      <vt:lpstr>What then?</vt:lpstr>
      <vt:lpstr>Meta-cognition in Human Beings</vt:lpstr>
      <vt:lpstr>What is Metacognition? [4]</vt:lpstr>
      <vt:lpstr>Definition of Metacognition</vt:lpstr>
      <vt:lpstr>Components of Metacognition…</vt:lpstr>
      <vt:lpstr>What is self- regulation? </vt:lpstr>
      <vt:lpstr>Why Meta-cognition is important?</vt:lpstr>
      <vt:lpstr>Nelson and Narens Model of Metacognition [9]</vt:lpstr>
      <vt:lpstr>Complex-valued Self-regulatory Resource Allocation Network (CSRAN)</vt:lpstr>
      <vt:lpstr>Complex-valued Self-regulatory Resource Allocation Network (CSRAN)</vt:lpstr>
      <vt:lpstr>Complex-valued Self-regulatory Resource Allocation Network (CSRAN): Monitory Signals</vt:lpstr>
      <vt:lpstr> </vt:lpstr>
      <vt:lpstr>PowerPoint Presentation</vt:lpstr>
      <vt:lpstr>PowerPoint Presentation</vt:lpstr>
      <vt:lpstr>PowerPoint Presentation</vt:lpstr>
      <vt:lpstr>PowerPoint Presentation</vt:lpstr>
      <vt:lpstr>Towards Online Learning in Deep Neural Networks: Online Restricted Boltzmann Machine</vt:lpstr>
      <vt:lpstr>Learning Strategies in Online RBM</vt:lpstr>
      <vt:lpstr>Generative Ability of Online RBM</vt:lpstr>
      <vt:lpstr>Online RBM: Neuron Distribution</vt:lpstr>
      <vt:lpstr>Online RBM: Demonstration and Evaluation</vt:lpstr>
      <vt:lpstr>Continual Learning</vt:lpstr>
      <vt:lpstr>Desired Characteristics of Continual Learning</vt:lpstr>
      <vt:lpstr>Strategies for Continual learning</vt:lpstr>
      <vt:lpstr>Continual Learning for Time Series Data</vt:lpstr>
      <vt:lpstr>Evaluation of C-BLSTM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Savitha</dc:creator>
  <cp:lastModifiedBy>Savitha</cp:lastModifiedBy>
  <cp:revision>18</cp:revision>
  <dcterms:created xsi:type="dcterms:W3CDTF">2021-10-27T12:30:53Z</dcterms:created>
  <dcterms:modified xsi:type="dcterms:W3CDTF">2021-10-27T14:59:29Z</dcterms:modified>
</cp:coreProperties>
</file>