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"/>
  </p:notesMasterIdLst>
  <p:sldIdLst>
    <p:sldId id="256" r:id="rId2"/>
    <p:sldId id="338" r:id="rId3"/>
    <p:sldId id="340" r:id="rId4"/>
    <p:sldId id="341" r:id="rId5"/>
    <p:sldId id="339" r:id="rId6"/>
    <p:sldId id="353" r:id="rId7"/>
    <p:sldId id="35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83522" autoAdjust="0"/>
  </p:normalViewPr>
  <p:slideViewPr>
    <p:cSldViewPr snapToGrid="0">
      <p:cViewPr varScale="1">
        <p:scale>
          <a:sx n="68" d="100"/>
          <a:sy n="68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24E04-553C-4BB8-A855-0E2415AE6A19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065D1-FC13-48AD-8CDA-260F1DCD10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288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065D1-FC13-48AD-8CDA-260F1DCD10E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7890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Wearability is a key novelty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065D1-FC13-48AD-8CDA-260F1DCD10E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2066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065D1-FC13-48AD-8CDA-260F1DCD10E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035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065D1-FC13-48AD-8CDA-260F1DCD10E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7649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Feedback is always better than no feedback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065D1-FC13-48AD-8CDA-260F1DCD10E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678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29/10/2021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6352" y="6459787"/>
            <a:ext cx="6620256" cy="365125"/>
          </a:xfrm>
        </p:spPr>
        <p:txBody>
          <a:bodyPr/>
          <a:lstStyle/>
          <a:p>
            <a:r>
              <a:rPr lang="en-US"/>
              <a:t>A. Esposito - A wearable motor imagery BCI with online feedback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6D61-966B-44FE-AA53-D7AFE6215718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19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29/10/2021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Esposito - A wearable motor imagery BCI with online feedback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6D61-966B-44FE-AA53-D7AFE62157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574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29/10/2021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Esposito - A wearable motor imagery BCI with online feedback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6D61-966B-44FE-AA53-D7AFE62157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220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29/10/2021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Esposito - A wearable motor imagery BCI with online feedback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7DB66D61-966B-44FE-AA53-D7AFE621571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915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29/10/2021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Esposito - A wearable motor imagery BCI with online feedback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6D61-966B-44FE-AA53-D7AFE6215718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82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6959" y="286606"/>
            <a:ext cx="10978081" cy="7023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6959" y="1191491"/>
            <a:ext cx="5428080" cy="46776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19" y="1191491"/>
            <a:ext cx="5367121" cy="467760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29/10/2021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Esposito - A wearable motor imagery BCI with online feedback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6D61-966B-44FE-AA53-D7AFE62157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414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6959" y="286605"/>
            <a:ext cx="10978083" cy="73628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959" y="1116381"/>
            <a:ext cx="5428081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959" y="1946156"/>
            <a:ext cx="5428081" cy="401437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19" y="1116381"/>
            <a:ext cx="5367121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46156"/>
            <a:ext cx="5367120" cy="401437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29/10/2021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Esposito - A wearable motor imagery BCI with online feedback</a:t>
            </a:r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6D61-966B-44FE-AA53-D7AFE62157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889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29/10/2021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Esposito - A wearable motor imagery BCI with online feedback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6D61-966B-44FE-AA53-D7AFE62157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852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29/10/2021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A. Esposito - A wearable motor imagery BCI with online feedback</a:t>
            </a:r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6D61-966B-44FE-AA53-D7AFE62157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24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it-IT"/>
              <a:t>29/10/2021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A. Esposito - A wearable motor imagery BCI with online feedback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B66D61-966B-44FE-AA53-D7AFE62157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65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29/10/2021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Esposito - A wearable motor imagery BCI with online feedback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6D61-966B-44FE-AA53-D7AFE62157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650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6959" y="286604"/>
            <a:ext cx="10978083" cy="702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959" y="1175871"/>
            <a:ext cx="10978083" cy="49810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6959" y="6459787"/>
            <a:ext cx="1831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/>
              <a:t>29/10/2021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3127" y="6459787"/>
            <a:ext cx="6534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A. Esposito - A wearable motor imagery BCI with online feedback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3017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7DB66D61-966B-44FE-AA53-D7AFE6215718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596124" y="1042901"/>
            <a:ext cx="1098891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22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0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38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1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89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6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hyperlink" Target="https://uk.wikipedia.org/wiki/Bluetooth" TargetMode="External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D1DFF6-AA9F-4E09-A91B-DED1ECA79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/>
              <a:t>A wearable motor imagery BCI </a:t>
            </a:r>
            <a:br>
              <a:rPr lang="en-US" sz="5400"/>
            </a:br>
            <a:r>
              <a:rPr lang="en-US" sz="5400"/>
              <a:t>with online feedback</a:t>
            </a:r>
            <a:endParaRPr lang="it-IT" sz="5400"/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6F8F2C21-57A5-4D93-8E64-E1AF09B887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/>
              <a:t>Eng. Antonio Esposito</a:t>
            </a:r>
          </a:p>
          <a:p>
            <a:pPr algn="ctr"/>
            <a:r>
              <a:rPr lang="it-IT"/>
              <a:t>Ph.D. student in metrology at politecnico di torino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13688101-554B-457D-949E-B79B92316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5" y="201595"/>
            <a:ext cx="2249369" cy="100089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F6B9695-E6CA-4B9A-9860-2C299B8515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2" r="73973" b="12293"/>
          <a:stretch/>
        </p:blipFill>
        <p:spPr>
          <a:xfrm>
            <a:off x="7773818" y="112628"/>
            <a:ext cx="1367514" cy="117882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F434880-38EC-4C31-BC39-45D0815BC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653" y="112628"/>
            <a:ext cx="1183372" cy="117882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D0BF512-6262-48A9-A120-D66B1CFF81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974" y="201595"/>
            <a:ext cx="1000895" cy="100089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4A57EFC-7DBC-4C16-A0BA-CCA08673BB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6279" y="139790"/>
            <a:ext cx="1938802" cy="112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12C6ED-4423-4A34-AB31-A19262C2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objective and strategy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20B08D-2BF1-4DAA-9787-BD3C22941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959" y="1175871"/>
            <a:ext cx="5771263" cy="4981081"/>
          </a:xfrm>
        </p:spPr>
        <p:txBody>
          <a:bodyPr/>
          <a:lstStyle/>
          <a:p>
            <a:pPr marL="0" indent="0">
              <a:buNone/>
            </a:pPr>
            <a:r>
              <a:rPr lang="it-IT" sz="2400"/>
              <a:t>Being capable to perform motor imagery</a:t>
            </a:r>
          </a:p>
          <a:p>
            <a:pPr lvl="1"/>
            <a:r>
              <a:rPr lang="it-IT" sz="2400"/>
              <a:t> rehabilitation</a:t>
            </a:r>
          </a:p>
          <a:p>
            <a:pPr lvl="1"/>
            <a:r>
              <a:rPr lang="it-IT" sz="2400"/>
              <a:t> control</a:t>
            </a:r>
          </a:p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r>
              <a:rPr lang="it-IT" sz="2400"/>
              <a:t>Motor imagery can be improved</a:t>
            </a:r>
            <a:r>
              <a:rPr lang="it-IT" sz="2400" i="1"/>
              <a:t> </a:t>
            </a:r>
            <a:r>
              <a:rPr lang="it-IT" sz="2400"/>
              <a:t>with</a:t>
            </a:r>
            <a:r>
              <a:rPr lang="it-IT" sz="2400" i="1"/>
              <a:t> </a:t>
            </a:r>
            <a:r>
              <a:rPr lang="it-IT" sz="2400"/>
              <a:t>an online feedback</a:t>
            </a:r>
            <a:endParaRPr lang="en-US" sz="24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/>
              <a:t>Compare different feedbacks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/>
              <a:t> visual feedback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/>
              <a:t> haptic feedback</a:t>
            </a:r>
            <a:endParaRPr lang="it-IT" sz="2200"/>
          </a:p>
          <a:p>
            <a:pPr lvl="1">
              <a:buFont typeface="Wingdings" panose="05000000000000000000" pitchFamily="2" charset="2"/>
              <a:buChar char="v"/>
            </a:pPr>
            <a:r>
              <a:rPr lang="it-IT" sz="2200"/>
              <a:t> multimodal feedback</a:t>
            </a:r>
            <a:endParaRPr lang="en-US" sz="2200" i="1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EC0E10-0FA5-49BB-97B9-08FCC5CF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6D61-966B-44FE-AA53-D7AFE6215718}" type="slidenum">
              <a:rPr lang="it-IT" smtClean="0"/>
              <a:pPr/>
              <a:t>2</a:t>
            </a:fld>
            <a:endParaRPr lang="it-IT"/>
          </a:p>
        </p:txBody>
      </p:sp>
      <p:pic>
        <p:nvPicPr>
          <p:cNvPr id="1026" name="Picture 2" descr="Brain-controlled Lower-limb Exoskeleton using Motor Imagery - YouTube">
            <a:extLst>
              <a:ext uri="{FF2B5EF4-FFF2-40B4-BE49-F238E27FC236}">
                <a16:creationId xmlns:a16="http://schemas.microsoft.com/office/drawing/2014/main" id="{973FBC79-605F-4B60-892C-B51741C1AF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5"/>
          <a:stretch/>
        </p:blipFill>
        <p:spPr bwMode="auto">
          <a:xfrm>
            <a:off x="6572776" y="1326698"/>
            <a:ext cx="5012265" cy="4204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95DBE8-C3A2-4520-A448-4F2EB94E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Esposito - A wearable motor imagery BCI with online feedback</a:t>
            </a:r>
            <a:endParaRPr lang="it-IT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67330DA-373E-424F-B6A0-E515DFF5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29/10/2021</a:t>
            </a:r>
          </a:p>
        </p:txBody>
      </p:sp>
    </p:spTree>
    <p:extLst>
      <p:ext uri="{BB962C8B-B14F-4D97-AF65-F5344CB8AC3E}">
        <p14:creationId xmlns:p14="http://schemas.microsoft.com/office/powerpoint/2010/main" val="349179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443B1-1B91-4136-9B8F-077B1D90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Wearable BCI system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D87D2D5-152E-4ABA-B710-33E8158DAEAD}"/>
              </a:ext>
            </a:extLst>
          </p:cNvPr>
          <p:cNvSpPr txBox="1"/>
          <p:nvPr/>
        </p:nvSpPr>
        <p:spPr>
          <a:xfrm>
            <a:off x="605043" y="1431588"/>
            <a:ext cx="387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EEG </a:t>
            </a:r>
            <a:r>
              <a:rPr lang="it-IT" u="sng" dirty="0" err="1"/>
              <a:t>acquisition</a:t>
            </a:r>
            <a:r>
              <a:rPr lang="it-IT" u="sng" dirty="0"/>
              <a:t> </a:t>
            </a:r>
            <a:r>
              <a:rPr lang="it-IT" dirty="0"/>
              <a:t>with </a:t>
            </a:r>
            <a:r>
              <a:rPr lang="it-IT" err="1"/>
              <a:t>three</a:t>
            </a:r>
            <a:r>
              <a:rPr lang="it-IT"/>
              <a:t> bipolar </a:t>
            </a:r>
            <a:r>
              <a:rPr lang="it-IT" dirty="0" err="1"/>
              <a:t>channels</a:t>
            </a:r>
            <a:r>
              <a:rPr lang="it-IT" dirty="0"/>
              <a:t> </a:t>
            </a:r>
            <a:r>
              <a:rPr lang="it-IT"/>
              <a:t>with FlexEEG (wet electrodes)</a:t>
            </a: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76FAB012-FB8B-4597-AE78-854FD7F920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482" y="1587555"/>
            <a:ext cx="4572000" cy="258710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59260DAF-6F44-4996-9181-AAF2C77F3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871" y="2730461"/>
            <a:ext cx="2438611" cy="3475021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7D398FC-BBB2-4DFE-BB74-B5699085559A}"/>
              </a:ext>
            </a:extLst>
          </p:cNvPr>
          <p:cNvSpPr txBox="1"/>
          <p:nvPr/>
        </p:nvSpPr>
        <p:spPr>
          <a:xfrm>
            <a:off x="7376131" y="1218223"/>
            <a:ext cx="354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trial indications and </a:t>
            </a:r>
            <a:r>
              <a:rPr lang="it-IT" u="sng"/>
              <a:t>visual feedback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8A38EFC-CE36-41EC-962A-BE0F1A2183D9}"/>
              </a:ext>
            </a:extLst>
          </p:cNvPr>
          <p:cNvSpPr txBox="1"/>
          <p:nvPr/>
        </p:nvSpPr>
        <p:spPr>
          <a:xfrm>
            <a:off x="7028735" y="5124331"/>
            <a:ext cx="3053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/>
              <a:t>vibrotactile feedback </a:t>
            </a:r>
            <a:r>
              <a:rPr lang="it-IT"/>
              <a:t>on torso</a:t>
            </a:r>
          </a:p>
          <a:p>
            <a:r>
              <a:rPr lang="it-IT"/>
              <a:t>with haptic suit by bHaptics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FBCBCA8E-ECF1-40E4-A1E1-3AE60A7D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6D61-966B-44FE-AA53-D7AFE6215718}" type="slidenum">
              <a:rPr lang="it-IT" smtClean="0"/>
              <a:pPr/>
              <a:t>3</a:t>
            </a:fld>
            <a:endParaRPr lang="it-IT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469F5AF9-D35F-431C-BE6D-13AF5E81E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89905" l="2841" r="93466">
                        <a14:foregroundMark x1="83523" y1="13905" x2="83523" y2="13905"/>
                        <a14:foregroundMark x1="75994" y1="762" x2="91903" y2="23619"/>
                        <a14:foregroundMark x1="91903" y1="23619" x2="98295" y2="47429"/>
                        <a14:foregroundMark x1="98295" y1="47429" x2="98580" y2="74857"/>
                        <a14:foregroundMark x1="98580" y1="74857" x2="58097" y2="92381"/>
                        <a14:foregroundMark x1="58097" y1="92381" x2="14205" y2="88190"/>
                        <a14:foregroundMark x1="14205" y1="88190" x2="3693" y2="77714"/>
                        <a14:foregroundMark x1="3693" y1="77714" x2="284" y2="48000"/>
                        <a14:foregroundMark x1="284" y1="48000" x2="3835" y2="4381"/>
                        <a14:foregroundMark x1="3835" y1="4381" x2="46307" y2="0"/>
                        <a14:foregroundMark x1="46307" y1="0" x2="76278" y2="381"/>
                        <a14:foregroundMark x1="92898" y1="25333" x2="99716" y2="41333"/>
                        <a14:foregroundMark x1="99716" y1="41333" x2="99716" y2="92571"/>
                        <a14:foregroundMark x1="99716" y1="92571" x2="85511" y2="88190"/>
                        <a14:foregroundMark x1="85511" y1="88190" x2="92472" y2="26095"/>
                        <a14:foregroundMark x1="92472" y1="26095" x2="93466" y2="24571"/>
                        <a14:foregroundMark x1="72869" y1="2095" x2="93182" y2="27810"/>
                        <a14:foregroundMark x1="93182" y1="27810" x2="74148" y2="48762"/>
                        <a14:foregroundMark x1="74148" y1="48762" x2="1705" y2="33524"/>
                        <a14:foregroundMark x1="1705" y1="33524" x2="5114" y2="13333"/>
                        <a14:foregroundMark x1="5114" y1="13333" x2="16335" y2="3810"/>
                        <a14:foregroundMark x1="16335" y1="3810" x2="31960" y2="5524"/>
                        <a14:foregroundMark x1="31960" y1="5524" x2="65767" y2="762"/>
                        <a14:foregroundMark x1="65767" y1="762" x2="73153" y2="1714"/>
                        <a14:foregroundMark x1="73438" y1="6667" x2="79688" y2="27238"/>
                        <a14:foregroundMark x1="79688" y1="27238" x2="62216" y2="42095"/>
                        <a14:foregroundMark x1="62216" y1="42095" x2="32955" y2="41143"/>
                        <a14:foregroundMark x1="32955" y1="41143" x2="9375" y2="27810"/>
                        <a14:foregroundMark x1="9375" y1="27810" x2="4972" y2="9143"/>
                        <a14:foregroundMark x1="4972" y1="9143" x2="5398" y2="8190"/>
                        <a14:foregroundMark x1="5398" y1="8190" x2="24858" y2="8762"/>
                        <a14:foregroundMark x1="24858" y1="8762" x2="25142" y2="24952"/>
                        <a14:foregroundMark x1="25142" y1="24952" x2="5540" y2="27810"/>
                        <a14:foregroundMark x1="5540" y1="27810" x2="2841" y2="10095"/>
                        <a14:foregroundMark x1="53693" y1="13143" x2="71023" y2="20762"/>
                        <a14:foregroundMark x1="71023" y1="20762" x2="58381" y2="41333"/>
                        <a14:foregroundMark x1="58381" y1="41333" x2="55824" y2="19810"/>
                        <a14:foregroundMark x1="55824" y1="19810" x2="56960" y2="15048"/>
                        <a14:foregroundMark x1="60653" y1="19619" x2="60085" y2="20762"/>
                        <a14:foregroundMark x1="7670" y1="8952" x2="31108" y2="9143"/>
                        <a14:foregroundMark x1="31108" y1="9143" x2="14489" y2="35429"/>
                        <a14:foregroundMark x1="14489" y1="35429" x2="3693" y2="28762"/>
                        <a14:foregroundMark x1="3693" y1="28762" x2="6108" y2="10095"/>
                        <a14:foregroundMark x1="6108" y1="10095" x2="6534" y2="10095"/>
                        <a14:foregroundMark x1="14915" y1="10095" x2="27415" y2="12571"/>
                        <a14:foregroundMark x1="27415" y1="12571" x2="13636" y2="29333"/>
                        <a14:foregroundMark x1="13636" y1="29333" x2="12784" y2="10476"/>
                        <a14:foregroundMark x1="12784" y1="10476" x2="14915" y2="10476"/>
                        <a14:backgroundMark x1="92898" y1="7429" x2="92898" y2="7429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199"/>
          <a:stretch/>
        </p:blipFill>
        <p:spPr>
          <a:xfrm>
            <a:off x="605043" y="2460728"/>
            <a:ext cx="3427594" cy="258710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B6E84A14-52C2-49A3-B876-103C35E01C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8960" y="5058131"/>
            <a:ext cx="1159760" cy="802428"/>
          </a:xfrm>
          <a:prstGeom prst="rect">
            <a:avLst/>
          </a:prstGeom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3B94315-03C5-42CD-8005-AA667BF8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Esposito - A wearable motor imagery BCI with online feedback</a:t>
            </a:r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04B6B1D-5673-4B56-963D-3402BD23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29/10/2021</a:t>
            </a:r>
          </a:p>
        </p:txBody>
      </p:sp>
    </p:spTree>
    <p:extLst>
      <p:ext uri="{BB962C8B-B14F-4D97-AF65-F5344CB8AC3E}">
        <p14:creationId xmlns:p14="http://schemas.microsoft.com/office/powerpoint/2010/main" val="275304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EF565F62-C4A1-4D29-AD24-BA957DF432CD}"/>
              </a:ext>
            </a:extLst>
          </p:cNvPr>
          <p:cNvCxnSpPr>
            <a:cxnSpLocks/>
            <a:stCxn id="124" idx="3"/>
          </p:cNvCxnSpPr>
          <p:nvPr/>
        </p:nvCxnSpPr>
        <p:spPr>
          <a:xfrm flipH="1">
            <a:off x="606959" y="2670174"/>
            <a:ext cx="4846630" cy="382594"/>
          </a:xfrm>
          <a:prstGeom prst="line">
            <a:avLst/>
          </a:prstGeom>
          <a:ln w="19050">
            <a:prstDash val="lgDashDot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B1CFC1EC-27E5-4D62-B3E9-3480AF38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EEG online processing</a:t>
            </a: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80368B79-6107-4F36-9495-35434485E7D6}"/>
              </a:ext>
            </a:extLst>
          </p:cNvPr>
          <p:cNvSpPr/>
          <p:nvPr/>
        </p:nvSpPr>
        <p:spPr>
          <a:xfrm>
            <a:off x="2880359" y="1864700"/>
            <a:ext cx="2255520" cy="243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1154D50-2A35-45FC-83B0-B79650A6A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297" y="1250089"/>
            <a:ext cx="1473062" cy="1473062"/>
          </a:xfrm>
          <a:prstGeom prst="rect">
            <a:avLst/>
          </a:prstGeom>
        </p:spPr>
      </p:pic>
      <p:sp>
        <p:nvSpPr>
          <p:cNvPr id="87" name="Freccia a destra 86">
            <a:extLst>
              <a:ext uri="{FF2B5EF4-FFF2-40B4-BE49-F238E27FC236}">
                <a16:creationId xmlns:a16="http://schemas.microsoft.com/office/drawing/2014/main" id="{A7D3F875-62E1-42BE-B90D-3C903092C44E}"/>
              </a:ext>
            </a:extLst>
          </p:cNvPr>
          <p:cNvSpPr/>
          <p:nvPr/>
        </p:nvSpPr>
        <p:spPr>
          <a:xfrm>
            <a:off x="7056121" y="1620860"/>
            <a:ext cx="2255520" cy="243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Freccia a destra 88">
            <a:extLst>
              <a:ext uri="{FF2B5EF4-FFF2-40B4-BE49-F238E27FC236}">
                <a16:creationId xmlns:a16="http://schemas.microsoft.com/office/drawing/2014/main" id="{D21C6153-8339-4F62-A5FE-A304379AA54F}"/>
              </a:ext>
            </a:extLst>
          </p:cNvPr>
          <p:cNvSpPr/>
          <p:nvPr/>
        </p:nvSpPr>
        <p:spPr>
          <a:xfrm rot="10800000">
            <a:off x="7056121" y="2197274"/>
            <a:ext cx="2255520" cy="243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D7F4F53-594F-4218-8DDA-5C1845AF6650}"/>
              </a:ext>
            </a:extLst>
          </p:cNvPr>
          <p:cNvSpPr txBox="1"/>
          <p:nvPr/>
        </p:nvSpPr>
        <p:spPr>
          <a:xfrm>
            <a:off x="2799079" y="2066758"/>
            <a:ext cx="235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125 </a:t>
            </a:r>
            <a:r>
              <a:rPr lang="it-IT" dirty="0"/>
              <a:t>Sa/s sampling rate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0920CA91-3583-407A-A487-DEB736F3DD23}"/>
              </a:ext>
            </a:extLst>
          </p:cNvPr>
          <p:cNvSpPr txBox="1"/>
          <p:nvPr/>
        </p:nvSpPr>
        <p:spPr>
          <a:xfrm>
            <a:off x="6771641" y="1283871"/>
            <a:ext cx="322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feedback direction and intensity</a:t>
            </a: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4AC269C7-A90F-4221-8A83-170407592B15}"/>
              </a:ext>
            </a:extLst>
          </p:cNvPr>
          <p:cNvSpPr txBox="1"/>
          <p:nvPr/>
        </p:nvSpPr>
        <p:spPr>
          <a:xfrm>
            <a:off x="7426695" y="2336651"/>
            <a:ext cx="163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protocol timing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FA8E5CA-7D38-4C35-9395-3CE9D99B6FBB}"/>
              </a:ext>
            </a:extLst>
          </p:cNvPr>
          <p:cNvSpPr txBox="1"/>
          <p:nvPr/>
        </p:nvSpPr>
        <p:spPr>
          <a:xfrm>
            <a:off x="7881552" y="185453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/>
              <a:t>UDP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FAB2566A-8CF2-4B5E-AC63-3D6ECAC32071}"/>
              </a:ext>
            </a:extLst>
          </p:cNvPr>
          <p:cNvSpPr/>
          <p:nvPr/>
        </p:nvSpPr>
        <p:spPr>
          <a:xfrm>
            <a:off x="1778000" y="3637667"/>
            <a:ext cx="1605280" cy="3651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/>
              <a:t>4-8 Hz</a:t>
            </a:r>
          </a:p>
        </p:txBody>
      </p:sp>
      <p:sp>
        <p:nvSpPr>
          <p:cNvPr id="92" name="Rettangolo 91">
            <a:extLst>
              <a:ext uri="{FF2B5EF4-FFF2-40B4-BE49-F238E27FC236}">
                <a16:creationId xmlns:a16="http://schemas.microsoft.com/office/drawing/2014/main" id="{F41C8FAC-7CAB-43F7-98B5-B3A9F6258770}"/>
              </a:ext>
            </a:extLst>
          </p:cNvPr>
          <p:cNvSpPr/>
          <p:nvPr/>
        </p:nvSpPr>
        <p:spPr>
          <a:xfrm>
            <a:off x="1778000" y="4100634"/>
            <a:ext cx="1605280" cy="3651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/>
              <a:t>6-10 Hz</a:t>
            </a:r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7715EE8D-9D67-4131-8974-6608E40A149D}"/>
              </a:ext>
            </a:extLst>
          </p:cNvPr>
          <p:cNvSpPr/>
          <p:nvPr/>
        </p:nvSpPr>
        <p:spPr>
          <a:xfrm>
            <a:off x="1778000" y="4575940"/>
            <a:ext cx="1605280" cy="3651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/>
              <a:t>8-12 Hz</a:t>
            </a:r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9471E84D-534C-4D12-A325-B2D0E866F8AD}"/>
              </a:ext>
            </a:extLst>
          </p:cNvPr>
          <p:cNvSpPr/>
          <p:nvPr/>
        </p:nvSpPr>
        <p:spPr>
          <a:xfrm>
            <a:off x="1778000" y="5502081"/>
            <a:ext cx="1605280" cy="3651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/>
              <a:t>36-40 Hz</a:t>
            </a:r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4BBBED33-F8C6-4591-883A-06942403DE7B}"/>
              </a:ext>
            </a:extLst>
          </p:cNvPr>
          <p:cNvSpPr/>
          <p:nvPr/>
        </p:nvSpPr>
        <p:spPr>
          <a:xfrm>
            <a:off x="1778000" y="5039114"/>
            <a:ext cx="1605280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E3D4DF85-FA68-4503-81AB-494F5B59205E}"/>
              </a:ext>
            </a:extLst>
          </p:cNvPr>
          <p:cNvSpPr/>
          <p:nvPr/>
        </p:nvSpPr>
        <p:spPr>
          <a:xfrm>
            <a:off x="1625604" y="3248494"/>
            <a:ext cx="1910080" cy="28145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373F4444-A548-4463-BA5E-B0EB6759F15F}"/>
              </a:ext>
            </a:extLst>
          </p:cNvPr>
          <p:cNvSpPr txBox="1"/>
          <p:nvPr/>
        </p:nvSpPr>
        <p:spPr>
          <a:xfrm>
            <a:off x="1991825" y="3268335"/>
            <a:ext cx="117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filter bank</a:t>
            </a:r>
          </a:p>
        </p:txBody>
      </p:sp>
      <p:sp>
        <p:nvSpPr>
          <p:cNvPr id="98" name="Rettangolo con angoli arrotondati 97">
            <a:extLst>
              <a:ext uri="{FF2B5EF4-FFF2-40B4-BE49-F238E27FC236}">
                <a16:creationId xmlns:a16="http://schemas.microsoft.com/office/drawing/2014/main" id="{A79878A0-D3B2-4E56-B8D3-B3AB21B5DE9E}"/>
              </a:ext>
            </a:extLst>
          </p:cNvPr>
          <p:cNvSpPr/>
          <p:nvPr/>
        </p:nvSpPr>
        <p:spPr>
          <a:xfrm>
            <a:off x="3947163" y="3251867"/>
            <a:ext cx="1910080" cy="28145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ttangolo con angoli arrotondati 98">
            <a:extLst>
              <a:ext uri="{FF2B5EF4-FFF2-40B4-BE49-F238E27FC236}">
                <a16:creationId xmlns:a16="http://schemas.microsoft.com/office/drawing/2014/main" id="{1BF14765-206E-4B78-A7BD-0CA441DA06E0}"/>
              </a:ext>
            </a:extLst>
          </p:cNvPr>
          <p:cNvSpPr/>
          <p:nvPr/>
        </p:nvSpPr>
        <p:spPr>
          <a:xfrm>
            <a:off x="6268722" y="3255861"/>
            <a:ext cx="1910080" cy="28145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Rettangolo con angoli arrotondati 99">
            <a:extLst>
              <a:ext uri="{FF2B5EF4-FFF2-40B4-BE49-F238E27FC236}">
                <a16:creationId xmlns:a16="http://schemas.microsoft.com/office/drawing/2014/main" id="{F8E0E0C0-7C2D-4913-94C8-60E2CE1341F3}"/>
              </a:ext>
            </a:extLst>
          </p:cNvPr>
          <p:cNvSpPr/>
          <p:nvPr/>
        </p:nvSpPr>
        <p:spPr>
          <a:xfrm>
            <a:off x="8590281" y="3251867"/>
            <a:ext cx="1910080" cy="28145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FE40D8FF-1BE8-4F48-BB97-E6ED677D75C8}"/>
              </a:ext>
            </a:extLst>
          </p:cNvPr>
          <p:cNvSpPr txBox="1"/>
          <p:nvPr/>
        </p:nvSpPr>
        <p:spPr>
          <a:xfrm>
            <a:off x="4069083" y="3288655"/>
            <a:ext cx="166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CSP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13A1D4D2-4562-46A9-9E1C-4B0A714F19A7}"/>
              </a:ext>
            </a:extLst>
          </p:cNvPr>
          <p:cNvSpPr txBox="1"/>
          <p:nvPr/>
        </p:nvSpPr>
        <p:spPr>
          <a:xfrm>
            <a:off x="6859720" y="3298815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MIBIF</a:t>
            </a:r>
          </a:p>
        </p:txBody>
      </p:sp>
      <p:pic>
        <p:nvPicPr>
          <p:cNvPr id="106" name="Immagine 105">
            <a:extLst>
              <a:ext uri="{FF2B5EF4-FFF2-40B4-BE49-F238E27FC236}">
                <a16:creationId xmlns:a16="http://schemas.microsoft.com/office/drawing/2014/main" id="{AFEE736D-F274-4777-B3B0-2BFB58FCD9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82" t="7163" r="230" b="-3577"/>
          <a:stretch/>
        </p:blipFill>
        <p:spPr>
          <a:xfrm>
            <a:off x="4215266" y="4652987"/>
            <a:ext cx="1219201" cy="1333272"/>
          </a:xfrm>
          <a:prstGeom prst="rect">
            <a:avLst/>
          </a:prstGeom>
        </p:spPr>
      </p:pic>
      <p:grpSp>
        <p:nvGrpSpPr>
          <p:cNvPr id="108" name="Gruppo 107">
            <a:extLst>
              <a:ext uri="{FF2B5EF4-FFF2-40B4-BE49-F238E27FC236}">
                <a16:creationId xmlns:a16="http://schemas.microsoft.com/office/drawing/2014/main" id="{4D26A5C8-F369-4A21-BD8B-DDF7356552B9}"/>
              </a:ext>
            </a:extLst>
          </p:cNvPr>
          <p:cNvGrpSpPr/>
          <p:nvPr/>
        </p:nvGrpSpPr>
        <p:grpSpPr>
          <a:xfrm>
            <a:off x="4215266" y="3575847"/>
            <a:ext cx="1520057" cy="1202975"/>
            <a:chOff x="4215266" y="3555527"/>
            <a:chExt cx="1520057" cy="1202975"/>
          </a:xfrm>
        </p:grpSpPr>
        <p:pic>
          <p:nvPicPr>
            <p:cNvPr id="104" name="Immagine 103">
              <a:extLst>
                <a:ext uri="{FF2B5EF4-FFF2-40B4-BE49-F238E27FC236}">
                  <a16:creationId xmlns:a16="http://schemas.microsoft.com/office/drawing/2014/main" id="{BDA68C4C-D81D-479C-8990-3F84EF1D0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565" r="51341" b="2443"/>
            <a:stretch/>
          </p:blipFill>
          <p:spPr>
            <a:xfrm>
              <a:off x="4215266" y="3555527"/>
              <a:ext cx="1443854" cy="1202975"/>
            </a:xfrm>
            <a:prstGeom prst="rect">
              <a:avLst/>
            </a:prstGeom>
          </p:spPr>
        </p:pic>
        <p:sp>
          <p:nvSpPr>
            <p:cNvPr id="107" name="Rettangolo 106">
              <a:extLst>
                <a:ext uri="{FF2B5EF4-FFF2-40B4-BE49-F238E27FC236}">
                  <a16:creationId xmlns:a16="http://schemas.microsoft.com/office/drawing/2014/main" id="{F7594211-2E9E-4849-9000-345CFAD45759}"/>
                </a:ext>
              </a:extLst>
            </p:cNvPr>
            <p:cNvSpPr/>
            <p:nvPr/>
          </p:nvSpPr>
          <p:spPr>
            <a:xfrm>
              <a:off x="5400039" y="3637667"/>
              <a:ext cx="335284" cy="365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86742689-B08A-43F1-9262-B1179B077045}"/>
              </a:ext>
            </a:extLst>
          </p:cNvPr>
          <p:cNvCxnSpPr>
            <a:stCxn id="96" idx="3"/>
            <a:endCxn id="98" idx="1"/>
          </p:cNvCxnSpPr>
          <p:nvPr/>
        </p:nvCxnSpPr>
        <p:spPr>
          <a:xfrm>
            <a:off x="3535684" y="4655780"/>
            <a:ext cx="411479" cy="3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3F94FC27-1D13-4B46-BF78-D25F461845D3}"/>
              </a:ext>
            </a:extLst>
          </p:cNvPr>
          <p:cNvCxnSpPr>
            <a:stCxn id="98" idx="3"/>
            <a:endCxn id="99" idx="1"/>
          </p:cNvCxnSpPr>
          <p:nvPr/>
        </p:nvCxnSpPr>
        <p:spPr>
          <a:xfrm>
            <a:off x="5857243" y="4659153"/>
            <a:ext cx="411479" cy="3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ella 113">
            <a:extLst>
              <a:ext uri="{FF2B5EF4-FFF2-40B4-BE49-F238E27FC236}">
                <a16:creationId xmlns:a16="http://schemas.microsoft.com/office/drawing/2014/main" id="{9D58BE87-68AE-497C-B75E-AF1583A68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104910"/>
              </p:ext>
            </p:extLst>
          </p:nvPr>
        </p:nvGraphicFramePr>
        <p:xfrm>
          <a:off x="6537959" y="3810385"/>
          <a:ext cx="406401" cy="201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1">
                  <a:extLst>
                    <a:ext uri="{9D8B030D-6E8A-4147-A177-3AD203B41FA5}">
                      <a16:colId xmlns:a16="http://schemas.microsoft.com/office/drawing/2014/main" val="4004189548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it-IT" sz="1600" b="0"/>
                        <a:t>F1</a:t>
                      </a:r>
                      <a:endParaRPr lang="it-IT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88674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it-IT" sz="1600" u="none"/>
                        <a:t>F</a:t>
                      </a:r>
                      <a:r>
                        <a:rPr lang="it-IT" sz="16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8756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it-IT" sz="1600"/>
                        <a:t>F3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59772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it-IT" sz="1600"/>
                        <a:t>F4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00973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it-IT" sz="16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8946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it-IT" sz="1600"/>
                        <a:t>Fn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943756"/>
                  </a:ext>
                </a:extLst>
              </a:tr>
            </a:tbl>
          </a:graphicData>
        </a:graphic>
      </p:graphicFrame>
      <p:sp>
        <p:nvSpPr>
          <p:cNvPr id="114" name="Freccia in giù 113">
            <a:extLst>
              <a:ext uri="{FF2B5EF4-FFF2-40B4-BE49-F238E27FC236}">
                <a16:creationId xmlns:a16="http://schemas.microsoft.com/office/drawing/2014/main" id="{B10C93B2-D57D-4816-9F5F-60631982082A}"/>
              </a:ext>
            </a:extLst>
          </p:cNvPr>
          <p:cNvSpPr/>
          <p:nvPr/>
        </p:nvSpPr>
        <p:spPr>
          <a:xfrm rot="10800000">
            <a:off x="7203436" y="3812570"/>
            <a:ext cx="262443" cy="1997847"/>
          </a:xfrm>
          <a:prstGeom prst="down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92225416-2227-4497-AAB9-2924139F242C}"/>
              </a:ext>
            </a:extLst>
          </p:cNvPr>
          <p:cNvSpPr txBox="1"/>
          <p:nvPr/>
        </p:nvSpPr>
        <p:spPr>
          <a:xfrm>
            <a:off x="7465879" y="4335987"/>
            <a:ext cx="62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class</a:t>
            </a:r>
          </a:p>
          <a:p>
            <a:r>
              <a:rPr lang="it-IT"/>
              <a:t>info</a:t>
            </a:r>
          </a:p>
        </p:txBody>
      </p:sp>
      <p:sp>
        <p:nvSpPr>
          <p:cNvPr id="116" name="Rettangolo 115">
            <a:extLst>
              <a:ext uri="{FF2B5EF4-FFF2-40B4-BE49-F238E27FC236}">
                <a16:creationId xmlns:a16="http://schemas.microsoft.com/office/drawing/2014/main" id="{1C4147F6-0B61-401D-B3F9-7D0BF2C1C0EB}"/>
              </a:ext>
            </a:extLst>
          </p:cNvPr>
          <p:cNvSpPr/>
          <p:nvPr/>
        </p:nvSpPr>
        <p:spPr>
          <a:xfrm>
            <a:off x="6451600" y="3708787"/>
            <a:ext cx="590416" cy="151562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69DDEF73-E1AF-4DCB-B583-6500D33076A3}"/>
              </a:ext>
            </a:extLst>
          </p:cNvPr>
          <p:cNvCxnSpPr>
            <a:stCxn id="99" idx="3"/>
            <a:endCxn id="100" idx="1"/>
          </p:cNvCxnSpPr>
          <p:nvPr/>
        </p:nvCxnSpPr>
        <p:spPr>
          <a:xfrm flipV="1">
            <a:off x="8178802" y="4659153"/>
            <a:ext cx="411479" cy="3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Freccia a destra 118">
            <a:extLst>
              <a:ext uri="{FF2B5EF4-FFF2-40B4-BE49-F238E27FC236}">
                <a16:creationId xmlns:a16="http://schemas.microsoft.com/office/drawing/2014/main" id="{C64AA120-6480-49AD-AC24-89E3430F23B1}"/>
              </a:ext>
            </a:extLst>
          </p:cNvPr>
          <p:cNvSpPr/>
          <p:nvPr/>
        </p:nvSpPr>
        <p:spPr>
          <a:xfrm>
            <a:off x="285055" y="4605128"/>
            <a:ext cx="1219200" cy="183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Freccia a destra 120">
            <a:extLst>
              <a:ext uri="{FF2B5EF4-FFF2-40B4-BE49-F238E27FC236}">
                <a16:creationId xmlns:a16="http://schemas.microsoft.com/office/drawing/2014/main" id="{D5A859A8-BFFB-466F-98F8-191AE80AF4DD}"/>
              </a:ext>
            </a:extLst>
          </p:cNvPr>
          <p:cNvSpPr/>
          <p:nvPr/>
        </p:nvSpPr>
        <p:spPr>
          <a:xfrm>
            <a:off x="10611548" y="4605128"/>
            <a:ext cx="1219200" cy="183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E4EA7024-5096-40BA-8D72-CB29727E3768}"/>
              </a:ext>
            </a:extLst>
          </p:cNvPr>
          <p:cNvSpPr txBox="1"/>
          <p:nvPr/>
        </p:nvSpPr>
        <p:spPr>
          <a:xfrm>
            <a:off x="10515314" y="4817993"/>
            <a:ext cx="159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motor imagery class and score</a:t>
            </a:r>
          </a:p>
        </p:txBody>
      </p:sp>
      <p:sp>
        <p:nvSpPr>
          <p:cNvPr id="123" name="Rettangolo con angoli arrotondati 122">
            <a:extLst>
              <a:ext uri="{FF2B5EF4-FFF2-40B4-BE49-F238E27FC236}">
                <a16:creationId xmlns:a16="http://schemas.microsoft.com/office/drawing/2014/main" id="{AD4A79C1-229F-4373-B0AE-ED3433C9EB6A}"/>
              </a:ext>
            </a:extLst>
          </p:cNvPr>
          <p:cNvSpPr/>
          <p:nvPr/>
        </p:nvSpPr>
        <p:spPr>
          <a:xfrm>
            <a:off x="71120" y="3058160"/>
            <a:ext cx="12049760" cy="3159722"/>
          </a:xfrm>
          <a:prstGeom prst="round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6AC7B355-66BB-4437-BB00-6190F7A53725}"/>
              </a:ext>
            </a:extLst>
          </p:cNvPr>
          <p:cNvSpPr/>
          <p:nvPr/>
        </p:nvSpPr>
        <p:spPr>
          <a:xfrm>
            <a:off x="5191014" y="1146857"/>
            <a:ext cx="1792976" cy="1784677"/>
          </a:xfrm>
          <a:prstGeom prst="ellipse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71349A56-EE06-4687-B1AB-5DFDBC39ABB9}"/>
              </a:ext>
            </a:extLst>
          </p:cNvPr>
          <p:cNvCxnSpPr>
            <a:cxnSpLocks/>
            <a:stCxn id="124" idx="5"/>
          </p:cNvCxnSpPr>
          <p:nvPr/>
        </p:nvCxnSpPr>
        <p:spPr>
          <a:xfrm>
            <a:off x="6721415" y="2670174"/>
            <a:ext cx="4863626" cy="387986"/>
          </a:xfrm>
          <a:prstGeom prst="line">
            <a:avLst/>
          </a:prstGeom>
          <a:ln w="19050">
            <a:prstDash val="lgDashDot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2AC4B19A-012A-4911-82B4-79DBACD45BB2}"/>
              </a:ext>
            </a:extLst>
          </p:cNvPr>
          <p:cNvSpPr txBox="1"/>
          <p:nvPr/>
        </p:nvSpPr>
        <p:spPr>
          <a:xfrm>
            <a:off x="8826450" y="3298815"/>
            <a:ext cx="1587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naïve bayesian</a:t>
            </a:r>
          </a:p>
          <a:p>
            <a:pPr algn="ctr"/>
            <a:r>
              <a:rPr lang="it-IT"/>
              <a:t>classifier</a:t>
            </a:r>
          </a:p>
        </p:txBody>
      </p:sp>
      <p:pic>
        <p:nvPicPr>
          <p:cNvPr id="138" name="Immagine 137">
            <a:extLst>
              <a:ext uri="{FF2B5EF4-FFF2-40B4-BE49-F238E27FC236}">
                <a16:creationId xmlns:a16="http://schemas.microsoft.com/office/drawing/2014/main" id="{9D726C16-7D5E-45E2-8772-EC7B542BB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8479" y="4169386"/>
            <a:ext cx="1653683" cy="510584"/>
          </a:xfrm>
          <a:prstGeom prst="rect">
            <a:avLst/>
          </a:prstGeom>
        </p:spPr>
      </p:pic>
      <p:pic>
        <p:nvPicPr>
          <p:cNvPr id="140" name="Immagine 139">
            <a:extLst>
              <a:ext uri="{FF2B5EF4-FFF2-40B4-BE49-F238E27FC236}">
                <a16:creationId xmlns:a16="http://schemas.microsoft.com/office/drawing/2014/main" id="{B03C8E5E-5399-4EC3-857C-A89A81F909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005" y="4778822"/>
            <a:ext cx="1531753" cy="579170"/>
          </a:xfrm>
          <a:prstGeom prst="rect">
            <a:avLst/>
          </a:prstGeom>
        </p:spPr>
      </p:pic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9E55CA33-A20F-4504-BAD4-7ED6DC527057}"/>
              </a:ext>
            </a:extLst>
          </p:cNvPr>
          <p:cNvSpPr txBox="1"/>
          <p:nvPr/>
        </p:nvSpPr>
        <p:spPr>
          <a:xfrm>
            <a:off x="141104" y="4194269"/>
            <a:ext cx="1417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/>
              <a:t>EEG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93F8100B-4BB2-425D-8189-CEF44066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6D61-966B-44FE-AA53-D7AFE6215718}" type="slidenum">
              <a:rPr lang="it-IT" smtClean="0"/>
              <a:pPr/>
              <a:t>4</a:t>
            </a:fld>
            <a:endParaRPr lang="it-IT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AFD034B2-CB34-47C3-85D3-1158B439E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889" b="97000" l="3111" r="95444">
                        <a14:foregroundMark x1="15222" y1="2889" x2="15222" y2="2889"/>
                        <a14:foregroundMark x1="8889" y1="28444" x2="8889" y2="28444"/>
                        <a14:foregroundMark x1="3333" y1="27667" x2="3333" y2="27667"/>
                        <a14:foregroundMark x1="63111" y1="28444" x2="63111" y2="28444"/>
                        <a14:foregroundMark x1="67111" y1="70667" x2="67111" y2="70667"/>
                        <a14:foregroundMark x1="75111" y1="72333" x2="75111" y2="72333"/>
                        <a14:foregroundMark x1="52778" y1="53889" x2="54333" y2="54778"/>
                        <a14:foregroundMark x1="54333" y1="97000" x2="58778" y2="61222"/>
                        <a14:foregroundMark x1="58778" y1="61222" x2="55111" y2="59556"/>
                        <a14:foregroundMark x1="55111" y1="55556" x2="55111" y2="55556"/>
                        <a14:foregroundMark x1="69556" y1="97778" x2="92444" y2="91222"/>
                        <a14:foregroundMark x1="92444" y1="91222" x2="95444" y2="67333"/>
                        <a14:foregroundMark x1="95444" y1="67333" x2="81444" y2="87778"/>
                        <a14:foregroundMark x1="81444" y1="87778" x2="81444" y2="8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773" y="1456680"/>
            <a:ext cx="1182454" cy="1182454"/>
          </a:xfr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55A7194-A813-4012-A307-BC4D44F3FB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788920" y="1243448"/>
            <a:ext cx="372621" cy="568247"/>
          </a:xfrm>
          <a:prstGeom prst="rect">
            <a:avLst/>
          </a:prstGeom>
        </p:spPr>
      </p:pic>
      <p:pic>
        <p:nvPicPr>
          <p:cNvPr id="51" name="Segnaposto contenuto 12">
            <a:extLst>
              <a:ext uri="{FF2B5EF4-FFF2-40B4-BE49-F238E27FC236}">
                <a16:creationId xmlns:a16="http://schemas.microsoft.com/office/drawing/2014/main" id="{76F83B7D-4E49-4490-AEAA-D84EE980181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89905" l="2841" r="93466">
                        <a14:foregroundMark x1="83523" y1="13905" x2="83523" y2="13905"/>
                        <a14:foregroundMark x1="75994" y1="762" x2="91903" y2="23619"/>
                        <a14:foregroundMark x1="91903" y1="23619" x2="98295" y2="47429"/>
                        <a14:foregroundMark x1="98295" y1="47429" x2="98580" y2="74857"/>
                        <a14:foregroundMark x1="98580" y1="74857" x2="58097" y2="92381"/>
                        <a14:foregroundMark x1="58097" y1="92381" x2="14205" y2="88190"/>
                        <a14:foregroundMark x1="14205" y1="88190" x2="3693" y2="77714"/>
                        <a14:foregroundMark x1="3693" y1="77714" x2="284" y2="48000"/>
                        <a14:foregroundMark x1="284" y1="48000" x2="3835" y2="4381"/>
                        <a14:foregroundMark x1="3835" y1="4381" x2="46307" y2="0"/>
                        <a14:foregroundMark x1="46307" y1="0" x2="76278" y2="381"/>
                        <a14:foregroundMark x1="92898" y1="25333" x2="99716" y2="41333"/>
                        <a14:foregroundMark x1="99716" y1="41333" x2="99716" y2="92571"/>
                        <a14:foregroundMark x1="99716" y1="92571" x2="85511" y2="88190"/>
                        <a14:foregroundMark x1="85511" y1="88190" x2="92472" y2="26095"/>
                        <a14:foregroundMark x1="92472" y1="26095" x2="93466" y2="24571"/>
                        <a14:foregroundMark x1="72869" y1="2095" x2="93182" y2="27810"/>
                        <a14:foregroundMark x1="93182" y1="27810" x2="74148" y2="48762"/>
                        <a14:foregroundMark x1="74148" y1="48762" x2="1705" y2="33524"/>
                        <a14:foregroundMark x1="1705" y1="33524" x2="5114" y2="13333"/>
                        <a14:foregroundMark x1="5114" y1="13333" x2="16335" y2="3810"/>
                        <a14:foregroundMark x1="16335" y1="3810" x2="31960" y2="5524"/>
                        <a14:foregroundMark x1="31960" y1="5524" x2="65767" y2="762"/>
                        <a14:foregroundMark x1="65767" y1="762" x2="73153" y2="1714"/>
                        <a14:foregroundMark x1="73438" y1="6667" x2="79688" y2="27238"/>
                        <a14:foregroundMark x1="79688" y1="27238" x2="62216" y2="42095"/>
                        <a14:foregroundMark x1="62216" y1="42095" x2="32955" y2="41143"/>
                        <a14:foregroundMark x1="32955" y1="41143" x2="9375" y2="27810"/>
                        <a14:foregroundMark x1="9375" y1="27810" x2="4972" y2="9143"/>
                        <a14:foregroundMark x1="4972" y1="9143" x2="5398" y2="8190"/>
                        <a14:foregroundMark x1="5398" y1="8190" x2="24858" y2="8762"/>
                        <a14:foregroundMark x1="24858" y1="8762" x2="25142" y2="24952"/>
                        <a14:foregroundMark x1="25142" y1="24952" x2="5540" y2="27810"/>
                        <a14:foregroundMark x1="5540" y1="27810" x2="2841" y2="10095"/>
                        <a14:foregroundMark x1="53693" y1="13143" x2="71023" y2="20762"/>
                        <a14:foregroundMark x1="71023" y1="20762" x2="58381" y2="41333"/>
                        <a14:foregroundMark x1="58381" y1="41333" x2="55824" y2="19810"/>
                        <a14:foregroundMark x1="55824" y1="19810" x2="56960" y2="15048"/>
                        <a14:foregroundMark x1="60653" y1="19619" x2="60085" y2="20762"/>
                        <a14:foregroundMark x1="7670" y1="8952" x2="31108" y2="9143"/>
                        <a14:foregroundMark x1="31108" y1="9143" x2="14489" y2="35429"/>
                        <a14:foregroundMark x1="14489" y1="35429" x2="3693" y2="28762"/>
                        <a14:foregroundMark x1="3693" y1="28762" x2="6108" y2="10095"/>
                        <a14:foregroundMark x1="6108" y1="10095" x2="6534" y2="10095"/>
                        <a14:foregroundMark x1="14915" y1="10095" x2="27415" y2="12571"/>
                        <a14:foregroundMark x1="27415" y1="12571" x2="13636" y2="29333"/>
                        <a14:foregroundMark x1="13636" y1="29333" x2="12784" y2="10476"/>
                        <a14:foregroundMark x1="12784" y1="10476" x2="14915" y2="10476"/>
                        <a14:backgroundMark x1="92898" y1="7429" x2="92898" y2="7429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199"/>
          <a:stretch/>
        </p:blipFill>
        <p:spPr>
          <a:xfrm>
            <a:off x="662822" y="1219694"/>
            <a:ext cx="1913179" cy="1444046"/>
          </a:xfrm>
          <a:prstGeom prst="rect">
            <a:avLst/>
          </a:prstGeom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011A79D-CE60-489C-91AD-0D2D5B99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Esposito - A wearable motor imagery BCI with online feedback</a:t>
            </a:r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4D9FD8-119E-4806-B94B-D7363AD6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29/10/2021</a:t>
            </a:r>
          </a:p>
        </p:txBody>
      </p:sp>
    </p:spTree>
    <p:extLst>
      <p:ext uri="{BB962C8B-B14F-4D97-AF65-F5344CB8AC3E}">
        <p14:creationId xmlns:p14="http://schemas.microsoft.com/office/powerpoint/2010/main" val="83789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92" grpId="0" animBg="1"/>
      <p:bldP spid="93" grpId="0" animBg="1"/>
      <p:bldP spid="94" grpId="0" animBg="1"/>
      <p:bldP spid="95" grpId="0"/>
      <p:bldP spid="96" grpId="0" animBg="1"/>
      <p:bldP spid="97" grpId="0"/>
      <p:bldP spid="98" grpId="0" animBg="1"/>
      <p:bldP spid="99" grpId="0" animBg="1"/>
      <p:bldP spid="100" grpId="0" animBg="1"/>
      <p:bldP spid="101" grpId="0"/>
      <p:bldP spid="102" grpId="0"/>
      <p:bldP spid="114" grpId="0" animBg="1"/>
      <p:bldP spid="115" grpId="0"/>
      <p:bldP spid="116" grpId="0" animBg="1"/>
      <p:bldP spid="119" grpId="0" animBg="1"/>
      <p:bldP spid="121" grpId="0" animBg="1"/>
      <p:bldP spid="122" grpId="0"/>
      <p:bldP spid="123" grpId="0" animBg="1"/>
      <p:bldP spid="124" grpId="0" animBg="1"/>
      <p:bldP spid="136" grpId="0"/>
      <p:bldP spid="1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79AD6-2E1B-464F-B3DB-21C3DE8A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neurofeedback protocol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569F7955-C1F4-46A7-939A-5246A6F14E00}"/>
              </a:ext>
            </a:extLst>
          </p:cNvPr>
          <p:cNvSpPr/>
          <p:nvPr/>
        </p:nvSpPr>
        <p:spPr>
          <a:xfrm>
            <a:off x="606960" y="1175871"/>
            <a:ext cx="5849782" cy="15774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r>
              <a:rPr lang="it-IT" sz="2000"/>
              <a:t>EEG </a:t>
            </a:r>
            <a:r>
              <a:rPr lang="en-US" sz="2000" dirty="0"/>
              <a:t>acquisition</a:t>
            </a:r>
            <a:r>
              <a:rPr lang="it-IT" sz="2000" dirty="0"/>
              <a:t> </a:t>
            </a:r>
            <a:r>
              <a:rPr lang="en-US" sz="2000"/>
              <a:t>without</a:t>
            </a:r>
            <a:r>
              <a:rPr lang="it-IT" sz="2000"/>
              <a:t> feedback </a:t>
            </a:r>
            <a:endParaRPr lang="it-IT" sz="2000" dirty="0"/>
          </a:p>
          <a:p>
            <a:pPr algn="ctr"/>
            <a:r>
              <a:rPr lang="it-IT" sz="2000" dirty="0"/>
              <a:t>3 x 30 trials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01E84EBD-A423-4510-9F78-0259815B641C}"/>
              </a:ext>
            </a:extLst>
          </p:cNvPr>
          <p:cNvSpPr/>
          <p:nvPr/>
        </p:nvSpPr>
        <p:spPr>
          <a:xfrm>
            <a:off x="608993" y="2989501"/>
            <a:ext cx="5847750" cy="3250877"/>
          </a:xfrm>
          <a:prstGeom prst="roundRect">
            <a:avLst>
              <a:gd name="adj" fmla="val 868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it-IT" dirty="0"/>
          </a:p>
          <a:p>
            <a:pPr algn="ctr"/>
            <a:r>
              <a:rPr lang="it-IT" sz="2000" dirty="0"/>
              <a:t>model </a:t>
            </a:r>
            <a:r>
              <a:rPr lang="it-IT" sz="2000" dirty="0" err="1"/>
              <a:t>trained</a:t>
            </a:r>
            <a:r>
              <a:rPr lang="it-IT" sz="2000" dirty="0"/>
              <a:t> on </a:t>
            </a:r>
            <a:r>
              <a:rPr lang="it-IT" sz="2000" dirty="0" err="1"/>
              <a:t>block</a:t>
            </a:r>
            <a:r>
              <a:rPr lang="it-IT" sz="2000" dirty="0"/>
              <a:t> </a:t>
            </a:r>
            <a:r>
              <a:rPr lang="it-IT" sz="2000"/>
              <a:t>MI EEG data</a:t>
            </a:r>
            <a:endParaRPr lang="it-IT" sz="2000" dirty="0"/>
          </a:p>
          <a:p>
            <a:pPr algn="ctr"/>
            <a:endParaRPr lang="it-IT" sz="1000" dirty="0"/>
          </a:p>
          <a:p>
            <a:pPr algn="ctr"/>
            <a:r>
              <a:rPr lang="it-IT" sz="2000" dirty="0"/>
              <a:t>control of feedback </a:t>
            </a:r>
            <a:r>
              <a:rPr lang="it-IT" sz="2000" dirty="0" err="1"/>
              <a:t>intensity</a:t>
            </a:r>
            <a:endParaRPr lang="it-IT" sz="2000" dirty="0"/>
          </a:p>
          <a:p>
            <a:pPr algn="ctr"/>
            <a:r>
              <a:rPr lang="it-IT" sz="2000" dirty="0" err="1"/>
              <a:t>biased</a:t>
            </a:r>
            <a:r>
              <a:rPr lang="it-IT" sz="2000" dirty="0"/>
              <a:t> feedback (</a:t>
            </a:r>
            <a:r>
              <a:rPr lang="it-IT" sz="2000" dirty="0" err="1"/>
              <a:t>always</a:t>
            </a:r>
            <a:r>
              <a:rPr lang="it-IT" sz="2000" dirty="0"/>
              <a:t> </a:t>
            </a:r>
            <a:r>
              <a:rPr lang="it-IT" sz="2000" dirty="0" err="1"/>
              <a:t>correct</a:t>
            </a:r>
            <a:r>
              <a:rPr lang="it-IT" sz="2000" dirty="0"/>
              <a:t> </a:t>
            </a:r>
            <a:r>
              <a:rPr lang="it-IT" sz="2000" dirty="0" err="1"/>
              <a:t>direction</a:t>
            </a:r>
            <a:r>
              <a:rPr lang="it-IT" sz="2000" dirty="0"/>
              <a:t>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08408CD-22B5-4195-B258-39CD141B0435}"/>
              </a:ext>
            </a:extLst>
          </p:cNvPr>
          <p:cNvSpPr txBox="1"/>
          <p:nvPr/>
        </p:nvSpPr>
        <p:spPr>
          <a:xfrm>
            <a:off x="720752" y="1226839"/>
            <a:ext cx="1412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>
                <a:solidFill>
                  <a:schemeClr val="bg1"/>
                </a:solidFill>
              </a:rPr>
              <a:t>BLOCK MI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686C2FD-C6BF-4FD9-A84C-90D6EFBECF03}"/>
              </a:ext>
            </a:extLst>
          </p:cNvPr>
          <p:cNvSpPr txBox="1"/>
          <p:nvPr/>
        </p:nvSpPr>
        <p:spPr>
          <a:xfrm>
            <a:off x="799773" y="3054348"/>
            <a:ext cx="1254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BLOCK NF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47F89A1B-D848-43B9-9AAF-135C2D21ABD6}"/>
              </a:ext>
            </a:extLst>
          </p:cNvPr>
          <p:cNvGrpSpPr/>
          <p:nvPr/>
        </p:nvGrpSpPr>
        <p:grpSpPr>
          <a:xfrm>
            <a:off x="1073119" y="4604752"/>
            <a:ext cx="4917464" cy="1577489"/>
            <a:chOff x="6845558" y="4384301"/>
            <a:chExt cx="4917464" cy="1577489"/>
          </a:xfrm>
        </p:grpSpPr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6D987521-E07D-42BE-9E22-AA49AF82B11E}"/>
                </a:ext>
              </a:extLst>
            </p:cNvPr>
            <p:cNvSpPr/>
            <p:nvPr/>
          </p:nvSpPr>
          <p:spPr>
            <a:xfrm>
              <a:off x="6845558" y="4384301"/>
              <a:ext cx="4917464" cy="15774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3C54B32A-460E-4271-90B3-F8073876713C}"/>
                </a:ext>
              </a:extLst>
            </p:cNvPr>
            <p:cNvSpPr/>
            <p:nvPr/>
          </p:nvSpPr>
          <p:spPr>
            <a:xfrm>
              <a:off x="7959887" y="4557525"/>
              <a:ext cx="3041110" cy="3403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visual: 3 x 30 trials</a:t>
              </a:r>
            </a:p>
          </p:txBody>
        </p:sp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90FDB7A9-43E2-4103-95A4-DB24B45F0E43}"/>
                </a:ext>
              </a:extLst>
            </p:cNvPr>
            <p:cNvSpPr/>
            <p:nvPr/>
          </p:nvSpPr>
          <p:spPr>
            <a:xfrm>
              <a:off x="7959888" y="4999400"/>
              <a:ext cx="3041109" cy="3403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haptic</a:t>
              </a:r>
              <a:r>
                <a:rPr lang="it-IT" dirty="0"/>
                <a:t>: 3 x 30 trials</a:t>
              </a:r>
            </a:p>
          </p:txBody>
        </p:sp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0F71E677-BD17-4FC7-AC19-FE2FBC2E8110}"/>
                </a:ext>
              </a:extLst>
            </p:cNvPr>
            <p:cNvSpPr/>
            <p:nvPr/>
          </p:nvSpPr>
          <p:spPr>
            <a:xfrm>
              <a:off x="7959887" y="5475471"/>
              <a:ext cx="3041110" cy="3403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multimodal</a:t>
              </a:r>
              <a:r>
                <a:rPr lang="it-IT" dirty="0"/>
                <a:t>: 3 x 30 trials</a:t>
              </a:r>
            </a:p>
          </p:txBody>
        </p:sp>
        <p:pic>
          <p:nvPicPr>
            <p:cNvPr id="24" name="Immagine 23" descr="Immagine che contiene remoto, controllore, gioco&#10;&#10;Descrizione generata automaticamente">
              <a:extLst>
                <a:ext uri="{FF2B5EF4-FFF2-40B4-BE49-F238E27FC236}">
                  <a16:creationId xmlns:a16="http://schemas.microsoft.com/office/drawing/2014/main" id="{A4BE8868-AA85-46F4-BE77-9B303BB90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5808" y="4451804"/>
              <a:ext cx="809179" cy="457692"/>
            </a:xfrm>
            <a:prstGeom prst="rect">
              <a:avLst/>
            </a:prstGeom>
          </p:spPr>
        </p:pic>
        <p:pic>
          <p:nvPicPr>
            <p:cNvPr id="25" name="Immagine 24" descr="Immagine che contiene remoto, controllore, gioco&#10;&#10;Descrizione generata automaticamente">
              <a:extLst>
                <a:ext uri="{FF2B5EF4-FFF2-40B4-BE49-F238E27FC236}">
                  <a16:creationId xmlns:a16="http://schemas.microsoft.com/office/drawing/2014/main" id="{5E6CC433-5BB6-4FC0-ABB3-A2AD009C7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0887" y="4898151"/>
              <a:ext cx="809179" cy="457692"/>
            </a:xfrm>
            <a:prstGeom prst="rect">
              <a:avLst/>
            </a:prstGeom>
          </p:spPr>
        </p:pic>
        <p:pic>
          <p:nvPicPr>
            <p:cNvPr id="26" name="Immagine 25" descr="Immagine che contiene remoto, controllore, gioco&#10;&#10;Descrizione generata automaticamente">
              <a:extLst>
                <a:ext uri="{FF2B5EF4-FFF2-40B4-BE49-F238E27FC236}">
                  <a16:creationId xmlns:a16="http://schemas.microsoft.com/office/drawing/2014/main" id="{4B50587E-6C1A-45A6-89AC-687A5FF0E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5808" y="5429664"/>
              <a:ext cx="809179" cy="457692"/>
            </a:xfrm>
            <a:prstGeom prst="rect">
              <a:avLst/>
            </a:prstGeom>
          </p:spPr>
        </p:pic>
        <p:pic>
          <p:nvPicPr>
            <p:cNvPr id="27" name="Immagine 26" descr="Immagine che contiene remoto, controllore, gioco&#10;&#10;Descrizione generata automaticamente">
              <a:extLst>
                <a:ext uri="{FF2B5EF4-FFF2-40B4-BE49-F238E27FC236}">
                  <a16:creationId xmlns:a16="http://schemas.microsoft.com/office/drawing/2014/main" id="{7E201FEC-B910-40F5-911A-6BA104C48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9128" y="4999400"/>
              <a:ext cx="809179" cy="457692"/>
            </a:xfrm>
            <a:prstGeom prst="rect">
              <a:avLst/>
            </a:prstGeom>
          </p:spPr>
        </p:pic>
        <p:sp>
          <p:nvSpPr>
            <p:cNvPr id="28" name="Parentesi graffa aperta 27">
              <a:extLst>
                <a:ext uri="{FF2B5EF4-FFF2-40B4-BE49-F238E27FC236}">
                  <a16:creationId xmlns:a16="http://schemas.microsoft.com/office/drawing/2014/main" id="{69B0FABA-A9BD-40D3-BB05-E330E5FB8AE2}"/>
                </a:ext>
              </a:extLst>
            </p:cNvPr>
            <p:cNvSpPr/>
            <p:nvPr/>
          </p:nvSpPr>
          <p:spPr>
            <a:xfrm>
              <a:off x="7796474" y="4451804"/>
              <a:ext cx="212404" cy="143555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E7BE836-E222-46A8-BA5E-58F1AABE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6D61-966B-44FE-AA53-D7AFE6215718}" type="slidenum">
              <a:rPr lang="it-IT" smtClean="0"/>
              <a:pPr/>
              <a:t>5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796CD69-D0E1-4249-BB4D-19CAB488B0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86"/>
          <a:stretch/>
        </p:blipFill>
        <p:spPr>
          <a:xfrm>
            <a:off x="6692831" y="1351177"/>
            <a:ext cx="5338429" cy="122687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681394C-6099-49F2-A527-E9F16C8400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9" t="16795" r="8411" b="20323"/>
          <a:stretch/>
        </p:blipFill>
        <p:spPr>
          <a:xfrm>
            <a:off x="6775129" y="4058816"/>
            <a:ext cx="4920160" cy="1227550"/>
          </a:xfrm>
          <a:prstGeom prst="rect">
            <a:avLst/>
          </a:prstGeom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9968179-CB9D-4D8A-A552-70E0DFDA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Esposito - A wearable motor imagery BCI with online feedback</a:t>
            </a:r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5DF22E-9093-45E5-8568-9B7B716F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29/10/2021</a:t>
            </a:r>
          </a:p>
        </p:txBody>
      </p:sp>
    </p:spTree>
    <p:extLst>
      <p:ext uri="{BB962C8B-B14F-4D97-AF65-F5344CB8AC3E}">
        <p14:creationId xmlns:p14="http://schemas.microsoft.com/office/powerpoint/2010/main" val="841215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A707E4-4969-4B37-904F-F862232D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Preliminary results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EB4C0C-30EE-4F4A-836B-06E265F9F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959" y="1175871"/>
            <a:ext cx="4619797" cy="4981081"/>
          </a:xfrm>
        </p:spPr>
        <p:txBody>
          <a:bodyPr/>
          <a:lstStyle/>
          <a:p>
            <a:pPr marL="342900" lvl="1" indent="-3429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Moderately trained subject</a:t>
            </a:r>
          </a:p>
          <a:p>
            <a:pPr marL="342900" lvl="1" indent="-3429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First session (2 h)</a:t>
            </a:r>
          </a:p>
          <a:p>
            <a:pPr marL="342900" lvl="1" indent="-3429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Feedback order was</a:t>
            </a:r>
          </a:p>
          <a:p>
            <a:pPr marL="525776" lvl="2" indent="-342900" defTabSz="914400">
              <a:buFont typeface="Calibri" panose="020F0502020204030204" pitchFamily="34" charset="0"/>
              <a:buChar char="•"/>
            </a:pPr>
            <a:r>
              <a:rPr lang="en-US" sz="2000"/>
              <a:t>visual</a:t>
            </a:r>
          </a:p>
          <a:p>
            <a:pPr marL="525776" lvl="2" indent="-342900" defTabSz="914400">
              <a:buFont typeface="Calibri" panose="020F0502020204030204" pitchFamily="34" charset="0"/>
              <a:buChar char="•"/>
            </a:pPr>
            <a:r>
              <a:rPr lang="en-US" sz="2000"/>
              <a:t>m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ultimodal</a:t>
            </a:r>
          </a:p>
          <a:p>
            <a:pPr marL="525776" lvl="2" indent="-342900" defTabSz="914400">
              <a:buFont typeface="Calibri" panose="020F0502020204030204" pitchFamily="34" charset="0"/>
              <a:buChar char="•"/>
            </a:pPr>
            <a:r>
              <a:rPr lang="en-US" sz="2000"/>
              <a:t>haptic 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Visual feedback appears the best, yet it is the more intuitive one</a:t>
            </a:r>
          </a:p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C0413F-7452-423E-B162-5C62A04F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6D61-966B-44FE-AA53-D7AFE6215718}" type="slidenum">
              <a:rPr lang="it-IT" smtClean="0"/>
              <a:pPr/>
              <a:t>6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1EB81F2-9A1C-4885-9AD5-448AEE65A6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" b="-104"/>
          <a:stretch/>
        </p:blipFill>
        <p:spPr>
          <a:xfrm>
            <a:off x="5226756" y="1078567"/>
            <a:ext cx="6910889" cy="5175687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15B84A-B03E-4669-85C2-E2E64B0D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Esposito - A wearable motor imagery BCI with online feedback</a:t>
            </a:r>
            <a:endParaRPr lang="it-IT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FC6E219-993F-4EE6-8455-B52D8713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29/10/2021</a:t>
            </a:r>
          </a:p>
        </p:txBody>
      </p:sp>
    </p:spTree>
    <p:extLst>
      <p:ext uri="{BB962C8B-B14F-4D97-AF65-F5344CB8AC3E}">
        <p14:creationId xmlns:p14="http://schemas.microsoft.com/office/powerpoint/2010/main" val="261678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9567B7-F507-4B6D-8966-786EAB13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29/10/2021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B61833-75C1-4232-B7F3-BF15C819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Esposito - A wearable motor imagery BCI with online feedback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2FBEAF-2851-4A05-9CAF-53393341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6D61-966B-44FE-AA53-D7AFE6215718}" type="slidenum">
              <a:rPr lang="it-IT" smtClean="0"/>
              <a:pPr/>
              <a:t>7</a:t>
            </a:fld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19850D1-0077-4CFE-B732-CC99D4D12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43" t="7783" r="3086" b="5233"/>
          <a:stretch/>
        </p:blipFill>
        <p:spPr>
          <a:xfrm>
            <a:off x="1918431" y="2366634"/>
            <a:ext cx="3026780" cy="2982686"/>
          </a:xfrm>
          <a:prstGeom prst="rect">
            <a:avLst/>
          </a:prstGeom>
        </p:spPr>
      </p:pic>
      <p:sp>
        <p:nvSpPr>
          <p:cNvPr id="13" name="Fumetto: ovale 12">
            <a:extLst>
              <a:ext uri="{FF2B5EF4-FFF2-40B4-BE49-F238E27FC236}">
                <a16:creationId xmlns:a16="http://schemas.microsoft.com/office/drawing/2014/main" id="{6B5F2BBB-96FB-47D7-B1A9-01C3219BBCBA}"/>
              </a:ext>
            </a:extLst>
          </p:cNvPr>
          <p:cNvSpPr/>
          <p:nvPr/>
        </p:nvSpPr>
        <p:spPr>
          <a:xfrm>
            <a:off x="5376548" y="1044255"/>
            <a:ext cx="5390016" cy="2173045"/>
          </a:xfrm>
          <a:prstGeom prst="wedgeEllipseCallout">
            <a:avLst>
              <a:gd name="adj1" fmla="val -61709"/>
              <a:gd name="adj2" fmla="val 52500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4400" b="1">
                <a:latin typeface="+mj-l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524647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316</Words>
  <Application>Microsoft Office PowerPoint</Application>
  <PresentationFormat>Widescreen</PresentationFormat>
  <Paragraphs>95</Paragraphs>
  <Slides>7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Retrospettivo</vt:lpstr>
      <vt:lpstr>A wearable motor imagery BCI  with online feedback</vt:lpstr>
      <vt:lpstr>objective and strategy</vt:lpstr>
      <vt:lpstr>Wearable BCI system</vt:lpstr>
      <vt:lpstr>EEG online processing</vt:lpstr>
      <vt:lpstr>neurofeedback protocol</vt:lpstr>
      <vt:lpstr>Preliminary results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ESPOSITO  ANTONIO</dc:creator>
  <cp:lastModifiedBy>Esposito  Antonio</cp:lastModifiedBy>
  <cp:revision>188</cp:revision>
  <dcterms:created xsi:type="dcterms:W3CDTF">2021-02-16T09:03:47Z</dcterms:created>
  <dcterms:modified xsi:type="dcterms:W3CDTF">2021-10-19T16:39:48Z</dcterms:modified>
</cp:coreProperties>
</file>