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18" r:id="rId2"/>
    <p:sldId id="424" r:id="rId3"/>
    <p:sldId id="260" r:id="rId4"/>
    <p:sldId id="409" r:id="rId5"/>
    <p:sldId id="266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D7C8"/>
    <a:srgbClr val="80C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65161" autoAdjust="0"/>
  </p:normalViewPr>
  <p:slideViewPr>
    <p:cSldViewPr>
      <p:cViewPr varScale="1">
        <p:scale>
          <a:sx n="54" d="100"/>
          <a:sy n="54" d="100"/>
        </p:scale>
        <p:origin x="22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80D31-779C-0548-B715-76E75EA71E4C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9BD7B-E0A5-F34E-9308-6D5A061FC2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05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3F1B8-0646-EF4E-93C6-A2EE4662F2C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0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72AC4-BE45-4F40-B150-5E6C579A667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137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72AC4-BE45-4F40-B150-5E6C579A667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294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9BD7B-E0A5-F34E-9308-6D5A061FC2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86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72AC4-BE45-4F40-B150-5E6C579A667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44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00A-2D68-404B-90F3-B5C09E9D4FEC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796-FCE9-4524-8E41-793259C168BE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00A-2D68-404B-90F3-B5C09E9D4FEC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796-FCE9-4524-8E41-793259C168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00A-2D68-404B-90F3-B5C09E9D4FEC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796-FCE9-4524-8E41-793259C168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00A-2D68-404B-90F3-B5C09E9D4FEC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796-FCE9-4524-8E41-793259C168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00A-2D68-404B-90F3-B5C09E9D4FEC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796-FCE9-4524-8E41-793259C168BE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00A-2D68-404B-90F3-B5C09E9D4FEC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796-FCE9-4524-8E41-793259C168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00A-2D68-404B-90F3-B5C09E9D4FEC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796-FCE9-4524-8E41-793259C168BE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00A-2D68-404B-90F3-B5C09E9D4FEC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796-FCE9-4524-8E41-793259C168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00A-2D68-404B-90F3-B5C09E9D4FEC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796-FCE9-4524-8E41-793259C168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00A-2D68-404B-90F3-B5C09E9D4FEC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796-FCE9-4524-8E41-793259C168BE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6700A-2D68-404B-90F3-B5C09E9D4FEC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D796-FCE9-4524-8E41-793259C168B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176700A-2D68-404B-90F3-B5C09E9D4FEC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923D796-FCE9-4524-8E41-793259C168B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6.jp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92855" y="1998719"/>
            <a:ext cx="7772400" cy="10132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Evaluation of PRECOM : a new predictive algorithm for awakening in comatose ICU patients </a:t>
            </a:r>
            <a:endParaRPr lang="fr-FR" sz="24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4294677"/>
            <a:ext cx="8830227" cy="1002860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 err="1">
                <a:latin typeface="Calibri" pitchFamily="34" charset="0"/>
                <a:cs typeface="Calibri" pitchFamily="34" charset="0"/>
              </a:rPr>
              <a:t>Clinical</a:t>
            </a:r>
            <a:r>
              <a:rPr lang="fr-FR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sz="2000" b="1" dirty="0" err="1">
                <a:latin typeface="Calibri" pitchFamily="34" charset="0"/>
                <a:cs typeface="Calibri" pitchFamily="34" charset="0"/>
              </a:rPr>
              <a:t>physiology</a:t>
            </a:r>
            <a:r>
              <a:rPr lang="fr-FR" sz="2000" b="1" dirty="0">
                <a:latin typeface="Calibri" pitchFamily="34" charset="0"/>
                <a:cs typeface="Calibri" pitchFamily="34" charset="0"/>
              </a:rPr>
              <a:t> and </a:t>
            </a:r>
            <a:r>
              <a:rPr lang="fr-FR" sz="2000" b="1" dirty="0" err="1">
                <a:latin typeface="Calibri" pitchFamily="34" charset="0"/>
                <a:cs typeface="Calibri" pitchFamily="34" charset="0"/>
              </a:rPr>
              <a:t>functional</a:t>
            </a:r>
            <a:r>
              <a:rPr lang="fr-FR" sz="2000" b="1" dirty="0">
                <a:latin typeface="Calibri" pitchFamily="34" charset="0"/>
                <a:cs typeface="Calibri" pitchFamily="34" charset="0"/>
              </a:rPr>
              <a:t> explorations </a:t>
            </a:r>
            <a:r>
              <a:rPr lang="fr-FR" sz="2000" b="1" dirty="0" err="1">
                <a:latin typeface="Calibri" pitchFamily="34" charset="0"/>
                <a:cs typeface="Calibri" pitchFamily="34" charset="0"/>
              </a:rPr>
              <a:t>department</a:t>
            </a:r>
            <a:endParaRPr lang="fr-FR" sz="2000" b="1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sz="2000" dirty="0">
                <a:latin typeface="Calibri" pitchFamily="34" charset="0"/>
                <a:cs typeface="Calibri" pitchFamily="34" charset="0"/>
              </a:rPr>
              <a:t>Lariboisière Hospital , Paris. France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15" y="478127"/>
            <a:ext cx="1815437" cy="86936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912789" y="5373216"/>
            <a:ext cx="3741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Calibri" pitchFamily="34" charset="0"/>
                <a:cs typeface="Calibri" pitchFamily="34" charset="0"/>
              </a:rPr>
              <a:t>24-28 </a:t>
            </a:r>
            <a:r>
              <a:rPr lang="fr-FR" dirty="0" err="1">
                <a:latin typeface="Calibri" pitchFamily="34" charset="0"/>
                <a:cs typeface="Calibri" pitchFamily="34" charset="0"/>
              </a:rPr>
              <a:t>October</a:t>
            </a:r>
            <a:r>
              <a:rPr lang="fr-FR" dirty="0">
                <a:latin typeface="Calibri" pitchFamily="34" charset="0"/>
                <a:cs typeface="Calibri" pitchFamily="34" charset="0"/>
              </a:rPr>
              <a:t> 2022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ISRC-CN3 Autumn School 2022 </a:t>
            </a:r>
            <a:endParaRPr lang="fr-FR" sz="24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Connector 27">
            <a:extLst>
              <a:ext uri="{FF2B5EF4-FFF2-40B4-BE49-F238E27FC236}">
                <a16:creationId xmlns:a16="http://schemas.microsoft.com/office/drawing/2014/main" id="{1F6D186C-2F27-3A84-E3E4-60E9A64E8C13}"/>
              </a:ext>
            </a:extLst>
          </p:cNvPr>
          <p:cNvCxnSpPr>
            <a:cxnSpLocks/>
          </p:cNvCxnSpPr>
          <p:nvPr/>
        </p:nvCxnSpPr>
        <p:spPr>
          <a:xfrm>
            <a:off x="-2322" y="1484784"/>
            <a:ext cx="91599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itre 2">
            <a:extLst>
              <a:ext uri="{FF2B5EF4-FFF2-40B4-BE49-F238E27FC236}">
                <a16:creationId xmlns:a16="http://schemas.microsoft.com/office/drawing/2014/main" id="{A853F504-9DEE-DC8C-FBDF-42B981443C44}"/>
              </a:ext>
            </a:extLst>
          </p:cNvPr>
          <p:cNvSpPr txBox="1">
            <a:spLocks/>
          </p:cNvSpPr>
          <p:nvPr/>
        </p:nvSpPr>
        <p:spPr>
          <a:xfrm>
            <a:off x="56745" y="1041326"/>
            <a:ext cx="3147103" cy="27057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" pitchFamily="-106" charset="0"/>
                <a:ea typeface="ヒラギノ角ゴ Pro W3" pitchFamily="-106" charset="-128"/>
                <a:cs typeface="ヒラギノ角ゴ Pro W3" pitchFamily="-106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" pitchFamily="-106" charset="0"/>
                <a:ea typeface="ヒラギノ角ゴ Pro W3" pitchFamily="-106" charset="-128"/>
                <a:cs typeface="ヒラギノ角ゴ Pro W3" pitchFamily="-106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" pitchFamily="-106" charset="0"/>
                <a:ea typeface="ヒラギノ角ゴ Pro W3" pitchFamily="-106" charset="-128"/>
                <a:cs typeface="ヒラギノ角ゴ Pro W3" pitchFamily="-106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1800" b="1">
                <a:solidFill>
                  <a:schemeClr val="tx1"/>
                </a:solidFill>
                <a:latin typeface="Arial" pitchFamily="-106" charset="0"/>
                <a:ea typeface="ヒラギノ角ゴ Pro W3" pitchFamily="-106" charset="-128"/>
                <a:cs typeface="ヒラギノ角ゴ Pro W3" pitchFamily="-106" charset="-128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-106" charset="0"/>
                <a:ea typeface="ヒラギノ角ゴ Pro W3" pitchFamily="-106" charset="-128"/>
                <a:cs typeface="ヒラギノ角ゴ Pro W3" pitchFamily="-106" charset="-128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-106" charset="0"/>
                <a:ea typeface="ヒラギノ角ゴ Pro W3" pitchFamily="-106" charset="-128"/>
                <a:cs typeface="ヒラギノ角ゴ Pro W3" pitchFamily="-106" charset="-128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-106" charset="0"/>
                <a:ea typeface="ヒラギノ角ゴ Pro W3" pitchFamily="-106" charset="-128"/>
                <a:cs typeface="ヒラギノ角ゴ Pro W3" pitchFamily="-106" charset="-128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-106" charset="0"/>
                <a:ea typeface="ヒラギノ角ゴ Pro W3" pitchFamily="-106" charset="-128"/>
                <a:cs typeface="ヒラギノ角ゴ Pro W3" pitchFamily="-106" charset="-128"/>
              </a:defRPr>
            </a:lvl9pPr>
          </a:lstStyle>
          <a:p>
            <a:pPr algn="ctr">
              <a:defRPr/>
            </a:pPr>
            <a:r>
              <a:rPr lang="fr-FR" sz="700" kern="0" dirty="0">
                <a:latin typeface="+mn-lt"/>
                <a:cs typeface="Calibri"/>
              </a:rPr>
              <a:t>Team 6: </a:t>
            </a:r>
            <a:r>
              <a:rPr lang="fr-FR" sz="700" kern="0" dirty="0" err="1">
                <a:latin typeface="+mn-lt"/>
                <a:cs typeface="Calibri"/>
              </a:rPr>
              <a:t>Hemostasis</a:t>
            </a:r>
            <a:r>
              <a:rPr lang="fr-FR" sz="700" kern="0" dirty="0">
                <a:latin typeface="+mn-lt"/>
                <a:cs typeface="Calibri"/>
              </a:rPr>
              <a:t>, </a:t>
            </a:r>
            <a:r>
              <a:rPr lang="fr-FR" sz="700" kern="0" dirty="0" err="1">
                <a:latin typeface="+mn-lt"/>
                <a:cs typeface="Calibri"/>
              </a:rPr>
              <a:t>Thrombo</a:t>
            </a:r>
            <a:r>
              <a:rPr lang="fr-FR" sz="700" kern="0" dirty="0">
                <a:latin typeface="+mn-lt"/>
                <a:cs typeface="Calibri"/>
              </a:rPr>
              <a:t>-Inflammation &amp; </a:t>
            </a:r>
            <a:r>
              <a:rPr lang="fr-FR" sz="700" kern="0" dirty="0" err="1">
                <a:latin typeface="+mn-lt"/>
                <a:cs typeface="Calibri"/>
              </a:rPr>
              <a:t>Neurorepair</a:t>
            </a:r>
            <a:endParaRPr lang="fr-FR" sz="700" kern="0" dirty="0">
              <a:latin typeface="+mn-lt"/>
              <a:cs typeface="Calibri"/>
            </a:endParaRPr>
          </a:p>
        </p:txBody>
      </p:sp>
      <p:pic>
        <p:nvPicPr>
          <p:cNvPr id="20" name="Image 16" descr="Macintosh HD:Users:mcbouton:Desktop:image22_LVTS_.png">
            <a:extLst>
              <a:ext uri="{FF2B5EF4-FFF2-40B4-BE49-F238E27FC236}">
                <a16:creationId xmlns:a16="http://schemas.microsoft.com/office/drawing/2014/main" id="{1FE7BF63-E0DD-9F0E-7A5B-E77C42CC6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4" y="620688"/>
            <a:ext cx="3001305" cy="45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9591ED0-1C85-8CC2-2BFA-D0EBB28DC0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539996"/>
            <a:ext cx="1757845" cy="670202"/>
          </a:xfrm>
          <a:prstGeom prst="rect">
            <a:avLst/>
          </a:prstGeom>
        </p:spPr>
      </p:pic>
      <p:pic>
        <p:nvPicPr>
          <p:cNvPr id="28" name="Picture 18">
            <a:extLst>
              <a:ext uri="{FF2B5EF4-FFF2-40B4-BE49-F238E27FC236}">
                <a16:creationId xmlns:a16="http://schemas.microsoft.com/office/drawing/2014/main" id="{D1E628D9-7310-2CF1-EBD7-0F801A67EFC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608525"/>
            <a:ext cx="773601" cy="63962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A4B502B-B30E-0249-6DDD-3B25FA0E3070}"/>
              </a:ext>
            </a:extLst>
          </p:cNvPr>
          <p:cNvSpPr/>
          <p:nvPr/>
        </p:nvSpPr>
        <p:spPr>
          <a:xfrm>
            <a:off x="5475073" y="660343"/>
            <a:ext cx="10237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sz="1000" b="1" dirty="0">
                <a:solidFill>
                  <a:srgbClr val="2E74B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"Intelligent Brain </a:t>
            </a:r>
            <a:r>
              <a:rPr lang="fr-FR" sz="1000" b="1" dirty="0" err="1">
                <a:solidFill>
                  <a:srgbClr val="2E74B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Predictions</a:t>
            </a:r>
            <a:r>
              <a:rPr lang="fr-FR" sz="1000" b="1" dirty="0">
                <a:solidFill>
                  <a:srgbClr val="2E74B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fr-FR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7" descr="Hôpitaux Lariboisière, Fernand-Widal AP-HP - Home | Facebook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6" t="15825" r="12003" b="50067"/>
          <a:stretch/>
        </p:blipFill>
        <p:spPr bwMode="auto">
          <a:xfrm>
            <a:off x="7920771" y="592218"/>
            <a:ext cx="1088968" cy="53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9A5151D-42E4-EDDB-C2D0-74A0E3EDD4F0}"/>
              </a:ext>
            </a:extLst>
          </p:cNvPr>
          <p:cNvSpPr txBox="1"/>
          <p:nvPr/>
        </p:nvSpPr>
        <p:spPr>
          <a:xfrm>
            <a:off x="311010" y="3565231"/>
            <a:ext cx="8830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Sahar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Chakroun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, David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Holcman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, Romain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Sonneville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, Nathalie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Kubis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07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1699DDAC-0B86-61DF-A8D8-6D74E145E5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68" y="3501823"/>
            <a:ext cx="1808664" cy="1930073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EF4741F3-103F-AF5A-0027-C2864743A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2"/>
          <a:stretch/>
        </p:blipFill>
        <p:spPr bwMode="auto">
          <a:xfrm>
            <a:off x="6191770" y="4033702"/>
            <a:ext cx="2601846" cy="260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5B7E7C2-5E8E-57F7-E277-0AC97EC4817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7" t="17398" r="30414" b="13190"/>
          <a:stretch/>
        </p:blipFill>
        <p:spPr>
          <a:xfrm>
            <a:off x="698857" y="3504792"/>
            <a:ext cx="1352662" cy="1253626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85871" y="3329239"/>
            <a:ext cx="2910010" cy="34397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" name="Rectangle à coins arrondis 5"/>
          <p:cNvSpPr/>
          <p:nvPr/>
        </p:nvSpPr>
        <p:spPr>
          <a:xfrm>
            <a:off x="6256169" y="3329240"/>
            <a:ext cx="2712720" cy="34397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16" name="Image 15" descr="Une image contenant texte, capture d’écran, graphiques vectoriels&#10;&#10;Description générée automatiquement">
            <a:extLst>
              <a:ext uri="{FF2B5EF4-FFF2-40B4-BE49-F238E27FC236}">
                <a16:creationId xmlns:a16="http://schemas.microsoft.com/office/drawing/2014/main" id="{2291B0B3-4E9A-1FD2-AFE0-6FD254A1BC2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1" t="10407" r="39062" b="40824"/>
          <a:stretch/>
        </p:blipFill>
        <p:spPr>
          <a:xfrm>
            <a:off x="6459376" y="3429000"/>
            <a:ext cx="1309436" cy="692613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098D90DC-EC6D-28A4-AD69-184891D9B34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21" y="4608705"/>
            <a:ext cx="2617809" cy="161438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  <p:sp>
        <p:nvSpPr>
          <p:cNvPr id="23" name="Rectangle à coins arrondis 4">
            <a:extLst>
              <a:ext uri="{FF2B5EF4-FFF2-40B4-BE49-F238E27FC236}">
                <a16:creationId xmlns:a16="http://schemas.microsoft.com/office/drawing/2014/main" id="{11C7F56F-332A-F8B2-0032-F371EC0772D7}"/>
              </a:ext>
            </a:extLst>
          </p:cNvPr>
          <p:cNvSpPr/>
          <p:nvPr/>
        </p:nvSpPr>
        <p:spPr>
          <a:xfrm>
            <a:off x="3218022" y="3329239"/>
            <a:ext cx="2928733" cy="34397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97F5E7A-EE1C-3D49-410A-9F1360073EB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4275"/>
          <a:stretch/>
        </p:blipFill>
        <p:spPr>
          <a:xfrm>
            <a:off x="3342703" y="4540047"/>
            <a:ext cx="2763339" cy="1730699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44EBAE3B-604A-AEC0-0F7D-B17197B44362}"/>
              </a:ext>
            </a:extLst>
          </p:cNvPr>
          <p:cNvSpPr txBox="1">
            <a:spLocks/>
          </p:cNvSpPr>
          <p:nvPr/>
        </p:nvSpPr>
        <p:spPr>
          <a:xfrm>
            <a:off x="5318523" y="4131605"/>
            <a:ext cx="638112" cy="38334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>
                <a:solidFill>
                  <a:srgbClr val="85CFE9"/>
                </a:solidFill>
              </a:rPr>
              <a:t>SEP</a:t>
            </a:r>
            <a:endParaRPr lang="fr-FR" sz="1800" dirty="0">
              <a:solidFill>
                <a:srgbClr val="85CFE9"/>
              </a:solidFill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7998957" y="3160611"/>
            <a:ext cx="104775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/>
              <a:t>AEP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8CAA782-8D87-C42F-89D1-CC99607574BF}"/>
              </a:ext>
            </a:extLst>
          </p:cNvPr>
          <p:cNvSpPr txBox="1"/>
          <p:nvPr/>
        </p:nvSpPr>
        <p:spPr>
          <a:xfrm>
            <a:off x="4283195" y="6309098"/>
            <a:ext cx="1673440" cy="306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libri" pitchFamily="34" charset="0"/>
                <a:cs typeface="Calibri" pitchFamily="34" charset="0"/>
              </a:rPr>
              <a:t>Lancet </a:t>
            </a:r>
            <a:r>
              <a:rPr lang="fr-FR" sz="1400" i="1" dirty="0" err="1">
                <a:latin typeface="Calibri" pitchFamily="34" charset="0"/>
                <a:cs typeface="Calibri" pitchFamily="34" charset="0"/>
              </a:rPr>
              <a:t>Neurol</a:t>
            </a:r>
            <a:r>
              <a:rPr lang="fr-FR" sz="1400" i="1" dirty="0">
                <a:latin typeface="Calibri" pitchFamily="34" charset="0"/>
                <a:cs typeface="Calibri" pitchFamily="34" charset="0"/>
              </a:rPr>
              <a:t> 2016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47405DC-A1A4-D99F-D58D-38FFB9586D3F}"/>
              </a:ext>
            </a:extLst>
          </p:cNvPr>
          <p:cNvSpPr txBox="1"/>
          <p:nvPr/>
        </p:nvSpPr>
        <p:spPr>
          <a:xfrm>
            <a:off x="1297947" y="6307799"/>
            <a:ext cx="1634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Calibri" pitchFamily="34" charset="0"/>
                <a:cs typeface="Calibri" pitchFamily="34" charset="0"/>
              </a:rPr>
              <a:t>Lancet </a:t>
            </a:r>
            <a:r>
              <a:rPr lang="fr-FR" sz="1400" i="1" dirty="0" err="1">
                <a:latin typeface="Calibri" pitchFamily="34" charset="0"/>
                <a:cs typeface="Calibri" pitchFamily="34" charset="0"/>
              </a:rPr>
              <a:t>Neurol</a:t>
            </a:r>
            <a:r>
              <a:rPr lang="fr-FR" sz="1400" i="1" dirty="0">
                <a:latin typeface="Calibri" pitchFamily="34" charset="0"/>
                <a:cs typeface="Calibri" pitchFamily="34" charset="0"/>
              </a:rPr>
              <a:t> 2016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BD146A0-86B8-C4B9-A968-DDD3A5B3E99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387" y="1578503"/>
            <a:ext cx="1884120" cy="163555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5B4E33-1063-8544-C428-ADB5B01E5594}"/>
              </a:ext>
            </a:extLst>
          </p:cNvPr>
          <p:cNvSpPr txBox="1"/>
          <p:nvPr/>
        </p:nvSpPr>
        <p:spPr>
          <a:xfrm>
            <a:off x="296821" y="1734459"/>
            <a:ext cx="1966826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</a:rPr>
              <a:t> </a:t>
            </a:r>
            <a:r>
              <a:rPr lang="fr-FR" b="1" dirty="0">
                <a:latin typeface="Arial" panose="020B0604020202020204" pitchFamily="34" charset="0"/>
              </a:rPr>
              <a:t>2021</a:t>
            </a:r>
            <a:r>
              <a:rPr lang="fr-FR" sz="1600" b="1" dirty="0">
                <a:latin typeface="Arial" panose="020B0604020202020204" pitchFamily="34" charset="0"/>
              </a:rPr>
              <a:t>  guidelines of </a:t>
            </a:r>
            <a:r>
              <a:rPr lang="fr-FR" sz="1600" b="1" dirty="0" err="1">
                <a:latin typeface="Arial" panose="020B0604020202020204" pitchFamily="34" charset="0"/>
              </a:rPr>
              <a:t>European</a:t>
            </a:r>
            <a:r>
              <a:rPr lang="fr-FR" sz="1600" b="1" dirty="0">
                <a:latin typeface="Arial" panose="020B0604020202020204" pitchFamily="34" charset="0"/>
              </a:rPr>
              <a:t> </a:t>
            </a:r>
            <a:r>
              <a:rPr lang="fr-FR" sz="1600" b="1" dirty="0" err="1">
                <a:latin typeface="Arial" panose="020B0604020202020204" pitchFamily="34" charset="0"/>
              </a:rPr>
              <a:t>Resuscitation</a:t>
            </a:r>
            <a:r>
              <a:rPr lang="fr-FR" sz="1600" b="1" dirty="0">
                <a:latin typeface="Arial" panose="020B0604020202020204" pitchFamily="34" charset="0"/>
              </a:rPr>
              <a:t> Council</a:t>
            </a:r>
            <a:endParaRPr lang="en-US" sz="1600" b="1" dirty="0">
              <a:latin typeface="Arial" panose="020B0604020202020204" pitchFamily="34" charset="0"/>
            </a:endParaRPr>
          </a:p>
        </p:txBody>
      </p:sp>
      <p:sp>
        <p:nvSpPr>
          <p:cNvPr id="12" name="Rectangle à coins arrondis 3">
            <a:extLst>
              <a:ext uri="{FF2B5EF4-FFF2-40B4-BE49-F238E27FC236}">
                <a16:creationId xmlns:a16="http://schemas.microsoft.com/office/drawing/2014/main" id="{BC86124F-CCCD-D814-5963-999DA5BC6DC3}"/>
              </a:ext>
            </a:extLst>
          </p:cNvPr>
          <p:cNvSpPr/>
          <p:nvPr/>
        </p:nvSpPr>
        <p:spPr>
          <a:xfrm>
            <a:off x="189839" y="1292989"/>
            <a:ext cx="8793778" cy="18676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4499014-CE45-6A17-B2F2-498281914400}"/>
              </a:ext>
            </a:extLst>
          </p:cNvPr>
          <p:cNvSpPr txBox="1"/>
          <p:nvPr/>
        </p:nvSpPr>
        <p:spPr>
          <a:xfrm>
            <a:off x="2370629" y="1292989"/>
            <a:ext cx="6533900" cy="172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</a:rPr>
              <a:t>Absence of </a:t>
            </a:r>
            <a:r>
              <a:rPr lang="fr-FR" sz="1200" dirty="0" err="1">
                <a:solidFill>
                  <a:schemeClr val="tx1"/>
                </a:solidFill>
              </a:rPr>
              <a:t>pupillary</a:t>
            </a:r>
            <a:r>
              <a:rPr lang="fr-FR" sz="1200" dirty="0">
                <a:solidFill>
                  <a:schemeClr val="tx1"/>
                </a:solidFill>
              </a:rPr>
              <a:t> and/or </a:t>
            </a:r>
            <a:r>
              <a:rPr lang="fr-FR" sz="1200" dirty="0" err="1">
                <a:solidFill>
                  <a:schemeClr val="tx1"/>
                </a:solidFill>
              </a:rPr>
              <a:t>corneal</a:t>
            </a:r>
            <a:r>
              <a:rPr lang="fr-FR" sz="1200" dirty="0">
                <a:solidFill>
                  <a:schemeClr val="tx1"/>
                </a:solidFill>
              </a:rPr>
              <a:t> reflexes &gt;= 72h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Bilaterally absent cortical somatosensory-evoked potentials (N20)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chemeClr val="tx1"/>
                </a:solidFill>
              </a:rPr>
              <a:t>Higly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malign</a:t>
            </a:r>
            <a:r>
              <a:rPr lang="fr-FR" sz="1200" dirty="0" err="1"/>
              <a:t>ant</a:t>
            </a:r>
            <a:r>
              <a:rPr lang="fr-FR" sz="1200" dirty="0"/>
              <a:t> </a:t>
            </a:r>
            <a:r>
              <a:rPr lang="fr-FR" sz="1200" dirty="0" err="1">
                <a:solidFill>
                  <a:schemeClr val="tx1"/>
                </a:solidFill>
              </a:rPr>
              <a:t>electroencephalography</a:t>
            </a:r>
            <a:r>
              <a:rPr lang="fr-FR" sz="1200" dirty="0">
                <a:solidFill>
                  <a:schemeClr val="tx1"/>
                </a:solidFill>
              </a:rPr>
              <a:t> &gt; 24h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/>
              <a:t>NSE &gt; 60 </a:t>
            </a:r>
            <a:r>
              <a:rPr lang="fr-FR" sz="1200" dirty="0" err="1"/>
              <a:t>ug</a:t>
            </a:r>
            <a:r>
              <a:rPr lang="fr-FR" sz="1200" dirty="0"/>
              <a:t>/l at 48 h and/or 72 h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chemeClr val="tx1"/>
                </a:solidFill>
              </a:rPr>
              <a:t>Myoclonic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dirty="0" err="1">
                <a:solidFill>
                  <a:schemeClr val="tx1"/>
                </a:solidFill>
              </a:rPr>
              <a:t>stutus</a:t>
            </a:r>
            <a:r>
              <a:rPr lang="fr-FR" sz="1200" dirty="0">
                <a:solidFill>
                  <a:schemeClr val="tx1"/>
                </a:solidFill>
              </a:rPr>
              <a:t> &gt; 72</a:t>
            </a:r>
            <a:r>
              <a:rPr lang="fr-FR" sz="1200" dirty="0"/>
              <a:t> h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dirty="0"/>
              <a:t>E</a:t>
            </a:r>
            <a:r>
              <a:rPr lang="fr-FR" sz="1200" dirty="0">
                <a:solidFill>
                  <a:schemeClr val="tx1"/>
                </a:solidFill>
              </a:rPr>
              <a:t>xtensive and diffuse </a:t>
            </a:r>
            <a:r>
              <a:rPr lang="fr-FR" sz="1200" dirty="0" err="1">
                <a:solidFill>
                  <a:schemeClr val="tx1"/>
                </a:solidFill>
              </a:rPr>
              <a:t>anoxic</a:t>
            </a:r>
            <a:r>
              <a:rPr lang="fr-FR" sz="1200" dirty="0">
                <a:solidFill>
                  <a:schemeClr val="tx1"/>
                </a:solidFill>
              </a:rPr>
              <a:t> damage in TDM / MRI</a:t>
            </a:r>
          </a:p>
        </p:txBody>
      </p:sp>
      <p:sp>
        <p:nvSpPr>
          <p:cNvPr id="15" name="Rectangle à coins arrondis 3">
            <a:extLst>
              <a:ext uri="{FF2B5EF4-FFF2-40B4-BE49-F238E27FC236}">
                <a16:creationId xmlns:a16="http://schemas.microsoft.com/office/drawing/2014/main" id="{8171E09B-9A19-22D5-5AF6-C6D6BC6AC86D}"/>
              </a:ext>
            </a:extLst>
          </p:cNvPr>
          <p:cNvSpPr/>
          <p:nvPr/>
        </p:nvSpPr>
        <p:spPr>
          <a:xfrm>
            <a:off x="398098" y="1403012"/>
            <a:ext cx="1799698" cy="1665948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3EC76B3-9571-DA68-492A-E37903C85FF2}"/>
              </a:ext>
            </a:extLst>
          </p:cNvPr>
          <p:cNvSpPr txBox="1"/>
          <p:nvPr/>
        </p:nvSpPr>
        <p:spPr>
          <a:xfrm>
            <a:off x="1041312" y="495610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cap="all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Post-</a:t>
            </a:r>
            <a:r>
              <a:rPr lang="fr-FR" sz="2800" b="1" cap="all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anoxic</a:t>
            </a:r>
            <a:r>
              <a:rPr lang="fr-FR" sz="2800" b="1" cap="all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coma: </a:t>
            </a:r>
            <a:r>
              <a:rPr lang="fr-FR" sz="2800" b="1" cap="all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</a:t>
            </a:r>
            <a:r>
              <a:rPr lang="fr-FR" sz="2800" b="1" cap="all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800" b="1" cap="all" spc="-1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prognosis</a:t>
            </a:r>
            <a:r>
              <a:rPr lang="fr-FR" sz="2800" b="1" cap="all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?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088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3" grpId="0" animBg="1"/>
      <p:bldP spid="24" grpId="0"/>
      <p:bldP spid="9" grpId="0"/>
      <p:bldP spid="27" grpId="0"/>
      <p:bldP spid="28" grpId="0"/>
      <p:bldP spid="11" grpId="0" animBg="1"/>
      <p:bldP spid="12" grpId="0" animBg="1"/>
      <p:bldP spid="13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2,853 Curious Woman Illustrations &amp; Clip Art - iStock">
            <a:extLst>
              <a:ext uri="{FF2B5EF4-FFF2-40B4-BE49-F238E27FC236}">
                <a16:creationId xmlns:a16="http://schemas.microsoft.com/office/drawing/2014/main" id="{29B71691-8E1D-4CCC-E5B3-CDFE3FDE7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444" y="1103335"/>
            <a:ext cx="1834708" cy="183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à coins arrondis 4">
            <a:extLst>
              <a:ext uri="{FF2B5EF4-FFF2-40B4-BE49-F238E27FC236}">
                <a16:creationId xmlns:a16="http://schemas.microsoft.com/office/drawing/2014/main" id="{A1EEFD57-697A-84E3-BCF8-CF5E2CB7330C}"/>
              </a:ext>
            </a:extLst>
          </p:cNvPr>
          <p:cNvSpPr/>
          <p:nvPr/>
        </p:nvSpPr>
        <p:spPr>
          <a:xfrm>
            <a:off x="251520" y="1628800"/>
            <a:ext cx="1423135" cy="580398"/>
          </a:xfrm>
          <a:prstGeom prst="roundRect">
            <a:avLst/>
          </a:prstGeom>
          <a:solidFill>
            <a:srgbClr val="BCD7C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rgbClr val="FF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496" y="476672"/>
            <a:ext cx="3590542" cy="58039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Issues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3D6B5AC-E137-AAC3-53E3-138D4F5E8E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96" y="2751874"/>
            <a:ext cx="3395568" cy="2719891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7146DA7E-8C9A-A20F-A209-D07E8FDA6EA4}"/>
              </a:ext>
            </a:extLst>
          </p:cNvPr>
          <p:cNvGrpSpPr/>
          <p:nvPr/>
        </p:nvGrpSpPr>
        <p:grpSpPr>
          <a:xfrm>
            <a:off x="251520" y="2858473"/>
            <a:ext cx="4824536" cy="3639487"/>
            <a:chOff x="1331640" y="1124744"/>
            <a:chExt cx="6499233" cy="5474375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16AB4B9B-2480-AC0D-1011-EE2F17569F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58"/>
            <a:stretch/>
          </p:blipFill>
          <p:spPr>
            <a:xfrm>
              <a:off x="1331640" y="1124744"/>
              <a:ext cx="6264696" cy="4997652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AD028930-D155-57E6-2785-EE74C6B67C04}"/>
                </a:ext>
              </a:extLst>
            </p:cNvPr>
            <p:cNvSpPr txBox="1"/>
            <p:nvPr/>
          </p:nvSpPr>
          <p:spPr>
            <a:xfrm>
              <a:off x="4924021" y="6122396"/>
              <a:ext cx="2906852" cy="476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dirty="0">
                  <a:latin typeface="Calibri" pitchFamily="34" charset="0"/>
                  <a:cs typeface="Calibri" pitchFamily="34" charset="0"/>
                </a:rPr>
                <a:t>Lancet </a:t>
              </a:r>
              <a:r>
                <a:rPr lang="fr-FR" sz="1400" i="1" dirty="0" err="1">
                  <a:latin typeface="Calibri" pitchFamily="34" charset="0"/>
                  <a:cs typeface="Calibri" pitchFamily="34" charset="0"/>
                </a:rPr>
                <a:t>Neurol</a:t>
              </a:r>
              <a:r>
                <a:rPr lang="fr-FR" sz="1400" i="1" dirty="0">
                  <a:latin typeface="Calibri" pitchFamily="34" charset="0"/>
                  <a:cs typeface="Calibri" pitchFamily="34" charset="0"/>
                </a:rPr>
                <a:t> 2016</a:t>
              </a:r>
            </a:p>
          </p:txBody>
        </p:sp>
      </p:grpSp>
      <p:sp>
        <p:nvSpPr>
          <p:cNvPr id="11" name="Rectangle à coins arrondis 4">
            <a:extLst>
              <a:ext uri="{FF2B5EF4-FFF2-40B4-BE49-F238E27FC236}">
                <a16:creationId xmlns:a16="http://schemas.microsoft.com/office/drawing/2014/main" id="{93F6037E-9BDF-4B4A-B963-51AF46E25987}"/>
              </a:ext>
            </a:extLst>
          </p:cNvPr>
          <p:cNvSpPr/>
          <p:nvPr/>
        </p:nvSpPr>
        <p:spPr>
          <a:xfrm>
            <a:off x="3060941" y="1640244"/>
            <a:ext cx="1781224" cy="5803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highlight>
                <a:srgbClr val="FF0000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380852-7DF8-DBF1-63C6-632CE55E3B1D}"/>
              </a:ext>
            </a:extLst>
          </p:cNvPr>
          <p:cNvSpPr txBox="1"/>
          <p:nvPr/>
        </p:nvSpPr>
        <p:spPr>
          <a:xfrm>
            <a:off x="3414776" y="1745777"/>
            <a:ext cx="16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Very </a:t>
            </a:r>
            <a:r>
              <a:rPr lang="fr-FR" dirty="0" err="1">
                <a:solidFill>
                  <a:srgbClr val="FF0000"/>
                </a:solidFill>
              </a:rPr>
              <a:t>poor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827CE7A-F922-F697-7202-49886378A94C}"/>
              </a:ext>
            </a:extLst>
          </p:cNvPr>
          <p:cNvSpPr txBox="1"/>
          <p:nvPr/>
        </p:nvSpPr>
        <p:spPr>
          <a:xfrm>
            <a:off x="330583" y="1734333"/>
            <a:ext cx="134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Very good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6558F0D-678C-9546-34A4-EF18D4176F5B}"/>
              </a:ext>
            </a:extLst>
          </p:cNvPr>
          <p:cNvSpPr/>
          <p:nvPr/>
        </p:nvSpPr>
        <p:spPr>
          <a:xfrm>
            <a:off x="5373993" y="1628800"/>
            <a:ext cx="3296627" cy="580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Artefacts</a:t>
            </a:r>
            <a:endParaRPr lang="en-US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C7DAB41-5429-2A57-2532-A9F49052BD71}"/>
              </a:ext>
            </a:extLst>
          </p:cNvPr>
          <p:cNvSpPr/>
          <p:nvPr/>
        </p:nvSpPr>
        <p:spPr>
          <a:xfrm>
            <a:off x="5379829" y="5717265"/>
            <a:ext cx="3296627" cy="580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Lack</a:t>
            </a:r>
            <a:r>
              <a:rPr lang="fr-FR" dirty="0"/>
              <a:t> of </a:t>
            </a:r>
            <a:r>
              <a:rPr lang="fr-FR" dirty="0" err="1"/>
              <a:t>neurophysiologists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002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000" y="444345"/>
            <a:ext cx="90010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100" dirty="0"/>
              <a:t>Objectif: to </a:t>
            </a:r>
            <a:r>
              <a:rPr lang="fr-FR" sz="3100" dirty="0" err="1"/>
              <a:t>develop</a:t>
            </a:r>
            <a:r>
              <a:rPr lang="fr-FR" sz="3100" dirty="0"/>
              <a:t> a new </a:t>
            </a:r>
            <a:r>
              <a:rPr lang="fr-FR" sz="3100" dirty="0" err="1"/>
              <a:t>tool</a:t>
            </a:r>
            <a:r>
              <a:rPr lang="fr-FR" sz="3100" dirty="0"/>
              <a:t> : </a:t>
            </a:r>
            <a:r>
              <a:rPr lang="fr-FR" sz="3600" b="1" dirty="0"/>
              <a:t>PRECOM</a:t>
            </a:r>
            <a:br>
              <a:rPr lang="fr-FR" dirty="0"/>
            </a:br>
            <a:r>
              <a:rPr lang="fr-FR" dirty="0"/>
              <a:t> </a:t>
            </a:r>
            <a:r>
              <a:rPr lang="fr-FR" sz="3100" dirty="0" err="1"/>
              <a:t>toward</a:t>
            </a:r>
            <a:r>
              <a:rPr lang="fr-FR" sz="3100" dirty="0"/>
              <a:t> a </a:t>
            </a:r>
            <a:r>
              <a:rPr lang="fr-FR" sz="3100" dirty="0" err="1"/>
              <a:t>decision</a:t>
            </a:r>
            <a:r>
              <a:rPr lang="fr-FR" sz="3100" dirty="0"/>
              <a:t> </a:t>
            </a:r>
            <a:r>
              <a:rPr lang="fr-FR" sz="3100" dirty="0" err="1"/>
              <a:t>making</a:t>
            </a:r>
            <a:r>
              <a:rPr lang="fr-FR" sz="3100" dirty="0"/>
              <a:t> </a:t>
            </a:r>
            <a:r>
              <a:rPr lang="fr-FR" sz="3100" dirty="0" err="1"/>
              <a:t>algorithm</a:t>
            </a:r>
            <a:endParaRPr lang="fr-FR" sz="3100" dirty="0"/>
          </a:p>
        </p:txBody>
      </p:sp>
      <p:pic>
        <p:nvPicPr>
          <p:cNvPr id="7" name="Image 4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31"/>
          <a:stretch/>
        </p:blipFill>
        <p:spPr>
          <a:xfrm>
            <a:off x="719614" y="3501008"/>
            <a:ext cx="2969979" cy="2074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Content Placeholder 3" descr="C:\Users\Adrien\Desktop\Cursus\Stage ENS\Opti\Std2.png"/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4" r="15839" b="6697"/>
          <a:stretch/>
        </p:blipFill>
        <p:spPr bwMode="auto">
          <a:xfrm>
            <a:off x="5112103" y="3501008"/>
            <a:ext cx="3348329" cy="21766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2861967" y="6284078"/>
            <a:ext cx="381386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Patent FR 1852473 (22 mars 2018)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E6C985-92E8-D84C-AB0F-CA7E59682326}"/>
              </a:ext>
            </a:extLst>
          </p:cNvPr>
          <p:cNvSpPr txBox="1"/>
          <p:nvPr/>
        </p:nvSpPr>
        <p:spPr>
          <a:xfrm>
            <a:off x="639329" y="5621400"/>
            <a:ext cx="3428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/>
              <a:t>Using</a:t>
            </a:r>
            <a:r>
              <a:rPr lang="fr-FR" sz="1600" b="1" dirty="0"/>
              <a:t> a one </a:t>
            </a:r>
            <a:r>
              <a:rPr lang="fr-FR" sz="1600" b="1" dirty="0" err="1"/>
              <a:t>electrode</a:t>
            </a:r>
            <a:r>
              <a:rPr lang="fr-FR" sz="1600" b="1" dirty="0"/>
              <a:t> : Cz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111F639-8C89-7E46-A9B9-AB6AFF7672E0}"/>
              </a:ext>
            </a:extLst>
          </p:cNvPr>
          <p:cNvSpPr/>
          <p:nvPr/>
        </p:nvSpPr>
        <p:spPr>
          <a:xfrm>
            <a:off x="7488368" y="4249244"/>
            <a:ext cx="864096" cy="651453"/>
          </a:xfrm>
          <a:prstGeom prst="ellipse">
            <a:avLst/>
          </a:prstGeom>
          <a:solidFill>
            <a:schemeClr val="bg2">
              <a:alpha val="1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348520" y="2728497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PRECOM : AI </a:t>
            </a:r>
            <a:r>
              <a:rPr lang="fr-FR" dirty="0" err="1"/>
              <a:t>algorithm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caracterization</a:t>
            </a:r>
            <a:r>
              <a:rPr lang="fr-FR" dirty="0"/>
              <a:t> of </a:t>
            </a:r>
            <a:r>
              <a:rPr lang="fr-FR" dirty="0" err="1"/>
              <a:t>cerbral</a:t>
            </a:r>
            <a:r>
              <a:rPr lang="fr-FR" dirty="0"/>
              <a:t> </a:t>
            </a:r>
            <a:r>
              <a:rPr lang="fr-FR" dirty="0" err="1"/>
              <a:t>signals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standard and </a:t>
            </a:r>
            <a:r>
              <a:rPr lang="fr-FR" dirty="0" err="1"/>
              <a:t>deviants</a:t>
            </a:r>
            <a:r>
              <a:rPr lang="fr-FR" dirty="0"/>
              <a:t> auditives stimulations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087995" y="5729069"/>
            <a:ext cx="1514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Signal variance </a:t>
            </a:r>
          </a:p>
        </p:txBody>
      </p:sp>
      <p:sp>
        <p:nvSpPr>
          <p:cNvPr id="11" name="ZoneTexte 10"/>
          <p:cNvSpPr txBox="1"/>
          <p:nvPr/>
        </p:nvSpPr>
        <p:spPr>
          <a:xfrm rot="16200000">
            <a:off x="3908400" y="4444837"/>
            <a:ext cx="1974573" cy="28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Nbre of </a:t>
            </a:r>
            <a:r>
              <a:rPr lang="fr-FR" sz="1200" dirty="0" err="1"/>
              <a:t>extreme</a:t>
            </a:r>
            <a:r>
              <a:rPr lang="fr-FR" sz="1200" dirty="0"/>
              <a:t> points</a:t>
            </a:r>
          </a:p>
        </p:txBody>
      </p:sp>
      <p:sp>
        <p:nvSpPr>
          <p:cNvPr id="13" name="Rectangle à coins arrondis 4">
            <a:extLst>
              <a:ext uri="{FF2B5EF4-FFF2-40B4-BE49-F238E27FC236}">
                <a16:creationId xmlns:a16="http://schemas.microsoft.com/office/drawing/2014/main" id="{1E490256-9830-0348-9C67-47082EF9A643}"/>
              </a:ext>
            </a:extLst>
          </p:cNvPr>
          <p:cNvSpPr/>
          <p:nvPr/>
        </p:nvSpPr>
        <p:spPr>
          <a:xfrm>
            <a:off x="251520" y="1759069"/>
            <a:ext cx="3529983" cy="58039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highlight>
                <a:srgbClr val="800000"/>
              </a:highlight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802940B-BBDC-7899-A84E-C51DC166B1B8}"/>
              </a:ext>
            </a:extLst>
          </p:cNvPr>
          <p:cNvSpPr txBox="1"/>
          <p:nvPr/>
        </p:nvSpPr>
        <p:spPr>
          <a:xfrm>
            <a:off x="611560" y="1844824"/>
            <a:ext cx="289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Poor </a:t>
            </a:r>
            <a:r>
              <a:rPr lang="fr-FR" dirty="0" err="1">
                <a:solidFill>
                  <a:schemeClr val="tx2">
                    <a:lumMod val="75000"/>
                  </a:schemeClr>
                </a:solidFill>
              </a:rPr>
              <a:t>prognosis</a:t>
            </a:r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 : 23/29</a:t>
            </a:r>
          </a:p>
        </p:txBody>
      </p:sp>
      <p:sp>
        <p:nvSpPr>
          <p:cNvPr id="17" name="Rectangle à coins arrondis 4">
            <a:extLst>
              <a:ext uri="{FF2B5EF4-FFF2-40B4-BE49-F238E27FC236}">
                <a16:creationId xmlns:a16="http://schemas.microsoft.com/office/drawing/2014/main" id="{6FBC11DA-C7D3-A435-1DBA-4680C191697E}"/>
              </a:ext>
            </a:extLst>
          </p:cNvPr>
          <p:cNvSpPr/>
          <p:nvPr/>
        </p:nvSpPr>
        <p:spPr>
          <a:xfrm>
            <a:off x="5292080" y="1762731"/>
            <a:ext cx="3529983" cy="580398"/>
          </a:xfrm>
          <a:prstGeom prst="roundRect">
            <a:avLst/>
          </a:prstGeom>
          <a:solidFill>
            <a:srgbClr val="BCD7C8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rgbClr val="FF00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F13DB89-0C2A-571C-32B3-4866F4AD8640}"/>
              </a:ext>
            </a:extLst>
          </p:cNvPr>
          <p:cNvSpPr txBox="1"/>
          <p:nvPr/>
        </p:nvSpPr>
        <p:spPr>
          <a:xfrm>
            <a:off x="5602662" y="1844824"/>
            <a:ext cx="285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Good </a:t>
            </a:r>
            <a:r>
              <a:rPr lang="fr-FR" dirty="0" err="1">
                <a:solidFill>
                  <a:srgbClr val="00B050"/>
                </a:solidFill>
              </a:rPr>
              <a:t>prognosis</a:t>
            </a:r>
            <a:r>
              <a:rPr lang="fr-FR" dirty="0">
                <a:solidFill>
                  <a:srgbClr val="00B050"/>
                </a:solidFill>
              </a:rPr>
              <a:t> : 6/29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AF1ACBC-D8FE-F3E5-0547-A2B427512E26}"/>
              </a:ext>
            </a:extLst>
          </p:cNvPr>
          <p:cNvSpPr/>
          <p:nvPr/>
        </p:nvSpPr>
        <p:spPr>
          <a:xfrm>
            <a:off x="251520" y="2583719"/>
            <a:ext cx="8622059" cy="4149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427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4" grpId="0" animBg="1"/>
      <p:bldP spid="5" grpId="0"/>
      <p:bldP spid="6" grpId="0"/>
      <p:bldP spid="11" grpId="0"/>
      <p:bldP spid="13" grpId="0" animBg="1"/>
      <p:bldP spid="14" grpId="0"/>
      <p:bldP spid="17" grpId="0" animBg="1"/>
      <p:bldP spid="18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9">
            <a:extLst>
              <a:ext uri="{FF2B5EF4-FFF2-40B4-BE49-F238E27FC236}">
                <a16:creationId xmlns:a16="http://schemas.microsoft.com/office/drawing/2014/main" id="{94A9B918-9A82-A9C5-EDF8-FF5A69A6E934}"/>
              </a:ext>
            </a:extLst>
          </p:cNvPr>
          <p:cNvSpPr/>
          <p:nvPr/>
        </p:nvSpPr>
        <p:spPr>
          <a:xfrm>
            <a:off x="885752" y="2613894"/>
            <a:ext cx="7372493" cy="4925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tx1"/>
                </a:solidFill>
              </a:rPr>
              <a:t>100 patients over 30 </a:t>
            </a:r>
            <a:r>
              <a:rPr lang="fr-FR" dirty="0" err="1">
                <a:solidFill>
                  <a:schemeClr val="tx1"/>
                </a:solidFill>
              </a:rPr>
              <a:t>months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au 9">
            <a:extLst>
              <a:ext uri="{FF2B5EF4-FFF2-40B4-BE49-F238E27FC236}">
                <a16:creationId xmlns:a16="http://schemas.microsoft.com/office/drawing/2014/main" id="{7BB90163-FAAE-9123-94C3-E24063E70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816910"/>
              </p:ext>
            </p:extLst>
          </p:nvPr>
        </p:nvGraphicFramePr>
        <p:xfrm>
          <a:off x="329559" y="3357042"/>
          <a:ext cx="8484881" cy="172230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74489">
                  <a:extLst>
                    <a:ext uri="{9D8B030D-6E8A-4147-A177-3AD203B41FA5}">
                      <a16:colId xmlns:a16="http://schemas.microsoft.com/office/drawing/2014/main" val="3098223030"/>
                    </a:ext>
                  </a:extLst>
                </a:gridCol>
                <a:gridCol w="934519">
                  <a:extLst>
                    <a:ext uri="{9D8B030D-6E8A-4147-A177-3AD203B41FA5}">
                      <a16:colId xmlns:a16="http://schemas.microsoft.com/office/drawing/2014/main" val="680442982"/>
                    </a:ext>
                  </a:extLst>
                </a:gridCol>
                <a:gridCol w="1373045">
                  <a:extLst>
                    <a:ext uri="{9D8B030D-6E8A-4147-A177-3AD203B41FA5}">
                      <a16:colId xmlns:a16="http://schemas.microsoft.com/office/drawing/2014/main" val="243944450"/>
                    </a:ext>
                  </a:extLst>
                </a:gridCol>
                <a:gridCol w="683098">
                  <a:extLst>
                    <a:ext uri="{9D8B030D-6E8A-4147-A177-3AD203B41FA5}">
                      <a16:colId xmlns:a16="http://schemas.microsoft.com/office/drawing/2014/main" val="814719799"/>
                    </a:ext>
                  </a:extLst>
                </a:gridCol>
                <a:gridCol w="819730">
                  <a:extLst>
                    <a:ext uri="{9D8B030D-6E8A-4147-A177-3AD203B41FA5}">
                      <a16:colId xmlns:a16="http://schemas.microsoft.com/office/drawing/2014/main" val="1700188483"/>
                    </a:ext>
                  </a:extLst>
                </a:gridCol>
              </a:tblGrid>
              <a:tr h="389057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Procedures</a:t>
                      </a:r>
                      <a:endParaRPr lang="en-US" sz="16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D3-D7</a:t>
                      </a:r>
                      <a:endParaRPr lang="en-US" sz="16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D10-D14</a:t>
                      </a:r>
                      <a:endParaRPr lang="en-US" sz="16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M3</a:t>
                      </a:r>
                      <a:endParaRPr lang="en-US" sz="16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M6</a:t>
                      </a:r>
                      <a:endParaRPr lang="en-US" sz="16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578016"/>
                  </a:ext>
                </a:extLst>
              </a:tr>
              <a:tr h="305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Pre-inclusion data collection, 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Patient Information </a:t>
                      </a:r>
                      <a:endParaRPr lang="en-US" sz="16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943984"/>
                  </a:ext>
                </a:extLst>
              </a:tr>
              <a:tr h="30532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Biology</a:t>
                      </a:r>
                      <a:r>
                        <a:rPr lang="fr-F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markers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250972"/>
                  </a:ext>
                </a:extLst>
              </a:tr>
              <a:tr h="3542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/>
                        <a:t>Clinical</a:t>
                      </a:r>
                      <a:r>
                        <a:rPr lang="fr-FR" sz="1600" dirty="0"/>
                        <a:t> data , </a:t>
                      </a:r>
                      <a:r>
                        <a:rPr lang="fr-FR" sz="1600" dirty="0" err="1"/>
                        <a:t>Electrophysiology</a:t>
                      </a:r>
                      <a:r>
                        <a:rPr lang="fr-FR" sz="1600" dirty="0"/>
                        <a:t> : </a:t>
                      </a:r>
                      <a:r>
                        <a:rPr lang="fr-FR" sz="1600" b="1" dirty="0">
                          <a:solidFill>
                            <a:srgbClr val="FF0000"/>
                          </a:solidFill>
                        </a:rPr>
                        <a:t>PRECOM</a:t>
                      </a:r>
                      <a:endParaRPr lang="fr-FR" sz="16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026815"/>
                  </a:ext>
                </a:extLst>
              </a:tr>
              <a:tr h="354205">
                <a:tc>
                  <a:txBody>
                    <a:bodyPr/>
                    <a:lstStyle/>
                    <a:p>
                      <a:pPr algn="l"/>
                      <a:r>
                        <a:rPr lang="fr-FR" sz="1600" dirty="0"/>
                        <a:t>Evaluation </a:t>
                      </a:r>
                      <a:r>
                        <a:rPr lang="fr-FR" sz="1600" dirty="0" err="1"/>
                        <a:t>criteria</a:t>
                      </a:r>
                      <a:r>
                        <a:rPr lang="fr-FR" sz="1600" dirty="0"/>
                        <a:t> : </a:t>
                      </a:r>
                      <a:r>
                        <a:rPr lang="fr-FR" sz="1600" dirty="0" err="1"/>
                        <a:t>awakening</a:t>
                      </a:r>
                      <a:r>
                        <a:rPr lang="fr-FR" sz="1600" dirty="0"/>
                        <a:t>, </a:t>
                      </a:r>
                      <a:r>
                        <a:rPr lang="fr-FR" sz="1600" dirty="0" err="1"/>
                        <a:t>functional</a:t>
                      </a:r>
                      <a:r>
                        <a:rPr lang="fr-FR" sz="1600" dirty="0"/>
                        <a:t> scores</a:t>
                      </a:r>
                      <a:endParaRPr lang="en-US" sz="16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</a:t>
                      </a:r>
                      <a:endParaRPr lang="en-US" sz="1200" dirty="0"/>
                    </a:p>
                  </a:txBody>
                  <a:tcPr marL="68580" marR="68580" marT="34290" marB="3429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77912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A20DA98-525C-C9AC-3542-DBE650ADF905}"/>
              </a:ext>
            </a:extLst>
          </p:cNvPr>
          <p:cNvSpPr txBox="1">
            <a:spLocks/>
          </p:cNvSpPr>
          <p:nvPr/>
        </p:nvSpPr>
        <p:spPr>
          <a:xfrm>
            <a:off x="642051" y="2143512"/>
            <a:ext cx="8152346" cy="4432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Regional multicenter prospective cohort study </a:t>
            </a:r>
            <a:r>
              <a:rPr lang="fr-FR" dirty="0"/>
              <a:t>(6 centers) </a:t>
            </a:r>
          </a:p>
          <a:p>
            <a:endParaRPr lang="fr-FR" dirty="0"/>
          </a:p>
        </p:txBody>
      </p:sp>
      <p:sp>
        <p:nvSpPr>
          <p:cNvPr id="4" name="Rectangle à coins arrondis 5">
            <a:extLst>
              <a:ext uri="{FF2B5EF4-FFF2-40B4-BE49-F238E27FC236}">
                <a16:creationId xmlns:a16="http://schemas.microsoft.com/office/drawing/2014/main" id="{724F3D42-F61F-CEEF-EF87-CF074ECEE943}"/>
              </a:ext>
            </a:extLst>
          </p:cNvPr>
          <p:cNvSpPr/>
          <p:nvPr/>
        </p:nvSpPr>
        <p:spPr>
          <a:xfrm>
            <a:off x="395536" y="542596"/>
            <a:ext cx="8352928" cy="126936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2nd phase </a:t>
            </a:r>
            <a:r>
              <a:rPr lang="fr-FR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study</a:t>
            </a:r>
            <a:r>
              <a:rPr lang="fr-FR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To evaluate PRECOM for both awakening prediction and neurological prognosis at 3 and 6 months in post-anoxic coma patients</a:t>
            </a:r>
            <a:r>
              <a:rPr lang="fr-FR" sz="2000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9" name="Rectangle à coins arrondis 4">
            <a:extLst>
              <a:ext uri="{FF2B5EF4-FFF2-40B4-BE49-F238E27FC236}">
                <a16:creationId xmlns:a16="http://schemas.microsoft.com/office/drawing/2014/main" id="{C4FE8508-2815-4627-9ED6-D040D83E4326}"/>
              </a:ext>
            </a:extLst>
          </p:cNvPr>
          <p:cNvSpPr/>
          <p:nvPr/>
        </p:nvSpPr>
        <p:spPr>
          <a:xfrm>
            <a:off x="316052" y="5517232"/>
            <a:ext cx="8419289" cy="11099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Expected results  </a:t>
            </a:r>
          </a:p>
          <a:p>
            <a:pPr lvl="1"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Have a new prognostic tool, easy to perform and available in resuscitation units</a:t>
            </a:r>
            <a:r>
              <a:rPr lang="fr-F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992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2.6|9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4.4|11.8|1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1.4|2|23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6|8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1574</TotalTime>
  <Words>295</Words>
  <Application>Microsoft Office PowerPoint</Application>
  <PresentationFormat>Affichage à l'écran (4:3)</PresentationFormat>
  <Paragraphs>61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Clarté</vt:lpstr>
      <vt:lpstr>Evaluation of PRECOM : a new predictive algorithm for awakening in comatose ICU patients </vt:lpstr>
      <vt:lpstr>Présentation PowerPoint</vt:lpstr>
      <vt:lpstr>Issues</vt:lpstr>
      <vt:lpstr>Objectif: to develop a new tool : PRECOM  toward a decision making algorithm</vt:lpstr>
      <vt:lpstr>Présentation PowerPoint</vt:lpstr>
    </vt:vector>
  </TitlesOfParts>
  <Company>AP-HP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REUNION NEUROPRONOSTICATION EN REANIMATION</dc:title>
  <dc:creator>KUBIS Nathalie</dc:creator>
  <cp:lastModifiedBy>sahar.chakroun</cp:lastModifiedBy>
  <cp:revision>128</cp:revision>
  <dcterms:created xsi:type="dcterms:W3CDTF">2019-03-01T17:30:28Z</dcterms:created>
  <dcterms:modified xsi:type="dcterms:W3CDTF">2022-10-27T22:47:23Z</dcterms:modified>
</cp:coreProperties>
</file>