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61" r:id="rId5"/>
    <p:sldId id="265"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4" autoAdjust="0"/>
    <p:restoredTop sz="94660"/>
  </p:normalViewPr>
  <p:slideViewPr>
    <p:cSldViewPr snapToGrid="0">
      <p:cViewPr varScale="1">
        <p:scale>
          <a:sx n="78" d="100"/>
          <a:sy n="78" d="100"/>
        </p:scale>
        <p:origin x="8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2F47C5-C3A0-EE51-D379-3C60614974E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C3F0AF17-CCF7-26DE-A7E8-5F069EFBE8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F98C7993-256C-C3FB-AC09-B4D02BC0EB4E}"/>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5" name="Segnaposto piè di pagina 4">
            <a:extLst>
              <a:ext uri="{FF2B5EF4-FFF2-40B4-BE49-F238E27FC236}">
                <a16:creationId xmlns:a16="http://schemas.microsoft.com/office/drawing/2014/main" id="{8971ABCD-6849-8EE0-2FAE-2C48C4E4C80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ACA5F16-E60E-05E3-A12F-79F1EA34A790}"/>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140201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138606-4E40-27C8-D922-5A66383A7E5D}"/>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7E5282E-2C6C-1C02-2615-706FADE80ED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EAEF8ACE-5421-078D-53F0-09637B31A097}"/>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5" name="Segnaposto piè di pagina 4">
            <a:extLst>
              <a:ext uri="{FF2B5EF4-FFF2-40B4-BE49-F238E27FC236}">
                <a16:creationId xmlns:a16="http://schemas.microsoft.com/office/drawing/2014/main" id="{B8B19AB9-1D65-C171-D462-F70F53852F3E}"/>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8A9CFDD-886A-3045-E7FC-43891FC4C6F1}"/>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261340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3499FA9-41BB-8B18-3EDA-9FBE6C6640C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26F5B0F-84CF-8C1E-7602-CD0299160BB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7FFE8CA-99FF-A11D-0942-D41FCE2A5698}"/>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5" name="Segnaposto piè di pagina 4">
            <a:extLst>
              <a:ext uri="{FF2B5EF4-FFF2-40B4-BE49-F238E27FC236}">
                <a16:creationId xmlns:a16="http://schemas.microsoft.com/office/drawing/2014/main" id="{A691C91D-78A9-DCA7-5313-F18B4E2F584B}"/>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F509CC6-621D-E4D7-111A-5157D458980A}"/>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3260606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13DD3-4C0C-9B66-6C3B-4882A94CB07B}"/>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CF088D6-6B58-69A2-FC1F-3C900CBAAD9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9C375213-2580-8E1F-649E-680E6AD96DF9}"/>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5" name="Segnaposto piè di pagina 4">
            <a:extLst>
              <a:ext uri="{FF2B5EF4-FFF2-40B4-BE49-F238E27FC236}">
                <a16:creationId xmlns:a16="http://schemas.microsoft.com/office/drawing/2014/main" id="{1D838FFD-54BA-6B2D-993B-440301E730E6}"/>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C984FFDB-FC76-0C95-0B7B-F4EF05A91386}"/>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1571937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F59ABC-5125-CABD-0A95-E519644D07B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729E9FDF-C524-0193-5300-A3DCF823D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CBAFA97-12B7-F10B-6B0F-CE6F850141C3}"/>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5" name="Segnaposto piè di pagina 4">
            <a:extLst>
              <a:ext uri="{FF2B5EF4-FFF2-40B4-BE49-F238E27FC236}">
                <a16:creationId xmlns:a16="http://schemas.microsoft.com/office/drawing/2014/main" id="{B1495C32-3CE5-A990-1BE0-2C9A99F37523}"/>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45E00C40-8CB1-B770-FF36-0B3159C7D960}"/>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117929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EACE91-C5F4-A91F-9580-E9EBACE14669}"/>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12CBCDAA-F6F1-AE19-C5BE-DEDF4D7A031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47643B2-83F4-6854-39C5-172F7F417C6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EE57F4E1-62BB-C3DE-4E1D-ABE725C2488A}"/>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6" name="Segnaposto piè di pagina 5">
            <a:extLst>
              <a:ext uri="{FF2B5EF4-FFF2-40B4-BE49-F238E27FC236}">
                <a16:creationId xmlns:a16="http://schemas.microsoft.com/office/drawing/2014/main" id="{9C1EF0A1-EE94-88BF-6741-E624C4E2E0AF}"/>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A85E637A-D105-46E5-6477-A409745CC3E6}"/>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190775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428C2-206A-EA70-3146-18B3C67D9A4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C1F25AAB-8859-CFD7-D4DB-E69F36967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CC4E69C-6578-6420-616A-F4072547B75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809D372A-87F8-264F-B04E-2B4450E44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888183A-570D-1C1E-5DF8-78E703B3E08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E33D5E47-1B59-3731-BE42-A27C7910EF59}"/>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8" name="Segnaposto piè di pagina 7">
            <a:extLst>
              <a:ext uri="{FF2B5EF4-FFF2-40B4-BE49-F238E27FC236}">
                <a16:creationId xmlns:a16="http://schemas.microsoft.com/office/drawing/2014/main" id="{6B4D1A4B-E9DE-05DA-E07D-34F7B2019B66}"/>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D28F4A3F-8FCC-797C-E841-EAFAACAFF535}"/>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16832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F4CDC1-8183-DDD0-1C4A-9E0CF40F3710}"/>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0FD3F108-E3F7-FDC1-DCD4-12321A78CF9F}"/>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4" name="Segnaposto piè di pagina 3">
            <a:extLst>
              <a:ext uri="{FF2B5EF4-FFF2-40B4-BE49-F238E27FC236}">
                <a16:creationId xmlns:a16="http://schemas.microsoft.com/office/drawing/2014/main" id="{CDDF5E3F-3CB5-32CC-F349-D115CA05E10E}"/>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640236AB-2DDA-443D-1A52-C7179B08B8C4}"/>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2097039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A7BDA37-5F29-A4FF-AEEE-AE4AA3D628FC}"/>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3" name="Segnaposto piè di pagina 2">
            <a:extLst>
              <a:ext uri="{FF2B5EF4-FFF2-40B4-BE49-F238E27FC236}">
                <a16:creationId xmlns:a16="http://schemas.microsoft.com/office/drawing/2014/main" id="{46D37A90-73E8-7DD9-811D-BB809C7E42AF}"/>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65679E50-4017-207B-44B5-390A130B0D5B}"/>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318092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C16484-2867-733D-1389-45CA2A8B910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7B504897-494A-915E-873C-8F6E541DDC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7E5B0AE2-C5A5-3B9A-22C5-90BCAE96A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AC62B3E-CF28-75C1-49CA-2FAB3252EA9A}"/>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6" name="Segnaposto piè di pagina 5">
            <a:extLst>
              <a:ext uri="{FF2B5EF4-FFF2-40B4-BE49-F238E27FC236}">
                <a16:creationId xmlns:a16="http://schemas.microsoft.com/office/drawing/2014/main" id="{C263F110-701D-6AD3-6552-7692A74CA85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247469BC-39D9-2802-453F-B1774B9192E0}"/>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81532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CE37DF-642B-37D0-9ED7-FCFA94A37F8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FBAB0A47-0535-9A4A-EAD1-AFCE5C9C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DC9FE2E-020B-35FA-115E-03160BF9B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7CE05D7-EF14-58D2-45FB-E107250D663E}"/>
              </a:ext>
            </a:extLst>
          </p:cNvPr>
          <p:cNvSpPr>
            <a:spLocks noGrp="1"/>
          </p:cNvSpPr>
          <p:nvPr>
            <p:ph type="dt" sz="half" idx="10"/>
          </p:nvPr>
        </p:nvSpPr>
        <p:spPr/>
        <p:txBody>
          <a:bodyPr/>
          <a:lstStyle/>
          <a:p>
            <a:fld id="{25DF197D-30D4-41F8-84CD-388FB1C04737}" type="datetimeFigureOut">
              <a:rPr lang="en-GB" smtClean="0"/>
              <a:t>27/10/2022</a:t>
            </a:fld>
            <a:endParaRPr lang="en-GB"/>
          </a:p>
        </p:txBody>
      </p:sp>
      <p:sp>
        <p:nvSpPr>
          <p:cNvPr id="6" name="Segnaposto piè di pagina 5">
            <a:extLst>
              <a:ext uri="{FF2B5EF4-FFF2-40B4-BE49-F238E27FC236}">
                <a16:creationId xmlns:a16="http://schemas.microsoft.com/office/drawing/2014/main" id="{66F38520-3762-372C-A8CF-DAC32B0A6F2E}"/>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FF72C502-E8B7-A3FC-865B-23808B2C1B51}"/>
              </a:ext>
            </a:extLst>
          </p:cNvPr>
          <p:cNvSpPr>
            <a:spLocks noGrp="1"/>
          </p:cNvSpPr>
          <p:nvPr>
            <p:ph type="sldNum" sz="quarter" idx="12"/>
          </p:nvPr>
        </p:nvSpPr>
        <p:spPr/>
        <p:txBody>
          <a:bodyPr/>
          <a:lstStyle/>
          <a:p>
            <a:fld id="{65179E6E-383B-4666-8DDB-A0BD1208E6AC}" type="slidenum">
              <a:rPr lang="en-GB" smtClean="0"/>
              <a:t>‹N›</a:t>
            </a:fld>
            <a:endParaRPr lang="en-GB"/>
          </a:p>
        </p:txBody>
      </p:sp>
    </p:spTree>
    <p:extLst>
      <p:ext uri="{BB962C8B-B14F-4D97-AF65-F5344CB8AC3E}">
        <p14:creationId xmlns:p14="http://schemas.microsoft.com/office/powerpoint/2010/main" val="408336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C43357C-7947-E5DD-99EA-576A8AB25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086ECD21-3A9A-D71B-98E8-6A278F9EB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60DC93E-0F36-DEB4-F993-5E7376C328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F197D-30D4-41F8-84CD-388FB1C04737}" type="datetimeFigureOut">
              <a:rPr lang="en-GB" smtClean="0"/>
              <a:t>27/10/2022</a:t>
            </a:fld>
            <a:endParaRPr lang="en-GB"/>
          </a:p>
        </p:txBody>
      </p:sp>
      <p:sp>
        <p:nvSpPr>
          <p:cNvPr id="5" name="Segnaposto piè di pagina 4">
            <a:extLst>
              <a:ext uri="{FF2B5EF4-FFF2-40B4-BE49-F238E27FC236}">
                <a16:creationId xmlns:a16="http://schemas.microsoft.com/office/drawing/2014/main" id="{19095015-748C-EB86-6D74-962192F3C8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a:extLst>
              <a:ext uri="{FF2B5EF4-FFF2-40B4-BE49-F238E27FC236}">
                <a16:creationId xmlns:a16="http://schemas.microsoft.com/office/drawing/2014/main" id="{7B1696D1-4630-7641-D59E-FC2C18C29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79E6E-383B-4666-8DDB-A0BD1208E6AC}" type="slidenum">
              <a:rPr lang="en-GB" smtClean="0"/>
              <a:t>‹N›</a:t>
            </a:fld>
            <a:endParaRPr lang="en-GB"/>
          </a:p>
        </p:txBody>
      </p:sp>
    </p:spTree>
    <p:extLst>
      <p:ext uri="{BB962C8B-B14F-4D97-AF65-F5344CB8AC3E}">
        <p14:creationId xmlns:p14="http://schemas.microsoft.com/office/powerpoint/2010/main" val="2748952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eg"/><Relationship Id="rId10" Type="http://schemas.openxmlformats.org/officeDocument/2006/relationships/image" Target="../media/image3.png"/><Relationship Id="rId4" Type="http://schemas.openxmlformats.org/officeDocument/2006/relationships/image" Target="../media/image6.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jpe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alessiacacciotti1997@gmail.com" TargetMode="External"/><Relationship Id="rId7" Type="http://schemas.openxmlformats.org/officeDocument/2006/relationships/image" Target="../media/image22.jpg"/><Relationship Id="rId2" Type="http://schemas.openxmlformats.org/officeDocument/2006/relationships/hyperlink" Target="mailto:fabrizio.vecchio@uniecampus.it" TargetMode="Externa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4">
            <a:extLst>
              <a:ext uri="{FF2B5EF4-FFF2-40B4-BE49-F238E27FC236}">
                <a16:creationId xmlns:a16="http://schemas.microsoft.com/office/drawing/2014/main" id="{CFE58EAD-DF09-8A8A-775B-2AC5CCAC9411}"/>
              </a:ext>
            </a:extLst>
          </p:cNvPr>
          <p:cNvPicPr>
            <a:picLocks noChangeAspect="1"/>
          </p:cNvPicPr>
          <p:nvPr/>
        </p:nvPicPr>
        <p:blipFill>
          <a:blip r:embed="rId2"/>
          <a:stretch>
            <a:fillRect/>
          </a:stretch>
        </p:blipFill>
        <p:spPr>
          <a:xfrm>
            <a:off x="8742642" y="68310"/>
            <a:ext cx="3449358" cy="2322568"/>
          </a:xfrm>
          <a:prstGeom prst="rect">
            <a:avLst/>
          </a:prstGeom>
        </p:spPr>
      </p:pic>
      <p:pic>
        <p:nvPicPr>
          <p:cNvPr id="4" name="Immagine 1">
            <a:extLst>
              <a:ext uri="{FF2B5EF4-FFF2-40B4-BE49-F238E27FC236}">
                <a16:creationId xmlns:a16="http://schemas.microsoft.com/office/drawing/2014/main" id="{A4BDDA5F-AE03-6EB1-7C96-609D65AAD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65" y="177068"/>
            <a:ext cx="4029154" cy="107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61D0C31B-30BF-2089-F68A-74CFEFF93607}"/>
              </a:ext>
            </a:extLst>
          </p:cNvPr>
          <p:cNvSpPr txBox="1">
            <a:spLocks/>
          </p:cNvSpPr>
          <p:nvPr/>
        </p:nvSpPr>
        <p:spPr>
          <a:xfrm>
            <a:off x="390525" y="2160947"/>
            <a:ext cx="11449050" cy="2364053"/>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solidFill>
                  <a:srgbClr val="1F497D"/>
                </a:solidFill>
                <a:latin typeface="Arial" panose="020B0604020202020204" pitchFamily="34" charset="0"/>
                <a:cs typeface="Arial" panose="020B0604020202020204" pitchFamily="34" charset="0"/>
              </a:rPr>
              <a:t>“EEG functional connectivity and complexity for the evaluation of physiological and pathological brain states”</a:t>
            </a:r>
            <a:endParaRPr lang="it-IT" dirty="0">
              <a:solidFill>
                <a:srgbClr val="1F497D"/>
              </a:solidFill>
              <a:latin typeface="Arial" panose="020B0604020202020204" pitchFamily="34" charset="0"/>
              <a:cs typeface="Arial" panose="020B0604020202020204" pitchFamily="34" charset="0"/>
            </a:endParaRPr>
          </a:p>
        </p:txBody>
      </p:sp>
      <p:pic>
        <p:nvPicPr>
          <p:cNvPr id="1026" name="Picture 2" descr="Università Telematica eCampus">
            <a:extLst>
              <a:ext uri="{FF2B5EF4-FFF2-40B4-BE49-F238E27FC236}">
                <a16:creationId xmlns:a16="http://schemas.microsoft.com/office/drawing/2014/main" id="{C86B8C5A-A7F0-0AE3-A2A2-E1AE5E28D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780" y="58057"/>
            <a:ext cx="3486150" cy="1314450"/>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C175F2BE-E55A-FC94-3F8A-16FE365379A5}"/>
              </a:ext>
            </a:extLst>
          </p:cNvPr>
          <p:cNvSpPr txBox="1"/>
          <p:nvPr/>
        </p:nvSpPr>
        <p:spPr>
          <a:xfrm>
            <a:off x="1524000" y="4838521"/>
            <a:ext cx="9144000" cy="156966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1" i="1" u="none" strike="noStrike" kern="0" cap="none" spc="0" normalizeH="0" baseline="0" noProof="0" dirty="0">
                <a:ln>
                  <a:noFill/>
                </a:ln>
                <a:solidFill>
                  <a:srgbClr val="1F497D">
                    <a:lumMod val="75000"/>
                  </a:srgbClr>
                </a:solidFill>
                <a:effectLst/>
                <a:uLnTx/>
                <a:uFillTx/>
              </a:rPr>
              <a:t>PhD Student: </a:t>
            </a:r>
            <a:r>
              <a:rPr kumimoji="0" lang="en-GB" sz="2400" b="1" i="1" u="none" strike="noStrike" kern="0" cap="none" spc="0" normalizeH="0" baseline="0" noProof="0" dirty="0" err="1">
                <a:ln>
                  <a:noFill/>
                </a:ln>
                <a:solidFill>
                  <a:srgbClr val="1F497D">
                    <a:lumMod val="75000"/>
                  </a:srgbClr>
                </a:solidFill>
                <a:effectLst/>
                <a:uLnTx/>
                <a:uFillTx/>
              </a:rPr>
              <a:t>Alessia</a:t>
            </a:r>
            <a:r>
              <a:rPr kumimoji="0" lang="en-GB" sz="2400" b="1" i="1" u="none" strike="noStrike" kern="0" cap="none" spc="0" normalizeH="0" baseline="0" noProof="0" dirty="0">
                <a:ln>
                  <a:noFill/>
                </a:ln>
                <a:solidFill>
                  <a:srgbClr val="1F497D">
                    <a:lumMod val="75000"/>
                  </a:srgbClr>
                </a:solidFill>
                <a:effectLst/>
                <a:uLnTx/>
                <a:uFillTx/>
              </a:rPr>
              <a:t> </a:t>
            </a:r>
            <a:r>
              <a:rPr kumimoji="0" lang="en-GB" sz="2400" b="1" i="1" u="none" strike="noStrike" kern="0" cap="none" spc="0" normalizeH="0" baseline="0" noProof="0" dirty="0" err="1">
                <a:ln>
                  <a:noFill/>
                </a:ln>
                <a:solidFill>
                  <a:srgbClr val="1F497D">
                    <a:lumMod val="75000"/>
                  </a:srgbClr>
                </a:solidFill>
                <a:effectLst/>
                <a:uLnTx/>
                <a:uFillTx/>
              </a:rPr>
              <a:t>Cacciotti</a:t>
            </a:r>
            <a:endParaRPr kumimoji="0" lang="en-GB" sz="2400" b="1" i="1" u="none" strike="noStrike" kern="0" cap="none" spc="0" normalizeH="0" baseline="0" noProof="0" dirty="0">
              <a:ln>
                <a:noFill/>
              </a:ln>
              <a:solidFill>
                <a:srgbClr val="1F497D">
                  <a:lumMod val="75000"/>
                </a:srgbClr>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1" i="1" u="none" strike="noStrike" kern="0" cap="none" spc="0" normalizeH="0" baseline="0" noProof="0" dirty="0">
              <a:ln>
                <a:noFill/>
              </a:ln>
              <a:solidFill>
                <a:srgbClr val="1F497D">
                  <a:lumMod val="75000"/>
                </a:srgbClr>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1" u="none" strike="noStrike" kern="0" cap="none" spc="0" normalizeH="0" baseline="0" noProof="0" dirty="0">
                <a:ln>
                  <a:noFill/>
                </a:ln>
                <a:solidFill>
                  <a:srgbClr val="1F497D">
                    <a:lumMod val="75000"/>
                  </a:srgbClr>
                </a:solidFill>
                <a:effectLst/>
                <a:uLnTx/>
                <a:uFillTx/>
              </a:rPr>
              <a:t>Brain Connectivity Laboratory, Department of Neuroscience and Neurorehabilitation, IRCCS San Raffaele Roma, Rome, Italy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1" u="none" strike="noStrike" kern="0" cap="none" spc="0" normalizeH="0" baseline="0" noProof="0" dirty="0">
                <a:ln>
                  <a:noFill/>
                </a:ln>
                <a:solidFill>
                  <a:srgbClr val="1F497D">
                    <a:lumMod val="75000"/>
                  </a:srgbClr>
                </a:solidFill>
                <a:effectLst/>
                <a:uLnTx/>
                <a:uFillTx/>
              </a:rPr>
              <a:t>Department of Theoretical and Applied Sciences, </a:t>
            </a:r>
            <a:r>
              <a:rPr kumimoji="0" lang="en-GB" sz="1800" b="1" i="1" u="none" strike="noStrike" kern="0" cap="none" spc="0" normalizeH="0" baseline="0" noProof="0" dirty="0" err="1">
                <a:ln>
                  <a:noFill/>
                </a:ln>
                <a:solidFill>
                  <a:srgbClr val="1F497D">
                    <a:lumMod val="75000"/>
                  </a:srgbClr>
                </a:solidFill>
                <a:effectLst/>
                <a:uLnTx/>
                <a:uFillTx/>
              </a:rPr>
              <a:t>eCampus</a:t>
            </a:r>
            <a:r>
              <a:rPr kumimoji="0" lang="en-GB" sz="1800" b="1" i="1" u="none" strike="noStrike" kern="0" cap="none" spc="0" normalizeH="0" baseline="0" noProof="0" dirty="0">
                <a:ln>
                  <a:noFill/>
                </a:ln>
                <a:solidFill>
                  <a:srgbClr val="1F497D">
                    <a:lumMod val="75000"/>
                  </a:srgbClr>
                </a:solidFill>
                <a:effectLst/>
                <a:uLnTx/>
                <a:uFillTx/>
              </a:rPr>
              <a:t> University, </a:t>
            </a:r>
            <a:r>
              <a:rPr kumimoji="0" lang="en-GB" sz="1800" b="1" i="1" u="none" strike="noStrike" kern="0" cap="none" spc="0" normalizeH="0" baseline="0" noProof="0" dirty="0" err="1">
                <a:ln>
                  <a:noFill/>
                </a:ln>
                <a:solidFill>
                  <a:srgbClr val="1F497D">
                    <a:lumMod val="75000"/>
                  </a:srgbClr>
                </a:solidFill>
                <a:effectLst/>
                <a:uLnTx/>
                <a:uFillTx/>
              </a:rPr>
              <a:t>Novedrate</a:t>
            </a:r>
            <a:r>
              <a:rPr kumimoji="0" lang="en-GB" sz="1800" b="1" i="1" u="none" strike="noStrike" kern="0" cap="none" spc="0" normalizeH="0" baseline="0" noProof="0" dirty="0">
                <a:ln>
                  <a:noFill/>
                </a:ln>
                <a:solidFill>
                  <a:srgbClr val="1F497D">
                    <a:lumMod val="75000"/>
                  </a:srgbClr>
                </a:solidFill>
                <a:effectLst/>
                <a:uLnTx/>
                <a:uFillTx/>
              </a:rPr>
              <a:t>, Como, Italy</a:t>
            </a:r>
          </a:p>
        </p:txBody>
      </p:sp>
    </p:spTree>
    <p:extLst>
      <p:ext uri="{BB962C8B-B14F-4D97-AF65-F5344CB8AC3E}">
        <p14:creationId xmlns:p14="http://schemas.microsoft.com/office/powerpoint/2010/main" val="12300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D3E1F119-D68E-6B72-CA59-F61C4D8E8E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968" y="2811789"/>
            <a:ext cx="4743450" cy="3422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 name="Rettangolo 10">
            <a:extLst>
              <a:ext uri="{FF2B5EF4-FFF2-40B4-BE49-F238E27FC236}">
                <a16:creationId xmlns:a16="http://schemas.microsoft.com/office/drawing/2014/main" id="{77A2CE75-A863-01FB-A193-321037D533FB}"/>
              </a:ext>
            </a:extLst>
          </p:cNvPr>
          <p:cNvSpPr>
            <a:spLocks noChangeArrowheads="1"/>
          </p:cNvSpPr>
          <p:nvPr/>
        </p:nvSpPr>
        <p:spPr bwMode="auto">
          <a:xfrm>
            <a:off x="0" y="686399"/>
            <a:ext cx="74638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4000" dirty="0">
                <a:solidFill>
                  <a:srgbClr val="1F497D"/>
                </a:solidFill>
                <a:latin typeface="Arial" panose="020B0604020202020204" pitchFamily="34" charset="0"/>
                <a:ea typeface="+mj-ea"/>
                <a:cs typeface="Arial" panose="020B0604020202020204" pitchFamily="34" charset="0"/>
              </a:rPr>
              <a:t>BCLAB</a:t>
            </a:r>
            <a:br>
              <a:rPr lang="en-US" altLang="en-US" sz="4000" dirty="0">
                <a:solidFill>
                  <a:srgbClr val="1F497D"/>
                </a:solidFill>
                <a:latin typeface="Arial" panose="020B0604020202020204" pitchFamily="34" charset="0"/>
                <a:ea typeface="+mj-ea"/>
                <a:cs typeface="Arial" panose="020B0604020202020204" pitchFamily="34" charset="0"/>
              </a:rPr>
            </a:br>
            <a:r>
              <a:rPr lang="en-US" altLang="en-US" sz="4000" dirty="0">
                <a:solidFill>
                  <a:srgbClr val="1F497D"/>
                </a:solidFill>
                <a:latin typeface="Arial" panose="020B0604020202020204" pitchFamily="34" charset="0"/>
                <a:ea typeface="+mj-ea"/>
                <a:cs typeface="Arial" panose="020B0604020202020204" pitchFamily="34" charset="0"/>
              </a:rPr>
              <a:t>Brain Connectivity LABoratory</a:t>
            </a:r>
          </a:p>
          <a:p>
            <a:pPr algn="ctr">
              <a:spcBef>
                <a:spcPct val="0"/>
              </a:spcBef>
              <a:buFontTx/>
              <a:buNone/>
            </a:pPr>
            <a:r>
              <a:rPr lang="en-US" altLang="en-US" sz="4000" dirty="0">
                <a:solidFill>
                  <a:srgbClr val="1F497D"/>
                </a:solidFill>
                <a:latin typeface="Arial" panose="020B0604020202020204" pitchFamily="34" charset="0"/>
                <a:ea typeface="+mj-ea"/>
                <a:cs typeface="Arial" panose="020B0604020202020204" pitchFamily="34" charset="0"/>
              </a:rPr>
              <a:t>for cognitive neurosciences</a:t>
            </a:r>
          </a:p>
        </p:txBody>
      </p:sp>
      <p:pic>
        <p:nvPicPr>
          <p:cNvPr id="6" name="Immagine 5" descr="Immagine che contiene persona, uomo, parete, interni&#10;&#10;Descrizione generata automaticamente">
            <a:extLst>
              <a:ext uri="{FF2B5EF4-FFF2-40B4-BE49-F238E27FC236}">
                <a16:creationId xmlns:a16="http://schemas.microsoft.com/office/drawing/2014/main" id="{BC7CA140-C2AD-B97A-6505-0AC51F5323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50720" y="306835"/>
            <a:ext cx="1609725" cy="1609725"/>
          </a:xfrm>
          <a:prstGeom prst="rect">
            <a:avLst/>
          </a:prstGeom>
          <a:ln>
            <a:solidFill>
              <a:srgbClr val="0070C0"/>
            </a:solidFill>
          </a:ln>
        </p:spPr>
      </p:pic>
      <p:pic>
        <p:nvPicPr>
          <p:cNvPr id="7" name="Immagine 6" descr="Immagine che contiene persona, uomo, abbigliamento, tuta&#10;&#10;Descrizione generata automaticamente">
            <a:extLst>
              <a:ext uri="{FF2B5EF4-FFF2-40B4-BE49-F238E27FC236}">
                <a16:creationId xmlns:a16="http://schemas.microsoft.com/office/drawing/2014/main" id="{6005B105-843F-F3D3-FD54-B58CF1030E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9517" y="2503826"/>
            <a:ext cx="1609726" cy="1609726"/>
          </a:xfrm>
          <a:prstGeom prst="rect">
            <a:avLst/>
          </a:prstGeom>
          <a:ln>
            <a:solidFill>
              <a:srgbClr val="0070C0"/>
            </a:solidFill>
          </a:ln>
        </p:spPr>
      </p:pic>
      <p:pic>
        <p:nvPicPr>
          <p:cNvPr id="8" name="Immagine 7" descr="Immagine che contiene abbigliamento, parete, persona, donna&#10;&#10;Descrizione generata automaticamente">
            <a:extLst>
              <a:ext uri="{FF2B5EF4-FFF2-40B4-BE49-F238E27FC236}">
                <a16:creationId xmlns:a16="http://schemas.microsoft.com/office/drawing/2014/main" id="{06F76699-F151-5C75-F019-30F3A5DFEB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4908" y="4630577"/>
            <a:ext cx="1609726" cy="1609726"/>
          </a:xfrm>
          <a:prstGeom prst="rect">
            <a:avLst/>
          </a:prstGeom>
          <a:ln>
            <a:solidFill>
              <a:srgbClr val="0070C0"/>
            </a:solidFill>
          </a:ln>
        </p:spPr>
      </p:pic>
      <p:pic>
        <p:nvPicPr>
          <p:cNvPr id="9" name="Immagine 8" descr="Immagine che contiene persona, albero, uomo, esterni&#10;&#10;Descrizione generata automaticamente">
            <a:extLst>
              <a:ext uri="{FF2B5EF4-FFF2-40B4-BE49-F238E27FC236}">
                <a16:creationId xmlns:a16="http://schemas.microsoft.com/office/drawing/2014/main" id="{C3D695F7-07C0-C6E5-51FE-43C4D6706B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5463" y="4630576"/>
            <a:ext cx="1609727" cy="1609727"/>
          </a:xfrm>
          <a:prstGeom prst="rect">
            <a:avLst/>
          </a:prstGeom>
          <a:ln>
            <a:solidFill>
              <a:srgbClr val="0070C0"/>
            </a:solidFill>
          </a:ln>
        </p:spPr>
      </p:pic>
      <p:sp>
        <p:nvSpPr>
          <p:cNvPr id="10" name="CasellaDiTesto 9">
            <a:extLst>
              <a:ext uri="{FF2B5EF4-FFF2-40B4-BE49-F238E27FC236}">
                <a16:creationId xmlns:a16="http://schemas.microsoft.com/office/drawing/2014/main" id="{73D16111-63D7-967C-9F47-6C68E5C60958}"/>
              </a:ext>
            </a:extLst>
          </p:cNvPr>
          <p:cNvSpPr txBox="1"/>
          <p:nvPr/>
        </p:nvSpPr>
        <p:spPr>
          <a:xfrm>
            <a:off x="9539561" y="1990037"/>
            <a:ext cx="2368084" cy="307777"/>
          </a:xfrm>
          <a:prstGeom prst="rect">
            <a:avLst/>
          </a:prstGeom>
          <a:noFill/>
        </p:spPr>
        <p:txBody>
          <a:bodyPr wrap="none" rtlCol="0">
            <a:spAutoFit/>
          </a:bodyPr>
          <a:lstStyle/>
          <a:p>
            <a:r>
              <a:rPr lang="it-IT" sz="1400" dirty="0"/>
              <a:t>Prof. Paolo Maria Rossini, </a:t>
            </a:r>
            <a:r>
              <a:rPr lang="it-IT" sz="1400" dirty="0" err="1"/>
              <a:t>PhD</a:t>
            </a:r>
            <a:endParaRPr lang="it-IT" sz="1400" dirty="0"/>
          </a:p>
        </p:txBody>
      </p:sp>
      <p:sp>
        <p:nvSpPr>
          <p:cNvPr id="11" name="CasellaDiTesto 10">
            <a:extLst>
              <a:ext uri="{FF2B5EF4-FFF2-40B4-BE49-F238E27FC236}">
                <a16:creationId xmlns:a16="http://schemas.microsoft.com/office/drawing/2014/main" id="{ED4DD0EA-FC66-7575-F87A-E1EAF8F1A76F}"/>
              </a:ext>
            </a:extLst>
          </p:cNvPr>
          <p:cNvSpPr txBox="1"/>
          <p:nvPr/>
        </p:nvSpPr>
        <p:spPr>
          <a:xfrm>
            <a:off x="7197385" y="4167699"/>
            <a:ext cx="2461187" cy="307777"/>
          </a:xfrm>
          <a:prstGeom prst="rect">
            <a:avLst/>
          </a:prstGeom>
          <a:noFill/>
        </p:spPr>
        <p:txBody>
          <a:bodyPr wrap="none" rtlCol="0">
            <a:spAutoFit/>
          </a:bodyPr>
          <a:lstStyle/>
          <a:p>
            <a:r>
              <a:rPr lang="it-IT" sz="1400" dirty="0"/>
              <a:t>Prof. Fabrizio Vecchio, </a:t>
            </a:r>
            <a:r>
              <a:rPr lang="it-IT" sz="1400" dirty="0" err="1"/>
              <a:t>PhD</a:t>
            </a:r>
            <a:r>
              <a:rPr lang="it-IT" sz="1400" dirty="0"/>
              <a:t>, Eng</a:t>
            </a:r>
          </a:p>
        </p:txBody>
      </p:sp>
      <p:sp>
        <p:nvSpPr>
          <p:cNvPr id="12" name="CasellaDiTesto 11">
            <a:extLst>
              <a:ext uri="{FF2B5EF4-FFF2-40B4-BE49-F238E27FC236}">
                <a16:creationId xmlns:a16="http://schemas.microsoft.com/office/drawing/2014/main" id="{B9F17BA1-F18A-FFB4-5AE4-441840D69DF0}"/>
              </a:ext>
            </a:extLst>
          </p:cNvPr>
          <p:cNvSpPr txBox="1"/>
          <p:nvPr/>
        </p:nvSpPr>
        <p:spPr>
          <a:xfrm>
            <a:off x="9660175" y="4173212"/>
            <a:ext cx="2511008" cy="307777"/>
          </a:xfrm>
          <a:prstGeom prst="rect">
            <a:avLst/>
          </a:prstGeom>
          <a:noFill/>
        </p:spPr>
        <p:txBody>
          <a:bodyPr wrap="none" rtlCol="0">
            <a:spAutoFit/>
          </a:bodyPr>
          <a:lstStyle/>
          <a:p>
            <a:r>
              <a:rPr lang="it-IT" sz="1400" dirty="0"/>
              <a:t>Dr. Francesca Miraglia, </a:t>
            </a:r>
            <a:r>
              <a:rPr lang="it-IT" sz="1400" dirty="0" err="1"/>
              <a:t>PhD</a:t>
            </a:r>
            <a:r>
              <a:rPr lang="it-IT" sz="1400" dirty="0"/>
              <a:t>, Eng</a:t>
            </a:r>
          </a:p>
        </p:txBody>
      </p:sp>
      <p:sp>
        <p:nvSpPr>
          <p:cNvPr id="13" name="CasellaDiTesto 12">
            <a:extLst>
              <a:ext uri="{FF2B5EF4-FFF2-40B4-BE49-F238E27FC236}">
                <a16:creationId xmlns:a16="http://schemas.microsoft.com/office/drawing/2014/main" id="{42091A2F-C743-906B-E68C-63B1A4F23D8E}"/>
              </a:ext>
            </a:extLst>
          </p:cNvPr>
          <p:cNvSpPr txBox="1"/>
          <p:nvPr/>
        </p:nvSpPr>
        <p:spPr>
          <a:xfrm>
            <a:off x="5894908" y="6261613"/>
            <a:ext cx="1948547" cy="523220"/>
          </a:xfrm>
          <a:prstGeom prst="rect">
            <a:avLst/>
          </a:prstGeom>
          <a:noFill/>
        </p:spPr>
        <p:txBody>
          <a:bodyPr wrap="none" rtlCol="0">
            <a:spAutoFit/>
          </a:bodyPr>
          <a:lstStyle/>
          <a:p>
            <a:r>
              <a:rPr lang="it-IT" sz="1400" dirty="0"/>
              <a:t>Dr. Chiara </a:t>
            </a:r>
            <a:r>
              <a:rPr lang="it-IT" sz="1400" dirty="0" err="1"/>
              <a:t>Pappalettera</a:t>
            </a:r>
            <a:r>
              <a:rPr lang="it-IT" sz="1400" dirty="0"/>
              <a:t> </a:t>
            </a:r>
          </a:p>
          <a:p>
            <a:r>
              <a:rPr lang="it-IT" sz="1400" dirty="0"/>
              <a:t>PhD </a:t>
            </a:r>
            <a:r>
              <a:rPr lang="it-IT" sz="1400" dirty="0" err="1"/>
              <a:t>Student</a:t>
            </a:r>
            <a:endParaRPr lang="it-IT" sz="1400" dirty="0"/>
          </a:p>
        </p:txBody>
      </p:sp>
      <p:sp>
        <p:nvSpPr>
          <p:cNvPr id="14" name="CasellaDiTesto 13">
            <a:extLst>
              <a:ext uri="{FF2B5EF4-FFF2-40B4-BE49-F238E27FC236}">
                <a16:creationId xmlns:a16="http://schemas.microsoft.com/office/drawing/2014/main" id="{B419E028-1FD2-E0AB-E06B-C86852D39EDE}"/>
              </a:ext>
            </a:extLst>
          </p:cNvPr>
          <p:cNvSpPr txBox="1"/>
          <p:nvPr/>
        </p:nvSpPr>
        <p:spPr>
          <a:xfrm>
            <a:off x="8382551" y="6242088"/>
            <a:ext cx="1442639" cy="523220"/>
          </a:xfrm>
          <a:prstGeom prst="rect">
            <a:avLst/>
          </a:prstGeom>
          <a:noFill/>
        </p:spPr>
        <p:txBody>
          <a:bodyPr wrap="none" rtlCol="0">
            <a:spAutoFit/>
          </a:bodyPr>
          <a:lstStyle/>
          <a:p>
            <a:r>
              <a:rPr lang="it-IT" sz="1400" dirty="0"/>
              <a:t>Dr. Lorenzo Nucci</a:t>
            </a:r>
          </a:p>
          <a:p>
            <a:r>
              <a:rPr lang="it-IT" sz="1400" dirty="0"/>
              <a:t>PhD </a:t>
            </a:r>
            <a:r>
              <a:rPr lang="it-IT" sz="1400" dirty="0" err="1"/>
              <a:t>Student</a:t>
            </a:r>
            <a:endParaRPr lang="it-IT" sz="1400" dirty="0"/>
          </a:p>
        </p:txBody>
      </p:sp>
      <p:sp>
        <p:nvSpPr>
          <p:cNvPr id="15" name="CasellaDiTesto 14">
            <a:extLst>
              <a:ext uri="{FF2B5EF4-FFF2-40B4-BE49-F238E27FC236}">
                <a16:creationId xmlns:a16="http://schemas.microsoft.com/office/drawing/2014/main" id="{6B0D0271-3247-F783-2AA8-93B7B1833DD8}"/>
              </a:ext>
            </a:extLst>
          </p:cNvPr>
          <p:cNvSpPr txBox="1"/>
          <p:nvPr/>
        </p:nvSpPr>
        <p:spPr>
          <a:xfrm>
            <a:off x="10431040" y="6273370"/>
            <a:ext cx="1600310" cy="523220"/>
          </a:xfrm>
          <a:prstGeom prst="rect">
            <a:avLst/>
          </a:prstGeom>
          <a:noFill/>
        </p:spPr>
        <p:txBody>
          <a:bodyPr wrap="none" rtlCol="0">
            <a:spAutoFit/>
          </a:bodyPr>
          <a:lstStyle/>
          <a:p>
            <a:r>
              <a:rPr lang="it-IT" sz="1400" dirty="0"/>
              <a:t>Dr. Alessia Cacciotti</a:t>
            </a:r>
          </a:p>
          <a:p>
            <a:r>
              <a:rPr lang="it-IT" sz="1400" dirty="0" err="1"/>
              <a:t>PhD</a:t>
            </a:r>
            <a:r>
              <a:rPr lang="it-IT" sz="1400" dirty="0"/>
              <a:t> </a:t>
            </a:r>
            <a:r>
              <a:rPr lang="it-IT" sz="1400" dirty="0" err="1"/>
              <a:t>Student</a:t>
            </a:r>
            <a:endParaRPr lang="it-IT" sz="1400" dirty="0"/>
          </a:p>
        </p:txBody>
      </p:sp>
      <p:pic>
        <p:nvPicPr>
          <p:cNvPr id="16" name="Immagine 15" descr="Immagine che contiene persona, parete, interni, abbigliamento&#10;&#10;Descrizione generata automaticamente">
            <a:extLst>
              <a:ext uri="{FF2B5EF4-FFF2-40B4-BE49-F238E27FC236}">
                <a16:creationId xmlns:a16="http://schemas.microsoft.com/office/drawing/2014/main" id="{DA312641-7536-0CA1-D141-3C0950498BB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2862" r="12862"/>
          <a:stretch/>
        </p:blipFill>
        <p:spPr>
          <a:xfrm>
            <a:off x="10225608" y="4605466"/>
            <a:ext cx="1634838" cy="1634837"/>
          </a:xfrm>
          <a:prstGeom prst="rect">
            <a:avLst/>
          </a:prstGeom>
          <a:ln>
            <a:solidFill>
              <a:srgbClr val="0070C0"/>
            </a:solidFill>
          </a:ln>
        </p:spPr>
      </p:pic>
      <p:pic>
        <p:nvPicPr>
          <p:cNvPr id="17" name="Immagine 16" descr="Immagine che contiene persona, esterni, parrucchino, posando&#10;&#10;Descrizione generata automaticamente">
            <a:extLst>
              <a:ext uri="{FF2B5EF4-FFF2-40B4-BE49-F238E27FC236}">
                <a16:creationId xmlns:a16="http://schemas.microsoft.com/office/drawing/2014/main" id="{4793EF0E-74C8-5D5C-1791-4E96EF5A26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00374" y="2482516"/>
            <a:ext cx="1685183" cy="1685183"/>
          </a:xfrm>
          <a:prstGeom prst="rect">
            <a:avLst/>
          </a:prstGeom>
          <a:ln>
            <a:solidFill>
              <a:srgbClr val="0070C0"/>
            </a:solidFill>
          </a:ln>
        </p:spPr>
      </p:pic>
      <p:pic>
        <p:nvPicPr>
          <p:cNvPr id="19" name="Immagine 1">
            <a:extLst>
              <a:ext uri="{FF2B5EF4-FFF2-40B4-BE49-F238E27FC236}">
                <a16:creationId xmlns:a16="http://schemas.microsoft.com/office/drawing/2014/main" id="{FEABB5F3-6AC6-E2CB-FC37-E92984C3442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877" y="134935"/>
            <a:ext cx="1928846" cy="51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Università Telematica eCampus">
            <a:extLst>
              <a:ext uri="{FF2B5EF4-FFF2-40B4-BE49-F238E27FC236}">
                <a16:creationId xmlns:a16="http://schemas.microsoft.com/office/drawing/2014/main" id="{9A0745C0-791F-F004-157C-82FBDD3FA4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1313" y="77962"/>
            <a:ext cx="1668894" cy="62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55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9AF414B-8EA5-5DBB-DC95-5DDC105A1A87}"/>
              </a:ext>
            </a:extLst>
          </p:cNvPr>
          <p:cNvSpPr txBox="1">
            <a:spLocks/>
          </p:cNvSpPr>
          <p:nvPr/>
        </p:nvSpPr>
        <p:spPr>
          <a:xfrm>
            <a:off x="353961" y="3650954"/>
            <a:ext cx="11484077" cy="3054242"/>
          </a:xfrm>
          <a:prstGeom prst="rect">
            <a:avLst/>
          </a:prstGeom>
          <a:solidFill>
            <a:schemeClr val="accent1">
              <a:lumMod val="20000"/>
              <a:lumOff val="80000"/>
            </a:schemeClr>
          </a:solidFill>
          <a:ln w="28575">
            <a:solidFill>
              <a:srgbClr val="0070C0"/>
            </a:solid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buNone/>
            </a:pPr>
            <a:r>
              <a:rPr lang="en-GB" sz="1900" dirty="0">
                <a:effectLst/>
                <a:latin typeface="Arial" panose="020B0604020202020204" pitchFamily="34" charset="0"/>
                <a:ea typeface="Calibri" panose="020F0502020204030204" pitchFamily="34" charset="0"/>
                <a:cs typeface="Arial" panose="020B0604020202020204" pitchFamily="34" charset="0"/>
              </a:rPr>
              <a:t>Aging is the main risk factor for the appearance of </a:t>
            </a:r>
            <a:r>
              <a:rPr lang="en-GB" sz="1900" b="1" dirty="0">
                <a:effectLst/>
                <a:latin typeface="Arial" panose="020B0604020202020204" pitchFamily="34" charset="0"/>
                <a:ea typeface="Calibri" panose="020F0502020204030204" pitchFamily="34" charset="0"/>
                <a:cs typeface="Arial" panose="020B0604020202020204" pitchFamily="34" charset="0"/>
              </a:rPr>
              <a:t>neurodegenerative diseases, </a:t>
            </a:r>
            <a:r>
              <a:rPr lang="en-GB" sz="1900" dirty="0">
                <a:effectLst/>
                <a:latin typeface="Arial" panose="020B0604020202020204" pitchFamily="34" charset="0"/>
                <a:ea typeface="Calibri" panose="020F0502020204030204" pitchFamily="34" charset="0"/>
                <a:cs typeface="Arial" panose="020B0604020202020204" pitchFamily="34" charset="0"/>
              </a:rPr>
              <a:t>such as </a:t>
            </a:r>
            <a:r>
              <a:rPr lang="en-GB" sz="1900" b="1" dirty="0">
                <a:latin typeface="Arial" panose="020B0604020202020204" pitchFamily="34" charset="0"/>
                <a:cs typeface="Arial" panose="020B0604020202020204" pitchFamily="34" charset="0"/>
              </a:rPr>
              <a:t>Alzheimer’s Disease (AD). </a:t>
            </a:r>
            <a:r>
              <a:rPr lang="en-GB" sz="1900" dirty="0">
                <a:latin typeface="Arial" panose="020B0604020202020204" pitchFamily="34" charset="0"/>
                <a:cs typeface="Arial" panose="020B0604020202020204" pitchFamily="34" charset="0"/>
              </a:rPr>
              <a:t>Since it is a non-curable disease, many research in the last few years focused on the prodromal state of the AD, the </a:t>
            </a:r>
            <a:r>
              <a:rPr lang="en-GB" sz="1900" b="1" dirty="0">
                <a:latin typeface="Arial" panose="020B0604020202020204" pitchFamily="34" charset="0"/>
                <a:cs typeface="Arial" panose="020B0604020202020204" pitchFamily="34" charset="0"/>
              </a:rPr>
              <a:t>Mild Cognitive Impairment (MCI) </a:t>
            </a:r>
            <a:r>
              <a:rPr lang="en-GB" sz="1900" dirty="0">
                <a:latin typeface="Arial" panose="020B0604020202020204" pitchFamily="34" charset="0"/>
                <a:cs typeface="Arial" panose="020B0604020202020204" pitchFamily="34" charset="0"/>
              </a:rPr>
              <a:t>condition that occurs with memory reduction that doesn’t fulfil the definition of dementia.</a:t>
            </a:r>
          </a:p>
          <a:p>
            <a:pPr marL="0" indent="0" algn="just">
              <a:lnSpc>
                <a:spcPct val="100000"/>
              </a:lnSpc>
              <a:buNone/>
            </a:pPr>
            <a:r>
              <a:rPr lang="en-GB" sz="1900" dirty="0">
                <a:latin typeface="Arial" panose="020B0604020202020204" pitchFamily="34" charset="0"/>
                <a:ea typeface="Calibri" panose="020F0502020204030204" pitchFamily="34" charset="0"/>
                <a:cs typeface="Arial" panose="020B0604020202020204" pitchFamily="34" charset="0"/>
              </a:rPr>
              <a:t>The present project aims to:</a:t>
            </a:r>
          </a:p>
          <a:p>
            <a:pPr algn="just">
              <a:lnSpc>
                <a:spcPct val="100000"/>
              </a:lnSpc>
              <a:buFontTx/>
              <a:buChar char="-"/>
            </a:pPr>
            <a:r>
              <a:rPr lang="en-GB" sz="1900" dirty="0">
                <a:latin typeface="Arial" panose="020B0604020202020204" pitchFamily="34" charset="0"/>
                <a:ea typeface="Calibri" panose="020F0502020204030204" pitchFamily="34" charset="0"/>
                <a:cs typeface="Arial" panose="020B0604020202020204" pitchFamily="34" charset="0"/>
              </a:rPr>
              <a:t>identify</a:t>
            </a:r>
            <a:r>
              <a:rPr lang="en-GB" sz="1900" dirty="0">
                <a:effectLst/>
                <a:latin typeface="Arial" panose="020B0604020202020204" pitchFamily="34" charset="0"/>
                <a:ea typeface="Calibri" panose="020F0502020204030204" pitchFamily="34" charset="0"/>
                <a:cs typeface="Arial" panose="020B0604020202020204" pitchFamily="34" charset="0"/>
              </a:rPr>
              <a:t> innovative biomarkers from the analysis of EEG signals in terms of </a:t>
            </a:r>
            <a:r>
              <a:rPr lang="en-GB" sz="1900" b="1" dirty="0">
                <a:effectLst/>
                <a:latin typeface="Arial" panose="020B0604020202020204" pitchFamily="34" charset="0"/>
                <a:ea typeface="Calibri" panose="020F0502020204030204" pitchFamily="34" charset="0"/>
                <a:cs typeface="Arial" panose="020B0604020202020204" pitchFamily="34" charset="0"/>
              </a:rPr>
              <a:t>functional connectivity </a:t>
            </a:r>
            <a:r>
              <a:rPr lang="en-GB" sz="1900" dirty="0">
                <a:effectLst/>
                <a:latin typeface="Arial" panose="020B0604020202020204" pitchFamily="34" charset="0"/>
                <a:ea typeface="Calibri" panose="020F0502020204030204" pitchFamily="34" charset="0"/>
                <a:cs typeface="Arial" panose="020B0604020202020204" pitchFamily="34" charset="0"/>
              </a:rPr>
              <a:t>and</a:t>
            </a:r>
            <a:r>
              <a:rPr lang="en-GB" sz="1900" b="1" dirty="0">
                <a:effectLst/>
                <a:latin typeface="Arial" panose="020B0604020202020204" pitchFamily="34" charset="0"/>
                <a:ea typeface="Calibri" panose="020F0502020204030204" pitchFamily="34" charset="0"/>
                <a:cs typeface="Arial" panose="020B0604020202020204" pitchFamily="34" charset="0"/>
              </a:rPr>
              <a:t> complexity measures </a:t>
            </a:r>
            <a:r>
              <a:rPr lang="en-GB" sz="1900" dirty="0">
                <a:effectLst/>
                <a:latin typeface="Arial" panose="020B0604020202020204" pitchFamily="34" charset="0"/>
                <a:ea typeface="Calibri" panose="020F0502020204030204" pitchFamily="34" charset="0"/>
                <a:cs typeface="Arial" panose="020B0604020202020204" pitchFamily="34" charset="0"/>
              </a:rPr>
              <a:t>for the evaluation of physiological and pathological aging;</a:t>
            </a:r>
          </a:p>
          <a:p>
            <a:pPr algn="just">
              <a:lnSpc>
                <a:spcPct val="100000"/>
              </a:lnSpc>
              <a:buFontTx/>
              <a:buChar char="-"/>
            </a:pPr>
            <a:r>
              <a:rPr lang="en-GB" sz="1900" dirty="0">
                <a:effectLst/>
                <a:latin typeface="Arial" panose="020B0604020202020204" pitchFamily="34" charset="0"/>
                <a:ea typeface="Calibri" panose="020F0502020204030204" pitchFamily="34" charset="0"/>
                <a:cs typeface="Arial" panose="020B0604020202020204" pitchFamily="34" charset="0"/>
              </a:rPr>
              <a:t>implement </a:t>
            </a:r>
            <a:r>
              <a:rPr lang="en-GB" sz="1900" b="1" dirty="0">
                <a:effectLst/>
                <a:latin typeface="Arial" panose="020B0604020202020204" pitchFamily="34" charset="0"/>
                <a:ea typeface="Calibri" panose="020F0502020204030204" pitchFamily="34" charset="0"/>
                <a:cs typeface="Arial" panose="020B0604020202020204" pitchFamily="34" charset="0"/>
              </a:rPr>
              <a:t>machine learning algorithms </a:t>
            </a:r>
            <a:r>
              <a:rPr lang="en-GB" sz="1900" dirty="0">
                <a:effectLst/>
                <a:latin typeface="Arial" panose="020B0604020202020204" pitchFamily="34" charset="0"/>
                <a:ea typeface="Calibri" panose="020F0502020204030204" pitchFamily="34" charset="0"/>
                <a:cs typeface="Arial" panose="020B0604020202020204" pitchFamily="34" charset="0"/>
              </a:rPr>
              <a:t>for studying what features</a:t>
            </a:r>
            <a:r>
              <a:rPr lang="en-GB" sz="1900" dirty="0">
                <a:latin typeface="Arial" panose="020B0604020202020204" pitchFamily="34" charset="0"/>
                <a:ea typeface="Calibri" panose="020F0502020204030204" pitchFamily="34" charset="0"/>
                <a:cs typeface="Arial" panose="020B0604020202020204" pitchFamily="34" charset="0"/>
              </a:rPr>
              <a:t> </a:t>
            </a:r>
            <a:r>
              <a:rPr lang="en-GB" sz="1900" dirty="0">
                <a:effectLst/>
                <a:latin typeface="Arial" panose="020B0604020202020204" pitchFamily="34" charset="0"/>
                <a:ea typeface="Calibri" panose="020F0502020204030204" pitchFamily="34" charset="0"/>
                <a:cs typeface="Arial" panose="020B0604020202020204" pitchFamily="34" charset="0"/>
              </a:rPr>
              <a:t>are more predictive in computing brain age </a:t>
            </a:r>
            <a:r>
              <a:rPr lang="en-GB" sz="1900" dirty="0">
                <a:latin typeface="Arial" panose="020B0604020202020204" pitchFamily="34" charset="0"/>
                <a:ea typeface="Calibri" panose="020F0502020204030204" pitchFamily="34" charset="0"/>
                <a:cs typeface="Arial" panose="020B0604020202020204" pitchFamily="34" charset="0"/>
              </a:rPr>
              <a:t>and which </a:t>
            </a:r>
            <a:r>
              <a:rPr lang="en-GB" sz="1900" dirty="0">
                <a:effectLst/>
                <a:latin typeface="Arial" panose="020B0604020202020204" pitchFamily="34" charset="0"/>
                <a:ea typeface="Calibri" panose="020F0502020204030204" pitchFamily="34" charset="0"/>
                <a:cs typeface="Arial" panose="020B0604020202020204" pitchFamily="34" charset="0"/>
              </a:rPr>
              <a:t>are more predictive in </a:t>
            </a:r>
            <a:r>
              <a:rPr lang="en-GB" sz="1900" dirty="0">
                <a:latin typeface="Arial" panose="020B0604020202020204" pitchFamily="34" charset="0"/>
                <a:ea typeface="Calibri" panose="020F0502020204030204" pitchFamily="34" charset="0"/>
                <a:cs typeface="Arial" panose="020B0604020202020204" pitchFamily="34" charset="0"/>
              </a:rPr>
              <a:t>distinguishing </a:t>
            </a:r>
            <a:r>
              <a:rPr lang="en-GB" sz="1900" dirty="0">
                <a:effectLst/>
                <a:latin typeface="Arial" panose="020B0604020202020204" pitchFamily="34" charset="0"/>
                <a:ea typeface="Calibri" panose="020F0502020204030204" pitchFamily="34" charset="0"/>
                <a:cs typeface="Arial" panose="020B0604020202020204" pitchFamily="34" charset="0"/>
              </a:rPr>
              <a:t>physiological state respect to pathological one.</a:t>
            </a:r>
            <a:endParaRPr lang="it-IT" sz="18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B89B4530-DE8E-7B5D-0A27-1217E36F91DF}"/>
              </a:ext>
            </a:extLst>
          </p:cNvPr>
          <p:cNvSpPr txBox="1">
            <a:spLocks/>
          </p:cNvSpPr>
          <p:nvPr/>
        </p:nvSpPr>
        <p:spPr>
          <a:xfrm>
            <a:off x="683239" y="1245255"/>
            <a:ext cx="6228837" cy="1832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2800" dirty="0">
                <a:solidFill>
                  <a:schemeClr val="accent1">
                    <a:lumMod val="75000"/>
                  </a:schemeClr>
                </a:solidFill>
                <a:latin typeface="Arial" panose="020B0604020202020204" pitchFamily="34" charset="0"/>
                <a:cs typeface="Arial" panose="020B0604020202020204" pitchFamily="34" charset="0"/>
              </a:rPr>
              <a:t>“Innovative EEG biomarkers and machine learning algorithms for the evaluation of physiological and pathological aging” </a:t>
            </a:r>
          </a:p>
        </p:txBody>
      </p:sp>
      <p:pic>
        <p:nvPicPr>
          <p:cNvPr id="4" name="Immagine 2">
            <a:extLst>
              <a:ext uri="{FF2B5EF4-FFF2-40B4-BE49-F238E27FC236}">
                <a16:creationId xmlns:a16="http://schemas.microsoft.com/office/drawing/2014/main" id="{C692DDAB-1D70-9195-57D2-F0533987D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4529" y="952866"/>
            <a:ext cx="4483509" cy="251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E90B3D97-9339-799E-0CE5-31BFE4B1C724}"/>
              </a:ext>
            </a:extLst>
          </p:cNvPr>
          <p:cNvSpPr txBox="1">
            <a:spLocks/>
          </p:cNvSpPr>
          <p:nvPr/>
        </p:nvSpPr>
        <p:spPr>
          <a:xfrm>
            <a:off x="1188063" y="96087"/>
            <a:ext cx="9832362" cy="7488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200" b="1" dirty="0">
                <a:solidFill>
                  <a:schemeClr val="accent1">
                    <a:lumMod val="75000"/>
                  </a:schemeClr>
                </a:solidFill>
                <a:latin typeface="Arial" panose="020B0604020202020204" pitchFamily="34" charset="0"/>
                <a:cs typeface="Arial" panose="020B0604020202020204" pitchFamily="34" charset="0"/>
              </a:rPr>
              <a:t>My PhD Project</a:t>
            </a:r>
          </a:p>
        </p:txBody>
      </p:sp>
      <p:pic>
        <p:nvPicPr>
          <p:cNvPr id="6" name="Immagine 1">
            <a:extLst>
              <a:ext uri="{FF2B5EF4-FFF2-40B4-BE49-F238E27FC236}">
                <a16:creationId xmlns:a16="http://schemas.microsoft.com/office/drawing/2014/main" id="{2A5A94A9-D6D4-3CF1-435A-74F34A87D9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77" y="134935"/>
            <a:ext cx="1928846" cy="51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Università Telematica eCampus">
            <a:extLst>
              <a:ext uri="{FF2B5EF4-FFF2-40B4-BE49-F238E27FC236}">
                <a16:creationId xmlns:a16="http://schemas.microsoft.com/office/drawing/2014/main" id="{B000A50B-506E-B9A6-FAF0-CACCE3DBA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313" y="77962"/>
            <a:ext cx="1668894" cy="62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547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Risultati immagini per participants icon">
            <a:extLst>
              <a:ext uri="{FF2B5EF4-FFF2-40B4-BE49-F238E27FC236}">
                <a16:creationId xmlns:a16="http://schemas.microsoft.com/office/drawing/2014/main" id="{DA85CE3F-233D-868C-1CF2-4EA52CDA1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42" y="1141399"/>
            <a:ext cx="1200150" cy="12001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rain waves vector icon stock illustration. Illustration of ...">
            <a:extLst>
              <a:ext uri="{FF2B5EF4-FFF2-40B4-BE49-F238E27FC236}">
                <a16:creationId xmlns:a16="http://schemas.microsoft.com/office/drawing/2014/main" id="{CF965E4F-0CDF-4036-703C-DDC2228FCAC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1" b="9164"/>
          <a:stretch/>
        </p:blipFill>
        <p:spPr bwMode="auto">
          <a:xfrm rot="20892057">
            <a:off x="10574434" y="3048554"/>
            <a:ext cx="1292736" cy="124392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EE04F0-DC22-9A75-6ACB-108B1ACF0819}"/>
              </a:ext>
            </a:extLst>
          </p:cNvPr>
          <p:cNvSpPr txBox="1">
            <a:spLocks/>
          </p:cNvSpPr>
          <p:nvPr/>
        </p:nvSpPr>
        <p:spPr>
          <a:xfrm>
            <a:off x="4179121" y="825910"/>
            <a:ext cx="2705963" cy="704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it-IT" dirty="0"/>
          </a:p>
          <a:p>
            <a:pPr marL="0" indent="0">
              <a:buFont typeface="Arial"/>
              <a:buNone/>
            </a:pPr>
            <a:endParaRPr lang="it-IT" dirty="0"/>
          </a:p>
        </p:txBody>
      </p:sp>
      <p:sp>
        <p:nvSpPr>
          <p:cNvPr id="2072" name="Content Placeholder 2">
            <a:extLst>
              <a:ext uri="{FF2B5EF4-FFF2-40B4-BE49-F238E27FC236}">
                <a16:creationId xmlns:a16="http://schemas.microsoft.com/office/drawing/2014/main" id="{32CFD938-47CF-CB4A-D47C-27D7A60F2D6C}"/>
              </a:ext>
            </a:extLst>
          </p:cNvPr>
          <p:cNvSpPr txBox="1">
            <a:spLocks/>
          </p:cNvSpPr>
          <p:nvPr/>
        </p:nvSpPr>
        <p:spPr>
          <a:xfrm>
            <a:off x="1481957" y="863376"/>
            <a:ext cx="8398417" cy="1952139"/>
          </a:xfrm>
          <a:prstGeom prst="rect">
            <a:avLst/>
          </a:prstGeom>
          <a:solidFill>
            <a:schemeClr val="accent1">
              <a:lumMod val="20000"/>
              <a:lumOff val="80000"/>
            </a:schemeClr>
          </a:solidFill>
          <a:ln w="28575">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33020" indent="0" algn="just">
              <a:lnSpc>
                <a:spcPct val="104000"/>
              </a:lnSpc>
              <a:spcBef>
                <a:spcPts val="0"/>
              </a:spcBef>
              <a:spcAft>
                <a:spcPts val="25"/>
              </a:spcAft>
              <a:buNone/>
            </a:pPr>
            <a:r>
              <a:rPr lang="en-US" sz="1800" b="1" dirty="0">
                <a:solidFill>
                  <a:srgbClr val="000000"/>
                </a:solidFill>
                <a:latin typeface="Arial" panose="020B0604020202020204" pitchFamily="34" charset="0"/>
                <a:ea typeface="Arial" panose="020B0604020202020204" pitchFamily="34" charset="0"/>
              </a:rPr>
              <a:t>Participants</a:t>
            </a:r>
          </a:p>
          <a:p>
            <a:pPr marL="0" marR="33020" indent="0" algn="just">
              <a:lnSpc>
                <a:spcPct val="104000"/>
              </a:lnSpc>
              <a:spcBef>
                <a:spcPts val="0"/>
              </a:spcBef>
              <a:spcAft>
                <a:spcPts val="25"/>
              </a:spcAft>
              <a:buNone/>
            </a:pPr>
            <a:r>
              <a:rPr lang="en-US" sz="1800" dirty="0">
                <a:solidFill>
                  <a:srgbClr val="000000"/>
                </a:solidFill>
                <a:latin typeface="Arial" panose="020B0604020202020204" pitchFamily="34" charset="0"/>
                <a:ea typeface="Arial" panose="020B0604020202020204" pitchFamily="34" charset="0"/>
              </a:rPr>
              <a:t>120 </a:t>
            </a:r>
            <a:r>
              <a:rPr lang="en-US" sz="1800" dirty="0">
                <a:solidFill>
                  <a:srgbClr val="000000"/>
                </a:solidFill>
                <a:effectLst/>
                <a:latin typeface="Arial" panose="020B0604020202020204" pitchFamily="34" charset="0"/>
                <a:ea typeface="Arial" panose="020B0604020202020204" pitchFamily="34" charset="0"/>
              </a:rPr>
              <a:t>healthy volunteers will be enrolled and divided respect to their age in three groups: Young (18-40 years old, 40 participants), Adult (41-60 years old, 40 participants) and Elderly (&gt;61 years old, 40 participants). </a:t>
            </a:r>
          </a:p>
          <a:p>
            <a:pPr marL="0" marR="33020" indent="0" algn="just">
              <a:lnSpc>
                <a:spcPct val="104000"/>
              </a:lnSpc>
              <a:spcAft>
                <a:spcPts val="25"/>
              </a:spcAft>
              <a:buNone/>
            </a:pPr>
            <a:r>
              <a:rPr lang="en-US" sz="1800" dirty="0">
                <a:solidFill>
                  <a:srgbClr val="000000"/>
                </a:solidFill>
                <a:effectLst/>
                <a:latin typeface="Arial" panose="020B0604020202020204" pitchFamily="34" charset="0"/>
                <a:ea typeface="Arial" panose="020B0604020202020204" pitchFamily="34" charset="0"/>
              </a:rPr>
              <a:t>Moreover, 40 MCI subjects and 40 AD patients age- sex- and education-matched will be recruited.</a:t>
            </a:r>
            <a:endParaRPr lang="en-GB" sz="1800" dirty="0">
              <a:solidFill>
                <a:srgbClr val="000000"/>
              </a:solidFill>
              <a:effectLst/>
              <a:latin typeface="Arial" panose="020B0604020202020204" pitchFamily="34" charset="0"/>
              <a:ea typeface="Arial" panose="020B0604020202020204" pitchFamily="34" charset="0"/>
            </a:endParaRPr>
          </a:p>
        </p:txBody>
      </p:sp>
      <p:sp>
        <p:nvSpPr>
          <p:cNvPr id="2074" name="CasellaDiTesto 2073">
            <a:extLst>
              <a:ext uri="{FF2B5EF4-FFF2-40B4-BE49-F238E27FC236}">
                <a16:creationId xmlns:a16="http://schemas.microsoft.com/office/drawing/2014/main" id="{205DAF1F-9370-714E-B635-E79776F4D9EB}"/>
              </a:ext>
            </a:extLst>
          </p:cNvPr>
          <p:cNvSpPr txBox="1"/>
          <p:nvPr/>
        </p:nvSpPr>
        <p:spPr>
          <a:xfrm>
            <a:off x="4772661" y="3186234"/>
            <a:ext cx="5900956" cy="1225272"/>
          </a:xfrm>
          <a:prstGeom prst="rect">
            <a:avLst/>
          </a:prstGeom>
          <a:solidFill>
            <a:schemeClr val="accent1">
              <a:lumMod val="20000"/>
              <a:lumOff val="80000"/>
            </a:schemeClr>
          </a:solidFill>
          <a:ln w="28575">
            <a:solidFill>
              <a:srgbClr val="0070C0"/>
            </a:solidFill>
          </a:ln>
        </p:spPr>
        <p:txBody>
          <a:bodyPr wrap="square">
            <a:spAutoFit/>
          </a:bodyPr>
          <a:lstStyle/>
          <a:p>
            <a:pPr marL="0" marR="33020" indent="0" algn="just">
              <a:lnSpc>
                <a:spcPct val="104000"/>
              </a:lnSpc>
              <a:spcAft>
                <a:spcPts val="25"/>
              </a:spcAft>
              <a:buNone/>
            </a:pPr>
            <a:r>
              <a:rPr lang="en-US" sz="1800" b="1" dirty="0">
                <a:solidFill>
                  <a:srgbClr val="000000"/>
                </a:solidFill>
                <a:effectLst/>
                <a:latin typeface="Arial" panose="020B0604020202020204" pitchFamily="34" charset="0"/>
                <a:ea typeface="Arial" panose="020B0604020202020204" pitchFamily="34" charset="0"/>
              </a:rPr>
              <a:t>EEG</a:t>
            </a:r>
          </a:p>
          <a:p>
            <a:pPr marR="33020" algn="just">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Participants will undergo to 5 </a:t>
            </a:r>
            <a:r>
              <a:rPr lang="en-US" dirty="0">
                <a:solidFill>
                  <a:srgbClr val="000000"/>
                </a:solidFill>
                <a:latin typeface="Arial" panose="020B0604020202020204" pitchFamily="34" charset="0"/>
                <a:ea typeface="Arial" panose="020B0604020202020204" pitchFamily="34" charset="0"/>
              </a:rPr>
              <a:t>minutes of resting state </a:t>
            </a:r>
            <a:r>
              <a:rPr lang="en-US" sz="1800" dirty="0">
                <a:solidFill>
                  <a:srgbClr val="000000"/>
                </a:solidFill>
                <a:effectLst/>
                <a:latin typeface="Arial" panose="020B0604020202020204" pitchFamily="34" charset="0"/>
                <a:ea typeface="Arial" panose="020B0604020202020204" pitchFamily="34" charset="0"/>
              </a:rPr>
              <a:t>EEG recording, both in eyes open and eyes closed conditions.</a:t>
            </a:r>
            <a:endParaRPr lang="en-GB" sz="1800" dirty="0">
              <a:solidFill>
                <a:srgbClr val="000000"/>
              </a:solidFill>
              <a:effectLst/>
              <a:latin typeface="Arial" panose="020B0604020202020204" pitchFamily="34" charset="0"/>
              <a:ea typeface="Arial" panose="020B0604020202020204" pitchFamily="34" charset="0"/>
            </a:endParaRPr>
          </a:p>
        </p:txBody>
      </p:sp>
      <p:sp>
        <p:nvSpPr>
          <p:cNvPr id="2076" name="CasellaDiTesto 2075">
            <a:extLst>
              <a:ext uri="{FF2B5EF4-FFF2-40B4-BE49-F238E27FC236}">
                <a16:creationId xmlns:a16="http://schemas.microsoft.com/office/drawing/2014/main" id="{49C0FFB6-5500-3B0A-35D2-DE936F537437}"/>
              </a:ext>
            </a:extLst>
          </p:cNvPr>
          <p:cNvSpPr txBox="1"/>
          <p:nvPr/>
        </p:nvSpPr>
        <p:spPr>
          <a:xfrm>
            <a:off x="1481958" y="4782225"/>
            <a:ext cx="7330364" cy="1532792"/>
          </a:xfrm>
          <a:prstGeom prst="rect">
            <a:avLst/>
          </a:prstGeom>
          <a:solidFill>
            <a:schemeClr val="accent1">
              <a:lumMod val="20000"/>
              <a:lumOff val="80000"/>
            </a:schemeClr>
          </a:solidFill>
          <a:ln w="28575">
            <a:solidFill>
              <a:srgbClr val="0070C0"/>
            </a:solidFill>
          </a:ln>
        </p:spPr>
        <p:txBody>
          <a:bodyPr wrap="square">
            <a:spAutoFit/>
          </a:bodyPr>
          <a:lstStyle/>
          <a:p>
            <a:pPr marL="0" marR="33020" indent="0" algn="just">
              <a:lnSpc>
                <a:spcPct val="104000"/>
              </a:lnSpc>
              <a:spcAft>
                <a:spcPts val="25"/>
              </a:spcAft>
              <a:buNone/>
            </a:pPr>
            <a:r>
              <a:rPr lang="en-US" sz="1800" b="1" dirty="0">
                <a:solidFill>
                  <a:srgbClr val="000000"/>
                </a:solidFill>
                <a:effectLst/>
                <a:latin typeface="Arial" panose="020B0604020202020204" pitchFamily="34" charset="0"/>
                <a:ea typeface="Arial" panose="020B0604020202020204" pitchFamily="34" charset="0"/>
              </a:rPr>
              <a:t>Neuropsychological tests</a:t>
            </a:r>
          </a:p>
          <a:p>
            <a:pPr marL="6350" marR="33020" indent="-6350" algn="just">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Healthy elderlies, MCI subjects and AD patients will be submitted to some neurophysiological tests, such as Mini Mental State Evaluation (MMSE), Instrumental activities daily living (IADL), Clinical Dementia Rating (CDR), Rey Auditory Verbal Learning, Stroop test. </a:t>
            </a:r>
            <a:endParaRPr lang="en-GB" sz="1800" dirty="0">
              <a:solidFill>
                <a:srgbClr val="000000"/>
              </a:solidFill>
              <a:effectLst/>
              <a:latin typeface="Arial" panose="020B0604020202020204" pitchFamily="34" charset="0"/>
              <a:ea typeface="Arial" panose="020B0604020202020204" pitchFamily="34" charset="0"/>
            </a:endParaRPr>
          </a:p>
        </p:txBody>
      </p:sp>
      <p:pic>
        <p:nvPicPr>
          <p:cNvPr id="5124" name="Picture 4" descr="Risultati immagini per test neuropsicologico icon">
            <a:extLst>
              <a:ext uri="{FF2B5EF4-FFF2-40B4-BE49-F238E27FC236}">
                <a16:creationId xmlns:a16="http://schemas.microsoft.com/office/drawing/2014/main" id="{E200BF7E-6453-CC7F-E618-B1C44BA44F1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792" y="5057338"/>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79" name="Immagine 1">
            <a:extLst>
              <a:ext uri="{FF2B5EF4-FFF2-40B4-BE49-F238E27FC236}">
                <a16:creationId xmlns:a16="http://schemas.microsoft.com/office/drawing/2014/main" id="{60168A87-735F-31E2-0EEC-C95754A202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77" y="134935"/>
            <a:ext cx="1928846" cy="51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 name="Picture 2" descr="Università Telematica eCampus">
            <a:extLst>
              <a:ext uri="{FF2B5EF4-FFF2-40B4-BE49-F238E27FC236}">
                <a16:creationId xmlns:a16="http://schemas.microsoft.com/office/drawing/2014/main" id="{956C251C-375D-2B03-DC02-15C0260380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1313" y="77962"/>
            <a:ext cx="1668894" cy="62925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67C61C37-EA36-DF84-3497-FEE5AE827B8B}"/>
              </a:ext>
            </a:extLst>
          </p:cNvPr>
          <p:cNvSpPr txBox="1">
            <a:spLocks/>
          </p:cNvSpPr>
          <p:nvPr/>
        </p:nvSpPr>
        <p:spPr>
          <a:xfrm>
            <a:off x="1174630" y="143712"/>
            <a:ext cx="9832362" cy="7488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200" b="1" dirty="0">
                <a:solidFill>
                  <a:schemeClr val="accent1">
                    <a:lumMod val="75000"/>
                  </a:schemeClr>
                </a:solidFill>
                <a:latin typeface="Arial" panose="020B0604020202020204" pitchFamily="34" charset="0"/>
                <a:cs typeface="Arial" panose="020B0604020202020204" pitchFamily="34" charset="0"/>
              </a:rPr>
              <a:t>Methods</a:t>
            </a:r>
          </a:p>
        </p:txBody>
      </p:sp>
    </p:spTree>
    <p:extLst>
      <p:ext uri="{BB962C8B-B14F-4D97-AF65-F5344CB8AC3E}">
        <p14:creationId xmlns:p14="http://schemas.microsoft.com/office/powerpoint/2010/main" val="188187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12" descr="Immagine che contiene testo&#10;&#10;Descrizione generata automaticamente">
            <a:extLst>
              <a:ext uri="{FF2B5EF4-FFF2-40B4-BE49-F238E27FC236}">
                <a16:creationId xmlns:a16="http://schemas.microsoft.com/office/drawing/2014/main" id="{937A787B-20B3-8477-E7B1-E3E889229C52}"/>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22960" t="21685" r="22138" b="21414"/>
          <a:stretch/>
        </p:blipFill>
        <p:spPr>
          <a:xfrm>
            <a:off x="488338" y="2138768"/>
            <a:ext cx="1588916" cy="1765572"/>
          </a:xfrm>
          <a:prstGeom prst="rect">
            <a:avLst/>
          </a:prstGeom>
        </p:spPr>
      </p:pic>
      <p:sp>
        <p:nvSpPr>
          <p:cNvPr id="4" name="Freccia a destra 13">
            <a:extLst>
              <a:ext uri="{FF2B5EF4-FFF2-40B4-BE49-F238E27FC236}">
                <a16:creationId xmlns:a16="http://schemas.microsoft.com/office/drawing/2014/main" id="{411D2804-0524-2A8A-F748-B4911428077E}"/>
              </a:ext>
            </a:extLst>
          </p:cNvPr>
          <p:cNvSpPr/>
          <p:nvPr/>
        </p:nvSpPr>
        <p:spPr>
          <a:xfrm>
            <a:off x="2442308" y="2778045"/>
            <a:ext cx="303665" cy="329810"/>
          </a:xfrm>
          <a:prstGeom prst="rightArrow">
            <a:avLst/>
          </a:prstGeom>
          <a:solidFill>
            <a:schemeClr val="accent1">
              <a:lumMod val="75000"/>
              <a:alpha val="51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7127" dirty="0"/>
          </a:p>
        </p:txBody>
      </p:sp>
      <p:sp>
        <p:nvSpPr>
          <p:cNvPr id="5" name="CasellaDiTesto 28">
            <a:extLst>
              <a:ext uri="{FF2B5EF4-FFF2-40B4-BE49-F238E27FC236}">
                <a16:creationId xmlns:a16="http://schemas.microsoft.com/office/drawing/2014/main" id="{2E5307E7-BBB7-DACD-924E-0D3CC40CCEE9}"/>
              </a:ext>
            </a:extLst>
          </p:cNvPr>
          <p:cNvSpPr txBox="1"/>
          <p:nvPr/>
        </p:nvSpPr>
        <p:spPr>
          <a:xfrm>
            <a:off x="3506078" y="2595623"/>
            <a:ext cx="1988760" cy="252964"/>
          </a:xfrm>
          <a:prstGeom prst="rect">
            <a:avLst/>
          </a:prstGeom>
          <a:noFill/>
        </p:spPr>
        <p:txBody>
          <a:bodyPr wrap="square">
            <a:spAutoFit/>
          </a:bodyPr>
          <a:lstStyle/>
          <a:p>
            <a:r>
              <a:rPr lang="it-IT" sz="900" b="1" dirty="0">
                <a:latin typeface="Arial" panose="020B0604020202020204" pitchFamily="34" charset="0"/>
                <a:cs typeface="Arial" panose="020B0604020202020204" pitchFamily="34" charset="0"/>
              </a:rPr>
              <a:t>Functional Connectivity</a:t>
            </a:r>
          </a:p>
        </p:txBody>
      </p:sp>
      <p:sp>
        <p:nvSpPr>
          <p:cNvPr id="6" name="CasellaDiTesto 6">
            <a:extLst>
              <a:ext uri="{FF2B5EF4-FFF2-40B4-BE49-F238E27FC236}">
                <a16:creationId xmlns:a16="http://schemas.microsoft.com/office/drawing/2014/main" id="{46A2313E-E992-9387-BBB3-B6D17D0DBCA5}"/>
              </a:ext>
            </a:extLst>
          </p:cNvPr>
          <p:cNvSpPr txBox="1"/>
          <p:nvPr/>
        </p:nvSpPr>
        <p:spPr>
          <a:xfrm>
            <a:off x="819916" y="1767750"/>
            <a:ext cx="959910" cy="371018"/>
          </a:xfrm>
          <a:prstGeom prst="rect">
            <a:avLst/>
          </a:prstGeom>
          <a:noFill/>
        </p:spPr>
        <p:txBody>
          <a:bodyPr wrap="square">
            <a:spAutoFit/>
          </a:bodyPr>
          <a:lstStyle/>
          <a:p>
            <a:r>
              <a:rPr lang="it-IT" sz="1600" b="1" dirty="0">
                <a:latin typeface="Arial" panose="020B0604020202020204" pitchFamily="34" charset="0"/>
                <a:cs typeface="Arial" panose="020B0604020202020204" pitchFamily="34" charset="0"/>
              </a:rPr>
              <a:t>    EEG              </a:t>
            </a:r>
          </a:p>
        </p:txBody>
      </p:sp>
      <p:pic>
        <p:nvPicPr>
          <p:cNvPr id="7" name="Immagine 6">
            <a:extLst>
              <a:ext uri="{FF2B5EF4-FFF2-40B4-BE49-F238E27FC236}">
                <a16:creationId xmlns:a16="http://schemas.microsoft.com/office/drawing/2014/main" id="{57A60011-B3E3-9972-FF1F-2D41561C3C95}"/>
              </a:ext>
            </a:extLst>
          </p:cNvPr>
          <p:cNvPicPr>
            <a:picLocks noChangeAspect="1"/>
          </p:cNvPicPr>
          <p:nvPr/>
        </p:nvPicPr>
        <p:blipFill>
          <a:blip r:embed="rId3"/>
          <a:stretch>
            <a:fillRect/>
          </a:stretch>
        </p:blipFill>
        <p:spPr>
          <a:xfrm>
            <a:off x="3150647" y="1104353"/>
            <a:ext cx="2075193" cy="1452642"/>
          </a:xfrm>
          <a:prstGeom prst="rect">
            <a:avLst/>
          </a:prstGeom>
        </p:spPr>
      </p:pic>
      <p:pic>
        <p:nvPicPr>
          <p:cNvPr id="8" name="Picture 2" descr="Deep Learning vs Machine Learning: qual è la differenza? - IONOS">
            <a:extLst>
              <a:ext uri="{FF2B5EF4-FFF2-40B4-BE49-F238E27FC236}">
                <a16:creationId xmlns:a16="http://schemas.microsoft.com/office/drawing/2014/main" id="{2DF9A07E-538A-872A-E9C3-6511C95D0129}"/>
              </a:ext>
            </a:extLst>
          </p:cNvPr>
          <p:cNvPicPr>
            <a:picLocks noChangeAspect="1" noChangeArrowheads="1"/>
          </p:cNvPicPr>
          <p:nvPr/>
        </p:nvPicPr>
        <p:blipFill>
          <a:blip r:embed="rId4" cstate="hqprint">
            <a:clrChange>
              <a:clrFrom>
                <a:srgbClr val="0A1D2E"/>
              </a:clrFrom>
              <a:clrTo>
                <a:srgbClr val="0A1D2E">
                  <a:alpha val="0"/>
                </a:srgbClr>
              </a:clrTo>
            </a:clrChange>
            <a:extLst>
              <a:ext uri="{28A0092B-C50C-407E-A947-70E740481C1C}">
                <a14:useLocalDpi xmlns:a14="http://schemas.microsoft.com/office/drawing/2010/main" val="0"/>
              </a:ext>
            </a:extLst>
          </a:blip>
          <a:srcRect/>
          <a:stretch>
            <a:fillRect/>
          </a:stretch>
        </p:blipFill>
        <p:spPr bwMode="auto">
          <a:xfrm flipV="1">
            <a:off x="6402017" y="2190364"/>
            <a:ext cx="2479675" cy="1556786"/>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CFE36242-8C6E-1F50-D7EA-1FEEF548C3B0}"/>
              </a:ext>
            </a:extLst>
          </p:cNvPr>
          <p:cNvSpPr txBox="1"/>
          <p:nvPr/>
        </p:nvSpPr>
        <p:spPr>
          <a:xfrm>
            <a:off x="3193861" y="4515547"/>
            <a:ext cx="1988760" cy="252964"/>
          </a:xfrm>
          <a:prstGeom prst="rect">
            <a:avLst/>
          </a:prstGeom>
          <a:noFill/>
        </p:spPr>
        <p:txBody>
          <a:bodyPr wrap="square">
            <a:spAutoFit/>
          </a:bodyPr>
          <a:lstStyle/>
          <a:p>
            <a:pPr algn="ctr"/>
            <a:r>
              <a:rPr lang="it-IT" sz="900" b="1" dirty="0" err="1">
                <a:latin typeface="Arial" panose="020B0604020202020204" pitchFamily="34" charset="0"/>
                <a:cs typeface="Arial" panose="020B0604020202020204" pitchFamily="34" charset="0"/>
              </a:rPr>
              <a:t>Entropy</a:t>
            </a:r>
            <a:endParaRPr lang="it-IT" sz="900" b="1" dirty="0">
              <a:latin typeface="Arial" panose="020B0604020202020204" pitchFamily="34" charset="0"/>
              <a:cs typeface="Arial" panose="020B0604020202020204" pitchFamily="34" charset="0"/>
            </a:endParaRPr>
          </a:p>
        </p:txBody>
      </p:sp>
      <p:sp>
        <p:nvSpPr>
          <p:cNvPr id="11" name="Freccia a destra 10">
            <a:extLst>
              <a:ext uri="{FF2B5EF4-FFF2-40B4-BE49-F238E27FC236}">
                <a16:creationId xmlns:a16="http://schemas.microsoft.com/office/drawing/2014/main" id="{60B39191-326E-39BB-56A5-ACE6A66E8E48}"/>
              </a:ext>
            </a:extLst>
          </p:cNvPr>
          <p:cNvSpPr/>
          <p:nvPr/>
        </p:nvSpPr>
        <p:spPr>
          <a:xfrm>
            <a:off x="5733305" y="2778044"/>
            <a:ext cx="303665" cy="329810"/>
          </a:xfrm>
          <a:prstGeom prst="rightArrow">
            <a:avLst/>
          </a:prstGeom>
          <a:solidFill>
            <a:schemeClr val="accent1">
              <a:lumMod val="75000"/>
              <a:alpha val="51000"/>
            </a:schemeClr>
          </a:solidFill>
          <a:ln w="31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7127" dirty="0"/>
          </a:p>
        </p:txBody>
      </p:sp>
      <p:sp>
        <p:nvSpPr>
          <p:cNvPr id="19" name="Freccia a destra 13">
            <a:extLst>
              <a:ext uri="{FF2B5EF4-FFF2-40B4-BE49-F238E27FC236}">
                <a16:creationId xmlns:a16="http://schemas.microsoft.com/office/drawing/2014/main" id="{C971D892-9DC5-D9C6-2BEC-2103973581DB}"/>
              </a:ext>
            </a:extLst>
          </p:cNvPr>
          <p:cNvSpPr/>
          <p:nvPr/>
        </p:nvSpPr>
        <p:spPr>
          <a:xfrm>
            <a:off x="9246746" y="2768622"/>
            <a:ext cx="887924" cy="390553"/>
          </a:xfrm>
          <a:prstGeom prst="rightArrow">
            <a:avLst>
              <a:gd name="adj1" fmla="val 50000"/>
              <a:gd name="adj2" fmla="val 2813"/>
            </a:avLst>
          </a:prstGeom>
          <a:solidFill>
            <a:schemeClr val="accent1">
              <a:lumMod val="75000"/>
              <a:alpha val="5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7127"/>
          </a:p>
        </p:txBody>
      </p:sp>
      <p:sp>
        <p:nvSpPr>
          <p:cNvPr id="20" name="Freccia curva 19">
            <a:extLst>
              <a:ext uri="{FF2B5EF4-FFF2-40B4-BE49-F238E27FC236}">
                <a16:creationId xmlns:a16="http://schemas.microsoft.com/office/drawing/2014/main" id="{7AFF7195-9C40-1DC3-9649-173DE4605841}"/>
              </a:ext>
            </a:extLst>
          </p:cNvPr>
          <p:cNvSpPr/>
          <p:nvPr/>
        </p:nvSpPr>
        <p:spPr>
          <a:xfrm>
            <a:off x="9940615" y="1618728"/>
            <a:ext cx="752012" cy="1442623"/>
          </a:xfrm>
          <a:prstGeom prst="bentArrow">
            <a:avLst/>
          </a:prstGeom>
          <a:solidFill>
            <a:schemeClr val="accent1">
              <a:lumMod val="75000"/>
              <a:alpha val="5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7127" dirty="0"/>
          </a:p>
        </p:txBody>
      </p:sp>
      <p:sp>
        <p:nvSpPr>
          <p:cNvPr id="21" name="Freccia curva 20">
            <a:extLst>
              <a:ext uri="{FF2B5EF4-FFF2-40B4-BE49-F238E27FC236}">
                <a16:creationId xmlns:a16="http://schemas.microsoft.com/office/drawing/2014/main" id="{975C6A79-4471-50E4-EBD4-6883C187F43E}"/>
              </a:ext>
            </a:extLst>
          </p:cNvPr>
          <p:cNvSpPr/>
          <p:nvPr/>
        </p:nvSpPr>
        <p:spPr>
          <a:xfrm rot="10800000" flipH="1">
            <a:off x="9940614" y="2864640"/>
            <a:ext cx="752012" cy="1442624"/>
          </a:xfrm>
          <a:prstGeom prst="bentArrow">
            <a:avLst/>
          </a:prstGeom>
          <a:solidFill>
            <a:schemeClr val="accent1">
              <a:lumMod val="75000"/>
              <a:alpha val="51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7127" dirty="0"/>
          </a:p>
        </p:txBody>
      </p:sp>
      <p:sp>
        <p:nvSpPr>
          <p:cNvPr id="13" name="CasellaDiTesto 6">
            <a:extLst>
              <a:ext uri="{FF2B5EF4-FFF2-40B4-BE49-F238E27FC236}">
                <a16:creationId xmlns:a16="http://schemas.microsoft.com/office/drawing/2014/main" id="{1463A936-CFCE-77D9-8462-2EBE15284504}"/>
              </a:ext>
            </a:extLst>
          </p:cNvPr>
          <p:cNvSpPr txBox="1"/>
          <p:nvPr/>
        </p:nvSpPr>
        <p:spPr>
          <a:xfrm>
            <a:off x="10748953" y="1617390"/>
            <a:ext cx="1101446" cy="338554"/>
          </a:xfrm>
          <a:prstGeom prst="rect">
            <a:avLst/>
          </a:prstGeom>
          <a:noFill/>
          <a:ln>
            <a:solidFill>
              <a:srgbClr val="0070C0"/>
            </a:solidFill>
          </a:ln>
        </p:spPr>
        <p:txBody>
          <a:bodyPr wrap="square">
            <a:spAutoFit/>
          </a:bodyPr>
          <a:lstStyle/>
          <a:p>
            <a:pPr algn="ctr"/>
            <a:r>
              <a:rPr lang="it-IT" sz="1600" b="1" dirty="0" err="1">
                <a:latin typeface="Arial" panose="020B0604020202020204" pitchFamily="34" charset="0"/>
                <a:cs typeface="Arial" panose="020B0604020202020204" pitchFamily="34" charset="0"/>
              </a:rPr>
              <a:t>Adult</a:t>
            </a:r>
            <a:r>
              <a:rPr lang="it-IT" sz="1600" b="1" dirty="0">
                <a:latin typeface="Arial" panose="020B0604020202020204" pitchFamily="34" charset="0"/>
                <a:cs typeface="Arial" panose="020B0604020202020204" pitchFamily="34" charset="0"/>
              </a:rPr>
              <a:t>              </a:t>
            </a:r>
          </a:p>
        </p:txBody>
      </p:sp>
      <p:sp>
        <p:nvSpPr>
          <p:cNvPr id="14" name="CasellaDiTesto 6">
            <a:extLst>
              <a:ext uri="{FF2B5EF4-FFF2-40B4-BE49-F238E27FC236}">
                <a16:creationId xmlns:a16="http://schemas.microsoft.com/office/drawing/2014/main" id="{CDE9E2EC-54EE-8BF2-3335-E26CB0E31419}"/>
              </a:ext>
            </a:extLst>
          </p:cNvPr>
          <p:cNvSpPr txBox="1"/>
          <p:nvPr/>
        </p:nvSpPr>
        <p:spPr>
          <a:xfrm>
            <a:off x="10748945" y="2084979"/>
            <a:ext cx="1101446" cy="338554"/>
          </a:xfrm>
          <a:prstGeom prst="rect">
            <a:avLst/>
          </a:prstGeom>
          <a:noFill/>
          <a:ln>
            <a:solidFill>
              <a:srgbClr val="0070C0"/>
            </a:solidFill>
          </a:ln>
        </p:spPr>
        <p:txBody>
          <a:bodyPr wrap="square">
            <a:spAutoFit/>
          </a:bodyPr>
          <a:lstStyle/>
          <a:p>
            <a:pPr algn="ctr"/>
            <a:r>
              <a:rPr lang="it-IT" sz="1600" b="1" dirty="0" err="1">
                <a:latin typeface="Arial" panose="020B0604020202020204" pitchFamily="34" charset="0"/>
                <a:cs typeface="Arial" panose="020B0604020202020204" pitchFamily="34" charset="0"/>
              </a:rPr>
              <a:t>Elderly</a:t>
            </a:r>
            <a:r>
              <a:rPr lang="it-IT" sz="1600" b="1" dirty="0">
                <a:latin typeface="Arial" panose="020B0604020202020204" pitchFamily="34" charset="0"/>
                <a:cs typeface="Arial" panose="020B0604020202020204" pitchFamily="34" charset="0"/>
              </a:rPr>
              <a:t>              </a:t>
            </a:r>
          </a:p>
        </p:txBody>
      </p:sp>
      <p:sp>
        <p:nvSpPr>
          <p:cNvPr id="15" name="CasellaDiTesto 6">
            <a:extLst>
              <a:ext uri="{FF2B5EF4-FFF2-40B4-BE49-F238E27FC236}">
                <a16:creationId xmlns:a16="http://schemas.microsoft.com/office/drawing/2014/main" id="{52F9229A-3497-7756-079F-D4CBFA69651C}"/>
              </a:ext>
            </a:extLst>
          </p:cNvPr>
          <p:cNvSpPr txBox="1"/>
          <p:nvPr/>
        </p:nvSpPr>
        <p:spPr>
          <a:xfrm>
            <a:off x="10748945" y="1145442"/>
            <a:ext cx="1101446" cy="338554"/>
          </a:xfrm>
          <a:prstGeom prst="rect">
            <a:avLst/>
          </a:prstGeom>
          <a:noFill/>
          <a:ln>
            <a:solidFill>
              <a:srgbClr val="0070C0"/>
            </a:solidFill>
          </a:ln>
        </p:spPr>
        <p:txBody>
          <a:bodyPr wrap="square">
            <a:spAutoFit/>
          </a:bodyPr>
          <a:lstStyle/>
          <a:p>
            <a:pPr algn="ctr"/>
            <a:r>
              <a:rPr lang="it-IT" sz="1600" b="1" dirty="0">
                <a:latin typeface="Arial" panose="020B0604020202020204" pitchFamily="34" charset="0"/>
                <a:cs typeface="Arial" panose="020B0604020202020204" pitchFamily="34" charset="0"/>
              </a:rPr>
              <a:t>Young              </a:t>
            </a:r>
          </a:p>
        </p:txBody>
      </p:sp>
      <p:sp>
        <p:nvSpPr>
          <p:cNvPr id="16" name="CasellaDiTesto 6">
            <a:extLst>
              <a:ext uri="{FF2B5EF4-FFF2-40B4-BE49-F238E27FC236}">
                <a16:creationId xmlns:a16="http://schemas.microsoft.com/office/drawing/2014/main" id="{B6081581-60F6-6ACB-66CA-BDC364D201A9}"/>
              </a:ext>
            </a:extLst>
          </p:cNvPr>
          <p:cNvSpPr txBox="1"/>
          <p:nvPr/>
        </p:nvSpPr>
        <p:spPr>
          <a:xfrm>
            <a:off x="10791621" y="3912063"/>
            <a:ext cx="1058778" cy="371018"/>
          </a:xfrm>
          <a:prstGeom prst="rect">
            <a:avLst/>
          </a:prstGeom>
          <a:noFill/>
          <a:ln>
            <a:solidFill>
              <a:srgbClr val="0070C0"/>
            </a:solidFill>
          </a:ln>
        </p:spPr>
        <p:txBody>
          <a:bodyPr wrap="square">
            <a:spAutoFit/>
          </a:bodyPr>
          <a:lstStyle/>
          <a:p>
            <a:pPr algn="ctr"/>
            <a:r>
              <a:rPr lang="it-IT" sz="1600" b="1" dirty="0">
                <a:latin typeface="Arial" panose="020B0604020202020204" pitchFamily="34" charset="0"/>
                <a:cs typeface="Arial" panose="020B0604020202020204" pitchFamily="34" charset="0"/>
              </a:rPr>
              <a:t>MCI             </a:t>
            </a:r>
          </a:p>
        </p:txBody>
      </p:sp>
      <p:sp>
        <p:nvSpPr>
          <p:cNvPr id="17" name="CasellaDiTesto 6">
            <a:extLst>
              <a:ext uri="{FF2B5EF4-FFF2-40B4-BE49-F238E27FC236}">
                <a16:creationId xmlns:a16="http://schemas.microsoft.com/office/drawing/2014/main" id="{BC4B9164-D4EA-CB48-92B0-290CE8A746D3}"/>
              </a:ext>
            </a:extLst>
          </p:cNvPr>
          <p:cNvSpPr txBox="1"/>
          <p:nvPr/>
        </p:nvSpPr>
        <p:spPr>
          <a:xfrm>
            <a:off x="10791621" y="4379651"/>
            <a:ext cx="1058778" cy="371018"/>
          </a:xfrm>
          <a:prstGeom prst="rect">
            <a:avLst/>
          </a:prstGeom>
          <a:noFill/>
          <a:ln>
            <a:solidFill>
              <a:srgbClr val="0070C0"/>
            </a:solidFill>
          </a:ln>
        </p:spPr>
        <p:txBody>
          <a:bodyPr wrap="square">
            <a:spAutoFit/>
          </a:bodyPr>
          <a:lstStyle/>
          <a:p>
            <a:pPr algn="ctr"/>
            <a:r>
              <a:rPr lang="it-IT" sz="1600" b="1" dirty="0">
                <a:latin typeface="Arial" panose="020B0604020202020204" pitchFamily="34" charset="0"/>
                <a:cs typeface="Arial" panose="020B0604020202020204" pitchFamily="34" charset="0"/>
              </a:rPr>
              <a:t>AD              </a:t>
            </a:r>
          </a:p>
        </p:txBody>
      </p:sp>
      <p:sp>
        <p:nvSpPr>
          <p:cNvPr id="18" name="CasellaDiTesto 6">
            <a:extLst>
              <a:ext uri="{FF2B5EF4-FFF2-40B4-BE49-F238E27FC236}">
                <a16:creationId xmlns:a16="http://schemas.microsoft.com/office/drawing/2014/main" id="{2658317E-81FE-8743-953E-FA30AF8BDF92}"/>
              </a:ext>
            </a:extLst>
          </p:cNvPr>
          <p:cNvSpPr txBox="1"/>
          <p:nvPr/>
        </p:nvSpPr>
        <p:spPr>
          <a:xfrm>
            <a:off x="10791629" y="3232452"/>
            <a:ext cx="1058778" cy="584775"/>
          </a:xfrm>
          <a:prstGeom prst="rect">
            <a:avLst/>
          </a:prstGeom>
          <a:noFill/>
          <a:ln>
            <a:solidFill>
              <a:srgbClr val="0070C0"/>
            </a:solidFill>
          </a:ln>
        </p:spPr>
        <p:txBody>
          <a:bodyPr wrap="square">
            <a:spAutoFit/>
          </a:bodyPr>
          <a:lstStyle/>
          <a:p>
            <a:pPr algn="ctr"/>
            <a:r>
              <a:rPr lang="it-IT" sz="1600" b="1" dirty="0" err="1">
                <a:latin typeface="Arial" panose="020B0604020202020204" pitchFamily="34" charset="0"/>
                <a:cs typeface="Arial" panose="020B0604020202020204" pitchFamily="34" charset="0"/>
              </a:rPr>
              <a:t>Healthy</a:t>
            </a:r>
            <a:r>
              <a:rPr lang="it-IT" sz="1600" b="1" dirty="0">
                <a:latin typeface="Arial" panose="020B0604020202020204" pitchFamily="34" charset="0"/>
                <a:cs typeface="Arial" panose="020B0604020202020204" pitchFamily="34" charset="0"/>
              </a:rPr>
              <a:t> </a:t>
            </a:r>
            <a:r>
              <a:rPr lang="it-IT" sz="1600" b="1" dirty="0" err="1">
                <a:latin typeface="Arial" panose="020B0604020202020204" pitchFamily="34" charset="0"/>
                <a:cs typeface="Arial" panose="020B0604020202020204" pitchFamily="34" charset="0"/>
              </a:rPr>
              <a:t>Elderly</a:t>
            </a:r>
            <a:r>
              <a:rPr lang="it-IT" sz="1600" b="1" dirty="0">
                <a:latin typeface="Arial" panose="020B0604020202020204" pitchFamily="34" charset="0"/>
                <a:cs typeface="Arial" panose="020B0604020202020204" pitchFamily="34" charset="0"/>
              </a:rPr>
              <a:t>              </a:t>
            </a:r>
          </a:p>
        </p:txBody>
      </p:sp>
      <p:sp>
        <p:nvSpPr>
          <p:cNvPr id="22" name="Title 1">
            <a:extLst>
              <a:ext uri="{FF2B5EF4-FFF2-40B4-BE49-F238E27FC236}">
                <a16:creationId xmlns:a16="http://schemas.microsoft.com/office/drawing/2014/main" id="{67C61C37-EA36-DF84-3497-FEE5AE827B8B}"/>
              </a:ext>
            </a:extLst>
          </p:cNvPr>
          <p:cNvSpPr txBox="1">
            <a:spLocks/>
          </p:cNvSpPr>
          <p:nvPr/>
        </p:nvSpPr>
        <p:spPr>
          <a:xfrm>
            <a:off x="1174630" y="143712"/>
            <a:ext cx="9832362" cy="7488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200" b="1" dirty="0">
                <a:solidFill>
                  <a:schemeClr val="accent1">
                    <a:lumMod val="75000"/>
                  </a:schemeClr>
                </a:solidFill>
                <a:latin typeface="Arial" panose="020B0604020202020204" pitchFamily="34" charset="0"/>
                <a:cs typeface="Arial" panose="020B0604020202020204" pitchFamily="34" charset="0"/>
              </a:rPr>
              <a:t>Methods</a:t>
            </a:r>
          </a:p>
        </p:txBody>
      </p:sp>
      <p:sp>
        <p:nvSpPr>
          <p:cNvPr id="23" name="CasellaDiTesto 22">
            <a:extLst>
              <a:ext uri="{FF2B5EF4-FFF2-40B4-BE49-F238E27FC236}">
                <a16:creationId xmlns:a16="http://schemas.microsoft.com/office/drawing/2014/main" id="{ABF493D1-7147-B9EB-0F83-FCEF3068D368}"/>
              </a:ext>
            </a:extLst>
          </p:cNvPr>
          <p:cNvSpPr txBox="1"/>
          <p:nvPr/>
        </p:nvSpPr>
        <p:spPr>
          <a:xfrm>
            <a:off x="408163" y="4129109"/>
            <a:ext cx="1899424" cy="1323439"/>
          </a:xfrm>
          <a:prstGeom prst="rect">
            <a:avLst/>
          </a:prstGeom>
          <a:solidFill>
            <a:schemeClr val="accent1">
              <a:lumMod val="20000"/>
              <a:lumOff val="80000"/>
            </a:schemeClr>
          </a:solidFill>
          <a:ln w="28575">
            <a:solidFill>
              <a:srgbClr val="0070C0"/>
            </a:solidFill>
          </a:ln>
        </p:spPr>
        <p:txBody>
          <a:bodyPr wrap="square" rtlCol="0">
            <a:spAutoFit/>
          </a:bodyPr>
          <a:lstStyle/>
          <a:p>
            <a:pPr algn="just"/>
            <a:r>
              <a:rPr lang="en-US" sz="1600" b="0" i="0" u="none" strike="noStrike" baseline="0" dirty="0">
                <a:solidFill>
                  <a:srgbClr val="000000"/>
                </a:solidFill>
                <a:latin typeface="Arial" panose="020B0604020202020204" pitchFamily="34" charset="0"/>
              </a:rPr>
              <a:t>EEG data will be fragmented in epochs, identifying and extracting visible </a:t>
            </a:r>
            <a:r>
              <a:rPr lang="en-US" sz="1600" b="1" i="0" u="none" strike="noStrike" baseline="0" dirty="0">
                <a:solidFill>
                  <a:srgbClr val="000000"/>
                </a:solidFill>
                <a:latin typeface="Arial" panose="020B0604020202020204" pitchFamily="34" charset="0"/>
              </a:rPr>
              <a:t>artifacts.</a:t>
            </a:r>
            <a:endParaRPr lang="en-US" sz="1600" b="1" i="1" dirty="0"/>
          </a:p>
        </p:txBody>
      </p:sp>
      <p:sp>
        <p:nvSpPr>
          <p:cNvPr id="25" name="CasellaDiTesto 24">
            <a:extLst>
              <a:ext uri="{FF2B5EF4-FFF2-40B4-BE49-F238E27FC236}">
                <a16:creationId xmlns:a16="http://schemas.microsoft.com/office/drawing/2014/main" id="{A0E31EBC-D76E-A89F-B5B4-B5BDDCFF78C6}"/>
              </a:ext>
            </a:extLst>
          </p:cNvPr>
          <p:cNvSpPr txBox="1"/>
          <p:nvPr/>
        </p:nvSpPr>
        <p:spPr>
          <a:xfrm>
            <a:off x="7404612" y="4855345"/>
            <a:ext cx="3916398" cy="1569660"/>
          </a:xfrm>
          <a:prstGeom prst="rect">
            <a:avLst/>
          </a:prstGeom>
          <a:solidFill>
            <a:schemeClr val="accent1">
              <a:lumMod val="20000"/>
              <a:lumOff val="80000"/>
            </a:schemeClr>
          </a:solidFill>
          <a:ln w="28575">
            <a:solidFill>
              <a:srgbClr val="0070C0"/>
            </a:solidFill>
          </a:ln>
        </p:spPr>
        <p:txBody>
          <a:bodyPr wrap="square">
            <a:spAutoFit/>
          </a:bodyPr>
          <a:lstStyle/>
          <a:p>
            <a:pPr algn="just"/>
            <a:r>
              <a:rPr lang="en-GB" sz="1600" dirty="0">
                <a:solidFill>
                  <a:srgbClr val="000000"/>
                </a:solidFill>
                <a:effectLst/>
                <a:latin typeface="Arial" panose="020B0604020202020204" pitchFamily="34" charset="0"/>
                <a:ea typeface="Arial" panose="020B0604020202020204" pitchFamily="34" charset="0"/>
              </a:rPr>
              <a:t>Different type of </a:t>
            </a:r>
            <a:r>
              <a:rPr lang="en-GB" sz="1600" b="1" dirty="0">
                <a:solidFill>
                  <a:srgbClr val="000000"/>
                </a:solidFill>
                <a:effectLst/>
                <a:latin typeface="Arial" panose="020B0604020202020204" pitchFamily="34" charset="0"/>
                <a:ea typeface="Arial" panose="020B0604020202020204" pitchFamily="34" charset="0"/>
              </a:rPr>
              <a:t>classifier</a:t>
            </a:r>
            <a:r>
              <a:rPr lang="en-GB" sz="1600" dirty="0">
                <a:solidFill>
                  <a:srgbClr val="000000"/>
                </a:solidFill>
                <a:effectLst/>
                <a:latin typeface="Arial" panose="020B0604020202020204" pitchFamily="34" charset="0"/>
                <a:ea typeface="Arial" panose="020B0604020202020204" pitchFamily="34" charset="0"/>
              </a:rPr>
              <a:t> (i.e. SVM, k-NN, ANN, logistic regression, Bayesian) will be implemented and tested. The classifier who reaches the best </a:t>
            </a:r>
            <a:r>
              <a:rPr lang="en-GB" sz="1600" b="1" dirty="0">
                <a:solidFill>
                  <a:srgbClr val="000000"/>
                </a:solidFill>
                <a:effectLst/>
                <a:latin typeface="Arial" panose="020B0604020202020204" pitchFamily="34" charset="0"/>
                <a:ea typeface="Arial" panose="020B0604020202020204" pitchFamily="34" charset="0"/>
              </a:rPr>
              <a:t>classification performances </a:t>
            </a:r>
            <a:r>
              <a:rPr lang="en-GB" sz="1600" dirty="0">
                <a:solidFill>
                  <a:srgbClr val="000000"/>
                </a:solidFill>
                <a:effectLst/>
                <a:latin typeface="Arial" panose="020B0604020202020204" pitchFamily="34" charset="0"/>
                <a:ea typeface="Arial" panose="020B0604020202020204" pitchFamily="34" charset="0"/>
              </a:rPr>
              <a:t>will be selected. </a:t>
            </a:r>
            <a:endParaRPr lang="it-IT" sz="1600" dirty="0">
              <a:solidFill>
                <a:srgbClr val="000000"/>
              </a:solidFill>
              <a:latin typeface="Arial" panose="020B0604020202020204" pitchFamily="34" charset="0"/>
            </a:endParaRPr>
          </a:p>
        </p:txBody>
      </p:sp>
      <p:pic>
        <p:nvPicPr>
          <p:cNvPr id="26" name="Immagine 1">
            <a:extLst>
              <a:ext uri="{FF2B5EF4-FFF2-40B4-BE49-F238E27FC236}">
                <a16:creationId xmlns:a16="http://schemas.microsoft.com/office/drawing/2014/main" id="{1FBFA131-5B9F-4A8A-A5CA-E6580D6AEA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5877" y="134935"/>
            <a:ext cx="1928846" cy="51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 descr="Università Telematica eCampus">
            <a:extLst>
              <a:ext uri="{FF2B5EF4-FFF2-40B4-BE49-F238E27FC236}">
                <a16:creationId xmlns:a16="http://schemas.microsoft.com/office/drawing/2014/main" id="{DE601C2B-03C2-1386-DA53-8A82A19663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1313" y="77962"/>
            <a:ext cx="1668894" cy="629256"/>
          </a:xfrm>
          <a:prstGeom prst="rect">
            <a:avLst/>
          </a:prstGeom>
          <a:noFill/>
          <a:extLst>
            <a:ext uri="{909E8E84-426E-40DD-AFC4-6F175D3DCCD1}">
              <a14:hiddenFill xmlns:a14="http://schemas.microsoft.com/office/drawing/2010/main">
                <a:solidFill>
                  <a:srgbClr val="FFFFFF"/>
                </a:solidFill>
              </a14:hiddenFill>
            </a:ext>
          </a:extLst>
        </p:spPr>
      </p:pic>
      <p:sp>
        <p:nvSpPr>
          <p:cNvPr id="28" name="CasellaDiTesto 28">
            <a:extLst>
              <a:ext uri="{FF2B5EF4-FFF2-40B4-BE49-F238E27FC236}">
                <a16:creationId xmlns:a16="http://schemas.microsoft.com/office/drawing/2014/main" id="{7A662DE5-AE36-2662-62C2-62EDF3BDE60B}"/>
              </a:ext>
            </a:extLst>
          </p:cNvPr>
          <p:cNvSpPr txBox="1"/>
          <p:nvPr/>
        </p:nvSpPr>
        <p:spPr>
          <a:xfrm>
            <a:off x="6647474" y="3746811"/>
            <a:ext cx="1988760" cy="369332"/>
          </a:xfrm>
          <a:prstGeom prst="rect">
            <a:avLst/>
          </a:prstGeom>
          <a:noFill/>
        </p:spPr>
        <p:txBody>
          <a:bodyPr wrap="square">
            <a:spAutoFit/>
          </a:bodyPr>
          <a:lstStyle/>
          <a:p>
            <a:pPr algn="ctr"/>
            <a:r>
              <a:rPr lang="it-IT" sz="900" b="1" dirty="0">
                <a:latin typeface="Arial" panose="020B0604020202020204" pitchFamily="34" charset="0"/>
                <a:cs typeface="Arial" panose="020B0604020202020204" pitchFamily="34" charset="0"/>
              </a:rPr>
              <a:t>Machine Learning </a:t>
            </a:r>
          </a:p>
          <a:p>
            <a:pPr algn="ctr"/>
            <a:r>
              <a:rPr lang="it-IT" sz="900" b="1" dirty="0" err="1">
                <a:latin typeface="Arial" panose="020B0604020202020204" pitchFamily="34" charset="0"/>
                <a:cs typeface="Arial" panose="020B0604020202020204" pitchFamily="34" charset="0"/>
              </a:rPr>
              <a:t>Algorithms</a:t>
            </a:r>
            <a:endParaRPr lang="it-IT" sz="900" b="1" dirty="0">
              <a:latin typeface="Arial" panose="020B0604020202020204" pitchFamily="34" charset="0"/>
              <a:cs typeface="Arial" panose="020B0604020202020204" pitchFamily="34" charset="0"/>
            </a:endParaRPr>
          </a:p>
        </p:txBody>
      </p:sp>
      <p:sp>
        <p:nvSpPr>
          <p:cNvPr id="2" name="CasellaDiTesto 1">
            <a:extLst>
              <a:ext uri="{FF2B5EF4-FFF2-40B4-BE49-F238E27FC236}">
                <a16:creationId xmlns:a16="http://schemas.microsoft.com/office/drawing/2014/main" id="{50B69B2D-97C3-735E-6217-B3D3DB50C025}"/>
              </a:ext>
            </a:extLst>
          </p:cNvPr>
          <p:cNvSpPr txBox="1"/>
          <p:nvPr/>
        </p:nvSpPr>
        <p:spPr>
          <a:xfrm>
            <a:off x="2865760" y="4968817"/>
            <a:ext cx="2843572" cy="1569660"/>
          </a:xfrm>
          <a:prstGeom prst="rect">
            <a:avLst/>
          </a:prstGeom>
          <a:solidFill>
            <a:schemeClr val="accent1">
              <a:lumMod val="20000"/>
              <a:lumOff val="80000"/>
            </a:schemeClr>
          </a:solidFill>
          <a:ln w="28575">
            <a:solidFill>
              <a:srgbClr val="0070C0"/>
            </a:solidFill>
          </a:ln>
        </p:spPr>
        <p:txBody>
          <a:bodyPr wrap="square">
            <a:spAutoFit/>
          </a:bodyPr>
          <a:lstStyle/>
          <a:p>
            <a:pPr algn="just"/>
            <a:r>
              <a:rPr lang="en-US" sz="1600" b="1" dirty="0">
                <a:solidFill>
                  <a:srgbClr val="000000"/>
                </a:solidFill>
                <a:latin typeface="Arial" panose="020B0604020202020204" pitchFamily="34" charset="0"/>
              </a:rPr>
              <a:t>Functional connectivity </a:t>
            </a:r>
            <a:r>
              <a:rPr lang="en-US" sz="1600" dirty="0">
                <a:solidFill>
                  <a:srgbClr val="000000"/>
                </a:solidFill>
                <a:latin typeface="Arial" panose="020B0604020202020204" pitchFamily="34" charset="0"/>
              </a:rPr>
              <a:t>will be calculated at EEG sources’ and at electrodes’ level; one values of </a:t>
            </a:r>
            <a:r>
              <a:rPr lang="en-US" sz="1600" b="1" dirty="0">
                <a:solidFill>
                  <a:srgbClr val="000000"/>
                </a:solidFill>
                <a:latin typeface="Arial" panose="020B0604020202020204" pitchFamily="34" charset="0"/>
              </a:rPr>
              <a:t>entropy</a:t>
            </a:r>
            <a:r>
              <a:rPr lang="en-US" sz="1600" dirty="0">
                <a:solidFill>
                  <a:srgbClr val="000000"/>
                </a:solidFill>
                <a:latin typeface="Arial" panose="020B0604020202020204" pitchFamily="34" charset="0"/>
              </a:rPr>
              <a:t> will be obtained for each recording channel.</a:t>
            </a:r>
            <a:endParaRPr lang="it-IT" sz="1600" dirty="0">
              <a:solidFill>
                <a:srgbClr val="000000"/>
              </a:solidFill>
              <a:latin typeface="Arial" panose="020B0604020202020204" pitchFamily="34" charset="0"/>
            </a:endParaRPr>
          </a:p>
        </p:txBody>
      </p:sp>
      <p:grpSp>
        <p:nvGrpSpPr>
          <p:cNvPr id="29" name="Gruppo 28">
            <a:extLst>
              <a:ext uri="{FF2B5EF4-FFF2-40B4-BE49-F238E27FC236}">
                <a16:creationId xmlns:a16="http://schemas.microsoft.com/office/drawing/2014/main" id="{C2A9AED2-9E77-5C60-622D-3D93F33FF023}"/>
              </a:ext>
            </a:extLst>
          </p:cNvPr>
          <p:cNvGrpSpPr/>
          <p:nvPr/>
        </p:nvGrpSpPr>
        <p:grpSpPr>
          <a:xfrm>
            <a:off x="2648224" y="3157598"/>
            <a:ext cx="3080037" cy="1556786"/>
            <a:chOff x="2648224" y="3157598"/>
            <a:chExt cx="3080037" cy="1556786"/>
          </a:xfrm>
        </p:grpSpPr>
        <p:pic>
          <p:nvPicPr>
            <p:cNvPr id="9" name="Picture 2" descr="Order and Chaos in a Person`s Thoughts. Mental Health Concept Stock Vector  - Illustration of graphic, metaphor: 223411564">
              <a:extLst>
                <a:ext uri="{FF2B5EF4-FFF2-40B4-BE49-F238E27FC236}">
                  <a16:creationId xmlns:a16="http://schemas.microsoft.com/office/drawing/2014/main" id="{8A2F3730-4047-8325-593F-5D48FCBB9A7F}"/>
                </a:ext>
              </a:extLst>
            </p:cNvPr>
            <p:cNvPicPr>
              <a:picLocks noChangeAspect="1" noChangeArrowheads="1"/>
            </p:cNvPicPr>
            <p:nvPr/>
          </p:nvPicPr>
          <p:blipFill>
            <a:blip r:embed="rId7" cstate="hqprint">
              <a:clrChange>
                <a:clrFrom>
                  <a:srgbClr val="FF9D14"/>
                </a:clrFrom>
                <a:clrTo>
                  <a:srgbClr val="FF9D14">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648224" y="3157598"/>
              <a:ext cx="3080037" cy="1556786"/>
            </a:xfrm>
            <a:prstGeom prst="rect">
              <a:avLst/>
            </a:prstGeom>
            <a:noFill/>
            <a:extLst>
              <a:ext uri="{909E8E84-426E-40DD-AFC4-6F175D3DCCD1}">
                <a14:hiddenFill xmlns:a14="http://schemas.microsoft.com/office/drawing/2010/main">
                  <a:solidFill>
                    <a:srgbClr val="FFFFFF"/>
                  </a:solidFill>
                </a14:hiddenFill>
              </a:ext>
            </a:extLst>
          </p:spPr>
        </p:pic>
        <p:sp>
          <p:nvSpPr>
            <p:cNvPr id="12" name="Rettangolo 11">
              <a:extLst>
                <a:ext uri="{FF2B5EF4-FFF2-40B4-BE49-F238E27FC236}">
                  <a16:creationId xmlns:a16="http://schemas.microsoft.com/office/drawing/2014/main" id="{9E3886AE-A425-E3A4-512F-8FB9DF617CA5}"/>
                </a:ext>
              </a:extLst>
            </p:cNvPr>
            <p:cNvSpPr/>
            <p:nvPr/>
          </p:nvSpPr>
          <p:spPr>
            <a:xfrm>
              <a:off x="4073940" y="3835383"/>
              <a:ext cx="292319" cy="172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170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1000"/>
                                        <p:tgtEl>
                                          <p:spTgt spid="2"/>
                                        </p:tgtEl>
                                      </p:cBhvr>
                                    </p:animEffect>
                                    <p:anim calcmode="lin" valueType="num">
                                      <p:cBhvr>
                                        <p:cTn id="56" dur="1000" fill="hold"/>
                                        <p:tgtEl>
                                          <p:spTgt spid="2"/>
                                        </p:tgtEl>
                                        <p:attrNameLst>
                                          <p:attrName>ppt_x</p:attrName>
                                        </p:attrNameLst>
                                      </p:cBhvr>
                                      <p:tavLst>
                                        <p:tav tm="0">
                                          <p:val>
                                            <p:strVal val="#ppt_x"/>
                                          </p:val>
                                        </p:tav>
                                        <p:tav tm="100000">
                                          <p:val>
                                            <p:strVal val="#ppt_x"/>
                                          </p:val>
                                        </p:tav>
                                      </p:tavLst>
                                    </p:anim>
                                    <p:anim calcmode="lin" valueType="num">
                                      <p:cBhvr>
                                        <p:cTn id="5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1000"/>
                                        <p:tgtEl>
                                          <p:spTgt spid="8"/>
                                        </p:tgtEl>
                                      </p:cBhvr>
                                    </p:animEffect>
                                    <p:anim calcmode="lin" valueType="num">
                                      <p:cBhvr>
                                        <p:cTn id="68" dur="1000" fill="hold"/>
                                        <p:tgtEl>
                                          <p:spTgt spid="8"/>
                                        </p:tgtEl>
                                        <p:attrNameLst>
                                          <p:attrName>ppt_x</p:attrName>
                                        </p:attrNameLst>
                                      </p:cBhvr>
                                      <p:tavLst>
                                        <p:tav tm="0">
                                          <p:val>
                                            <p:strVal val="#ppt_x"/>
                                          </p:val>
                                        </p:tav>
                                        <p:tav tm="100000">
                                          <p:val>
                                            <p:strVal val="#ppt_x"/>
                                          </p:val>
                                        </p:tav>
                                      </p:tavLst>
                                    </p:anim>
                                    <p:anim calcmode="lin" valueType="num">
                                      <p:cBhvr>
                                        <p:cTn id="69" dur="10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1000"/>
                                        <p:tgtEl>
                                          <p:spTgt spid="28"/>
                                        </p:tgtEl>
                                      </p:cBhvr>
                                    </p:animEffect>
                                    <p:anim calcmode="lin" valueType="num">
                                      <p:cBhvr>
                                        <p:cTn id="73" dur="1000" fill="hold"/>
                                        <p:tgtEl>
                                          <p:spTgt spid="28"/>
                                        </p:tgtEl>
                                        <p:attrNameLst>
                                          <p:attrName>ppt_x</p:attrName>
                                        </p:attrNameLst>
                                      </p:cBhvr>
                                      <p:tavLst>
                                        <p:tav tm="0">
                                          <p:val>
                                            <p:strVal val="#ppt_x"/>
                                          </p:val>
                                        </p:tav>
                                        <p:tav tm="100000">
                                          <p:val>
                                            <p:strVal val="#ppt_x"/>
                                          </p:val>
                                        </p:tav>
                                      </p:tavLst>
                                    </p:anim>
                                    <p:anim calcmode="lin" valueType="num">
                                      <p:cBhvr>
                                        <p:cTn id="7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1000"/>
                                        <p:tgtEl>
                                          <p:spTgt spid="19"/>
                                        </p:tgtEl>
                                      </p:cBhvr>
                                    </p:animEffect>
                                    <p:anim calcmode="lin" valueType="num">
                                      <p:cBhvr>
                                        <p:cTn id="80" dur="1000" fill="hold"/>
                                        <p:tgtEl>
                                          <p:spTgt spid="19"/>
                                        </p:tgtEl>
                                        <p:attrNameLst>
                                          <p:attrName>ppt_x</p:attrName>
                                        </p:attrNameLst>
                                      </p:cBhvr>
                                      <p:tavLst>
                                        <p:tav tm="0">
                                          <p:val>
                                            <p:strVal val="#ppt_x"/>
                                          </p:val>
                                        </p:tav>
                                        <p:tav tm="100000">
                                          <p:val>
                                            <p:strVal val="#ppt_x"/>
                                          </p:val>
                                        </p:tav>
                                      </p:tavLst>
                                    </p:anim>
                                    <p:anim calcmode="lin" valueType="num">
                                      <p:cBhvr>
                                        <p:cTn id="81" dur="1000" fill="hold"/>
                                        <p:tgtEl>
                                          <p:spTgt spid="1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1000"/>
                                        <p:tgtEl>
                                          <p:spTgt spid="20"/>
                                        </p:tgtEl>
                                      </p:cBhvr>
                                    </p:animEffect>
                                    <p:anim calcmode="lin" valueType="num">
                                      <p:cBhvr>
                                        <p:cTn id="85" dur="1000" fill="hold"/>
                                        <p:tgtEl>
                                          <p:spTgt spid="20"/>
                                        </p:tgtEl>
                                        <p:attrNameLst>
                                          <p:attrName>ppt_x</p:attrName>
                                        </p:attrNameLst>
                                      </p:cBhvr>
                                      <p:tavLst>
                                        <p:tav tm="0">
                                          <p:val>
                                            <p:strVal val="#ppt_x"/>
                                          </p:val>
                                        </p:tav>
                                        <p:tav tm="100000">
                                          <p:val>
                                            <p:strVal val="#ppt_x"/>
                                          </p:val>
                                        </p:tav>
                                      </p:tavLst>
                                    </p:anim>
                                    <p:anim calcmode="lin" valueType="num">
                                      <p:cBhvr>
                                        <p:cTn id="8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1000"/>
                                        <p:tgtEl>
                                          <p:spTgt spid="15"/>
                                        </p:tgtEl>
                                      </p:cBhvr>
                                    </p:animEffect>
                                    <p:anim calcmode="lin" valueType="num">
                                      <p:cBhvr>
                                        <p:cTn id="92" dur="1000" fill="hold"/>
                                        <p:tgtEl>
                                          <p:spTgt spid="15"/>
                                        </p:tgtEl>
                                        <p:attrNameLst>
                                          <p:attrName>ppt_x</p:attrName>
                                        </p:attrNameLst>
                                      </p:cBhvr>
                                      <p:tavLst>
                                        <p:tav tm="0">
                                          <p:val>
                                            <p:strVal val="#ppt_x"/>
                                          </p:val>
                                        </p:tav>
                                        <p:tav tm="100000">
                                          <p:val>
                                            <p:strVal val="#ppt_x"/>
                                          </p:val>
                                        </p:tav>
                                      </p:tavLst>
                                    </p:anim>
                                    <p:anim calcmode="lin" valueType="num">
                                      <p:cBhvr>
                                        <p:cTn id="93" dur="1000" fill="hold"/>
                                        <p:tgtEl>
                                          <p:spTgt spid="15"/>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fade">
                                      <p:cBhvr>
                                        <p:cTn id="96" dur="1000"/>
                                        <p:tgtEl>
                                          <p:spTgt spid="13"/>
                                        </p:tgtEl>
                                      </p:cBhvr>
                                    </p:animEffect>
                                    <p:anim calcmode="lin" valueType="num">
                                      <p:cBhvr>
                                        <p:cTn id="97" dur="1000" fill="hold"/>
                                        <p:tgtEl>
                                          <p:spTgt spid="13"/>
                                        </p:tgtEl>
                                        <p:attrNameLst>
                                          <p:attrName>ppt_x</p:attrName>
                                        </p:attrNameLst>
                                      </p:cBhvr>
                                      <p:tavLst>
                                        <p:tav tm="0">
                                          <p:val>
                                            <p:strVal val="#ppt_x"/>
                                          </p:val>
                                        </p:tav>
                                        <p:tav tm="100000">
                                          <p:val>
                                            <p:strVal val="#ppt_x"/>
                                          </p:val>
                                        </p:tav>
                                      </p:tavLst>
                                    </p:anim>
                                    <p:anim calcmode="lin" valueType="num">
                                      <p:cBhvr>
                                        <p:cTn id="98" dur="1000" fill="hold"/>
                                        <p:tgtEl>
                                          <p:spTgt spid="13"/>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fade">
                                      <p:cBhvr>
                                        <p:cTn id="101" dur="1000"/>
                                        <p:tgtEl>
                                          <p:spTgt spid="14"/>
                                        </p:tgtEl>
                                      </p:cBhvr>
                                    </p:animEffect>
                                    <p:anim calcmode="lin" valueType="num">
                                      <p:cBhvr>
                                        <p:cTn id="102" dur="1000" fill="hold"/>
                                        <p:tgtEl>
                                          <p:spTgt spid="14"/>
                                        </p:tgtEl>
                                        <p:attrNameLst>
                                          <p:attrName>ppt_x</p:attrName>
                                        </p:attrNameLst>
                                      </p:cBhvr>
                                      <p:tavLst>
                                        <p:tav tm="0">
                                          <p:val>
                                            <p:strVal val="#ppt_x"/>
                                          </p:val>
                                        </p:tav>
                                        <p:tav tm="100000">
                                          <p:val>
                                            <p:strVal val="#ppt_x"/>
                                          </p:val>
                                        </p:tav>
                                      </p:tavLst>
                                    </p:anim>
                                    <p:anim calcmode="lin" valueType="num">
                                      <p:cBhvr>
                                        <p:cTn id="10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grpId="0" nodeType="clickEffect">
                                  <p:stCondLst>
                                    <p:cond delay="0"/>
                                  </p:stCondLst>
                                  <p:childTnLst>
                                    <p:set>
                                      <p:cBhvr>
                                        <p:cTn id="114" dur="1" fill="hold">
                                          <p:stCondLst>
                                            <p:cond delay="0"/>
                                          </p:stCondLst>
                                        </p:cTn>
                                        <p:tgtEl>
                                          <p:spTgt spid="18"/>
                                        </p:tgtEl>
                                        <p:attrNameLst>
                                          <p:attrName>style.visibility</p:attrName>
                                        </p:attrNameLst>
                                      </p:cBhvr>
                                      <p:to>
                                        <p:strVal val="visible"/>
                                      </p:to>
                                    </p:set>
                                    <p:animEffect transition="in" filter="fade">
                                      <p:cBhvr>
                                        <p:cTn id="115" dur="1000"/>
                                        <p:tgtEl>
                                          <p:spTgt spid="18"/>
                                        </p:tgtEl>
                                      </p:cBhvr>
                                    </p:animEffect>
                                    <p:anim calcmode="lin" valueType="num">
                                      <p:cBhvr>
                                        <p:cTn id="116" dur="1000" fill="hold"/>
                                        <p:tgtEl>
                                          <p:spTgt spid="18"/>
                                        </p:tgtEl>
                                        <p:attrNameLst>
                                          <p:attrName>ppt_x</p:attrName>
                                        </p:attrNameLst>
                                      </p:cBhvr>
                                      <p:tavLst>
                                        <p:tav tm="0">
                                          <p:val>
                                            <p:strVal val="#ppt_x"/>
                                          </p:val>
                                        </p:tav>
                                        <p:tav tm="100000">
                                          <p:val>
                                            <p:strVal val="#ppt_x"/>
                                          </p:val>
                                        </p:tav>
                                      </p:tavLst>
                                    </p:anim>
                                    <p:anim calcmode="lin" valueType="num">
                                      <p:cBhvr>
                                        <p:cTn id="117" dur="1000" fill="hold"/>
                                        <p:tgtEl>
                                          <p:spTgt spid="1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fade">
                                      <p:cBhvr>
                                        <p:cTn id="120" dur="1000"/>
                                        <p:tgtEl>
                                          <p:spTgt spid="16"/>
                                        </p:tgtEl>
                                      </p:cBhvr>
                                    </p:animEffect>
                                    <p:anim calcmode="lin" valueType="num">
                                      <p:cBhvr>
                                        <p:cTn id="121" dur="1000" fill="hold"/>
                                        <p:tgtEl>
                                          <p:spTgt spid="16"/>
                                        </p:tgtEl>
                                        <p:attrNameLst>
                                          <p:attrName>ppt_x</p:attrName>
                                        </p:attrNameLst>
                                      </p:cBhvr>
                                      <p:tavLst>
                                        <p:tav tm="0">
                                          <p:val>
                                            <p:strVal val="#ppt_x"/>
                                          </p:val>
                                        </p:tav>
                                        <p:tav tm="100000">
                                          <p:val>
                                            <p:strVal val="#ppt_x"/>
                                          </p:val>
                                        </p:tav>
                                      </p:tavLst>
                                    </p:anim>
                                    <p:anim calcmode="lin" valueType="num">
                                      <p:cBhvr>
                                        <p:cTn id="122" dur="1000" fill="hold"/>
                                        <p:tgtEl>
                                          <p:spTgt spid="16"/>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17"/>
                                        </p:tgtEl>
                                        <p:attrNameLst>
                                          <p:attrName>style.visibility</p:attrName>
                                        </p:attrNameLst>
                                      </p:cBhvr>
                                      <p:to>
                                        <p:strVal val="visible"/>
                                      </p:to>
                                    </p:set>
                                    <p:animEffect transition="in" filter="fade">
                                      <p:cBhvr>
                                        <p:cTn id="125" dur="1000"/>
                                        <p:tgtEl>
                                          <p:spTgt spid="17"/>
                                        </p:tgtEl>
                                      </p:cBhvr>
                                    </p:animEffect>
                                    <p:anim calcmode="lin" valueType="num">
                                      <p:cBhvr>
                                        <p:cTn id="126" dur="1000" fill="hold"/>
                                        <p:tgtEl>
                                          <p:spTgt spid="17"/>
                                        </p:tgtEl>
                                        <p:attrNameLst>
                                          <p:attrName>ppt_x</p:attrName>
                                        </p:attrNameLst>
                                      </p:cBhvr>
                                      <p:tavLst>
                                        <p:tav tm="0">
                                          <p:val>
                                            <p:strVal val="#ppt_x"/>
                                          </p:val>
                                        </p:tav>
                                        <p:tav tm="100000">
                                          <p:val>
                                            <p:strVal val="#ppt_x"/>
                                          </p:val>
                                        </p:tav>
                                      </p:tavLst>
                                    </p:anim>
                                    <p:anim calcmode="lin" valueType="num">
                                      <p:cBhvr>
                                        <p:cTn id="12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25"/>
                                        </p:tgtEl>
                                        <p:attrNameLst>
                                          <p:attrName>style.visibility</p:attrName>
                                        </p:attrNameLst>
                                      </p:cBhvr>
                                      <p:to>
                                        <p:strVal val="visible"/>
                                      </p:to>
                                    </p:set>
                                    <p:anim calcmode="lin" valueType="num">
                                      <p:cBhvr additive="base">
                                        <p:cTn id="132" dur="500" fill="hold"/>
                                        <p:tgtEl>
                                          <p:spTgt spid="25"/>
                                        </p:tgtEl>
                                        <p:attrNameLst>
                                          <p:attrName>ppt_x</p:attrName>
                                        </p:attrNameLst>
                                      </p:cBhvr>
                                      <p:tavLst>
                                        <p:tav tm="0">
                                          <p:val>
                                            <p:strVal val="#ppt_x"/>
                                          </p:val>
                                        </p:tav>
                                        <p:tav tm="100000">
                                          <p:val>
                                            <p:strVal val="#ppt_x"/>
                                          </p:val>
                                        </p:tav>
                                      </p:tavLst>
                                    </p:anim>
                                    <p:anim calcmode="lin" valueType="num">
                                      <p:cBhvr additive="base">
                                        <p:cTn id="13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p:bldP spid="11" grpId="0" animBg="1"/>
      <p:bldP spid="19" grpId="0" animBg="1"/>
      <p:bldP spid="20" grpId="0" animBg="1"/>
      <p:bldP spid="21" grpId="0" animBg="1"/>
      <p:bldP spid="13" grpId="0" animBg="1"/>
      <p:bldP spid="14" grpId="0" animBg="1"/>
      <p:bldP spid="15" grpId="0" animBg="1"/>
      <p:bldP spid="16" grpId="0" animBg="1"/>
      <p:bldP spid="17" grpId="0" animBg="1"/>
      <p:bldP spid="18" grpId="0" animBg="1"/>
      <p:bldP spid="23" grpId="0" animBg="1"/>
      <p:bldP spid="25" grpId="0" animBg="1"/>
      <p:bldP spid="28"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1" name="Picture 2" descr="Università Telematica eCampus">
            <a:extLst>
              <a:ext uri="{FF2B5EF4-FFF2-40B4-BE49-F238E27FC236}">
                <a16:creationId xmlns:a16="http://schemas.microsoft.com/office/drawing/2014/main" id="{5A205657-6D2C-C6AC-A098-1B67FB95C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313" y="77962"/>
            <a:ext cx="1668894" cy="629256"/>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AEC94A40-1139-2545-1659-522CA6958494}"/>
              </a:ext>
            </a:extLst>
          </p:cNvPr>
          <p:cNvSpPr txBox="1">
            <a:spLocks/>
          </p:cNvSpPr>
          <p:nvPr/>
        </p:nvSpPr>
        <p:spPr>
          <a:xfrm>
            <a:off x="321168" y="2202426"/>
            <a:ext cx="11549664" cy="2635045"/>
          </a:xfrm>
          <a:prstGeom prst="rect">
            <a:avLst/>
          </a:prstGeom>
          <a:solidFill>
            <a:schemeClr val="accent1">
              <a:lumMod val="20000"/>
              <a:lumOff val="80000"/>
            </a:schemeClr>
          </a:solidFill>
          <a:ln w="28575">
            <a:solidFill>
              <a:srgbClr val="0070C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000" dirty="0">
                <a:solidFill>
                  <a:srgbClr val="000000"/>
                </a:solidFill>
                <a:effectLst/>
                <a:latin typeface="Arial" panose="020B0604020202020204" pitchFamily="34" charset="0"/>
                <a:ea typeface="Arial" panose="020B0604020202020204" pitchFamily="34" charset="0"/>
              </a:rPr>
              <a:t>This research could lead to the realization of a multimodal, low-cost and non-invasive approach reaching high accuracy to </a:t>
            </a:r>
            <a:r>
              <a:rPr lang="en-US" sz="2000" b="1" dirty="0">
                <a:solidFill>
                  <a:srgbClr val="000000"/>
                </a:solidFill>
                <a:effectLst/>
                <a:latin typeface="Arial" panose="020B0604020202020204" pitchFamily="34" charset="0"/>
                <a:ea typeface="Arial" panose="020B0604020202020204" pitchFamily="34" charset="0"/>
              </a:rPr>
              <a:t>early detect brain alterations and pathological conditions </a:t>
            </a:r>
            <a:r>
              <a:rPr lang="en-US" sz="2000" dirty="0">
                <a:solidFill>
                  <a:srgbClr val="000000"/>
                </a:solidFill>
                <a:effectLst/>
                <a:latin typeface="Arial" panose="020B0604020202020204" pitchFamily="34" charset="0"/>
                <a:ea typeface="Arial" panose="020B0604020202020204" pitchFamily="34" charset="0"/>
              </a:rPr>
              <a:t>(MCI, AD) </a:t>
            </a:r>
            <a:r>
              <a:rPr lang="en-GB" sz="2000" dirty="0">
                <a:solidFill>
                  <a:srgbClr val="000000"/>
                </a:solidFill>
                <a:effectLst/>
                <a:latin typeface="Arial" panose="020B0604020202020204" pitchFamily="34" charset="0"/>
                <a:ea typeface="Arial" panose="020B0604020202020204" pitchFamily="34" charset="0"/>
              </a:rPr>
              <a:t>to plan early rehabilitative interventions, </a:t>
            </a:r>
            <a:r>
              <a:rPr lang="en-GB" sz="2000" b="1" dirty="0">
                <a:solidFill>
                  <a:srgbClr val="000000"/>
                </a:solidFill>
                <a:effectLst/>
                <a:latin typeface="Arial" panose="020B0604020202020204" pitchFamily="34" charset="0"/>
                <a:ea typeface="Arial" panose="020B0604020202020204" pitchFamily="34" charset="0"/>
              </a:rPr>
              <a:t>improving patients’ quality </a:t>
            </a:r>
            <a:r>
              <a:rPr lang="en-GB" sz="2000" dirty="0">
                <a:solidFill>
                  <a:srgbClr val="000000"/>
                </a:solidFill>
                <a:effectLst/>
                <a:latin typeface="Arial" panose="020B0604020202020204" pitchFamily="34" charset="0"/>
                <a:ea typeface="Arial" panose="020B0604020202020204" pitchFamily="34" charset="0"/>
              </a:rPr>
              <a:t>of life and reducing health and social costs for dementia management.</a:t>
            </a:r>
          </a:p>
          <a:p>
            <a:pPr marL="0" indent="0" algn="ctr">
              <a:lnSpc>
                <a:spcPct val="100000"/>
              </a:lnSpc>
              <a:buNone/>
            </a:pPr>
            <a:endParaRPr lang="en-GB" sz="2000" dirty="0">
              <a:solidFill>
                <a:srgbClr val="000000"/>
              </a:solidFill>
              <a:effectLst/>
              <a:latin typeface="Arial" panose="020B0604020202020204" pitchFamily="34" charset="0"/>
              <a:ea typeface="Arial" panose="020B0604020202020204" pitchFamily="34" charset="0"/>
            </a:endParaRPr>
          </a:p>
          <a:p>
            <a:pPr algn="ctr">
              <a:lnSpc>
                <a:spcPct val="100000"/>
              </a:lnSpc>
            </a:pPr>
            <a:r>
              <a:rPr lang="en-GB" sz="2000" dirty="0">
                <a:solidFill>
                  <a:srgbClr val="000000"/>
                </a:solidFill>
                <a:latin typeface="Arial" panose="020B0604020202020204" pitchFamily="34" charset="0"/>
                <a:ea typeface="Calibri" panose="020F0502020204030204" pitchFamily="34" charset="0"/>
                <a:cs typeface="Arial" panose="020B0604020202020204" pitchFamily="34" charset="0"/>
              </a:rPr>
              <a:t>T</a:t>
            </a:r>
            <a:r>
              <a:rPr lang="en-GB" sz="2000" dirty="0">
                <a:latin typeface="Arial" panose="020B0604020202020204" pitchFamily="34" charset="0"/>
                <a:ea typeface="Calibri" panose="020F0502020204030204" pitchFamily="34" charset="0"/>
                <a:cs typeface="Arial" panose="020B0604020202020204" pitchFamily="34" charset="0"/>
              </a:rPr>
              <a:t>he results of the present project might be useful to start additional projects for implementation of a classifier that quantifies </a:t>
            </a:r>
            <a:r>
              <a:rPr lang="en-GB" sz="2000" b="1" dirty="0">
                <a:latin typeface="Arial" panose="020B0604020202020204" pitchFamily="34" charset="0"/>
                <a:ea typeface="Calibri" panose="020F0502020204030204" pitchFamily="34" charset="0"/>
                <a:cs typeface="Arial" panose="020B0604020202020204" pitchFamily="34" charset="0"/>
              </a:rPr>
              <a:t>the risk of conversion from MCI to AD condition</a:t>
            </a:r>
            <a:r>
              <a:rPr lang="en-GB" sz="2000" dirty="0">
                <a:latin typeface="Arial" panose="020B0604020202020204" pitchFamily="34" charset="0"/>
                <a:ea typeface="Calibri" panose="020F0502020204030204" pitchFamily="34" charset="0"/>
                <a:cs typeface="Arial" panose="020B0604020202020204" pitchFamily="34" charset="0"/>
              </a:rPr>
              <a:t>.</a:t>
            </a:r>
            <a:endParaRPr lang="en-GB"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91EE04F0-DC22-9A75-6ACB-108B1ACF0819}"/>
              </a:ext>
            </a:extLst>
          </p:cNvPr>
          <p:cNvSpPr txBox="1">
            <a:spLocks/>
          </p:cNvSpPr>
          <p:nvPr/>
        </p:nvSpPr>
        <p:spPr>
          <a:xfrm>
            <a:off x="4179121" y="825910"/>
            <a:ext cx="2705963" cy="704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it-IT" dirty="0"/>
          </a:p>
          <a:p>
            <a:pPr marL="0" indent="0">
              <a:buFont typeface="Arial"/>
              <a:buNone/>
            </a:pPr>
            <a:endParaRPr lang="it-IT" dirty="0"/>
          </a:p>
        </p:txBody>
      </p:sp>
      <p:sp>
        <p:nvSpPr>
          <p:cNvPr id="2089" name="Title 1">
            <a:extLst>
              <a:ext uri="{FF2B5EF4-FFF2-40B4-BE49-F238E27FC236}">
                <a16:creationId xmlns:a16="http://schemas.microsoft.com/office/drawing/2014/main" id="{4CE9E856-F6FB-EDD4-7251-68A02E976735}"/>
              </a:ext>
            </a:extLst>
          </p:cNvPr>
          <p:cNvSpPr txBox="1">
            <a:spLocks/>
          </p:cNvSpPr>
          <p:nvPr/>
        </p:nvSpPr>
        <p:spPr>
          <a:xfrm>
            <a:off x="1179819" y="870573"/>
            <a:ext cx="9832362" cy="7488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3200" b="1" dirty="0" err="1">
                <a:solidFill>
                  <a:schemeClr val="accent1">
                    <a:lumMod val="75000"/>
                  </a:schemeClr>
                </a:solidFill>
                <a:latin typeface="Arial" panose="020B0604020202020204" pitchFamily="34" charset="0"/>
                <a:cs typeface="Arial" panose="020B0604020202020204" pitchFamily="34" charset="0"/>
              </a:rPr>
              <a:t>Significance</a:t>
            </a:r>
            <a:r>
              <a:rPr lang="it-IT" sz="3200" b="1" dirty="0">
                <a:solidFill>
                  <a:schemeClr val="accent1">
                    <a:lumMod val="75000"/>
                  </a:schemeClr>
                </a:solidFill>
                <a:latin typeface="Arial" panose="020B0604020202020204" pitchFamily="34" charset="0"/>
                <a:cs typeface="Arial" panose="020B0604020202020204" pitchFamily="34" charset="0"/>
              </a:rPr>
              <a:t> and </a:t>
            </a:r>
            <a:r>
              <a:rPr lang="it-IT" sz="3200" b="1" dirty="0" err="1">
                <a:solidFill>
                  <a:schemeClr val="accent1">
                    <a:lumMod val="75000"/>
                  </a:schemeClr>
                </a:solidFill>
                <a:latin typeface="Arial" panose="020B0604020202020204" pitchFamily="34" charset="0"/>
                <a:cs typeface="Arial" panose="020B0604020202020204" pitchFamily="34" charset="0"/>
              </a:rPr>
              <a:t>prospectives</a:t>
            </a:r>
            <a:endParaRPr lang="it-IT" sz="3200" b="1" dirty="0">
              <a:solidFill>
                <a:schemeClr val="accent1">
                  <a:lumMod val="75000"/>
                </a:schemeClr>
              </a:solidFill>
              <a:latin typeface="Arial" panose="020B0604020202020204" pitchFamily="34" charset="0"/>
              <a:cs typeface="Arial" panose="020B0604020202020204" pitchFamily="34" charset="0"/>
            </a:endParaRPr>
          </a:p>
        </p:txBody>
      </p:sp>
      <p:pic>
        <p:nvPicPr>
          <p:cNvPr id="2110" name="Immagine 1">
            <a:extLst>
              <a:ext uri="{FF2B5EF4-FFF2-40B4-BE49-F238E27FC236}">
                <a16:creationId xmlns:a16="http://schemas.microsoft.com/office/drawing/2014/main" id="{B209D396-1EE5-4E0C-C858-6B92CC9DE8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77" y="134935"/>
            <a:ext cx="1928846" cy="51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61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1EE04F0-DC22-9A75-6ACB-108B1ACF0819}"/>
              </a:ext>
            </a:extLst>
          </p:cNvPr>
          <p:cNvSpPr txBox="1">
            <a:spLocks/>
          </p:cNvSpPr>
          <p:nvPr/>
        </p:nvSpPr>
        <p:spPr>
          <a:xfrm>
            <a:off x="4179121" y="825910"/>
            <a:ext cx="2705963" cy="70421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it-IT" dirty="0"/>
          </a:p>
          <a:p>
            <a:pPr marL="0" indent="0">
              <a:buFont typeface="Arial"/>
              <a:buNone/>
            </a:pPr>
            <a:endParaRPr lang="it-IT" dirty="0"/>
          </a:p>
        </p:txBody>
      </p:sp>
      <p:sp>
        <p:nvSpPr>
          <p:cNvPr id="3" name="Title 1">
            <a:extLst>
              <a:ext uri="{FF2B5EF4-FFF2-40B4-BE49-F238E27FC236}">
                <a16:creationId xmlns:a16="http://schemas.microsoft.com/office/drawing/2014/main" id="{ABCF7217-565B-88FE-038B-52B9F7BE94DE}"/>
              </a:ext>
            </a:extLst>
          </p:cNvPr>
          <p:cNvSpPr txBox="1">
            <a:spLocks/>
          </p:cNvSpPr>
          <p:nvPr/>
        </p:nvSpPr>
        <p:spPr>
          <a:xfrm>
            <a:off x="1263901" y="2648936"/>
            <a:ext cx="9832362" cy="1071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800" b="1" dirty="0">
                <a:solidFill>
                  <a:schemeClr val="accent1">
                    <a:lumMod val="75000"/>
                  </a:schemeClr>
                </a:solidFill>
                <a:latin typeface="Arial" panose="020B0604020202020204" pitchFamily="34" charset="0"/>
                <a:cs typeface="Arial" panose="020B0604020202020204" pitchFamily="34" charset="0"/>
              </a:rPr>
              <a:t>E-mail:</a:t>
            </a:r>
          </a:p>
          <a:p>
            <a:endParaRPr lang="it-IT" sz="1800" b="1" dirty="0">
              <a:solidFill>
                <a:schemeClr val="accent1">
                  <a:lumMod val="75000"/>
                </a:schemeClr>
              </a:solidFill>
              <a:latin typeface="Arial" panose="020B0604020202020204" pitchFamily="34" charset="0"/>
              <a:cs typeface="Arial" panose="020B0604020202020204" pitchFamily="34" charset="0"/>
            </a:endParaRPr>
          </a:p>
          <a:p>
            <a:r>
              <a:rPr lang="it-IT" sz="1800" b="1" dirty="0">
                <a:solidFill>
                  <a:schemeClr val="accent1">
                    <a:lumMod val="75000"/>
                  </a:schemeClr>
                </a:solidFill>
                <a:latin typeface="Arial" panose="020B0604020202020204" pitchFamily="34" charset="0"/>
                <a:cs typeface="Arial" panose="020B0604020202020204" pitchFamily="34" charset="0"/>
              </a:rPr>
              <a:t>Fabrizio Vecchio:     </a:t>
            </a:r>
            <a:r>
              <a:rPr lang="it-IT" sz="1800" b="1" dirty="0">
                <a:solidFill>
                  <a:schemeClr val="accent1">
                    <a:lumMod val="75000"/>
                  </a:schemeClr>
                </a:solidFill>
                <a:latin typeface="Arial" panose="020B0604020202020204" pitchFamily="34" charset="0"/>
                <a:cs typeface="Arial" panose="020B0604020202020204" pitchFamily="34" charset="0"/>
                <a:hlinkClick r:id="rId2"/>
              </a:rPr>
              <a:t>fabrizio.vecchio@uniecampus.it</a:t>
            </a:r>
            <a:r>
              <a:rPr lang="it-IT" sz="1800" b="1" dirty="0">
                <a:solidFill>
                  <a:schemeClr val="accent1">
                    <a:lumMod val="75000"/>
                  </a:schemeClr>
                </a:solidFill>
                <a:latin typeface="Arial" panose="020B0604020202020204" pitchFamily="34" charset="0"/>
                <a:cs typeface="Arial" panose="020B0604020202020204" pitchFamily="34" charset="0"/>
              </a:rPr>
              <a:t> </a:t>
            </a:r>
          </a:p>
          <a:p>
            <a:r>
              <a:rPr lang="it-IT" sz="1800" b="1" dirty="0">
                <a:solidFill>
                  <a:schemeClr val="accent1">
                    <a:lumMod val="75000"/>
                  </a:schemeClr>
                </a:solidFill>
                <a:latin typeface="Arial" panose="020B0604020202020204" pitchFamily="34" charset="0"/>
                <a:cs typeface="Arial" panose="020B0604020202020204" pitchFamily="34" charset="0"/>
              </a:rPr>
              <a:t>		      </a:t>
            </a:r>
            <a:r>
              <a:rPr lang="it-IT" sz="1800" b="1" u="sng" dirty="0">
                <a:solidFill>
                  <a:srgbClr val="0070C0"/>
                </a:solidFill>
                <a:latin typeface="Arial" panose="020B0604020202020204" pitchFamily="34" charset="0"/>
                <a:cs typeface="Arial" panose="020B0604020202020204" pitchFamily="34" charset="0"/>
              </a:rPr>
              <a:t>fabrizio.vecchio@sanraffaele.it</a:t>
            </a:r>
          </a:p>
          <a:p>
            <a:pPr>
              <a:lnSpc>
                <a:spcPct val="150000"/>
              </a:lnSpc>
            </a:pPr>
            <a:r>
              <a:rPr lang="it-IT" sz="1800" b="1" dirty="0">
                <a:solidFill>
                  <a:schemeClr val="accent1">
                    <a:lumMod val="75000"/>
                  </a:schemeClr>
                </a:solidFill>
                <a:latin typeface="Arial" panose="020B0604020202020204" pitchFamily="34" charset="0"/>
                <a:cs typeface="Arial" panose="020B0604020202020204" pitchFamily="34" charset="0"/>
              </a:rPr>
              <a:t>Alessia Cacciotti:     </a:t>
            </a:r>
            <a:r>
              <a:rPr lang="it-IT" sz="1800" b="1" dirty="0">
                <a:solidFill>
                  <a:schemeClr val="accent1">
                    <a:lumMod val="75000"/>
                  </a:schemeClr>
                </a:solidFill>
                <a:latin typeface="Arial" panose="020B0604020202020204" pitchFamily="34" charset="0"/>
                <a:cs typeface="Arial" panose="020B0604020202020204" pitchFamily="34" charset="0"/>
                <a:hlinkClick r:id="rId3"/>
              </a:rPr>
              <a:t>alessiacacciotti1997@gmail.com</a:t>
            </a:r>
            <a:endParaRPr lang="it-IT" sz="1800" b="1" dirty="0">
              <a:solidFill>
                <a:schemeClr val="accent1">
                  <a:lumMod val="75000"/>
                </a:schemeClr>
              </a:solidFill>
              <a:latin typeface="Arial" panose="020B0604020202020204" pitchFamily="34" charset="0"/>
              <a:cs typeface="Arial" panose="020B0604020202020204" pitchFamily="34" charset="0"/>
            </a:endParaRPr>
          </a:p>
        </p:txBody>
      </p:sp>
      <p:sp>
        <p:nvSpPr>
          <p:cNvPr id="5" name="CasellaDiTesto 4">
            <a:extLst>
              <a:ext uri="{FF2B5EF4-FFF2-40B4-BE49-F238E27FC236}">
                <a16:creationId xmlns:a16="http://schemas.microsoft.com/office/drawing/2014/main" id="{444A4A6E-2012-176C-BA83-7323CD1AC8FA}"/>
              </a:ext>
            </a:extLst>
          </p:cNvPr>
          <p:cNvSpPr txBox="1"/>
          <p:nvPr/>
        </p:nvSpPr>
        <p:spPr>
          <a:xfrm>
            <a:off x="2752802" y="5444902"/>
            <a:ext cx="3846053" cy="400110"/>
          </a:xfrm>
          <a:prstGeom prst="rect">
            <a:avLst/>
          </a:prstGeom>
          <a:noFill/>
        </p:spPr>
        <p:txBody>
          <a:bodyPr wrap="none" rtlCol="0">
            <a:spAutoFit/>
          </a:bodyPr>
          <a:lstStyle/>
          <a:p>
            <a:r>
              <a:rPr lang="en-US" sz="2000" b="1" dirty="0">
                <a:solidFill>
                  <a:schemeClr val="tx2"/>
                </a:solidFill>
                <a:latin typeface="Arial" panose="020B0604020202020204" pitchFamily="34" charset="0"/>
                <a:ea typeface="+mj-ea"/>
                <a:cs typeface="Arial" panose="020B0604020202020204" pitchFamily="34" charset="0"/>
              </a:rPr>
              <a:t>Availability for collaborations!</a:t>
            </a:r>
          </a:p>
        </p:txBody>
      </p:sp>
      <p:pic>
        <p:nvPicPr>
          <p:cNvPr id="6" name="Immagine 5">
            <a:extLst>
              <a:ext uri="{FF2B5EF4-FFF2-40B4-BE49-F238E27FC236}">
                <a16:creationId xmlns:a16="http://schemas.microsoft.com/office/drawing/2014/main" id="{C634FEED-7D44-5A2B-440D-A5217060F4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999" y="5140195"/>
            <a:ext cx="1071563" cy="1071563"/>
          </a:xfrm>
          <a:prstGeom prst="rect">
            <a:avLst/>
          </a:prstGeom>
        </p:spPr>
      </p:pic>
      <p:pic>
        <p:nvPicPr>
          <p:cNvPr id="7" name="Immagine 1">
            <a:extLst>
              <a:ext uri="{FF2B5EF4-FFF2-40B4-BE49-F238E27FC236}">
                <a16:creationId xmlns:a16="http://schemas.microsoft.com/office/drawing/2014/main" id="{27C0B404-C6E7-3AB7-36C4-0097EBECA0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65" y="177068"/>
            <a:ext cx="4029154" cy="107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Università Telematica eCampus">
            <a:extLst>
              <a:ext uri="{FF2B5EF4-FFF2-40B4-BE49-F238E27FC236}">
                <a16:creationId xmlns:a16="http://schemas.microsoft.com/office/drawing/2014/main" id="{DAD617FD-8B10-38BC-AC66-4F0BE64BA9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5780" y="58057"/>
            <a:ext cx="34861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 name="Immagine 9" descr="Immagine che contiene testo, mammifero, gatto, gatto domestico&#10;&#10;Descrizione generata automaticamente">
            <a:extLst>
              <a:ext uri="{FF2B5EF4-FFF2-40B4-BE49-F238E27FC236}">
                <a16:creationId xmlns:a16="http://schemas.microsoft.com/office/drawing/2014/main" id="{B311FDA7-1655-6142-C689-4FA894F0EF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02839" y="1500679"/>
            <a:ext cx="3249385" cy="4296708"/>
          </a:xfrm>
          <a:prstGeom prst="rect">
            <a:avLst/>
          </a:prstGeom>
        </p:spPr>
      </p:pic>
    </p:spTree>
    <p:extLst>
      <p:ext uri="{BB962C8B-B14F-4D97-AF65-F5344CB8AC3E}">
        <p14:creationId xmlns:p14="http://schemas.microsoft.com/office/powerpoint/2010/main" val="322447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596</Words>
  <Application>Microsoft Office PowerPoint</Application>
  <PresentationFormat>Widescreen</PresentationFormat>
  <Paragraphs>55</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Alessia Cacciotti</dc:creator>
  <cp:lastModifiedBy>Chiara Pappalettera</cp:lastModifiedBy>
  <cp:revision>17</cp:revision>
  <dcterms:created xsi:type="dcterms:W3CDTF">2022-10-25T10:28:24Z</dcterms:created>
  <dcterms:modified xsi:type="dcterms:W3CDTF">2022-10-27T16:11:30Z</dcterms:modified>
</cp:coreProperties>
</file>