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6"/>
  </p:notesMasterIdLst>
  <p:sldIdLst>
    <p:sldId id="257" r:id="rId6"/>
    <p:sldId id="258" r:id="rId7"/>
    <p:sldId id="334" r:id="rId8"/>
    <p:sldId id="337" r:id="rId9"/>
    <p:sldId id="353" r:id="rId10"/>
    <p:sldId id="354" r:id="rId11"/>
    <p:sldId id="355" r:id="rId12"/>
    <p:sldId id="335" r:id="rId13"/>
    <p:sldId id="349" r:id="rId14"/>
    <p:sldId id="350" r:id="rId15"/>
    <p:sldId id="351" r:id="rId16"/>
    <p:sldId id="352" r:id="rId17"/>
    <p:sldId id="329" r:id="rId18"/>
    <p:sldId id="342" r:id="rId19"/>
    <p:sldId id="330" r:id="rId20"/>
    <p:sldId id="331" r:id="rId21"/>
    <p:sldId id="332" r:id="rId22"/>
    <p:sldId id="333" r:id="rId23"/>
    <p:sldId id="340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gumma" initials="sg" lastIdx="1" clrIdx="0">
    <p:extLst>
      <p:ext uri="{19B8F6BF-5375-455C-9EA6-DF929625EA0E}">
        <p15:presenceInfo xmlns:p15="http://schemas.microsoft.com/office/powerpoint/2012/main" userId="d10627a4e1e14a13" providerId="Windows Live"/>
      </p:ext>
    </p:extLst>
  </p:cmAuthor>
  <p:cmAuthor id="2" name="Gowri Shanker" initials="GS" lastIdx="1" clrIdx="1">
    <p:extLst>
      <p:ext uri="{19B8F6BF-5375-455C-9EA6-DF929625EA0E}">
        <p15:presenceInfo xmlns:p15="http://schemas.microsoft.com/office/powerpoint/2012/main" userId="5ed70d93792722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F497D"/>
    <a:srgbClr val="2D2D87"/>
    <a:srgbClr val="DDD9C3"/>
    <a:srgbClr val="E9EDF4"/>
    <a:srgbClr val="4472C4"/>
    <a:srgbClr val="DDEBF7"/>
    <a:srgbClr val="CEE1F2"/>
    <a:srgbClr val="5B9BD5"/>
    <a:srgbClr val="4C3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5" autoAdjust="0"/>
    <p:restoredTop sz="93967" autoAdjust="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9799-0BF3-48DF-A855-100AEFC4A392}" type="datetimeFigureOut">
              <a:rPr lang="en-SG" smtClean="0"/>
              <a:t>26/6/2020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CE9D-DB95-4D6E-AB3F-0E356B79336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445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CE9D-DB95-4D6E-AB3F-0E356B79336C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67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CE9D-DB95-4D6E-AB3F-0E356B79336C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506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1"/>
            <a:ext cx="12192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6604318"/>
            <a:ext cx="12192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17" y="5174745"/>
            <a:ext cx="2779766" cy="120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2093" y="1375900"/>
            <a:ext cx="10798356" cy="1582285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71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D115-0CD4-4232-A64A-F387FEFFDF09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92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57" y="825541"/>
            <a:ext cx="2589012" cy="5434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000" y="825541"/>
            <a:ext cx="7589733" cy="5434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A2E91-D9D2-445E-BB8B-C3EFEB3E6E2D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82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24A-C824-482E-9CF6-CCBADD878D72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0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04318"/>
            <a:ext cx="12192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12192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25320" y="6594286"/>
            <a:ext cx="3166680" cy="28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300" dirty="0">
              <a:latin typeface="Verdana" pitchFamily="34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0" y="6594287"/>
            <a:ext cx="12192000" cy="58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>
                <a:solidFill>
                  <a:schemeClr val="bg1"/>
                </a:solidFill>
                <a:latin typeface="Verdana" pitchFamily="34" charset="0"/>
              </a:rPr>
              <a:t>NUS INTERNAL</a:t>
            </a:r>
            <a:endParaRPr lang="en-US" sz="1300" dirty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endParaRPr lang="en-US" sz="1300" dirty="0">
              <a:latin typeface="Verdana" pitchFamily="34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328640" y="0"/>
            <a:ext cx="6863361" cy="28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ts val="451"/>
              </a:spcBef>
              <a:spcAft>
                <a:spcPts val="451"/>
              </a:spcAft>
            </a:pPr>
            <a:endParaRPr lang="en-US" sz="13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99" y="246467"/>
            <a:ext cx="8691684" cy="50464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442" tIns="41221" rIns="82442" bIns="41221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500" kern="1200"/>
            </a:lvl1pPr>
          </a:lstStyle>
          <a:p>
            <a:pPr lvl="0" defTabSz="1014413" eaLnBrk="0" hangingPunct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00" y="1085850"/>
            <a:ext cx="10361769" cy="51744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53F3C-FCE6-4C39-9863-8B80F5F122AB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799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78" y="4407180"/>
            <a:ext cx="10363676" cy="136156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78" y="2906589"/>
            <a:ext cx="10363676" cy="150059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212" indent="0">
              <a:buNone/>
              <a:defRPr sz="1600"/>
            </a:lvl2pPr>
            <a:lvl3pPr marL="824423" indent="0">
              <a:buNone/>
              <a:defRPr sz="1400"/>
            </a:lvl3pPr>
            <a:lvl4pPr marL="1236635" indent="0">
              <a:buNone/>
              <a:defRPr sz="1300"/>
            </a:lvl4pPr>
            <a:lvl5pPr marL="1648846" indent="0">
              <a:buNone/>
              <a:defRPr sz="1300"/>
            </a:lvl5pPr>
            <a:lvl6pPr marL="2061058" indent="0">
              <a:buNone/>
              <a:defRPr sz="1300"/>
            </a:lvl6pPr>
            <a:lvl7pPr marL="2473269" indent="0">
              <a:buNone/>
              <a:defRPr sz="1300"/>
            </a:lvl7pPr>
            <a:lvl8pPr marL="2885481" indent="0">
              <a:buNone/>
              <a:defRPr sz="1300"/>
            </a:lvl8pPr>
            <a:lvl9pPr marL="329769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311E-CC68-4C64-83DB-A69BC1C1E56E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53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001" y="1980724"/>
            <a:ext cx="5088420" cy="427962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5443" y="1980724"/>
            <a:ext cx="5090327" cy="427962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D0D146-0129-4966-B2E8-945A63BB1E02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836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8" y="275180"/>
            <a:ext cx="10971847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7" y="1534989"/>
            <a:ext cx="5385833" cy="63922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212" indent="0">
              <a:buNone/>
              <a:defRPr sz="1800" b="1"/>
            </a:lvl2pPr>
            <a:lvl3pPr marL="824423" indent="0">
              <a:buNone/>
              <a:defRPr sz="1600" b="1"/>
            </a:lvl3pPr>
            <a:lvl4pPr marL="1236635" indent="0">
              <a:buNone/>
              <a:defRPr sz="1400" b="1"/>
            </a:lvl4pPr>
            <a:lvl5pPr marL="1648846" indent="0">
              <a:buNone/>
              <a:defRPr sz="1400" b="1"/>
            </a:lvl5pPr>
            <a:lvl6pPr marL="2061058" indent="0">
              <a:buNone/>
              <a:defRPr sz="1400" b="1"/>
            </a:lvl6pPr>
            <a:lvl7pPr marL="2473269" indent="0">
              <a:buNone/>
              <a:defRPr sz="1400" b="1"/>
            </a:lvl7pPr>
            <a:lvl8pPr marL="2885481" indent="0">
              <a:buNone/>
              <a:defRPr sz="1400" b="1"/>
            </a:lvl8pPr>
            <a:lvl9pPr marL="329769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077" y="2174210"/>
            <a:ext cx="5385833" cy="39514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85" y="1534989"/>
            <a:ext cx="5387739" cy="63922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212" indent="0">
              <a:buNone/>
              <a:defRPr sz="1800" b="1"/>
            </a:lvl2pPr>
            <a:lvl3pPr marL="824423" indent="0">
              <a:buNone/>
              <a:defRPr sz="1600" b="1"/>
            </a:lvl3pPr>
            <a:lvl4pPr marL="1236635" indent="0">
              <a:buNone/>
              <a:defRPr sz="1400" b="1"/>
            </a:lvl4pPr>
            <a:lvl5pPr marL="1648846" indent="0">
              <a:buNone/>
              <a:defRPr sz="1400" b="1"/>
            </a:lvl5pPr>
            <a:lvl6pPr marL="2061058" indent="0">
              <a:buNone/>
              <a:defRPr sz="1400" b="1"/>
            </a:lvl6pPr>
            <a:lvl7pPr marL="2473269" indent="0">
              <a:buNone/>
              <a:defRPr sz="1400" b="1"/>
            </a:lvl7pPr>
            <a:lvl8pPr marL="2885481" indent="0">
              <a:buNone/>
              <a:defRPr sz="1400" b="1"/>
            </a:lvl8pPr>
            <a:lvl9pPr marL="329769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85" y="2174210"/>
            <a:ext cx="5387739" cy="39514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9EE8E-0B31-44FF-8F2A-892C0336E2D7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441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56E689-6338-40DC-8F7D-CEE4B1516978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911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DB186D-34AD-495E-9D8E-4C33BF9D8A71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242661" y="6334872"/>
            <a:ext cx="2539444" cy="286364"/>
          </a:xfrm>
        </p:spPr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742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8" y="273749"/>
            <a:ext cx="4011253" cy="11609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225" y="273748"/>
            <a:ext cx="6815700" cy="585187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078" y="1434664"/>
            <a:ext cx="4011253" cy="4690957"/>
          </a:xfrm>
        </p:spPr>
        <p:txBody>
          <a:bodyPr/>
          <a:lstStyle>
            <a:lvl1pPr marL="0" indent="0">
              <a:buNone/>
              <a:defRPr sz="1300"/>
            </a:lvl1pPr>
            <a:lvl2pPr marL="412212" indent="0">
              <a:buNone/>
              <a:defRPr sz="1100"/>
            </a:lvl2pPr>
            <a:lvl3pPr marL="824423" indent="0">
              <a:buNone/>
              <a:defRPr sz="900"/>
            </a:lvl3pPr>
            <a:lvl4pPr marL="1236635" indent="0">
              <a:buNone/>
              <a:defRPr sz="800"/>
            </a:lvl4pPr>
            <a:lvl5pPr marL="1648846" indent="0">
              <a:buNone/>
              <a:defRPr sz="800"/>
            </a:lvl5pPr>
            <a:lvl6pPr marL="2061058" indent="0">
              <a:buNone/>
              <a:defRPr sz="800"/>
            </a:lvl6pPr>
            <a:lvl7pPr marL="2473269" indent="0">
              <a:buNone/>
              <a:defRPr sz="800"/>
            </a:lvl7pPr>
            <a:lvl8pPr marL="2885481" indent="0">
              <a:buNone/>
              <a:defRPr sz="800"/>
            </a:lvl8pPr>
            <a:lvl9pPr marL="329769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B9656-8E78-4A0B-A453-9745E591E1CA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01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33" y="4801317"/>
            <a:ext cx="7315199" cy="5661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833" y="613422"/>
            <a:ext cx="7315199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2212" indent="0">
              <a:buNone/>
              <a:defRPr sz="2500"/>
            </a:lvl2pPr>
            <a:lvl3pPr marL="824423" indent="0">
              <a:buNone/>
              <a:defRPr sz="2200"/>
            </a:lvl3pPr>
            <a:lvl4pPr marL="1236635" indent="0">
              <a:buNone/>
              <a:defRPr sz="1800"/>
            </a:lvl4pPr>
            <a:lvl5pPr marL="1648846" indent="0">
              <a:buNone/>
              <a:defRPr sz="1800"/>
            </a:lvl5pPr>
            <a:lvl6pPr marL="2061058" indent="0">
              <a:buNone/>
              <a:defRPr sz="1800"/>
            </a:lvl6pPr>
            <a:lvl7pPr marL="2473269" indent="0">
              <a:buNone/>
              <a:defRPr sz="1800"/>
            </a:lvl7pPr>
            <a:lvl8pPr marL="2885481" indent="0">
              <a:buNone/>
              <a:defRPr sz="1800"/>
            </a:lvl8pPr>
            <a:lvl9pPr marL="3297692" indent="0">
              <a:buNone/>
              <a:defRPr sz="18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833" y="5367443"/>
            <a:ext cx="7315199" cy="805475"/>
          </a:xfrm>
        </p:spPr>
        <p:txBody>
          <a:bodyPr/>
          <a:lstStyle>
            <a:lvl1pPr marL="0" indent="0">
              <a:buNone/>
              <a:defRPr sz="1300"/>
            </a:lvl1pPr>
            <a:lvl2pPr marL="412212" indent="0">
              <a:buNone/>
              <a:defRPr sz="1100"/>
            </a:lvl2pPr>
            <a:lvl3pPr marL="824423" indent="0">
              <a:buNone/>
              <a:defRPr sz="900"/>
            </a:lvl3pPr>
            <a:lvl4pPr marL="1236635" indent="0">
              <a:buNone/>
              <a:defRPr sz="800"/>
            </a:lvl4pPr>
            <a:lvl5pPr marL="1648846" indent="0">
              <a:buNone/>
              <a:defRPr sz="800"/>
            </a:lvl5pPr>
            <a:lvl6pPr marL="2061058" indent="0">
              <a:buNone/>
              <a:defRPr sz="800"/>
            </a:lvl6pPr>
            <a:lvl7pPr marL="2473269" indent="0">
              <a:buNone/>
              <a:defRPr sz="800"/>
            </a:lvl7pPr>
            <a:lvl8pPr marL="2885481" indent="0">
              <a:buNone/>
              <a:defRPr sz="800"/>
            </a:lvl8pPr>
            <a:lvl9pPr marL="329769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11E55-7BB4-4AEB-8614-FFA471E71384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46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3999" y="825541"/>
            <a:ext cx="8691684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3" rIns="91408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4000" y="1980724"/>
            <a:ext cx="10361769" cy="427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3999" y="6334872"/>
            <a:ext cx="25394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3399"/>
                </a:solidFill>
                <a:latin typeface="Times" pitchFamily="18" charset="0"/>
              </a:defRPr>
            </a:lvl1pPr>
          </a:lstStyle>
          <a:p>
            <a:fld id="{93A4947D-EB23-4822-9017-20AEE14140A1}" type="datetime1">
              <a:rPr lang="en-SG" smtClean="0"/>
              <a:t>26/6/2020</a:t>
            </a:fld>
            <a:endParaRPr lang="en-SG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2661" y="6334872"/>
            <a:ext cx="25394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3399"/>
                </a:solidFill>
                <a:latin typeface="Times" pitchFamily="18" charset="0"/>
              </a:defRPr>
            </a:lvl1pPr>
          </a:lstStyle>
          <a:p>
            <a:fld id="{AADA457B-3839-40CC-B4AD-680FE537124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604318"/>
            <a:ext cx="12192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12192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/>
          <a:p>
            <a:endParaRPr lang="en-US" sz="1800" dirty="0"/>
          </a:p>
        </p:txBody>
      </p:sp>
      <p:pic>
        <p:nvPicPr>
          <p:cNvPr id="1032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179" y="389839"/>
            <a:ext cx="1574056" cy="71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9025320" y="6594286"/>
            <a:ext cx="3166680" cy="28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300" dirty="0">
              <a:latin typeface="Verdana" pitchFamily="34" charset="0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0" y="6594287"/>
            <a:ext cx="12192000" cy="58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300" dirty="0" smtClean="0">
                <a:solidFill>
                  <a:schemeClr val="bg1"/>
                </a:solidFill>
                <a:latin typeface="Verdana" pitchFamily="34" charset="0"/>
              </a:rPr>
              <a:t>NUS INTERNAL</a:t>
            </a:r>
            <a:endParaRPr lang="en-US" sz="1300" dirty="0" smtClean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endParaRPr lang="en-US" sz="1300" dirty="0">
              <a:latin typeface="Verdana" pitchFamily="34" charset="0"/>
            </a:endParaRPr>
          </a:p>
        </p:txBody>
      </p:sp>
      <p:sp>
        <p:nvSpPr>
          <p:cNvPr id="1035" name="Text Box 18"/>
          <p:cNvSpPr txBox="1">
            <a:spLocks noChangeArrowheads="1"/>
          </p:cNvSpPr>
          <p:nvPr/>
        </p:nvSpPr>
        <p:spPr bwMode="auto">
          <a:xfrm>
            <a:off x="5328640" y="0"/>
            <a:ext cx="6863361" cy="28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ts val="451"/>
              </a:spcBef>
              <a:spcAft>
                <a:spcPts val="451"/>
              </a:spcAft>
            </a:pPr>
            <a:endParaRPr lang="en-US" sz="13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2pPr>
      <a:lvl3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3pPr>
      <a:lvl4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4pPr>
      <a:lvl5pPr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5pPr>
      <a:lvl6pPr marL="412212"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6pPr>
      <a:lvl7pPr marL="824423"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7pPr>
      <a:lvl8pPr marL="1236635"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8pPr>
      <a:lvl9pPr marL="1648846" algn="l" defTabSz="914595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 Narrow" pitchFamily="34" charset="0"/>
        </a:defRPr>
      </a:lvl9pPr>
    </p:titleStyle>
    <p:bodyStyle>
      <a:lvl1pPr marL="309159" indent="-309159" algn="l" defTabSz="914595" rtl="0" eaLnBrk="1" fontAlgn="base" hangingPunct="1">
        <a:spcBef>
          <a:spcPct val="20000"/>
        </a:spcBef>
        <a:spcAft>
          <a:spcPct val="0"/>
        </a:spcAft>
        <a:defRPr sz="2300" b="1">
          <a:solidFill>
            <a:srgbClr val="003399"/>
          </a:solidFill>
          <a:latin typeface="+mn-lt"/>
          <a:ea typeface="+mn-ea"/>
          <a:cs typeface="+mn-cs"/>
        </a:defRPr>
      </a:lvl1pPr>
      <a:lvl2pPr marL="337784" indent="5725" algn="l" defTabSz="914595" rtl="0" eaLnBrk="1" fontAlgn="base" hangingPunct="1">
        <a:spcBef>
          <a:spcPct val="20000"/>
        </a:spcBef>
        <a:spcAft>
          <a:spcPct val="0"/>
        </a:spcAft>
        <a:defRPr sz="2300">
          <a:solidFill>
            <a:srgbClr val="003399"/>
          </a:solidFill>
          <a:latin typeface="+mn-lt"/>
        </a:defRPr>
      </a:lvl2pPr>
      <a:lvl3pPr marL="681294" indent="143129" algn="l" defTabSz="914595" rtl="0" eaLnBrk="1" fontAlgn="base" hangingPunct="1">
        <a:spcBef>
          <a:spcPct val="20000"/>
        </a:spcBef>
        <a:spcAft>
          <a:spcPct val="0"/>
        </a:spcAft>
        <a:defRPr sz="2000" b="1">
          <a:solidFill>
            <a:srgbClr val="FF6600"/>
          </a:solidFill>
          <a:latin typeface="+mn-lt"/>
        </a:defRPr>
      </a:lvl3pPr>
      <a:lvl4pPr marL="1030529" indent="5725" algn="l" defTabSz="914595" rtl="0" eaLnBrk="1" fontAlgn="base" hangingPunct="1">
        <a:spcBef>
          <a:spcPct val="20000"/>
        </a:spcBef>
        <a:spcAft>
          <a:spcPct val="0"/>
        </a:spcAft>
        <a:defRPr sz="2000" i="1">
          <a:solidFill>
            <a:srgbClr val="003399"/>
          </a:solidFill>
          <a:latin typeface="+mn-lt"/>
        </a:defRPr>
      </a:lvl4pPr>
      <a:lvl5pPr marL="1374038" indent="274808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5pPr>
      <a:lvl6pPr marL="1786250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6pPr>
      <a:lvl7pPr marL="2198461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7pPr>
      <a:lvl8pPr marL="2610673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8pPr>
      <a:lvl9pPr marL="3022884" algn="l" defTabSz="914595" rtl="0" eaLnBrk="1" fontAlgn="base" hangingPunct="1">
        <a:spcBef>
          <a:spcPct val="20000"/>
        </a:spcBef>
        <a:spcAft>
          <a:spcPct val="0"/>
        </a:spcAft>
        <a:defRPr sz="18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212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423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6635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8846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058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269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5481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7692" algn="l" defTabSz="824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download.php?show_all=1" TargetMode="External"/><Relationship Id="rId2" Type="http://schemas.openxmlformats.org/officeDocument/2006/relationships/hyperlink" Target="https://filezilla-project.org/download.php?type=cli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obaxterm.mobatek.net/MobaXterm_Setup_9.3.msi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pcportal.nus.edu.s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2093" y="1375900"/>
            <a:ext cx="10798356" cy="315988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 smtClean="0"/>
              <a:t>Accessing HPC System</a:t>
            </a:r>
            <a:r>
              <a:rPr lang="en-US" dirty="0" smtClean="0">
                <a:latin typeface="Arial" pitchFamily="34" charset="0"/>
              </a:rPr>
              <a:t/>
            </a:r>
            <a:br>
              <a:rPr lang="en-US" dirty="0" smtClean="0">
                <a:latin typeface="Arial" pitchFamily="34" charset="0"/>
              </a:rPr>
            </a:b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0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10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67349" y="1014518"/>
            <a:ext cx="899310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application launcher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59" y="1620224"/>
            <a:ext cx="7270110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73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11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67349" y="1014518"/>
            <a:ext cx="899310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and open Display 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99" y="1933156"/>
            <a:ext cx="9906859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1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12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67349" y="1014518"/>
            <a:ext cx="899310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 hand menu you can find all the login nodes and application launchers.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4" y="1698171"/>
            <a:ext cx="2636748" cy="3824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6176" y="1506994"/>
            <a:ext cx="2971498" cy="278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Nodes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Login_atlas5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Login_atlas6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Login_atlas7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Login_atlas8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Login_gold</a:t>
            </a:r>
            <a:endParaRPr lang="en-US" b="1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87494" y="1506994"/>
            <a:ext cx="8993109" cy="437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Launchers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GlxSpheres</a:t>
            </a:r>
            <a:endParaRPr lang="en-US" b="1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Fluent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workbench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vmd</a:t>
            </a:r>
            <a:endParaRPr lang="en-US" b="1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Abaqus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CFX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Gaussview6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endParaRPr lang="en-US" b="1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19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13</a:t>
            </a:fld>
            <a:endParaRPr lang="en-SG" dirty="0"/>
          </a:p>
        </p:txBody>
      </p:sp>
      <p:sp>
        <p:nvSpPr>
          <p:cNvPr id="3" name="Text Placeholder 9"/>
          <p:cNvSpPr txBox="1">
            <a:spLocks/>
          </p:cNvSpPr>
          <p:nvPr/>
        </p:nvSpPr>
        <p:spPr bwMode="auto">
          <a:xfrm>
            <a:off x="1230489" y="1502920"/>
            <a:ext cx="8975355" cy="100079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Transferring Files to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HPC ?</a:t>
            </a:r>
          </a:p>
        </p:txBody>
      </p:sp>
      <p:pic>
        <p:nvPicPr>
          <p:cNvPr id="4" name="Picture 4" descr="Image result for transfer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42" y="2981381"/>
            <a:ext cx="28194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14</a:t>
            </a:fld>
            <a:endParaRPr lang="en-SG" dirty="0"/>
          </a:p>
        </p:txBody>
      </p:sp>
      <p:sp>
        <p:nvSpPr>
          <p:cNvPr id="3" name="Text Placeholder 9"/>
          <p:cNvSpPr txBox="1">
            <a:spLocks/>
          </p:cNvSpPr>
          <p:nvPr/>
        </p:nvSpPr>
        <p:spPr bwMode="auto">
          <a:xfrm>
            <a:off x="1230489" y="1502920"/>
            <a:ext cx="8975355" cy="568251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1009" y="1417713"/>
            <a:ext cx="565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Working Directories Information 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484" y="5673687"/>
            <a:ext cx="775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Note: Type </a:t>
            </a:r>
            <a:r>
              <a:rPr lang="en-US" b="1" i="1" dirty="0">
                <a:solidFill>
                  <a:srgbClr val="002060"/>
                </a:solidFill>
              </a:rPr>
              <a:t>“</a:t>
            </a:r>
            <a:r>
              <a:rPr lang="en-US" b="1" i="1" dirty="0" err="1">
                <a:solidFill>
                  <a:srgbClr val="002060"/>
                </a:solidFill>
              </a:rPr>
              <a:t>hpc</a:t>
            </a:r>
            <a:r>
              <a:rPr lang="en-US" b="1" i="1" dirty="0">
                <a:solidFill>
                  <a:srgbClr val="002060"/>
                </a:solidFill>
              </a:rPr>
              <a:t> s” to check your disk quota for your home </a:t>
            </a:r>
            <a:r>
              <a:rPr lang="en-US" b="1" i="1" dirty="0" smtClean="0">
                <a:solidFill>
                  <a:srgbClr val="002060"/>
                </a:solidFill>
              </a:rPr>
              <a:t>directory</a:t>
            </a:r>
            <a:r>
              <a:rPr lang="en-US" b="1" i="1" dirty="0">
                <a:solidFill>
                  <a:srgbClr val="002060"/>
                </a:solidFill>
              </a:rPr>
              <a:t>.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  </a:t>
            </a:r>
            <a:endParaRPr lang="en-US" b="1" i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8774"/>
              </p:ext>
            </p:extLst>
          </p:nvPr>
        </p:nvGraphicFramePr>
        <p:xfrm>
          <a:off x="749147" y="2251010"/>
          <a:ext cx="11032960" cy="292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592"/>
                <a:gridCol w="2206592"/>
                <a:gridCol w="2206592"/>
                <a:gridCol w="1240085"/>
                <a:gridCol w="3173099"/>
              </a:tblGrid>
              <a:tr h="418131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 Quota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652972">
                <a:tc>
                  <a:txBody>
                    <a:bodyPr/>
                    <a:lstStyle/>
                    <a:p>
                      <a:r>
                        <a:rPr lang="en-US" dirty="0" smtClean="0"/>
                        <a:t>/home/</a:t>
                      </a:r>
                      <a:r>
                        <a:rPr lang="en-US" dirty="0" err="1" smtClean="0"/>
                        <a:t>svu</a:t>
                      </a:r>
                      <a:r>
                        <a:rPr lang="en-US" dirty="0" smtClean="0"/>
                        <a:t>/$USERID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Directory. U:drive</a:t>
                      </a:r>
                      <a:r>
                        <a:rPr lang="en-US" baseline="0" dirty="0" smtClean="0"/>
                        <a:t> on your PC.</a:t>
                      </a:r>
                      <a:endParaRPr lang="en-US" dirty="0"/>
                    </a:p>
                  </a:txBody>
                  <a:tcPr/>
                </a:tc>
              </a:tr>
              <a:tr h="927907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hpctmp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on All Atlas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Directory. Files older than 60 days are purged automatically</a:t>
                      </a:r>
                      <a:endParaRPr lang="en-US" dirty="0"/>
                    </a:p>
                  </a:txBody>
                  <a:tcPr/>
                </a:tc>
              </a:tr>
              <a:tr h="927907">
                <a:tc>
                  <a:txBody>
                    <a:bodyPr/>
                    <a:lstStyle/>
                    <a:p>
                      <a:r>
                        <a:rPr lang="en-US" dirty="0" smtClean="0"/>
                        <a:t>/hpctmp2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on All Atlas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Directory. Files older than 60 days are purged automatically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15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956649" y="931143"/>
            <a:ext cx="10142899" cy="121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b="1" u="sng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ount user </a:t>
            </a:r>
            <a:r>
              <a:rPr lang="en-US" sz="2000" b="1" u="sng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hpc</a:t>
            </a:r>
            <a:r>
              <a:rPr lang="en-US" sz="2000" b="1" u="sng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home directory on windows system: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Mounting user Home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 windows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To mount(/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svu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/$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Step-1: Click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“Map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Drive”, from My computer window. </a:t>
            </a:r>
            <a:endParaRPr lang="en-US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00287"/>
            <a:ext cx="5943600" cy="225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4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16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926641" y="889805"/>
            <a:ext cx="993791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Step-2: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the server details in the Folder section as “\\fs9.nus.edu.sg\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svu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followed by your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59" y="1278501"/>
            <a:ext cx="3168205" cy="237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4096" y="3724366"/>
            <a:ext cx="1090968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Step-3: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NUS credential as below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/>
              <a:t>The </a:t>
            </a:r>
            <a:r>
              <a:rPr lang="en-US" dirty="0" smtClean="0"/>
              <a:t>user home </a:t>
            </a:r>
            <a:r>
              <a:rPr lang="en-US" dirty="0"/>
              <a:t>directory will be </a:t>
            </a:r>
            <a:r>
              <a:rPr lang="en-US" dirty="0" smtClean="0"/>
              <a:t>mounted.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92891" y="4110139"/>
            <a:ext cx="2989136" cy="23679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36" y="4118192"/>
            <a:ext cx="4334256" cy="23679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ight Arrow 5"/>
          <p:cNvSpPr/>
          <p:nvPr/>
        </p:nvSpPr>
        <p:spPr bwMode="auto">
          <a:xfrm>
            <a:off x="5136277" y="4938813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17</a:t>
            </a:fld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56649" y="931143"/>
            <a:ext cx="11235351" cy="190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 files using </a:t>
            </a:r>
            <a:r>
              <a:rPr lang="en-US" sz="2000" b="1" u="sng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FileZilla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b="1" u="sng" dirty="0" smtClean="0">
                <a:latin typeface="Calibri" panose="020F0502020204030204" pitchFamily="34" charset="0"/>
              </a:rPr>
              <a:t>Download Links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Windows </a:t>
            </a:r>
            <a:r>
              <a:rPr lang="en-US" sz="1600" dirty="0" smtClean="0">
                <a:hlinkClick r:id="rId2"/>
              </a:rPr>
              <a:t>https://filezilla-project.org/download.php?type=client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Mac user </a:t>
            </a:r>
            <a:r>
              <a:rPr lang="en-US" sz="1600" u="sng" dirty="0" smtClean="0">
                <a:hlinkClick r:id="rId3"/>
              </a:rPr>
              <a:t>https</a:t>
            </a:r>
            <a:r>
              <a:rPr lang="en-US" sz="1600" u="sng" dirty="0">
                <a:hlinkClick r:id="rId3"/>
              </a:rPr>
              <a:t>://</a:t>
            </a:r>
            <a:r>
              <a:rPr lang="en-US" sz="1600" u="sng" dirty="0" smtClean="0">
                <a:hlinkClick r:id="rId3"/>
              </a:rPr>
              <a:t>filezilla-project.org/download.php?show_all=1</a:t>
            </a:r>
            <a:r>
              <a:rPr lang="en-US" sz="1600" u="sng" dirty="0" smtClean="0"/>
              <a:t> </a:t>
            </a:r>
            <a:endParaRPr lang="en-US" sz="1600" dirty="0" smtClean="0"/>
          </a:p>
          <a:p>
            <a:pPr lvl="0"/>
            <a:endParaRPr lang="en-US" dirty="0">
              <a:latin typeface="Calibri" panose="020F0502020204030204" pitchFamily="34" charset="0"/>
            </a:endParaRP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      </a:t>
            </a:r>
            <a:r>
              <a:rPr lang="en-US" b="1" dirty="0" smtClean="0">
                <a:latin typeface="Calibri" panose="020F0502020204030204" pitchFamily="34" charset="0"/>
              </a:rPr>
              <a:t>Step-1: </a:t>
            </a:r>
            <a:r>
              <a:rPr lang="en-US" dirty="0" smtClean="0">
                <a:latin typeface="Calibri" panose="020F0502020204030204" pitchFamily="34" charset="0"/>
              </a:rPr>
              <a:t>Open </a:t>
            </a:r>
            <a:r>
              <a:rPr lang="en-US" dirty="0" err="1" smtClean="0">
                <a:latin typeface="Calibri" panose="020F0502020204030204" pitchFamily="34" charset="0"/>
              </a:rPr>
              <a:t>FileZilla</a:t>
            </a:r>
            <a:r>
              <a:rPr lang="en-US" dirty="0" smtClean="0">
                <a:latin typeface="Calibri" panose="020F0502020204030204" pitchFamily="34" charset="0"/>
              </a:rPr>
              <a:t>  </a:t>
            </a:r>
            <a:endParaRPr lang="en-US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205" y="931143"/>
            <a:ext cx="393156" cy="3544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00" y="3093203"/>
            <a:ext cx="9108383" cy="2131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18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873968" y="916965"/>
            <a:ext cx="992496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Step-2: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transferring the files or folders simply drag &amp; drop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 from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directory 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HPC directory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10" y="1461851"/>
            <a:ext cx="6491873" cy="38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73967" y="5528984"/>
            <a:ext cx="9924961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transfers via </a:t>
            </a:r>
            <a:r>
              <a:rPr lang="en-US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Sftp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done in “BINARY” format.  No ASCII file transfers like in ftp.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need to convert DOS text files to Unix text files using the “dos2unix” command in the HPC command line. </a:t>
            </a:r>
          </a:p>
        </p:txBody>
      </p:sp>
    </p:spTree>
    <p:extLst>
      <p:ext uri="{BB962C8B-B14F-4D97-AF65-F5344CB8AC3E}">
        <p14:creationId xmlns:p14="http://schemas.microsoft.com/office/powerpoint/2010/main" val="9895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19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788907" y="1097719"/>
            <a:ext cx="3470822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Unix based user: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8907" y="1940054"/>
            <a:ext cx="1099319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transfer files using </a:t>
            </a:r>
            <a:r>
              <a:rPr lang="en-US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08" y="2987445"/>
            <a:ext cx="6165114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52186" y="6191997"/>
            <a:ext cx="2539444" cy="286364"/>
          </a:xfrm>
        </p:spPr>
        <p:txBody>
          <a:bodyPr/>
          <a:lstStyle/>
          <a:p>
            <a:fld id="{AADA457B-3839-40CC-B4AD-680FE5371240}" type="slidenum">
              <a:rPr lang="en-SG" smtClean="0"/>
              <a:t>2</a:t>
            </a:fld>
            <a:endParaRPr lang="en-SG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36243" y="375630"/>
            <a:ext cx="7376561" cy="500524"/>
          </a:xfrm>
          <a:prstGeom prst="rect">
            <a:avLst/>
          </a:prstGeom>
        </p:spPr>
        <p:txBody>
          <a:bodyPr lIns="82442" tIns="41221" rIns="82442" bIns="41221"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6600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Agenda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 bwMode="auto">
          <a:xfrm>
            <a:off x="336243" y="1611086"/>
            <a:ext cx="7003791" cy="4540617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GB"/>
            </a:defPPr>
            <a:lvl1pPr marL="342900" indent="-342900" defTabSz="1014413">
              <a:spcBef>
                <a:spcPct val="20000"/>
              </a:spcBef>
              <a:defRPr sz="2500" b="1">
                <a:solidFill>
                  <a:srgbClr val="003399"/>
                </a:solidFill>
                <a:latin typeface="+mn-lt"/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  <a:latin typeface="+mn-lt"/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Connecting HPC..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Connecting HPC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through Terminal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Connecting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HPC through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HPCP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ortal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Transferring Files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to HPC ?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782147" y="3189101"/>
            <a:ext cx="6770876" cy="398344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1026" name="Picture 2" descr="Image result for thinking stud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25" y="1611087"/>
            <a:ext cx="1699162" cy="201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fer f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804" y="4402318"/>
            <a:ext cx="1813958" cy="174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1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9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3</a:t>
            </a:fld>
            <a:endParaRPr lang="en-SG" dirty="0"/>
          </a:p>
        </p:txBody>
      </p:sp>
      <p:sp>
        <p:nvSpPr>
          <p:cNvPr id="3" name="Text Placeholder 8"/>
          <p:cNvSpPr txBox="1">
            <a:spLocks/>
          </p:cNvSpPr>
          <p:nvPr/>
        </p:nvSpPr>
        <p:spPr bwMode="auto">
          <a:xfrm>
            <a:off x="1823957" y="2489398"/>
            <a:ext cx="8911776" cy="410383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GB"/>
            </a:defPPr>
            <a:lvl1pPr marL="342900" indent="-342900" defTabSz="1014413">
              <a:spcBef>
                <a:spcPct val="20000"/>
              </a:spcBef>
              <a:defRPr sz="2500" b="1">
                <a:solidFill>
                  <a:srgbClr val="003399"/>
                </a:solidFill>
                <a:latin typeface="+mn-lt"/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  <a:latin typeface="+mn-lt"/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Available login nodes</a:t>
            </a:r>
          </a:p>
        </p:txBody>
      </p:sp>
    </p:spTree>
    <p:extLst>
      <p:ext uri="{BB962C8B-B14F-4D97-AF65-F5344CB8AC3E}">
        <p14:creationId xmlns:p14="http://schemas.microsoft.com/office/powerpoint/2010/main" val="14793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4</a:t>
            </a:fld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632346" y="885324"/>
            <a:ext cx="975360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Login Nodes in NUS HPC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login n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33" y="1402645"/>
            <a:ext cx="73628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34060"/>
              </p:ext>
            </p:extLst>
          </p:nvPr>
        </p:nvGraphicFramePr>
        <p:xfrm>
          <a:off x="3668389" y="3015195"/>
          <a:ext cx="1959414" cy="290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14"/>
              </a:tblGrid>
              <a:tr h="3892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Hostname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40360">
                <a:tc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atlas6-c01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40360">
                <a:tc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atlas7-c10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40360">
                <a:tc>
                  <a:txBody>
                    <a:bodyPr/>
                    <a:lstStyle/>
                    <a:p>
                      <a:pPr marL="0" marR="0" indent="0" algn="l" defTabSz="82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atlas8-c01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9221">
                <a:tc>
                  <a:txBody>
                    <a:bodyPr/>
                    <a:lstStyle/>
                    <a:p>
                      <a:r>
                        <a:rPr lang="en-US" dirty="0" smtClean="0"/>
                        <a:t>atlas9-c01</a:t>
                      </a:r>
                      <a:endParaRPr lang="en-US" dirty="0"/>
                    </a:p>
                  </a:txBody>
                  <a:tcPr/>
                </a:tc>
              </a:tr>
              <a:tr h="389221">
                <a:tc>
                  <a:txBody>
                    <a:bodyPr/>
                    <a:lstStyle/>
                    <a:p>
                      <a:r>
                        <a:rPr lang="en-US" dirty="0" smtClean="0"/>
                        <a:t>gold-c01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5</a:t>
            </a:fld>
            <a:endParaRPr lang="en-SG" dirty="0"/>
          </a:p>
        </p:txBody>
      </p:sp>
      <p:sp>
        <p:nvSpPr>
          <p:cNvPr id="3" name="Text Placeholder 8"/>
          <p:cNvSpPr txBox="1">
            <a:spLocks/>
          </p:cNvSpPr>
          <p:nvPr/>
        </p:nvSpPr>
        <p:spPr bwMode="auto">
          <a:xfrm>
            <a:off x="1823957" y="2489398"/>
            <a:ext cx="8911776" cy="410383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GB"/>
            </a:defPPr>
            <a:lvl1pPr marL="342900" indent="-342900" defTabSz="1014413">
              <a:spcBef>
                <a:spcPct val="20000"/>
              </a:spcBef>
              <a:defRPr sz="2500" b="1">
                <a:solidFill>
                  <a:srgbClr val="003399"/>
                </a:solidFill>
                <a:latin typeface="+mn-lt"/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  <a:latin typeface="+mn-lt"/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smtClean="0">
                <a:solidFill>
                  <a:schemeClr val="accent5">
                    <a:lumMod val="50000"/>
                  </a:schemeClr>
                </a:solidFill>
              </a:rPr>
              <a:t>Connecting 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HPC U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sing 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</a:rPr>
              <a:t>MobaXterm</a:t>
            </a: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6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04946" y="727245"/>
            <a:ext cx="9035358" cy="207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system:-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Mobaxterm :  </a:t>
            </a:r>
            <a:r>
              <a:rPr lang="en-US" sz="1600" dirty="0" err="1" smtClean="0"/>
              <a:t>MobaXterm</a:t>
            </a:r>
            <a:r>
              <a:rPr lang="en-US" sz="1600" dirty="0"/>
              <a:t> is an enhanced terminal for Windows with an X11 server</a:t>
            </a:r>
            <a:r>
              <a:rPr lang="en-US" sz="1600" dirty="0" smtClean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Link </a:t>
            </a:r>
            <a:r>
              <a:rPr lang="en-US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http://mobaxterm.mobatek.net/MobaXterm_Setup_9.3.msi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Step-1: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on New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07" y="2806917"/>
            <a:ext cx="5915025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5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7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817860" y="989393"/>
            <a:ext cx="6349943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Step-2: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the login node hostname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user-ID details as shown in below figure.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42" y="1312238"/>
            <a:ext cx="5972174" cy="1468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17860" y="2607781"/>
            <a:ext cx="8706386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Step-3: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prompted for password, enter the password and press enter key.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18440" y="3263730"/>
            <a:ext cx="5972175" cy="108585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40" y="4870110"/>
            <a:ext cx="5972175" cy="1488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4992" y="4214161"/>
            <a:ext cx="5665931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Step-4: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Login Node.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8</a:t>
            </a:fld>
            <a:endParaRPr lang="en-SG" dirty="0"/>
          </a:p>
        </p:txBody>
      </p:sp>
      <p:sp>
        <p:nvSpPr>
          <p:cNvPr id="3" name="Text Placeholder 9"/>
          <p:cNvSpPr txBox="1">
            <a:spLocks/>
          </p:cNvSpPr>
          <p:nvPr/>
        </p:nvSpPr>
        <p:spPr bwMode="auto">
          <a:xfrm>
            <a:off x="1999716" y="2002907"/>
            <a:ext cx="8345287" cy="1175722"/>
          </a:xfrm>
          <a:prstGeom prst="rect">
            <a:avLst/>
          </a:prstGeom>
        </p:spPr>
        <p:txBody>
          <a:bodyPr lIns="82442" tIns="41221" rIns="82442" bIns="41221">
            <a:noAutofit/>
          </a:bodyPr>
          <a:lstStyle>
            <a:defPPr>
              <a:defRPr lang="en-US"/>
            </a:defPPr>
            <a:lvl1pPr marL="342900" indent="-342900" defTabSz="1014413">
              <a:lnSpc>
                <a:spcPct val="150000"/>
              </a:lnSpc>
              <a:spcBef>
                <a:spcPct val="20000"/>
              </a:spcBef>
              <a:defRPr sz="2500" b="1">
                <a:solidFill>
                  <a:schemeClr val="bg1">
                    <a:lumMod val="50000"/>
                  </a:schemeClr>
                </a:solidFill>
              </a:defRPr>
            </a:lvl1pPr>
            <a:lvl2pPr marL="374650" indent="6350" defTabSz="1014413">
              <a:spcBef>
                <a:spcPct val="20000"/>
              </a:spcBef>
              <a:defRPr sz="2600">
                <a:solidFill>
                  <a:srgbClr val="003399"/>
                </a:solidFill>
              </a:defRPr>
            </a:lvl2pPr>
            <a:lvl3pPr marL="755650" indent="158750" defTabSz="1014413">
              <a:spcBef>
                <a:spcPct val="20000"/>
              </a:spcBef>
              <a:defRPr sz="2200" b="1">
                <a:solidFill>
                  <a:srgbClr val="FF6600"/>
                </a:solidFill>
              </a:defRPr>
            </a:lvl3pPr>
            <a:lvl4pPr marL="1143000" indent="6350" defTabSz="1014413">
              <a:spcBef>
                <a:spcPct val="20000"/>
              </a:spcBef>
              <a:defRPr sz="2200" i="1">
                <a:solidFill>
                  <a:srgbClr val="003399"/>
                </a:solidFill>
              </a:defRPr>
            </a:lvl4pPr>
            <a:lvl5pPr marL="1524000" indent="304800" defTabSz="1014413">
              <a:spcBef>
                <a:spcPct val="20000"/>
              </a:spcBef>
              <a:defRPr sz="2000">
                <a:solidFill>
                  <a:srgbClr val="003399"/>
                </a:solidFill>
              </a:defRPr>
            </a:lvl5pPr>
            <a:lvl6pPr marL="19812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6pPr>
            <a:lvl7pPr marL="24384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7pPr>
            <a:lvl8pPr marL="28956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8pPr>
            <a:lvl9pPr marL="3352800" defTabSz="1014413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</a:defRPr>
            </a:lvl9pPr>
          </a:lstStyle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Connecting HPC Portal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81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DA457B-3839-40CC-B4AD-680FE5371240}" type="slidenum">
              <a:rPr lang="en-SG" smtClean="0"/>
              <a:t>9</a:t>
            </a:fld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67349" y="1014518"/>
            <a:ext cx="899310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https://hpcportal.nus.edu.sg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your browser </a:t>
            </a:r>
            <a:endParaRPr lang="en-US" b="1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09" y="1796142"/>
            <a:ext cx="9952582" cy="43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553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US" id="{AF4F6329-D014-4F27-8E44-A243F64E9148}" vid="{31BB19C8-44C3-45B0-B186-EECD88234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b746546-882a-4606-9100-f5702c5503a2">EZQ5RJT444C4-1071-49</_dlc_DocId>
    <_dlc_DocIdUrl xmlns="ab746546-882a-4606-9100-f5702c5503a2">
      <Url>https://share.nus.edu.sg/cce/outsourcing2011/HPC/_layouts/DocIdRedir.aspx?ID=EZQ5RJT444C4-1071-49</Url>
      <Description>EZQ5RJT444C4-1071-49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E4D51E829B246A6030366FF3816F9" ma:contentTypeVersion="1" ma:contentTypeDescription="Create a new document." ma:contentTypeScope="" ma:versionID="e8d020fe890e7e036abadee1b4c4da50">
  <xsd:schema xmlns:xsd="http://www.w3.org/2001/XMLSchema" xmlns:xs="http://www.w3.org/2001/XMLSchema" xmlns:p="http://schemas.microsoft.com/office/2006/metadata/properties" xmlns:ns2="ab746546-882a-4606-9100-f5702c5503a2" targetNamespace="http://schemas.microsoft.com/office/2006/metadata/properties" ma:root="true" ma:fieldsID="e528fa4c876e57e56e446ea1c67a4477" ns2:_="">
    <xsd:import namespace="ab746546-882a-4606-9100-f5702c5503a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46546-882a-4606-9100-f5702c5503a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D327A7-5063-4C44-B572-6C7BD6833304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ab746546-882a-4606-9100-f5702c5503a2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80E0917-9CA3-49BE-B6B1-4429386217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DA89AA-120C-4A40-B368-712A7AC8B7C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8FBB4B9-78BB-45F4-9607-B9D7F35B0E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746546-882a-4606-9100-f5702c5503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121807</TotalTime>
  <Words>423</Words>
  <Application>Microsoft Office PowerPoint</Application>
  <PresentationFormat>Widescreen</PresentationFormat>
  <Paragraphs>117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Times</vt:lpstr>
      <vt:lpstr>Times New Roman</vt:lpstr>
      <vt:lpstr>Verdana</vt:lpstr>
      <vt:lpstr>Wingdings</vt:lpstr>
      <vt:lpstr>NUS</vt:lpstr>
      <vt:lpstr>  Accessing HPC System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Monthly report   01st Sept. 2013 to 30th Sept. 2013   Srikanth Gumma</dc:title>
  <dc:creator>Srikanth Gumma</dc:creator>
  <cp:lastModifiedBy>jitesh</cp:lastModifiedBy>
  <cp:revision>1824</cp:revision>
  <dcterms:created xsi:type="dcterms:W3CDTF">2013-10-14T06:31:26Z</dcterms:created>
  <dcterms:modified xsi:type="dcterms:W3CDTF">2020-06-26T01:51:53Z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0x010100B0AE4D51E829B246A6030366FF3816F9</vt:lpwstr>
  </property>
  <property fmtid="{D5CDD505-2E9C-101B-9397-08002B2CF9AE}" pid="3" name="_dlc_DocIdItemGuid">
    <vt:lpwstr>2fa87034-322d-4de1-ba73-9235ec131b5e</vt:lpwstr>
  </property>
</Properties>
</file>