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6"/>
  </p:notesMasterIdLst>
  <p:sldIdLst>
    <p:sldId id="257" r:id="rId6"/>
    <p:sldId id="258" r:id="rId7"/>
    <p:sldId id="353" r:id="rId8"/>
    <p:sldId id="354" r:id="rId9"/>
    <p:sldId id="355" r:id="rId10"/>
    <p:sldId id="356" r:id="rId11"/>
    <p:sldId id="357" r:id="rId12"/>
    <p:sldId id="358" r:id="rId13"/>
    <p:sldId id="371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gumma" initials="sg" lastIdx="1" clrIdx="0">
    <p:extLst>
      <p:ext uri="{19B8F6BF-5375-455C-9EA6-DF929625EA0E}">
        <p15:presenceInfo xmlns:p15="http://schemas.microsoft.com/office/powerpoint/2012/main" userId="d10627a4e1e14a13" providerId="Windows Live"/>
      </p:ext>
    </p:extLst>
  </p:cmAuthor>
  <p:cmAuthor id="2" name="Gowri Shanker" initials="GS" lastIdx="1" clrIdx="1">
    <p:extLst>
      <p:ext uri="{19B8F6BF-5375-455C-9EA6-DF929625EA0E}">
        <p15:presenceInfo xmlns:p15="http://schemas.microsoft.com/office/powerpoint/2012/main" userId="5ed70d93792722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F497D"/>
    <a:srgbClr val="2D2D87"/>
    <a:srgbClr val="DDD9C3"/>
    <a:srgbClr val="E9EDF4"/>
    <a:srgbClr val="4472C4"/>
    <a:srgbClr val="DDEBF7"/>
    <a:srgbClr val="CEE1F2"/>
    <a:srgbClr val="5B9BD5"/>
    <a:srgbClr val="4C3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 autoAdjust="0"/>
    <p:restoredTop sz="93967" autoAdjust="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9799-0BF3-48DF-A855-100AEFC4A392}" type="datetimeFigureOut">
              <a:rPr lang="en-SG" smtClean="0"/>
              <a:t>26/6/2020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CE9D-DB95-4D6E-AB3F-0E356B79336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445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CE9D-DB95-4D6E-AB3F-0E356B79336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6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1"/>
            <a:ext cx="12192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17" y="5174745"/>
            <a:ext cx="2779766" cy="120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2093" y="1375900"/>
            <a:ext cx="10798356" cy="1582285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1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D115-0CD4-4232-A64A-F387FEFFDF09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92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57" y="825541"/>
            <a:ext cx="2589012" cy="5434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000" y="825541"/>
            <a:ext cx="7589733" cy="5434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A2E91-D9D2-445E-BB8B-C3EFEB3E6E2D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82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24A-C824-482E-9CF6-CCBADD878D72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0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25320" y="6594286"/>
            <a:ext cx="3166680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6594287"/>
            <a:ext cx="12192000" cy="5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chemeClr val="bg1"/>
                </a:solidFill>
                <a:latin typeface="Verdana" pitchFamily="34" charset="0"/>
              </a:rPr>
              <a:t>NUS INTERNAL</a:t>
            </a:r>
            <a:endParaRPr lang="en-US" sz="1300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328640" y="0"/>
            <a:ext cx="6863361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ts val="451"/>
              </a:spcBef>
              <a:spcAft>
                <a:spcPts val="451"/>
              </a:spcAft>
            </a:pPr>
            <a:endParaRPr lang="en-US" sz="13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99" y="246467"/>
            <a:ext cx="8691684" cy="5046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42" tIns="41221" rIns="82442" bIns="41221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500" kern="1200"/>
            </a:lvl1pPr>
          </a:lstStyle>
          <a:p>
            <a:pPr lvl="0" defTabSz="1014413" eaLnBrk="0" hangingPunct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00" y="1085850"/>
            <a:ext cx="10361769" cy="5174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53F3C-FCE6-4C39-9863-8B80F5F122AB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9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8" y="4407180"/>
            <a:ext cx="10363676" cy="136156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78" y="2906589"/>
            <a:ext cx="10363676" cy="150059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212" indent="0">
              <a:buNone/>
              <a:defRPr sz="1600"/>
            </a:lvl2pPr>
            <a:lvl3pPr marL="824423" indent="0">
              <a:buNone/>
              <a:defRPr sz="1400"/>
            </a:lvl3pPr>
            <a:lvl4pPr marL="1236635" indent="0">
              <a:buNone/>
              <a:defRPr sz="1300"/>
            </a:lvl4pPr>
            <a:lvl5pPr marL="1648846" indent="0">
              <a:buNone/>
              <a:defRPr sz="1300"/>
            </a:lvl5pPr>
            <a:lvl6pPr marL="2061058" indent="0">
              <a:buNone/>
              <a:defRPr sz="1300"/>
            </a:lvl6pPr>
            <a:lvl7pPr marL="2473269" indent="0">
              <a:buNone/>
              <a:defRPr sz="1300"/>
            </a:lvl7pPr>
            <a:lvl8pPr marL="2885481" indent="0">
              <a:buNone/>
              <a:defRPr sz="1300"/>
            </a:lvl8pPr>
            <a:lvl9pPr marL="32976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311E-CC68-4C64-83DB-A69BC1C1E56E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3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001" y="1980724"/>
            <a:ext cx="5088420" cy="427962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5443" y="1980724"/>
            <a:ext cx="5090327" cy="427962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0D146-0129-4966-B2E8-945A63BB1E02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836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8" y="275180"/>
            <a:ext cx="10971847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7" y="1534989"/>
            <a:ext cx="5385833" cy="63922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12" indent="0">
              <a:buNone/>
              <a:defRPr sz="1800" b="1"/>
            </a:lvl2pPr>
            <a:lvl3pPr marL="824423" indent="0">
              <a:buNone/>
              <a:defRPr sz="1600" b="1"/>
            </a:lvl3pPr>
            <a:lvl4pPr marL="1236635" indent="0">
              <a:buNone/>
              <a:defRPr sz="1400" b="1"/>
            </a:lvl4pPr>
            <a:lvl5pPr marL="1648846" indent="0">
              <a:buNone/>
              <a:defRPr sz="1400" b="1"/>
            </a:lvl5pPr>
            <a:lvl6pPr marL="2061058" indent="0">
              <a:buNone/>
              <a:defRPr sz="1400" b="1"/>
            </a:lvl6pPr>
            <a:lvl7pPr marL="2473269" indent="0">
              <a:buNone/>
              <a:defRPr sz="1400" b="1"/>
            </a:lvl7pPr>
            <a:lvl8pPr marL="2885481" indent="0">
              <a:buNone/>
              <a:defRPr sz="1400" b="1"/>
            </a:lvl8pPr>
            <a:lvl9pPr marL="329769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77" y="2174210"/>
            <a:ext cx="5385833" cy="39514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85" y="1534989"/>
            <a:ext cx="5387739" cy="63922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12" indent="0">
              <a:buNone/>
              <a:defRPr sz="1800" b="1"/>
            </a:lvl2pPr>
            <a:lvl3pPr marL="824423" indent="0">
              <a:buNone/>
              <a:defRPr sz="1600" b="1"/>
            </a:lvl3pPr>
            <a:lvl4pPr marL="1236635" indent="0">
              <a:buNone/>
              <a:defRPr sz="1400" b="1"/>
            </a:lvl4pPr>
            <a:lvl5pPr marL="1648846" indent="0">
              <a:buNone/>
              <a:defRPr sz="1400" b="1"/>
            </a:lvl5pPr>
            <a:lvl6pPr marL="2061058" indent="0">
              <a:buNone/>
              <a:defRPr sz="1400" b="1"/>
            </a:lvl6pPr>
            <a:lvl7pPr marL="2473269" indent="0">
              <a:buNone/>
              <a:defRPr sz="1400" b="1"/>
            </a:lvl7pPr>
            <a:lvl8pPr marL="2885481" indent="0">
              <a:buNone/>
              <a:defRPr sz="1400" b="1"/>
            </a:lvl8pPr>
            <a:lvl9pPr marL="329769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85" y="2174210"/>
            <a:ext cx="5387739" cy="39514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9EE8E-0B31-44FF-8F2A-892C0336E2D7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44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56E689-6338-40DC-8F7D-CEE4B1516978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911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DB186D-34AD-495E-9D8E-4C33BF9D8A71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242661" y="6334872"/>
            <a:ext cx="2539444" cy="286364"/>
          </a:xfrm>
        </p:spPr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74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8" y="273749"/>
            <a:ext cx="4011253" cy="11609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25" y="273748"/>
            <a:ext cx="6815700" cy="585187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78" y="1434664"/>
            <a:ext cx="4011253" cy="4690957"/>
          </a:xfrm>
        </p:spPr>
        <p:txBody>
          <a:bodyPr/>
          <a:lstStyle>
            <a:lvl1pPr marL="0" indent="0">
              <a:buNone/>
              <a:defRPr sz="1300"/>
            </a:lvl1pPr>
            <a:lvl2pPr marL="412212" indent="0">
              <a:buNone/>
              <a:defRPr sz="1100"/>
            </a:lvl2pPr>
            <a:lvl3pPr marL="824423" indent="0">
              <a:buNone/>
              <a:defRPr sz="900"/>
            </a:lvl3pPr>
            <a:lvl4pPr marL="1236635" indent="0">
              <a:buNone/>
              <a:defRPr sz="800"/>
            </a:lvl4pPr>
            <a:lvl5pPr marL="1648846" indent="0">
              <a:buNone/>
              <a:defRPr sz="800"/>
            </a:lvl5pPr>
            <a:lvl6pPr marL="2061058" indent="0">
              <a:buNone/>
              <a:defRPr sz="800"/>
            </a:lvl6pPr>
            <a:lvl7pPr marL="2473269" indent="0">
              <a:buNone/>
              <a:defRPr sz="800"/>
            </a:lvl7pPr>
            <a:lvl8pPr marL="2885481" indent="0">
              <a:buNone/>
              <a:defRPr sz="800"/>
            </a:lvl8pPr>
            <a:lvl9pPr marL="32976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656-8E78-4A0B-A453-9745E591E1CA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0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33" y="4801317"/>
            <a:ext cx="7315199" cy="5661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33" y="613422"/>
            <a:ext cx="7315199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2212" indent="0">
              <a:buNone/>
              <a:defRPr sz="2500"/>
            </a:lvl2pPr>
            <a:lvl3pPr marL="824423" indent="0">
              <a:buNone/>
              <a:defRPr sz="2200"/>
            </a:lvl3pPr>
            <a:lvl4pPr marL="1236635" indent="0">
              <a:buNone/>
              <a:defRPr sz="1800"/>
            </a:lvl4pPr>
            <a:lvl5pPr marL="1648846" indent="0">
              <a:buNone/>
              <a:defRPr sz="1800"/>
            </a:lvl5pPr>
            <a:lvl6pPr marL="2061058" indent="0">
              <a:buNone/>
              <a:defRPr sz="1800"/>
            </a:lvl6pPr>
            <a:lvl7pPr marL="2473269" indent="0">
              <a:buNone/>
              <a:defRPr sz="1800"/>
            </a:lvl7pPr>
            <a:lvl8pPr marL="2885481" indent="0">
              <a:buNone/>
              <a:defRPr sz="1800"/>
            </a:lvl8pPr>
            <a:lvl9pPr marL="3297692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33" y="5367443"/>
            <a:ext cx="7315199" cy="805475"/>
          </a:xfrm>
        </p:spPr>
        <p:txBody>
          <a:bodyPr/>
          <a:lstStyle>
            <a:lvl1pPr marL="0" indent="0">
              <a:buNone/>
              <a:defRPr sz="1300"/>
            </a:lvl1pPr>
            <a:lvl2pPr marL="412212" indent="0">
              <a:buNone/>
              <a:defRPr sz="1100"/>
            </a:lvl2pPr>
            <a:lvl3pPr marL="824423" indent="0">
              <a:buNone/>
              <a:defRPr sz="900"/>
            </a:lvl3pPr>
            <a:lvl4pPr marL="1236635" indent="0">
              <a:buNone/>
              <a:defRPr sz="800"/>
            </a:lvl4pPr>
            <a:lvl5pPr marL="1648846" indent="0">
              <a:buNone/>
              <a:defRPr sz="800"/>
            </a:lvl5pPr>
            <a:lvl6pPr marL="2061058" indent="0">
              <a:buNone/>
              <a:defRPr sz="800"/>
            </a:lvl6pPr>
            <a:lvl7pPr marL="2473269" indent="0">
              <a:buNone/>
              <a:defRPr sz="800"/>
            </a:lvl7pPr>
            <a:lvl8pPr marL="2885481" indent="0">
              <a:buNone/>
              <a:defRPr sz="800"/>
            </a:lvl8pPr>
            <a:lvl9pPr marL="32976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1E55-7BB4-4AEB-8614-FFA471E71384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46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999" y="825541"/>
            <a:ext cx="8691684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000" y="1980724"/>
            <a:ext cx="10361769" cy="427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3999" y="6334872"/>
            <a:ext cx="253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3399"/>
                </a:solidFill>
                <a:latin typeface="Times" pitchFamily="18" charset="0"/>
              </a:defRPr>
            </a:lvl1pPr>
          </a:lstStyle>
          <a:p>
            <a:fld id="{93A4947D-EB23-4822-9017-20AEE14140A1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2661" y="6334872"/>
            <a:ext cx="253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3399"/>
                </a:solidFill>
                <a:latin typeface="Times" pitchFamily="18" charset="0"/>
              </a:defRPr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79" y="389839"/>
            <a:ext cx="1574056" cy="71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9025320" y="6594286"/>
            <a:ext cx="3166680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0" y="6594287"/>
            <a:ext cx="12192000" cy="5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Verdana" pitchFamily="34" charset="0"/>
              </a:rPr>
              <a:t>NUS INTERNAL</a:t>
            </a:r>
            <a:endParaRPr lang="en-US" sz="1300" dirty="0" smtClean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1035" name="Text Box 18"/>
          <p:cNvSpPr txBox="1">
            <a:spLocks noChangeArrowheads="1"/>
          </p:cNvSpPr>
          <p:nvPr/>
        </p:nvSpPr>
        <p:spPr bwMode="auto">
          <a:xfrm>
            <a:off x="5328640" y="0"/>
            <a:ext cx="6863361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ts val="451"/>
              </a:spcBef>
              <a:spcAft>
                <a:spcPts val="451"/>
              </a:spcAft>
            </a:pPr>
            <a:endParaRPr lang="en-US" sz="13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2pPr>
      <a:lvl3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3pPr>
      <a:lvl4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4pPr>
      <a:lvl5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5pPr>
      <a:lvl6pPr marL="412212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6pPr>
      <a:lvl7pPr marL="824423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7pPr>
      <a:lvl8pPr marL="1236635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8pPr>
      <a:lvl9pPr marL="1648846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9pPr>
    </p:titleStyle>
    <p:bodyStyle>
      <a:lvl1pPr marL="309159" indent="-309159" algn="l" defTabSz="914595" rtl="0" eaLnBrk="1" fontAlgn="base" hangingPunct="1">
        <a:spcBef>
          <a:spcPct val="20000"/>
        </a:spcBef>
        <a:spcAft>
          <a:spcPct val="0"/>
        </a:spcAft>
        <a:defRPr sz="2300" b="1">
          <a:solidFill>
            <a:srgbClr val="003399"/>
          </a:solidFill>
          <a:latin typeface="+mn-lt"/>
          <a:ea typeface="+mn-ea"/>
          <a:cs typeface="+mn-cs"/>
        </a:defRPr>
      </a:lvl1pPr>
      <a:lvl2pPr marL="337784" indent="5725" algn="l" defTabSz="914595" rtl="0" eaLnBrk="1" fontAlgn="base" hangingPunct="1">
        <a:spcBef>
          <a:spcPct val="20000"/>
        </a:spcBef>
        <a:spcAft>
          <a:spcPct val="0"/>
        </a:spcAft>
        <a:defRPr sz="2300">
          <a:solidFill>
            <a:srgbClr val="003399"/>
          </a:solidFill>
          <a:latin typeface="+mn-lt"/>
        </a:defRPr>
      </a:lvl2pPr>
      <a:lvl3pPr marL="681294" indent="143129" algn="l" defTabSz="914595" rtl="0" eaLnBrk="1" fontAlgn="base" hangingPunct="1">
        <a:spcBef>
          <a:spcPct val="20000"/>
        </a:spcBef>
        <a:spcAft>
          <a:spcPct val="0"/>
        </a:spcAft>
        <a:defRPr sz="2000" b="1">
          <a:solidFill>
            <a:srgbClr val="FF6600"/>
          </a:solidFill>
          <a:latin typeface="+mn-lt"/>
        </a:defRPr>
      </a:lvl3pPr>
      <a:lvl4pPr marL="1030529" indent="5725" algn="l" defTabSz="914595" rtl="0" eaLnBrk="1" fontAlgn="base" hangingPunct="1">
        <a:spcBef>
          <a:spcPct val="20000"/>
        </a:spcBef>
        <a:spcAft>
          <a:spcPct val="0"/>
        </a:spcAft>
        <a:defRPr sz="2000" i="1">
          <a:solidFill>
            <a:srgbClr val="003399"/>
          </a:solidFill>
          <a:latin typeface="+mn-lt"/>
        </a:defRPr>
      </a:lvl4pPr>
      <a:lvl5pPr marL="1374038" indent="274808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5pPr>
      <a:lvl6pPr marL="1786250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6pPr>
      <a:lvl7pPr marL="2198461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7pPr>
      <a:lvl8pPr marL="2610673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8pPr>
      <a:lvl9pPr marL="3022884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212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423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635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8846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058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269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5481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7692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support/research/computing-resources/scc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3081" y="0"/>
            <a:ext cx="10798356" cy="2129016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 </a:t>
            </a:r>
            <a:r>
              <a:rPr lang="en-US" sz="4800" dirty="0"/>
              <a:t>PBS Job Scheduler on HPC Cluster 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10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PBS JOB SUBMISSION SCRIPT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01" y="1499411"/>
            <a:ext cx="867993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11</a:t>
            </a:fld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1112319"/>
            <a:ext cx="1028789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12</a:t>
            </a:fld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127560"/>
            <a:ext cx="10303133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13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BATCH JOB MONITOR AND MANAGE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3707680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rgbClr val="002060"/>
                </a:solidFill>
              </a:rPr>
              <a:t>Command </a:t>
            </a:r>
            <a:r>
              <a:rPr lang="en-US" sz="2000" b="0" dirty="0">
                <a:solidFill>
                  <a:srgbClr val="002060"/>
                </a:solidFill>
              </a:rPr>
              <a:t>“</a:t>
            </a:r>
            <a:r>
              <a:rPr lang="en-US" sz="2000" b="0" dirty="0" err="1">
                <a:solidFill>
                  <a:srgbClr val="002060"/>
                </a:solidFill>
              </a:rPr>
              <a:t>qstat</a:t>
            </a:r>
            <a:r>
              <a:rPr lang="en-US" sz="2000" b="0" dirty="0" smtClean="0">
                <a:solidFill>
                  <a:srgbClr val="002060"/>
                </a:solidFill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 smtClean="0"/>
              <a:t>List </a:t>
            </a:r>
            <a:r>
              <a:rPr lang="en-US" sz="2100" dirty="0"/>
              <a:t>submitted jobs: </a:t>
            </a:r>
            <a:r>
              <a:rPr lang="en-US" sz="2100" dirty="0" err="1">
                <a:solidFill>
                  <a:srgbClr val="FF0000"/>
                </a:solidFill>
              </a:rPr>
              <a:t>qstat</a:t>
            </a:r>
            <a:endParaRPr lang="en-US" sz="2100" b="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List with running nodes &amp; other info: </a:t>
            </a:r>
            <a:r>
              <a:rPr lang="en-US" sz="2100" dirty="0" err="1">
                <a:solidFill>
                  <a:srgbClr val="FF0000"/>
                </a:solidFill>
              </a:rPr>
              <a:t>qstat</a:t>
            </a:r>
            <a:r>
              <a:rPr lang="en-US" sz="2100" dirty="0">
                <a:solidFill>
                  <a:srgbClr val="FF0000"/>
                </a:solidFill>
              </a:rPr>
              <a:t>–</a:t>
            </a:r>
            <a:r>
              <a:rPr lang="en-US" sz="2100" dirty="0" err="1">
                <a:solidFill>
                  <a:srgbClr val="FF0000"/>
                </a:solidFill>
              </a:rPr>
              <a:t>ans</a:t>
            </a:r>
            <a:r>
              <a:rPr lang="en-US" sz="2100" dirty="0">
                <a:solidFill>
                  <a:srgbClr val="FF0000"/>
                </a:solidFill>
              </a:rPr>
              <a:t>|-aw|-p</a:t>
            </a:r>
            <a:endParaRPr lang="en-US" sz="2100" b="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List a job with full info: </a:t>
            </a:r>
            <a:r>
              <a:rPr lang="en-US" sz="2100" dirty="0" err="1">
                <a:solidFill>
                  <a:srgbClr val="FF0000"/>
                </a:solidFill>
              </a:rPr>
              <a:t>qstat</a:t>
            </a:r>
            <a:r>
              <a:rPr lang="en-US" sz="2100" dirty="0">
                <a:solidFill>
                  <a:srgbClr val="FF0000"/>
                </a:solidFill>
              </a:rPr>
              <a:t>-f </a:t>
            </a:r>
            <a:r>
              <a:rPr lang="en-US" sz="2100" dirty="0" err="1" smtClean="0">
                <a:solidFill>
                  <a:srgbClr val="FF0000"/>
                </a:solidFill>
              </a:rPr>
              <a:t>jobid</a:t>
            </a:r>
            <a:endParaRPr lang="en-US" sz="2100" b="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rgbClr val="002060"/>
                </a:solidFill>
              </a:rPr>
              <a:t>Command </a:t>
            </a:r>
            <a:r>
              <a:rPr lang="en-US" sz="2000" b="0" dirty="0">
                <a:solidFill>
                  <a:srgbClr val="002060"/>
                </a:solidFill>
              </a:rPr>
              <a:t>“</a:t>
            </a:r>
            <a:r>
              <a:rPr lang="en-US" sz="2000" b="0" dirty="0" err="1">
                <a:solidFill>
                  <a:srgbClr val="002060"/>
                </a:solidFill>
              </a:rPr>
              <a:t>qcat</a:t>
            </a:r>
            <a:r>
              <a:rPr lang="en-US" sz="2000" b="0" dirty="0">
                <a:solidFill>
                  <a:srgbClr val="002060"/>
                </a:solidFill>
              </a:rPr>
              <a:t>”: view standard output </a:t>
            </a:r>
            <a:r>
              <a:rPr lang="en-US" sz="2000" b="0" dirty="0" smtClean="0">
                <a:solidFill>
                  <a:srgbClr val="002060"/>
                </a:solidFill>
              </a:rPr>
              <a:t>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 err="1" smtClean="0">
                <a:solidFill>
                  <a:srgbClr val="FF0000"/>
                </a:solidFill>
              </a:rPr>
              <a:t>qcat</a:t>
            </a:r>
            <a:r>
              <a:rPr lang="en-US" sz="2100" dirty="0" smtClean="0">
                <a:solidFill>
                  <a:srgbClr val="FF0000"/>
                </a:solidFill>
              </a:rPr>
              <a:t>–j </a:t>
            </a:r>
            <a:r>
              <a:rPr lang="en-US" sz="2100" dirty="0" err="1">
                <a:solidFill>
                  <a:srgbClr val="FF0000"/>
                </a:solidFill>
              </a:rPr>
              <a:t>jobid</a:t>
            </a:r>
            <a:r>
              <a:rPr lang="en-US" sz="2100" dirty="0">
                <a:solidFill>
                  <a:srgbClr val="FF0000"/>
                </a:solidFill>
              </a:rPr>
              <a:t>–t OUT [ |less </a:t>
            </a:r>
            <a:r>
              <a:rPr lang="en-US" sz="2100" dirty="0" smtClean="0">
                <a:solidFill>
                  <a:srgbClr val="FF0000"/>
                </a:solidFill>
              </a:rPr>
              <a:t>]</a:t>
            </a:r>
            <a:endParaRPr lang="en-US" sz="2100" b="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rgbClr val="002060"/>
                </a:solidFill>
              </a:rPr>
              <a:t>Command </a:t>
            </a:r>
            <a:r>
              <a:rPr lang="en-US" sz="2000" b="0" dirty="0">
                <a:solidFill>
                  <a:srgbClr val="002060"/>
                </a:solidFill>
              </a:rPr>
              <a:t>“</a:t>
            </a:r>
            <a:r>
              <a:rPr lang="en-US" sz="2000" b="0" dirty="0" err="1">
                <a:solidFill>
                  <a:srgbClr val="002060"/>
                </a:solidFill>
              </a:rPr>
              <a:t>qtop</a:t>
            </a:r>
            <a:r>
              <a:rPr lang="en-US" sz="2000" b="0" dirty="0">
                <a:solidFill>
                  <a:srgbClr val="002060"/>
                </a:solidFill>
              </a:rPr>
              <a:t>”: view processes on compute </a:t>
            </a:r>
            <a:r>
              <a:rPr lang="en-US" sz="2000" b="0" dirty="0" smtClean="0">
                <a:solidFill>
                  <a:srgbClr val="002060"/>
                </a:solidFill>
              </a:rPr>
              <a:t>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 err="1">
                <a:solidFill>
                  <a:srgbClr val="FF0000"/>
                </a:solidFill>
              </a:rPr>
              <a:t>q</a:t>
            </a:r>
            <a:r>
              <a:rPr lang="en-US" sz="2100" dirty="0" err="1" smtClean="0">
                <a:solidFill>
                  <a:srgbClr val="FF0000"/>
                </a:solidFill>
              </a:rPr>
              <a:t>top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jobid</a:t>
            </a:r>
            <a:endParaRPr lang="en-US" sz="2100" b="0" dirty="0">
              <a:solidFill>
                <a:srgbClr val="FF0000"/>
              </a:solidFill>
            </a:endParaRPr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14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AUTOMATED JOB SUBMISSION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3707680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717550" lvl="1" indent="-342900">
              <a:buFont typeface="Wingdings" panose="05000000000000000000" pitchFamily="2" charset="2"/>
              <a:buChar char="q"/>
            </a:pPr>
            <a:r>
              <a:rPr lang="en-US" sz="2000" b="0" dirty="0" smtClean="0"/>
              <a:t>Simple </a:t>
            </a:r>
            <a:r>
              <a:rPr lang="en-US" sz="2000" b="0" dirty="0"/>
              <a:t>serial jobs using 1 </a:t>
            </a:r>
            <a:r>
              <a:rPr lang="en-US" sz="2000" b="0" dirty="0" err="1" smtClean="0"/>
              <a:t>cpu</a:t>
            </a:r>
            <a:r>
              <a:rPr lang="en-US" sz="2000" b="0" dirty="0" smtClean="0"/>
              <a:t> core</a:t>
            </a:r>
          </a:p>
          <a:p>
            <a:pPr marL="109855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Command</a:t>
            </a:r>
            <a:r>
              <a:rPr lang="en-US" sz="1600" dirty="0"/>
              <a:t>: </a:t>
            </a:r>
            <a:r>
              <a:rPr lang="en-US" sz="1600" dirty="0" err="1"/>
              <a:t>qsub</a:t>
            </a:r>
            <a:r>
              <a:rPr lang="en-US" sz="1600" dirty="0"/>
              <a:t>-auto –q serial “./a.outinput1.dat”</a:t>
            </a:r>
            <a:endParaRPr lang="en-US" sz="16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r>
              <a:rPr lang="en-US" sz="1600" dirty="0"/>
              <a:t>Job script file will be auto-created as _pbs_***.</a:t>
            </a:r>
            <a:r>
              <a:rPr lang="en-US" sz="1600" dirty="0" smtClean="0"/>
              <a:t>txt</a:t>
            </a:r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marL="717550" lvl="1" indent="-342900">
              <a:buFont typeface="Wingdings" panose="05000000000000000000" pitchFamily="2" charset="2"/>
              <a:buChar char="q"/>
            </a:pPr>
            <a:r>
              <a:rPr lang="en-US" sz="2000" b="0" dirty="0" err="1" smtClean="0"/>
              <a:t>Matlabjob</a:t>
            </a:r>
            <a:r>
              <a:rPr lang="en-US" sz="2000" b="0" dirty="0" smtClean="0"/>
              <a:t> submission</a:t>
            </a:r>
          </a:p>
          <a:p>
            <a:pPr marL="104140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Standard </a:t>
            </a:r>
            <a:r>
              <a:rPr lang="en-US" sz="1600" dirty="0" err="1"/>
              <a:t>Matlabjob</a:t>
            </a:r>
            <a:r>
              <a:rPr lang="en-US" sz="1600" dirty="0"/>
              <a:t>: </a:t>
            </a:r>
            <a:r>
              <a:rPr lang="en-US" sz="1600" dirty="0" err="1"/>
              <a:t>matlab</a:t>
            </a:r>
            <a:r>
              <a:rPr lang="en-US" sz="1600" dirty="0"/>
              <a:t>-job </a:t>
            </a:r>
            <a:r>
              <a:rPr lang="en-US" sz="1600" dirty="0" smtClean="0"/>
              <a:t>program1.m</a:t>
            </a:r>
            <a:endParaRPr lang="en-US" sz="1600" dirty="0"/>
          </a:p>
          <a:p>
            <a:pPr marL="104140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Parallel </a:t>
            </a:r>
            <a:r>
              <a:rPr lang="en-US" sz="1600" dirty="0" err="1"/>
              <a:t>Matlabjob</a:t>
            </a:r>
            <a:r>
              <a:rPr lang="en-US" sz="1600" dirty="0"/>
              <a:t>: </a:t>
            </a:r>
            <a:r>
              <a:rPr lang="en-US" sz="1600" dirty="0" err="1"/>
              <a:t>matlab</a:t>
            </a:r>
            <a:r>
              <a:rPr lang="en-US" sz="1600" dirty="0"/>
              <a:t>-job program1.m -parallel</a:t>
            </a:r>
            <a:endParaRPr lang="en-US" sz="1600" b="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15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86265" y="333509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AUTOMATED JOB SUBMISSION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16" y="1540156"/>
            <a:ext cx="8184589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16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OTHER TOOLS – (1)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1273351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b="0" dirty="0" smtClean="0"/>
              <a:t>Check </a:t>
            </a:r>
            <a:r>
              <a:rPr lang="en-US" sz="2000" b="0" dirty="0"/>
              <a:t>Load Status of HPC Cluster and </a:t>
            </a:r>
            <a:r>
              <a:rPr lang="en-US" sz="2000" b="0" dirty="0" smtClean="0"/>
              <a:t>Queues </a:t>
            </a:r>
          </a:p>
          <a:p>
            <a:pPr marL="1212850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Command</a:t>
            </a:r>
            <a:r>
              <a:rPr lang="en-US" sz="1400" dirty="0" smtClean="0"/>
              <a:t>: </a:t>
            </a:r>
            <a:r>
              <a:rPr lang="en-US" sz="1400" dirty="0" err="1" smtClean="0"/>
              <a:t>hpc</a:t>
            </a:r>
            <a:r>
              <a:rPr lang="en-US" sz="1400" dirty="0" smtClean="0"/>
              <a:t> </a:t>
            </a:r>
            <a:r>
              <a:rPr lang="en-US" sz="1400" dirty="0" err="1" smtClean="0"/>
              <a:t>pbs</a:t>
            </a:r>
            <a:r>
              <a:rPr lang="en-US" sz="1400" dirty="0" smtClean="0"/>
              <a:t> summary </a:t>
            </a:r>
            <a:r>
              <a:rPr lang="en-US" sz="1400" dirty="0"/>
              <a:t>| help</a:t>
            </a:r>
            <a:endParaRPr lang="en-US" sz="1400" b="0" dirty="0"/>
          </a:p>
          <a:p>
            <a:endParaRPr lang="en-US" sz="28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0" y="3412789"/>
            <a:ext cx="1025740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17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OTHER TOOLS –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1273351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b="0" dirty="0" smtClean="0"/>
              <a:t>Check </a:t>
            </a:r>
            <a:r>
              <a:rPr lang="en-US" sz="2000" b="0" dirty="0"/>
              <a:t>Load Status of HPC Cluster and </a:t>
            </a:r>
            <a:r>
              <a:rPr lang="en-US" sz="2000" b="0" dirty="0" smtClean="0"/>
              <a:t>Queues </a:t>
            </a:r>
          </a:p>
          <a:p>
            <a:pPr marL="1212850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Command</a:t>
            </a:r>
            <a:r>
              <a:rPr lang="en-US" sz="1400" dirty="0" smtClean="0"/>
              <a:t>: </a:t>
            </a:r>
            <a:r>
              <a:rPr lang="en-US" sz="1400" dirty="0" err="1" smtClean="0"/>
              <a:t>gstat</a:t>
            </a:r>
            <a:r>
              <a:rPr lang="en-US" sz="1400" dirty="0" smtClean="0"/>
              <a:t> or  ( </a:t>
            </a:r>
            <a:r>
              <a:rPr lang="en-US" sz="1400" dirty="0" err="1" smtClean="0"/>
              <a:t>hpc</a:t>
            </a:r>
            <a:r>
              <a:rPr lang="en-US" sz="1400" dirty="0" smtClean="0"/>
              <a:t> q ) </a:t>
            </a:r>
            <a:endParaRPr lang="en-US" sz="1400" b="0" dirty="0"/>
          </a:p>
          <a:p>
            <a:endParaRPr lang="en-US" sz="28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37" y="2484408"/>
            <a:ext cx="6381489" cy="40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18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COMMON PROBLEM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4568286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b="0" dirty="0" smtClean="0"/>
              <a:t>Wrong format of text-based script file, introduced by line terminators CLRF when uploaded from Windows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 smtClean="0"/>
              <a:t>Exists </a:t>
            </a:r>
            <a:r>
              <a:rPr lang="en-US" sz="1700" dirty="0"/>
              <a:t>in job script, UDF (C/Fortran program), </a:t>
            </a:r>
            <a:r>
              <a:rPr lang="en-US" sz="1700" dirty="0" err="1"/>
              <a:t>Matlabm</a:t>
            </a:r>
            <a:r>
              <a:rPr lang="en-US" sz="1700" dirty="0"/>
              <a:t>-file, </a:t>
            </a:r>
            <a:r>
              <a:rPr lang="en-US" sz="1700" dirty="0" err="1"/>
              <a:t>Abaqus</a:t>
            </a:r>
            <a:r>
              <a:rPr lang="en-US" sz="1700" dirty="0"/>
              <a:t>/Gaussian *.com file, input *.txt or *.</a:t>
            </a:r>
            <a:r>
              <a:rPr lang="en-US" sz="1700" dirty="0" err="1" smtClean="0"/>
              <a:t>datfiles</a:t>
            </a:r>
            <a:endParaRPr lang="en-US" sz="1700" dirty="0" smtClean="0"/>
          </a:p>
          <a:p>
            <a:pPr lvl="2" indent="0"/>
            <a:endParaRPr lang="en-US" sz="17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 smtClean="0"/>
              <a:t>Steps </a:t>
            </a:r>
            <a:r>
              <a:rPr lang="en-US" sz="1700" dirty="0"/>
              <a:t>to Correct the wrong format or error (e.g. file name as “script.txt”):</a:t>
            </a:r>
            <a:endParaRPr lang="en-US" sz="1700" b="0" dirty="0"/>
          </a:p>
          <a:p>
            <a:pPr marL="14287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Check </a:t>
            </a:r>
            <a:r>
              <a:rPr lang="en-US" sz="1600" b="1" dirty="0"/>
              <a:t>problem: </a:t>
            </a:r>
            <a:r>
              <a:rPr lang="en-US" sz="1600" b="1" dirty="0">
                <a:solidFill>
                  <a:srgbClr val="FF0000"/>
                </a:solidFill>
              </a:rPr>
              <a:t>cat -v </a:t>
            </a:r>
            <a:r>
              <a:rPr lang="en-US" sz="1600" b="1" dirty="0" smtClean="0">
                <a:solidFill>
                  <a:srgbClr val="FF0000"/>
                </a:solidFill>
              </a:rPr>
              <a:t>script.txt</a:t>
            </a:r>
          </a:p>
          <a:p>
            <a:pPr marL="1428750" lvl="3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428750" lvl="3" indent="-285750"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 marL="14287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Correct </a:t>
            </a:r>
            <a:r>
              <a:rPr lang="en-US" sz="1600" b="1" dirty="0"/>
              <a:t>the wrong format: </a:t>
            </a:r>
            <a:r>
              <a:rPr lang="en-US" sz="1600" b="1" dirty="0">
                <a:solidFill>
                  <a:srgbClr val="FF0000"/>
                </a:solidFill>
              </a:rPr>
              <a:t>dos2unix script.txt</a:t>
            </a:r>
            <a:endParaRPr lang="en-US" sz="1600" dirty="0">
              <a:solidFill>
                <a:srgbClr val="FF0000"/>
              </a:solidFill>
            </a:endParaRPr>
          </a:p>
          <a:p>
            <a:pPr marL="14287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Verify </a:t>
            </a:r>
            <a:r>
              <a:rPr lang="en-US" sz="1600" b="1" dirty="0"/>
              <a:t>the correction: </a:t>
            </a:r>
            <a:r>
              <a:rPr lang="en-US" sz="1600" b="1" dirty="0">
                <a:solidFill>
                  <a:srgbClr val="FF0000"/>
                </a:solidFill>
              </a:rPr>
              <a:t>cat -v </a:t>
            </a:r>
            <a:r>
              <a:rPr lang="en-US" sz="1600" b="1" dirty="0" smtClean="0">
                <a:solidFill>
                  <a:srgbClr val="FF0000"/>
                </a:solidFill>
              </a:rPr>
              <a:t>script.txt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700" b="0" dirty="0"/>
          </a:p>
          <a:p>
            <a:endParaRPr lang="en-US" sz="2800" b="0" dirty="0"/>
          </a:p>
          <a:p>
            <a:endParaRPr lang="en-US" sz="28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52" y="3407743"/>
            <a:ext cx="3055885" cy="862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45" y="4664152"/>
            <a:ext cx="302540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19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DEBUG AND TROUBLESHOOT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4568286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b="0" dirty="0" smtClean="0"/>
              <a:t>Check batch jo</a:t>
            </a:r>
            <a:r>
              <a:rPr lang="en-US" sz="2000" dirty="0" smtClean="0"/>
              <a:t>b’s detailed info: </a:t>
            </a:r>
            <a:r>
              <a:rPr lang="en-US" sz="2000" dirty="0" err="1" smtClean="0"/>
              <a:t>qstat</a:t>
            </a:r>
            <a:r>
              <a:rPr lang="en-US" sz="2000" dirty="0" smtClean="0"/>
              <a:t> –</a:t>
            </a:r>
            <a:r>
              <a:rPr lang="en-US" sz="2000" dirty="0" err="1" smtClean="0"/>
              <a:t>fx</a:t>
            </a:r>
            <a:r>
              <a:rPr lang="en-US" sz="2000" dirty="0" smtClean="0"/>
              <a:t> job-id</a:t>
            </a:r>
          </a:p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b="0" dirty="0" smtClean="0"/>
              <a:t>Check the program output/results files or logs</a:t>
            </a:r>
          </a:p>
          <a:p>
            <a:pPr marL="831850" lvl="1" indent="-457200">
              <a:buFont typeface="Wingdings" panose="05000000000000000000" pitchFamily="2" charset="2"/>
              <a:buChar char="q"/>
            </a:pPr>
            <a:r>
              <a:rPr lang="en-US" sz="2000" dirty="0" smtClean="0"/>
              <a:t>Check batch job’s standard output file</a:t>
            </a:r>
            <a:endParaRPr lang="en-US" sz="1600" b="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 smtClean="0"/>
              <a:t> Command 1 : less </a:t>
            </a:r>
            <a:r>
              <a:rPr lang="en-US" sz="1700" dirty="0" err="1" smtClean="0"/>
              <a:t>Stdout.o</a:t>
            </a:r>
            <a:r>
              <a:rPr lang="en-US" sz="1700" dirty="0" smtClean="0"/>
              <a:t>***** (**** represents the </a:t>
            </a:r>
            <a:r>
              <a:rPr lang="en-US" sz="1700" dirty="0" err="1" smtClean="0"/>
              <a:t>jobid</a:t>
            </a:r>
            <a:r>
              <a:rPr lang="en-US" sz="17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 </a:t>
            </a:r>
            <a:r>
              <a:rPr lang="en-US" sz="1700" dirty="0" smtClean="0"/>
              <a:t>Command 2 : more </a:t>
            </a:r>
            <a:r>
              <a:rPr lang="en-US" sz="1700" dirty="0" err="1" smtClean="0"/>
              <a:t>stdout.o</a:t>
            </a:r>
            <a:r>
              <a:rPr lang="en-US" sz="1700" dirty="0" smtClean="0"/>
              <a:t>**** </a:t>
            </a:r>
          </a:p>
          <a:p>
            <a:pPr lvl="2" indent="0"/>
            <a:endParaRPr lang="en-US" sz="1700" dirty="0"/>
          </a:p>
          <a:p>
            <a:pPr marL="71755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Re-submit the job to verify the issue. 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700" b="0" dirty="0"/>
          </a:p>
          <a:p>
            <a:endParaRPr lang="en-US" sz="2800" b="0" dirty="0"/>
          </a:p>
          <a:p>
            <a:endParaRPr lang="en-US" sz="28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2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WHY JOB SCHEDULER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09011" y="1611086"/>
            <a:ext cx="6631023" cy="4540617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b="0" dirty="0" smtClean="0"/>
              <a:t>Load </a:t>
            </a:r>
            <a:r>
              <a:rPr lang="en-US" sz="3200" b="0" dirty="0"/>
              <a:t>Balance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/>
              <a:t>Fair-Share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/>
              <a:t>Automation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/>
              <a:t>Client in-dependent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44" y="1290637"/>
            <a:ext cx="6616461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20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0385" y="721698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Q &amp; A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749270" y="1547487"/>
            <a:ext cx="9145227" cy="4568286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endParaRPr lang="en-US" sz="2800" b="0" dirty="0"/>
          </a:p>
          <a:p>
            <a:endParaRPr lang="en-US" sz="2800" b="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098550" lvl="2" indent="-34290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 indent="0"/>
            <a:endParaRPr lang="en-US" sz="1600" dirty="0"/>
          </a:p>
          <a:p>
            <a:pPr lvl="2"/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227608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4000" y="1085850"/>
            <a:ext cx="10361769" cy="5174495"/>
          </a:xfrm>
          <a:prstGeom prst="rect">
            <a:avLst/>
          </a:prstGeom>
        </p:spPr>
        <p:txBody>
          <a:bodyPr/>
          <a:lstStyle>
            <a:lvl1pPr marL="309159" indent="-309159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23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784" indent="5725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2300">
                <a:solidFill>
                  <a:srgbClr val="003399"/>
                </a:solidFill>
                <a:latin typeface="+mn-lt"/>
              </a:defRPr>
            </a:lvl2pPr>
            <a:lvl3pPr marL="681294" indent="143129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FF6600"/>
                </a:solidFill>
                <a:latin typeface="+mn-lt"/>
              </a:defRPr>
            </a:lvl3pPr>
            <a:lvl4pPr marL="1030529" indent="5725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2000" i="1">
                <a:solidFill>
                  <a:srgbClr val="003399"/>
                </a:solidFill>
                <a:latin typeface="+mn-lt"/>
              </a:defRPr>
            </a:lvl4pPr>
            <a:lvl5pPr marL="1374038" indent="274808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6250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8461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10673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2884" algn="l" defTabSz="91459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pPr algn="ctr"/>
            <a:endParaRPr lang="en-US" sz="3600" kern="0" smtClean="0"/>
          </a:p>
          <a:p>
            <a:pPr algn="ctr"/>
            <a:endParaRPr lang="en-US" sz="3600" kern="0" smtClean="0"/>
          </a:p>
          <a:p>
            <a:pPr algn="ctr"/>
            <a:endParaRPr lang="en-US" sz="3600" kern="0" smtClean="0"/>
          </a:p>
          <a:p>
            <a:pPr algn="ctr"/>
            <a:r>
              <a:rPr lang="en-US" sz="3600" kern="0" smtClean="0"/>
              <a:t>Thank you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678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3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PBS JOB SCHEDULER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09011" y="1317136"/>
            <a:ext cx="10255163" cy="4540617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PBS </a:t>
            </a:r>
            <a:r>
              <a:rPr lang="en-US" sz="1800" dirty="0">
                <a:solidFill>
                  <a:srgbClr val="002060"/>
                </a:solidFill>
              </a:rPr>
              <a:t>Job </a:t>
            </a:r>
            <a:r>
              <a:rPr lang="en-US" sz="1800" dirty="0" smtClean="0">
                <a:solidFill>
                  <a:srgbClr val="002060"/>
                </a:solidFill>
              </a:rPr>
              <a:t>Scheduler</a:t>
            </a:r>
          </a:p>
          <a:p>
            <a:pPr marL="412750" lvl="2" indent="0"/>
            <a:endParaRPr lang="en-US" sz="1600" dirty="0"/>
          </a:p>
          <a:p>
            <a:pPr marL="412750" lvl="2" indent="0"/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workload management platform for distributed HPC </a:t>
            </a:r>
            <a:r>
              <a:rPr lang="en-US" sz="2000" dirty="0" smtClean="0">
                <a:solidFill>
                  <a:srgbClr val="002060"/>
                </a:solidFill>
              </a:rPr>
              <a:t>environments</a:t>
            </a:r>
          </a:p>
          <a:p>
            <a:pPr marL="412750" lvl="2" indent="0"/>
            <a:endParaRPr lang="en-US" sz="2000" b="0" dirty="0">
              <a:solidFill>
                <a:srgbClr val="002060"/>
              </a:solidFill>
            </a:endParaRPr>
          </a:p>
          <a:p>
            <a:pPr marL="698500" lvl="2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User </a:t>
            </a:r>
            <a:r>
              <a:rPr lang="en-US" sz="2000" dirty="0">
                <a:solidFill>
                  <a:srgbClr val="002060"/>
                </a:solidFill>
              </a:rPr>
              <a:t>Functions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/>
              <a:t>S</a:t>
            </a:r>
            <a:r>
              <a:rPr lang="en-US" sz="2000" dirty="0" smtClean="0"/>
              <a:t>ubmit</a:t>
            </a:r>
            <a:r>
              <a:rPr lang="en-US" sz="2000" dirty="0"/>
              <a:t>, </a:t>
            </a:r>
            <a:r>
              <a:rPr lang="en-US" sz="2000" dirty="0" smtClean="0"/>
              <a:t>Check</a:t>
            </a:r>
            <a:r>
              <a:rPr lang="en-US" sz="2000" dirty="0"/>
              <a:t>, </a:t>
            </a:r>
            <a:r>
              <a:rPr lang="en-US" sz="2000" dirty="0" smtClean="0"/>
              <a:t>Hold</a:t>
            </a:r>
            <a:r>
              <a:rPr lang="en-US" sz="2000" dirty="0"/>
              <a:t>, </a:t>
            </a:r>
            <a:r>
              <a:rPr lang="en-US" sz="2000" dirty="0" smtClean="0"/>
              <a:t>Release</a:t>
            </a:r>
            <a:r>
              <a:rPr lang="en-US" sz="2000" dirty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erminate </a:t>
            </a:r>
            <a:r>
              <a:rPr lang="en-US" sz="2000" dirty="0" smtClean="0"/>
              <a:t>batch jobs</a:t>
            </a:r>
          </a:p>
          <a:p>
            <a:pPr marL="698500" lvl="2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Scheduling </a:t>
            </a:r>
            <a:r>
              <a:rPr lang="en-US" sz="2000" dirty="0">
                <a:solidFill>
                  <a:srgbClr val="002060"/>
                </a:solidFill>
              </a:rPr>
              <a:t>Functions: </a:t>
            </a:r>
            <a:r>
              <a:rPr lang="en-US" sz="2000" dirty="0"/>
              <a:t>P</a:t>
            </a:r>
            <a:r>
              <a:rPr lang="en-US" sz="2000" dirty="0" smtClean="0"/>
              <a:t>riorities</a:t>
            </a:r>
            <a:r>
              <a:rPr lang="en-US" sz="2000" dirty="0" smtClean="0"/>
              <a:t>, </a:t>
            </a:r>
            <a:r>
              <a:rPr lang="en-US" sz="2000" dirty="0"/>
              <a:t>D</a:t>
            </a:r>
            <a:r>
              <a:rPr lang="en-US" sz="2000" dirty="0" smtClean="0"/>
              <a:t>ispatch</a:t>
            </a:r>
            <a:r>
              <a:rPr lang="en-US" sz="2000" dirty="0"/>
              <a:t>, </a:t>
            </a:r>
            <a:r>
              <a:rPr lang="en-US" sz="2000" dirty="0" smtClean="0"/>
              <a:t>Monitor </a:t>
            </a:r>
            <a:r>
              <a:rPr lang="en-US" sz="2000" dirty="0"/>
              <a:t>and control the execution of jobs and keep the information of the </a:t>
            </a:r>
            <a:r>
              <a:rPr lang="en-US" sz="2000" dirty="0" smtClean="0"/>
              <a:t>jobs</a:t>
            </a:r>
            <a:endParaRPr lang="en-US" sz="2000" b="0" dirty="0"/>
          </a:p>
          <a:p>
            <a:pPr marL="698500" lvl="2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Workload </a:t>
            </a:r>
            <a:r>
              <a:rPr lang="en-US" sz="2000" dirty="0">
                <a:solidFill>
                  <a:srgbClr val="002060"/>
                </a:solidFill>
              </a:rPr>
              <a:t>Manager: </a:t>
            </a:r>
            <a:r>
              <a:rPr lang="en-US" sz="2000" dirty="0"/>
              <a:t>Resource allocation and Load balance</a:t>
            </a:r>
            <a:endParaRPr lang="en-US" sz="2000" b="0" dirty="0"/>
          </a:p>
          <a:p>
            <a:endParaRPr lang="en-US" sz="2000" b="0" dirty="0"/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3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4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WHERE TO DO THE JOB SUBMISSION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1987"/>
              </p:ext>
            </p:extLst>
          </p:nvPr>
        </p:nvGraphicFramePr>
        <p:xfrm>
          <a:off x="4028715" y="2104847"/>
          <a:ext cx="2932801" cy="326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01"/>
              </a:tblGrid>
              <a:tr h="5666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PBS Job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Submission hosts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21657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atlas6-c01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1657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atlas7-c10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1657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atlas8-c01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7810">
                <a:tc>
                  <a:txBody>
                    <a:bodyPr/>
                    <a:lstStyle/>
                    <a:p>
                      <a:r>
                        <a:rPr lang="en-US" dirty="0" smtClean="0"/>
                        <a:t>atlas9-c01</a:t>
                      </a:r>
                      <a:endParaRPr lang="en-US" dirty="0"/>
                    </a:p>
                  </a:txBody>
                  <a:tcPr/>
                </a:tc>
              </a:tr>
              <a:tr h="417810">
                <a:tc>
                  <a:txBody>
                    <a:bodyPr/>
                    <a:lstStyle/>
                    <a:p>
                      <a:r>
                        <a:rPr lang="en-US" dirty="0" smtClean="0"/>
                        <a:t>gold-c01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5</a:t>
            </a:fld>
            <a:r>
              <a:rPr lang="en-SG" dirty="0" smtClean="0"/>
              <a:t>x	</a:t>
            </a:r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PBS BATCH SUBMISSION QUEUES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09011" y="1611086"/>
            <a:ext cx="6631023" cy="83018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57654" y="1525656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of available batch queues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8" y="2331625"/>
            <a:ext cx="8597245" cy="35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6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WHY JOB SCHEDULER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5262"/>
              </p:ext>
            </p:extLst>
          </p:nvPr>
        </p:nvGraphicFramePr>
        <p:xfrm>
          <a:off x="884687" y="1677197"/>
          <a:ext cx="9294483" cy="432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16"/>
                <a:gridCol w="2124016"/>
                <a:gridCol w="2807307"/>
                <a:gridCol w="2239144"/>
              </a:tblGrid>
              <a:tr h="400406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CPU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Limits</a:t>
                      </a:r>
                      <a:r>
                        <a:rPr lang="en-US" baseline="0" dirty="0" smtClean="0"/>
                        <a:t> (GB)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rowSpan="4"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8,16,24,32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r>
                        <a:rPr lang="en-US" baseline="0" dirty="0" smtClean="0"/>
                        <a:t> / node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12,24,36,48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/ node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20,40,60,</a:t>
                      </a:r>
                      <a:r>
                        <a:rPr lang="en-US" baseline="0" dirty="0" smtClean="0"/>
                        <a:t>80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 /node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24,48,72,96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 / node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6,12,18…. And</a:t>
                      </a:r>
                      <a:r>
                        <a:rPr lang="en-US" baseline="0" dirty="0" smtClean="0"/>
                        <a:t> GPUs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/ node</a:t>
                      </a:r>
                      <a:endParaRPr lang="en-US" dirty="0"/>
                    </a:p>
                  </a:txBody>
                  <a:tcPr/>
                </a:tc>
              </a:tr>
              <a:tr h="4004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volta_gpu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4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406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/ node</a:t>
                      </a:r>
                      <a:endParaRPr lang="en-US" dirty="0"/>
                    </a:p>
                  </a:txBody>
                  <a:tcPr/>
                </a:tc>
              </a:tr>
              <a:tr h="362011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/ node</a:t>
                      </a:r>
                      <a:endParaRPr lang="en-US" dirty="0"/>
                    </a:p>
                  </a:txBody>
                  <a:tcPr/>
                </a:tc>
              </a:tr>
              <a:tr h="3620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1-40 (for </a:t>
                      </a:r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jobs)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/ node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7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BATCH JOB QUEUES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04" y="1329693"/>
            <a:ext cx="9792549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8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BATCH JOB SUBMISSION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843243" y="1397479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 PBS Job Submission and Management Summary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540401" y="1397480"/>
            <a:ext cx="7376561" cy="691792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1456634" y="1882332"/>
            <a:ext cx="9145227" cy="280885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Create a job submission script : 	</a:t>
            </a:r>
            <a:r>
              <a:rPr lang="en-US" sz="2000" dirty="0" smtClean="0">
                <a:solidFill>
                  <a:srgbClr val="FF0000"/>
                </a:solidFill>
              </a:rPr>
              <a:t>a text based script file </a:t>
            </a:r>
          </a:p>
          <a:p>
            <a:pPr marL="0" indent="0"/>
            <a:r>
              <a:rPr lang="en-US" sz="1400" dirty="0" smtClean="0">
                <a:solidFill>
                  <a:schemeClr val="tx1"/>
                </a:solidFill>
              </a:rPr>
              <a:t>For Ex: &lt;lammps.pbs.txt&gt;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Submit job via ‘</a:t>
            </a:r>
            <a:r>
              <a:rPr lang="en-US" sz="2000" dirty="0" err="1" smtClean="0">
                <a:solidFill>
                  <a:srgbClr val="002060"/>
                </a:solidFill>
              </a:rPr>
              <a:t>qsub</a:t>
            </a:r>
            <a:r>
              <a:rPr lang="en-US" sz="2000" dirty="0" smtClean="0">
                <a:solidFill>
                  <a:srgbClr val="002060"/>
                </a:solidFill>
              </a:rPr>
              <a:t> ’ command: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qsub</a:t>
            </a:r>
            <a:r>
              <a:rPr lang="en-US" sz="2000" dirty="0" smtClean="0">
                <a:solidFill>
                  <a:srgbClr val="FF0000"/>
                </a:solidFill>
              </a:rPr>
              <a:t> &lt;lammps.pbs.txt&gt;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Check the list submitted jobs via ‘</a:t>
            </a:r>
            <a:r>
              <a:rPr lang="en-US" sz="2100" dirty="0" err="1" smtClean="0">
                <a:solidFill>
                  <a:srgbClr val="002060"/>
                </a:solidFill>
              </a:rPr>
              <a:t>qstat</a:t>
            </a:r>
            <a:r>
              <a:rPr lang="en-US" sz="2100" dirty="0" smtClean="0">
                <a:solidFill>
                  <a:srgbClr val="002060"/>
                </a:solidFill>
              </a:rPr>
              <a:t>’: </a:t>
            </a:r>
            <a:r>
              <a:rPr lang="en-US" sz="2100" dirty="0" smtClean="0">
                <a:solidFill>
                  <a:srgbClr val="FF0000"/>
                </a:solidFill>
              </a:rPr>
              <a:t>	</a:t>
            </a:r>
            <a:r>
              <a:rPr lang="en-US" sz="2100" dirty="0" err="1" smtClean="0">
                <a:solidFill>
                  <a:srgbClr val="FF0000"/>
                </a:solidFill>
              </a:rPr>
              <a:t>qstat</a:t>
            </a:r>
            <a:r>
              <a:rPr lang="en-US" sz="2100" dirty="0" smtClean="0">
                <a:solidFill>
                  <a:srgbClr val="FF0000"/>
                </a:solidFill>
              </a:rPr>
              <a:t> [-</a:t>
            </a:r>
            <a:r>
              <a:rPr lang="en-US" sz="2100" dirty="0" err="1" smtClean="0">
                <a:solidFill>
                  <a:srgbClr val="FF0000"/>
                </a:solidFill>
              </a:rPr>
              <a:t>ans</a:t>
            </a:r>
            <a:r>
              <a:rPr lang="en-US" sz="2100" dirty="0" smtClean="0">
                <a:solidFill>
                  <a:srgbClr val="FF0000"/>
                </a:solidFill>
              </a:rPr>
              <a:t>] [-aw]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Job </a:t>
            </a:r>
            <a:r>
              <a:rPr lang="en-US" sz="2100" dirty="0" err="1" smtClean="0">
                <a:solidFill>
                  <a:srgbClr val="002060"/>
                </a:solidFill>
              </a:rPr>
              <a:t>mtool</a:t>
            </a:r>
            <a:r>
              <a:rPr lang="en-US" sz="2100" dirty="0" smtClean="0">
                <a:solidFill>
                  <a:srgbClr val="002060"/>
                </a:solidFill>
              </a:rPr>
              <a:t>: 		</a:t>
            </a:r>
            <a:r>
              <a:rPr lang="en-US" sz="2100" dirty="0" err="1" smtClean="0">
                <a:solidFill>
                  <a:srgbClr val="FF0000"/>
                </a:solidFill>
              </a:rPr>
              <a:t>qcat</a:t>
            </a:r>
            <a:r>
              <a:rPr lang="en-US" sz="2100" dirty="0" smtClean="0">
                <a:solidFill>
                  <a:srgbClr val="FF0000"/>
                </a:solidFill>
              </a:rPr>
              <a:t>, </a:t>
            </a:r>
            <a:r>
              <a:rPr lang="en-US" sz="2100" dirty="0" err="1" smtClean="0">
                <a:solidFill>
                  <a:srgbClr val="FF0000"/>
                </a:solidFill>
              </a:rPr>
              <a:t>qtop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Job termination:	</a:t>
            </a:r>
            <a:r>
              <a:rPr lang="en-US" sz="2100" dirty="0" err="1" smtClean="0">
                <a:solidFill>
                  <a:srgbClr val="FF0000"/>
                </a:solidFill>
              </a:rPr>
              <a:t>qdel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endParaRPr lang="en-US" sz="2100" dirty="0">
              <a:solidFill>
                <a:srgbClr val="002060"/>
              </a:solidFill>
            </a:endParaRP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941928" y="5071145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 Customized PBS Command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456635" y="5426780"/>
            <a:ext cx="9145227" cy="109555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002060"/>
                </a:solidFill>
              </a:rPr>
              <a:t>h</a:t>
            </a:r>
            <a:r>
              <a:rPr lang="en-US" sz="2100" dirty="0" err="1" smtClean="0">
                <a:solidFill>
                  <a:srgbClr val="002060"/>
                </a:solidFill>
              </a:rPr>
              <a:t>pc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pbs</a:t>
            </a:r>
            <a:r>
              <a:rPr lang="en-US" sz="2100" dirty="0" smtClean="0">
                <a:solidFill>
                  <a:srgbClr val="002060"/>
                </a:solidFill>
              </a:rPr>
              <a:t> summary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rgbClr val="002060"/>
                </a:solidFill>
              </a:rPr>
              <a:t>hpc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pbs</a:t>
            </a:r>
            <a:r>
              <a:rPr lang="en-US" sz="2100" dirty="0" smtClean="0">
                <a:solidFill>
                  <a:srgbClr val="002060"/>
                </a:solidFill>
              </a:rPr>
              <a:t> help</a:t>
            </a:r>
            <a:endParaRPr lang="en-US" sz="2100" dirty="0">
              <a:solidFill>
                <a:srgbClr val="002060"/>
              </a:solidFill>
            </a:endParaRP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1456635" y="5426780"/>
            <a:ext cx="9145227" cy="1174529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1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9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Module command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09011" y="1317136"/>
            <a:ext cx="10255163" cy="4540617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module package is available on the Shared </a:t>
            </a:r>
            <a:r>
              <a:rPr lang="en-US" sz="2000" dirty="0" smtClean="0"/>
              <a:t>HPC NUS Computing </a:t>
            </a:r>
            <a:r>
              <a:rPr lang="en-US" sz="2000" dirty="0"/>
              <a:t>Cluster, allowing users to access non-standard tools or alternate versions of standard </a:t>
            </a:r>
            <a:r>
              <a:rPr lang="en-US" sz="2000" dirty="0" smtClean="0"/>
              <a:t>applications.</a:t>
            </a:r>
          </a:p>
          <a:p>
            <a:pPr marL="412750" lvl="2" indent="0"/>
            <a:r>
              <a:rPr lang="en-US" sz="2000" b="0" dirty="0" smtClean="0"/>
              <a:t>Common commands </a:t>
            </a:r>
          </a:p>
          <a:p>
            <a:pPr marL="412750" lvl="2" indent="0"/>
            <a:endParaRPr lang="en-US" sz="2000" b="0" dirty="0" smtClean="0"/>
          </a:p>
          <a:p>
            <a:endParaRPr lang="en-US" sz="2000" b="0" dirty="0"/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4A54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4A54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4A54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package is available on the </a:t>
            </a:r>
            <a:r>
              <a:rPr kumimoji="0" lang="en-US" sz="1000" b="0" i="0" u="sng" strike="noStrike" cap="none" normalizeH="0" baseline="0" smtClean="0">
                <a:ln>
                  <a:noFill/>
                </a:ln>
                <a:solidFill>
                  <a:srgbClr val="3890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Shared Computing Cluster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4A54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users to access non-standard tools or alternate versions of standard packages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35294" y="2748119"/>
          <a:ext cx="8097962" cy="3095909"/>
        </p:xfrm>
        <a:graphic>
          <a:graphicData uri="http://schemas.openxmlformats.org/drawingml/2006/table">
            <a:tbl>
              <a:tblPr/>
              <a:tblGrid>
                <a:gridCol w="4048981"/>
                <a:gridCol w="4048981"/>
              </a:tblGrid>
              <a:tr h="506437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module list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List currently loaded modules.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module avail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List available packages.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module help [</a:t>
                      </a:r>
                      <a:r>
                        <a:rPr lang="en-US" sz="1500" i="1">
                          <a:effectLst/>
                        </a:rPr>
                        <a:t>modulefile</a:t>
                      </a:r>
                      <a:r>
                        <a:rPr lang="en-US" sz="1500">
                          <a:effectLst/>
                        </a:rPr>
                        <a:t>]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 of specified module.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01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module show [</a:t>
                      </a:r>
                      <a:r>
                        <a:rPr lang="en-US" sz="1500" i="1">
                          <a:effectLst/>
                        </a:rPr>
                        <a:t>modulefile</a:t>
                      </a:r>
                      <a:r>
                        <a:rPr lang="en-US" sz="1500">
                          <a:effectLst/>
                        </a:rPr>
                        <a:t>]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Displays information about specified module, including environment changes, dependencies, software version and path.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7369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module load [</a:t>
                      </a:r>
                      <a:r>
                        <a:rPr lang="en-US" sz="1500" i="1">
                          <a:effectLst/>
                        </a:rPr>
                        <a:t>modulefile</a:t>
                      </a:r>
                      <a:r>
                        <a:rPr lang="en-US" sz="1500">
                          <a:effectLst/>
                        </a:rPr>
                        <a:t>]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Loads module or specifies which dependencies have not been loaded.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30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module unload [</a:t>
                      </a:r>
                      <a:r>
                        <a:rPr lang="en-US" sz="1500" i="1">
                          <a:effectLst/>
                        </a:rPr>
                        <a:t>modulefile</a:t>
                      </a:r>
                      <a:r>
                        <a:rPr lang="en-US" sz="1500">
                          <a:effectLst/>
                        </a:rPr>
                        <a:t>]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Unloads specified module from environment.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module purge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Unloads all loaded modules</a:t>
                      </a:r>
                    </a:p>
                  </a:txBody>
                  <a:tcPr marL="86172" marR="86172" marT="43086" marB="43086" anchor="ctr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US" id="{AF4F6329-D014-4F27-8E44-A243F64E9148}" vid="{31BB19C8-44C3-45B0-B186-EECD88234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746546-882a-4606-9100-f5702c5503a2">EZQ5RJT444C4-1071-49</_dlc_DocId>
    <_dlc_DocIdUrl xmlns="ab746546-882a-4606-9100-f5702c5503a2">
      <Url>https://share.nus.edu.sg/cce/outsourcing2011/HPC/_layouts/DocIdRedir.aspx?ID=EZQ5RJT444C4-1071-49</Url>
      <Description>EZQ5RJT444C4-1071-49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E4D51E829B246A6030366FF3816F9" ma:contentTypeVersion="1" ma:contentTypeDescription="Create a new document." ma:contentTypeScope="" ma:versionID="e8d020fe890e7e036abadee1b4c4da50">
  <xsd:schema xmlns:xsd="http://www.w3.org/2001/XMLSchema" xmlns:xs="http://www.w3.org/2001/XMLSchema" xmlns:p="http://schemas.microsoft.com/office/2006/metadata/properties" xmlns:ns2="ab746546-882a-4606-9100-f5702c5503a2" targetNamespace="http://schemas.microsoft.com/office/2006/metadata/properties" ma:root="true" ma:fieldsID="e528fa4c876e57e56e446ea1c67a4477" ns2:_="">
    <xsd:import namespace="ab746546-882a-4606-9100-f5702c5503a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46546-882a-4606-9100-f5702c5503a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D327A7-5063-4C44-B572-6C7BD6833304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ab746546-882a-4606-9100-f5702c5503a2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FBB4B9-78BB-45F4-9607-B9D7F35B0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746546-882a-4606-9100-f5702c5503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DA89AA-120C-4A40-B368-712A7AC8B7C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80E0917-9CA3-49BE-B6B1-442938621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132411</TotalTime>
  <Words>629</Words>
  <Application>Microsoft Office PowerPoint</Application>
  <PresentationFormat>Widescreen</PresentationFormat>
  <Paragraphs>201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Times</vt:lpstr>
      <vt:lpstr>Verdana</vt:lpstr>
      <vt:lpstr>Wingdings</vt:lpstr>
      <vt:lpstr>NUS</vt:lpstr>
      <vt:lpstr>     PBS Job Scheduler on HPC Cluster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Monthly report   01st Sept. 2013 to 30th Sept. 2013   Srikanth Gumma</dc:title>
  <dc:creator>Srikanth Gumma</dc:creator>
  <cp:lastModifiedBy>jitesh</cp:lastModifiedBy>
  <cp:revision>1849</cp:revision>
  <dcterms:created xsi:type="dcterms:W3CDTF">2013-10-14T06:31:26Z</dcterms:created>
  <dcterms:modified xsi:type="dcterms:W3CDTF">2020-06-26T01:53:38Z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0x010100B0AE4D51E829B246A6030366FF3816F9</vt:lpwstr>
  </property>
  <property fmtid="{D5CDD505-2E9C-101B-9397-08002B2CF9AE}" pid="3" name="_dlc_DocIdItemGuid">
    <vt:lpwstr>2fa87034-322d-4de1-ba73-9235ec131b5e</vt:lpwstr>
  </property>
</Properties>
</file>