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7099300" cy="10234600"/>
  <p:embeddedFontLs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9" roundtripDataSignature="AMtx7mg1DRleT+ka6FOq3vz/43xFS007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enturyGothic-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CenturyGothic-italic.fntdata"/><Relationship Id="rId14" Type="http://schemas.openxmlformats.org/officeDocument/2006/relationships/slide" Target="slides/slide9.xml"/><Relationship Id="rId36" Type="http://schemas.openxmlformats.org/officeDocument/2006/relationships/font" Target="fonts/CenturyGothic-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CenturyGothic-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3"/>
            <a:ext cx="3076363" cy="513507"/>
          </a:xfrm>
          <a:prstGeom prst="rect">
            <a:avLst/>
          </a:prstGeom>
          <a:noFill/>
          <a:ln>
            <a:noFill/>
          </a:ln>
        </p:spPr>
        <p:txBody>
          <a:bodyPr anchorCtr="0" anchor="t" bIns="49500" lIns="99025" spcFirstLastPara="1" rIns="99025" wrap="square" tIns="495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296" y="3"/>
            <a:ext cx="3076363" cy="513507"/>
          </a:xfrm>
          <a:prstGeom prst="rect">
            <a:avLst/>
          </a:prstGeom>
          <a:noFill/>
          <a:ln>
            <a:noFill/>
          </a:ln>
        </p:spPr>
        <p:txBody>
          <a:bodyPr anchorCtr="0" anchor="t" bIns="49500" lIns="99025" spcFirstLastPara="1" rIns="99025" wrap="square" tIns="495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77838" y="1277938"/>
            <a:ext cx="6143625" cy="3455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931" y="4925407"/>
            <a:ext cx="5679440" cy="4029879"/>
          </a:xfrm>
          <a:prstGeom prst="rect">
            <a:avLst/>
          </a:prstGeom>
          <a:noFill/>
          <a:ln>
            <a:noFill/>
          </a:ln>
        </p:spPr>
        <p:txBody>
          <a:bodyPr anchorCtr="0" anchor="t" bIns="49500" lIns="99025" spcFirstLastPara="1" rIns="99025" wrap="square" tIns="495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721109"/>
            <a:ext cx="3076363" cy="513507"/>
          </a:xfrm>
          <a:prstGeom prst="rect">
            <a:avLst/>
          </a:prstGeom>
          <a:noFill/>
          <a:ln>
            <a:noFill/>
          </a:ln>
        </p:spPr>
        <p:txBody>
          <a:bodyPr anchorCtr="0" anchor="b" bIns="49500" lIns="99025" spcFirstLastPara="1" rIns="99025" wrap="square" tIns="495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296" y="9721109"/>
            <a:ext cx="3076363" cy="513507"/>
          </a:xfrm>
          <a:prstGeom prst="rect">
            <a:avLst/>
          </a:prstGeom>
          <a:noFill/>
          <a:ln>
            <a:noFill/>
          </a:ln>
        </p:spPr>
        <p:txBody>
          <a:bodyPr anchorCtr="0" anchor="b" bIns="49500" lIns="99025" spcFirstLastPara="1" rIns="99025" wrap="square" tIns="49500">
            <a:noAutofit/>
          </a:bodyPr>
          <a:lstStyle/>
          <a:p>
            <a:pPr indent="0" lvl="0" marL="0" marR="0" rtl="0" algn="r">
              <a:spcBef>
                <a:spcPts val="0"/>
              </a:spcBef>
              <a:spcAft>
                <a:spcPts val="0"/>
              </a:spcAft>
              <a:buNone/>
            </a:pPr>
            <a:fld id="{00000000-1234-1234-1234-123412341234}" type="slidenum">
              <a:rPr b="0" i="0" lang="en-SG"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477838" y="1277938"/>
            <a:ext cx="6143625" cy="3455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p1:notes"/>
          <p:cNvSpPr txBox="1"/>
          <p:nvPr>
            <p:ph idx="1" type="body"/>
          </p:nvPr>
        </p:nvSpPr>
        <p:spPr>
          <a:xfrm>
            <a:off x="709931" y="4925407"/>
            <a:ext cx="5679440" cy="4029879"/>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63" name="Google Shape;63;p1:notes"/>
          <p:cNvSpPr txBox="1"/>
          <p:nvPr>
            <p:ph idx="12" type="sldNum"/>
          </p:nvPr>
        </p:nvSpPr>
        <p:spPr>
          <a:xfrm>
            <a:off x="4021296" y="9721109"/>
            <a:ext cx="3076363" cy="513507"/>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a7190d78d_2_40: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46" name="Google Shape;146;g9a7190d78d_2_40: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ccd7f9c35_5_0: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53" name="Google Shape;153;g9ccd7f9c35_5_0: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ccd7f9c35_5_15: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62" name="Google Shape;162;g9ccd7f9c35_5_15: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ccd7f9c35_5_38: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69" name="Google Shape;169;g9ccd7f9c35_5_38: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ccd7f9c35_5_27: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77" name="Google Shape;177;g9ccd7f9c35_5_27: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a7190d78d_2_58: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a7190d78d_2_58: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85" name="Google Shape;185;g9a7190d78d_2_58:notes"/>
          <p:cNvSpPr txBox="1"/>
          <p:nvPr>
            <p:ph idx="12" type="sldNum"/>
          </p:nvPr>
        </p:nvSpPr>
        <p:spPr>
          <a:xfrm>
            <a:off x="4021296" y="9721109"/>
            <a:ext cx="3076500" cy="5136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709931" y="4925407"/>
            <a:ext cx="5679440" cy="4029879"/>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93" name="Google Shape;193;p7:notes"/>
          <p:cNvSpPr/>
          <p:nvPr>
            <p:ph idx="2" type="sldImg"/>
          </p:nvPr>
        </p:nvSpPr>
        <p:spPr>
          <a:xfrm>
            <a:off x="477838" y="1277938"/>
            <a:ext cx="6143625" cy="3455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a7190d78d_2_46: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201" name="Google Shape;201;g9a7190d78d_2_46: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a7190d78d_2_52: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208" name="Google Shape;208;g9a7190d78d_2_52: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44e2f3230_0_0: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44e2f3230_0_0: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218" name="Google Shape;218;g744e2f3230_0_0:notes"/>
          <p:cNvSpPr txBox="1"/>
          <p:nvPr>
            <p:ph idx="12" type="sldNum"/>
          </p:nvPr>
        </p:nvSpPr>
        <p:spPr>
          <a:xfrm>
            <a:off x="4021296" y="9721109"/>
            <a:ext cx="3076500" cy="5136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44e2f3230_0_7: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44e2f3230_0_7: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82" name="Google Shape;82;g744e2f3230_0_7:notes"/>
          <p:cNvSpPr txBox="1"/>
          <p:nvPr>
            <p:ph idx="12" type="sldNum"/>
          </p:nvPr>
        </p:nvSpPr>
        <p:spPr>
          <a:xfrm>
            <a:off x="4021296" y="9721109"/>
            <a:ext cx="3076500" cy="5136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a7190d78d_2_73: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9a7190d78d_2_73: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228" name="Google Shape;228;g9a7190d78d_2_73:notes"/>
          <p:cNvSpPr txBox="1"/>
          <p:nvPr>
            <p:ph idx="12" type="sldNum"/>
          </p:nvPr>
        </p:nvSpPr>
        <p:spPr>
          <a:xfrm>
            <a:off x="4021296" y="9721109"/>
            <a:ext cx="3076500" cy="5136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a7190d78d_2_80: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a7190d78d_2_80: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238" name="Google Shape;238;g9a7190d78d_2_80:notes"/>
          <p:cNvSpPr txBox="1"/>
          <p:nvPr>
            <p:ph idx="12" type="sldNum"/>
          </p:nvPr>
        </p:nvSpPr>
        <p:spPr>
          <a:xfrm>
            <a:off x="4021296" y="9721109"/>
            <a:ext cx="3076500" cy="5136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ccd7f9c35_0_0: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ccd7f9c35_0_0: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246" name="Google Shape;246;g9ccd7f9c35_0_0:notes"/>
          <p:cNvSpPr txBox="1"/>
          <p:nvPr>
            <p:ph idx="12" type="sldNum"/>
          </p:nvPr>
        </p:nvSpPr>
        <p:spPr>
          <a:xfrm>
            <a:off x="4021296" y="9721109"/>
            <a:ext cx="3076500" cy="5136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ccd7f9c35_0_7: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253" name="Google Shape;253;g9ccd7f9c35_0_7: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ccd7f9c35_0_14: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260" name="Google Shape;260;g9ccd7f9c35_0_14: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a7190d78d_2_95: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a7190d78d_2_95: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268" name="Google Shape;268;g9a7190d78d_2_95:notes"/>
          <p:cNvSpPr txBox="1"/>
          <p:nvPr>
            <p:ph idx="12" type="sldNum"/>
          </p:nvPr>
        </p:nvSpPr>
        <p:spPr>
          <a:xfrm>
            <a:off x="4021296" y="9721109"/>
            <a:ext cx="3076500" cy="5136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ccd7f9c35_4_0: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9ccd7f9c35_4_0: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277" name="Google Shape;277;g9ccd7f9c35_4_0:notes"/>
          <p:cNvSpPr txBox="1"/>
          <p:nvPr>
            <p:ph idx="12" type="sldNum"/>
          </p:nvPr>
        </p:nvSpPr>
        <p:spPr>
          <a:xfrm>
            <a:off x="4021296" y="9721109"/>
            <a:ext cx="3076500" cy="5136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ccd7f9c35_4_19: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9ccd7f9c35_4_19: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284" name="Google Shape;284;g9ccd7f9c35_4_19:notes"/>
          <p:cNvSpPr txBox="1"/>
          <p:nvPr>
            <p:ph idx="12" type="sldNum"/>
          </p:nvPr>
        </p:nvSpPr>
        <p:spPr>
          <a:xfrm>
            <a:off x="4021296" y="9721109"/>
            <a:ext cx="3076500" cy="5136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ccd7f9c35_4_8: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ccd7f9c35_4_8: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292" name="Google Shape;292;g9ccd7f9c35_4_8:notes"/>
          <p:cNvSpPr txBox="1"/>
          <p:nvPr>
            <p:ph idx="12" type="sldNum"/>
          </p:nvPr>
        </p:nvSpPr>
        <p:spPr>
          <a:xfrm>
            <a:off x="4021296" y="9721109"/>
            <a:ext cx="3076500" cy="5136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a7190d78d_2_87: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9a7190d78d_2_87: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300" name="Google Shape;300;g9a7190d78d_2_87:notes"/>
          <p:cNvSpPr txBox="1"/>
          <p:nvPr>
            <p:ph idx="12" type="sldNum"/>
          </p:nvPr>
        </p:nvSpPr>
        <p:spPr>
          <a:xfrm>
            <a:off x="4021296" y="9721109"/>
            <a:ext cx="3076500" cy="5136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a7190d78d_2_34: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90" name="Google Shape;90;g9a7190d78d_2_34: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a7190d78d_2_17: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a7190d78d_2_17: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98" name="Google Shape;98;g9a7190d78d_2_17:notes"/>
          <p:cNvSpPr txBox="1"/>
          <p:nvPr>
            <p:ph idx="12" type="sldNum"/>
          </p:nvPr>
        </p:nvSpPr>
        <p:spPr>
          <a:xfrm>
            <a:off x="4021296" y="9721109"/>
            <a:ext cx="3076500" cy="5136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709931" y="4925407"/>
            <a:ext cx="5679440" cy="4029879"/>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477838" y="1277938"/>
            <a:ext cx="6143625" cy="3455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709931" y="4925407"/>
            <a:ext cx="5679440" cy="4029879"/>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477838" y="1277938"/>
            <a:ext cx="6143625" cy="3455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a7190d78d_2_1: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21" name="Google Shape;121;g9a7190d78d_2_1: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a7190d78d_2_9: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29" name="Google Shape;129;g9a7190d78d_2_9: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a7190d78d_2_26:notes"/>
          <p:cNvSpPr/>
          <p:nvPr>
            <p:ph idx="2" type="sldImg"/>
          </p:nvPr>
        </p:nvSpPr>
        <p:spPr>
          <a:xfrm>
            <a:off x="477838" y="1277938"/>
            <a:ext cx="6143700" cy="3456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a7190d78d_2_26:notes"/>
          <p:cNvSpPr txBox="1"/>
          <p:nvPr>
            <p:ph idx="1" type="body"/>
          </p:nvPr>
        </p:nvSpPr>
        <p:spPr>
          <a:xfrm>
            <a:off x="709931" y="4925407"/>
            <a:ext cx="5679300" cy="40299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38" name="Google Shape;138;g9a7190d78d_2_26:notes"/>
          <p:cNvSpPr txBox="1"/>
          <p:nvPr>
            <p:ph idx="12" type="sldNum"/>
          </p:nvPr>
        </p:nvSpPr>
        <p:spPr>
          <a:xfrm>
            <a:off x="4021296" y="9721109"/>
            <a:ext cx="3076500" cy="5136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7.jpg"/><Relationship Id="rId4"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0"/>
          <p:cNvSpPr txBox="1"/>
          <p:nvPr>
            <p:ph type="ctrTitle"/>
          </p:nvPr>
        </p:nvSpPr>
        <p:spPr>
          <a:xfrm>
            <a:off x="1688453" y="2121318"/>
            <a:ext cx="9882135" cy="128023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173F7E"/>
              </a:buClr>
              <a:buSzPts val="4400"/>
              <a:buFont typeface="Century Gothic"/>
              <a:buNone/>
              <a:defRPr b="1" sz="4400" cap="none">
                <a:solidFill>
                  <a:srgbClr val="173F7E"/>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688450" y="3538494"/>
            <a:ext cx="9151352" cy="463297"/>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33BBBC"/>
              </a:buClr>
              <a:buSzPts val="2400"/>
              <a:buNone/>
              <a:defRPr b="1" sz="2400" cap="none">
                <a:solidFill>
                  <a:srgbClr val="33BBBC"/>
                </a:solidFill>
                <a:latin typeface="Century Gothic"/>
                <a:ea typeface="Century Gothic"/>
                <a:cs typeface="Century Gothic"/>
                <a:sym typeface="Century Gothic"/>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0"/>
          <p:cNvSpPr txBox="1"/>
          <p:nvPr>
            <p:ph idx="2" type="body"/>
          </p:nvPr>
        </p:nvSpPr>
        <p:spPr>
          <a:xfrm>
            <a:off x="1688453" y="4127589"/>
            <a:ext cx="9129183" cy="40614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2000"/>
              <a:buNone/>
              <a:defRPr b="1" sz="2000">
                <a:solidFill>
                  <a:srgbClr val="7F7F7F"/>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10"/>
          <p:cNvSpPr txBox="1"/>
          <p:nvPr>
            <p:ph idx="10" type="dt"/>
          </p:nvPr>
        </p:nvSpPr>
        <p:spPr>
          <a:xfrm>
            <a:off x="154709" y="6492878"/>
            <a:ext cx="629830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1" type="ftr"/>
          </p:nvPr>
        </p:nvSpPr>
        <p:spPr>
          <a:xfrm>
            <a:off x="6536988" y="6492879"/>
            <a:ext cx="481681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2" type="sldNum"/>
          </p:nvPr>
        </p:nvSpPr>
        <p:spPr>
          <a:xfrm>
            <a:off x="11437776" y="6492879"/>
            <a:ext cx="75422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pic>
        <p:nvPicPr>
          <p:cNvPr id="22" name="Google Shape;22;p10"/>
          <p:cNvPicPr preferRelativeResize="0"/>
          <p:nvPr/>
        </p:nvPicPr>
        <p:blipFill rotWithShape="1">
          <a:blip r:embed="rId2">
            <a:alphaModFix/>
          </a:blip>
          <a:srcRect b="0" l="0" r="0" t="0"/>
          <a:stretch/>
        </p:blipFill>
        <p:spPr>
          <a:xfrm>
            <a:off x="8790710" y="73507"/>
            <a:ext cx="2917736" cy="984560"/>
          </a:xfrm>
          <a:prstGeom prst="rect">
            <a:avLst/>
          </a:prstGeom>
          <a:noFill/>
          <a:ln>
            <a:noFill/>
          </a:ln>
        </p:spPr>
      </p:pic>
      <p:pic>
        <p:nvPicPr>
          <p:cNvPr id="23" name="Google Shape;23;p10"/>
          <p:cNvPicPr preferRelativeResize="0"/>
          <p:nvPr/>
        </p:nvPicPr>
        <p:blipFill rotWithShape="1">
          <a:blip r:embed="rId3">
            <a:alphaModFix/>
          </a:blip>
          <a:srcRect b="0" l="0" r="0" t="0"/>
          <a:stretch/>
        </p:blipFill>
        <p:spPr>
          <a:xfrm>
            <a:off x="6807534" y="162176"/>
            <a:ext cx="1744038" cy="676649"/>
          </a:xfrm>
          <a:prstGeom prst="rect">
            <a:avLst/>
          </a:prstGeom>
          <a:noFill/>
          <a:ln>
            <a:noFill/>
          </a:ln>
        </p:spPr>
      </p:pic>
      <p:pic>
        <p:nvPicPr>
          <p:cNvPr id="24" name="Google Shape;24;p10"/>
          <p:cNvPicPr preferRelativeResize="0"/>
          <p:nvPr/>
        </p:nvPicPr>
        <p:blipFill rotWithShape="1">
          <a:blip r:embed="rId4">
            <a:alphaModFix/>
          </a:blip>
          <a:srcRect b="0" l="0" r="0" t="0"/>
          <a:stretch/>
        </p:blipFill>
        <p:spPr>
          <a:xfrm>
            <a:off x="5455479" y="162176"/>
            <a:ext cx="780626" cy="88523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11"/>
          <p:cNvSpPr txBox="1"/>
          <p:nvPr>
            <p:ph type="title"/>
          </p:nvPr>
        </p:nvSpPr>
        <p:spPr>
          <a:xfrm>
            <a:off x="838203" y="250833"/>
            <a:ext cx="8800551" cy="5455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73F7E"/>
              </a:buClr>
              <a:buSzPts val="3200"/>
              <a:buFont typeface="Century Gothic"/>
              <a:buNone/>
              <a:defRPr b="1" sz="3200" cap="none">
                <a:solidFill>
                  <a:srgbClr val="173F7E"/>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1"/>
          <p:cNvSpPr txBox="1"/>
          <p:nvPr>
            <p:ph idx="1" type="body"/>
          </p:nvPr>
        </p:nvSpPr>
        <p:spPr>
          <a:xfrm>
            <a:off x="838200" y="1182208"/>
            <a:ext cx="10515600" cy="4651375"/>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Clr>
                <a:srgbClr val="F58220"/>
              </a:buClr>
              <a:buSzPts val="2800"/>
              <a:buChar char="•"/>
              <a:defRPr b="1">
                <a:solidFill>
                  <a:srgbClr val="F58220"/>
                </a:solidFill>
                <a:latin typeface="Century Gothic"/>
                <a:ea typeface="Century Gothic"/>
                <a:cs typeface="Century Gothic"/>
                <a:sym typeface="Century Gothic"/>
              </a:defRPr>
            </a:lvl1pPr>
            <a:lvl2pPr indent="-381000" lvl="1" marL="914400" algn="l">
              <a:lnSpc>
                <a:spcPct val="120000"/>
              </a:lnSpc>
              <a:spcBef>
                <a:spcPts val="500"/>
              </a:spcBef>
              <a:spcAft>
                <a:spcPts val="0"/>
              </a:spcAft>
              <a:buClr>
                <a:srgbClr val="3F3F3F"/>
              </a:buClr>
              <a:buSzPts val="2400"/>
              <a:buChar char="•"/>
              <a:defRPr>
                <a:solidFill>
                  <a:srgbClr val="3F3F3F"/>
                </a:solidFill>
                <a:latin typeface="Century Gothic"/>
                <a:ea typeface="Century Gothic"/>
                <a:cs typeface="Century Gothic"/>
                <a:sym typeface="Century Gothic"/>
              </a:defRPr>
            </a:lvl2pPr>
            <a:lvl3pPr indent="-355600" lvl="2" marL="1371600" algn="l">
              <a:lnSpc>
                <a:spcPct val="120000"/>
              </a:lnSpc>
              <a:spcBef>
                <a:spcPts val="500"/>
              </a:spcBef>
              <a:spcAft>
                <a:spcPts val="0"/>
              </a:spcAft>
              <a:buClr>
                <a:srgbClr val="3F3F3F"/>
              </a:buClr>
              <a:buSzPts val="2000"/>
              <a:buChar char="•"/>
              <a:defRPr>
                <a:solidFill>
                  <a:srgbClr val="3F3F3F"/>
                </a:solidFill>
                <a:latin typeface="Century Gothic"/>
                <a:ea typeface="Century Gothic"/>
                <a:cs typeface="Century Gothic"/>
                <a:sym typeface="Century Gothic"/>
              </a:defRPr>
            </a:lvl3pPr>
            <a:lvl4pPr indent="-342900" lvl="3" marL="1828800" algn="l">
              <a:lnSpc>
                <a:spcPct val="120000"/>
              </a:lnSpc>
              <a:spcBef>
                <a:spcPts val="500"/>
              </a:spcBef>
              <a:spcAft>
                <a:spcPts val="0"/>
              </a:spcAft>
              <a:buClr>
                <a:srgbClr val="3F3F3F"/>
              </a:buClr>
              <a:buSzPts val="1800"/>
              <a:buFont typeface="Arial"/>
              <a:buChar char="─"/>
              <a:defRPr>
                <a:solidFill>
                  <a:srgbClr val="3F3F3F"/>
                </a:solidFill>
                <a:latin typeface="Century Gothic"/>
                <a:ea typeface="Century Gothic"/>
                <a:cs typeface="Century Gothic"/>
                <a:sym typeface="Century Gothic"/>
              </a:defRPr>
            </a:lvl4pPr>
            <a:lvl5pPr indent="-342900" lvl="4" marL="2286000" algn="l">
              <a:lnSpc>
                <a:spcPct val="90000"/>
              </a:lnSpc>
              <a:spcBef>
                <a:spcPts val="500"/>
              </a:spcBef>
              <a:spcAft>
                <a:spcPts val="0"/>
              </a:spcAft>
              <a:buClr>
                <a:srgbClr val="3F3F3F"/>
              </a:buClr>
              <a:buSzPts val="18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1"/>
          <p:cNvSpPr txBox="1"/>
          <p:nvPr>
            <p:ph idx="10" type="dt"/>
          </p:nvPr>
        </p:nvSpPr>
        <p:spPr>
          <a:xfrm>
            <a:off x="840509" y="6492878"/>
            <a:ext cx="6298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
          <p:cNvSpPr txBox="1"/>
          <p:nvPr>
            <p:ph idx="11" type="ftr"/>
          </p:nvPr>
        </p:nvSpPr>
        <p:spPr>
          <a:xfrm>
            <a:off x="7222788" y="6492879"/>
            <a:ext cx="4816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txBox="1"/>
          <p:nvPr>
            <p:ph idx="12" type="sldNum"/>
          </p:nvPr>
        </p:nvSpPr>
        <p:spPr>
          <a:xfrm>
            <a:off x="11437776" y="6492879"/>
            <a:ext cx="75422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pic>
        <p:nvPicPr>
          <p:cNvPr id="31" name="Google Shape;31;p11"/>
          <p:cNvPicPr preferRelativeResize="0"/>
          <p:nvPr/>
        </p:nvPicPr>
        <p:blipFill rotWithShape="1">
          <a:blip r:embed="rId2">
            <a:alphaModFix/>
          </a:blip>
          <a:srcRect b="0" l="0" r="0" t="0"/>
          <a:stretch/>
        </p:blipFill>
        <p:spPr>
          <a:xfrm>
            <a:off x="9571508" y="26069"/>
            <a:ext cx="2595438" cy="87580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2" name="Shape 32"/>
        <p:cNvGrpSpPr/>
        <p:nvPr/>
      </p:nvGrpSpPr>
      <p:grpSpPr>
        <a:xfrm>
          <a:off x="0" y="0"/>
          <a:ext cx="0" cy="0"/>
          <a:chOff x="0" y="0"/>
          <a:chExt cx="0" cy="0"/>
        </a:xfrm>
      </p:grpSpPr>
      <p:sp>
        <p:nvSpPr>
          <p:cNvPr id="33" name="Google Shape;33;p12"/>
          <p:cNvSpPr txBox="1"/>
          <p:nvPr>
            <p:ph type="title"/>
          </p:nvPr>
        </p:nvSpPr>
        <p:spPr>
          <a:xfrm>
            <a:off x="838203" y="250833"/>
            <a:ext cx="8800551" cy="5455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73F7E"/>
              </a:buClr>
              <a:buSzPts val="3200"/>
              <a:buFont typeface="Century Gothic"/>
              <a:buNone/>
              <a:defRPr b="1" sz="3200" cap="none">
                <a:solidFill>
                  <a:srgbClr val="173F7E"/>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2"/>
          <p:cNvSpPr txBox="1"/>
          <p:nvPr>
            <p:ph idx="1" type="body"/>
          </p:nvPr>
        </p:nvSpPr>
        <p:spPr>
          <a:xfrm>
            <a:off x="838200" y="1167032"/>
            <a:ext cx="10515600" cy="414337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Font typeface="Arial"/>
              <a:buChar char="•"/>
              <a:defRPr b="0" cap="none">
                <a:solidFill>
                  <a:srgbClr val="3F3F3F"/>
                </a:solidFill>
                <a:latin typeface="Century Gothic"/>
                <a:ea typeface="Century Gothic"/>
                <a:cs typeface="Century Gothic"/>
                <a:sym typeface="Century Gothic"/>
              </a:defRPr>
            </a:lvl1pPr>
            <a:lvl2pPr indent="-381000" lvl="1" marL="914400" algn="l">
              <a:lnSpc>
                <a:spcPct val="90000"/>
              </a:lnSpc>
              <a:spcBef>
                <a:spcPts val="500"/>
              </a:spcBef>
              <a:spcAft>
                <a:spcPts val="0"/>
              </a:spcAft>
              <a:buClr>
                <a:srgbClr val="3F3F3F"/>
              </a:buClr>
              <a:buSzPts val="2400"/>
              <a:buChar char="•"/>
              <a:defRPr>
                <a:solidFill>
                  <a:srgbClr val="3F3F3F"/>
                </a:solidFil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10" type="dt"/>
          </p:nvPr>
        </p:nvSpPr>
        <p:spPr>
          <a:xfrm>
            <a:off x="154709" y="6492878"/>
            <a:ext cx="629830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1" type="ftr"/>
          </p:nvPr>
        </p:nvSpPr>
        <p:spPr>
          <a:xfrm>
            <a:off x="6536988" y="6492879"/>
            <a:ext cx="481681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2" type="sldNum"/>
          </p:nvPr>
        </p:nvSpPr>
        <p:spPr>
          <a:xfrm>
            <a:off x="11437776" y="6492879"/>
            <a:ext cx="75422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pic>
        <p:nvPicPr>
          <p:cNvPr id="38" name="Google Shape;38;p12"/>
          <p:cNvPicPr preferRelativeResize="0"/>
          <p:nvPr/>
        </p:nvPicPr>
        <p:blipFill rotWithShape="1">
          <a:blip r:embed="rId2">
            <a:alphaModFix/>
          </a:blip>
          <a:srcRect b="0" l="0" r="0" t="0"/>
          <a:stretch/>
        </p:blipFill>
        <p:spPr>
          <a:xfrm>
            <a:off x="9571508" y="26069"/>
            <a:ext cx="2595440" cy="8758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9" name="Shape 39"/>
        <p:cNvGrpSpPr/>
        <p:nvPr/>
      </p:nvGrpSpPr>
      <p:grpSpPr>
        <a:xfrm>
          <a:off x="0" y="0"/>
          <a:ext cx="0" cy="0"/>
          <a:chOff x="0" y="0"/>
          <a:chExt cx="0" cy="0"/>
        </a:xfrm>
      </p:grpSpPr>
      <p:sp>
        <p:nvSpPr>
          <p:cNvPr id="40" name="Google Shape;40;p13"/>
          <p:cNvSpPr txBox="1"/>
          <p:nvPr>
            <p:ph type="title"/>
          </p:nvPr>
        </p:nvSpPr>
        <p:spPr>
          <a:xfrm>
            <a:off x="838203" y="250833"/>
            <a:ext cx="8800551" cy="5455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73F7E"/>
              </a:buClr>
              <a:buSzPts val="3200"/>
              <a:buFont typeface="Century Gothic"/>
              <a:buNone/>
              <a:defRPr b="1" sz="3200" cap="none">
                <a:solidFill>
                  <a:srgbClr val="173F7E"/>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3"/>
          <p:cNvSpPr txBox="1"/>
          <p:nvPr>
            <p:ph idx="1" type="body"/>
          </p:nvPr>
        </p:nvSpPr>
        <p:spPr>
          <a:xfrm>
            <a:off x="6347887" y="1166818"/>
            <a:ext cx="5005916" cy="414337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F58220"/>
              </a:buClr>
              <a:buSzPts val="2800"/>
              <a:buChar char="•"/>
              <a:defRPr b="1">
                <a:solidFill>
                  <a:srgbClr val="F58220"/>
                </a:solidFill>
                <a:latin typeface="Century Gothic"/>
                <a:ea typeface="Century Gothic"/>
                <a:cs typeface="Century Gothic"/>
                <a:sym typeface="Century Gothic"/>
              </a:defRPr>
            </a:lvl1pPr>
            <a:lvl2pPr indent="-381000" lvl="1" marL="914400" algn="l">
              <a:lnSpc>
                <a:spcPct val="90000"/>
              </a:lnSpc>
              <a:spcBef>
                <a:spcPts val="500"/>
              </a:spcBef>
              <a:spcAft>
                <a:spcPts val="0"/>
              </a:spcAft>
              <a:buClr>
                <a:srgbClr val="3F3F3F"/>
              </a:buClr>
              <a:buSzPts val="2400"/>
              <a:buChar char="•"/>
              <a:defRPr>
                <a:solidFill>
                  <a:srgbClr val="3F3F3F"/>
                </a:solidFill>
                <a:latin typeface="Century Gothic"/>
                <a:ea typeface="Century Gothic"/>
                <a:cs typeface="Century Gothic"/>
                <a:sym typeface="Century Gothic"/>
              </a:defRPr>
            </a:lvl2pPr>
            <a:lvl3pPr indent="-355600" lvl="2" marL="1371600" algn="l">
              <a:lnSpc>
                <a:spcPct val="90000"/>
              </a:lnSpc>
              <a:spcBef>
                <a:spcPts val="500"/>
              </a:spcBef>
              <a:spcAft>
                <a:spcPts val="0"/>
              </a:spcAft>
              <a:buClr>
                <a:srgbClr val="3F3F3F"/>
              </a:buClr>
              <a:buSzPts val="2000"/>
              <a:buChar char="•"/>
              <a:defRPr>
                <a:solidFill>
                  <a:srgbClr val="3F3F3F"/>
                </a:solidFill>
                <a:latin typeface="Century Gothic"/>
                <a:ea typeface="Century Gothic"/>
                <a:cs typeface="Century Gothic"/>
                <a:sym typeface="Century Gothic"/>
              </a:defRPr>
            </a:lvl3pPr>
            <a:lvl4pPr indent="-342900" lvl="3" marL="1828800" algn="l">
              <a:lnSpc>
                <a:spcPct val="90000"/>
              </a:lnSpc>
              <a:spcBef>
                <a:spcPts val="500"/>
              </a:spcBef>
              <a:spcAft>
                <a:spcPts val="0"/>
              </a:spcAft>
              <a:buClr>
                <a:srgbClr val="3F3F3F"/>
              </a:buClr>
              <a:buSzPts val="1800"/>
              <a:buFont typeface="Arial"/>
              <a:buChar char="─"/>
              <a:defRPr>
                <a:solidFill>
                  <a:srgbClr val="3F3F3F"/>
                </a:solidFill>
                <a:latin typeface="Century Gothic"/>
                <a:ea typeface="Century Gothic"/>
                <a:cs typeface="Century Gothic"/>
                <a:sym typeface="Century Gothic"/>
              </a:defRPr>
            </a:lvl4pPr>
            <a:lvl5pPr indent="-342900" lvl="4" marL="2286000" algn="l">
              <a:lnSpc>
                <a:spcPct val="90000"/>
              </a:lnSpc>
              <a:spcBef>
                <a:spcPts val="500"/>
              </a:spcBef>
              <a:spcAft>
                <a:spcPts val="0"/>
              </a:spcAft>
              <a:buClr>
                <a:srgbClr val="3F3F3F"/>
              </a:buClr>
              <a:buSzPts val="18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2" type="body"/>
          </p:nvPr>
        </p:nvSpPr>
        <p:spPr>
          <a:xfrm>
            <a:off x="838203" y="1166817"/>
            <a:ext cx="5125279" cy="414337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F58220"/>
              </a:buClr>
              <a:buSzPts val="2800"/>
              <a:buChar char="•"/>
              <a:defRPr b="1">
                <a:solidFill>
                  <a:srgbClr val="F58220"/>
                </a:solidFill>
                <a:latin typeface="Century Gothic"/>
                <a:ea typeface="Century Gothic"/>
                <a:cs typeface="Century Gothic"/>
                <a:sym typeface="Century Gothic"/>
              </a:defRPr>
            </a:lvl1pPr>
            <a:lvl2pPr indent="-381000" lvl="1" marL="914400" algn="l">
              <a:lnSpc>
                <a:spcPct val="90000"/>
              </a:lnSpc>
              <a:spcBef>
                <a:spcPts val="500"/>
              </a:spcBef>
              <a:spcAft>
                <a:spcPts val="0"/>
              </a:spcAft>
              <a:buClr>
                <a:srgbClr val="3F3F3F"/>
              </a:buClr>
              <a:buSzPts val="2400"/>
              <a:buChar char="•"/>
              <a:defRPr>
                <a:solidFill>
                  <a:srgbClr val="3F3F3F"/>
                </a:solidFill>
                <a:latin typeface="Century Gothic"/>
                <a:ea typeface="Century Gothic"/>
                <a:cs typeface="Century Gothic"/>
                <a:sym typeface="Century Gothic"/>
              </a:defRPr>
            </a:lvl2pPr>
            <a:lvl3pPr indent="-355600" lvl="2" marL="1371600" algn="l">
              <a:lnSpc>
                <a:spcPct val="90000"/>
              </a:lnSpc>
              <a:spcBef>
                <a:spcPts val="500"/>
              </a:spcBef>
              <a:spcAft>
                <a:spcPts val="0"/>
              </a:spcAft>
              <a:buClr>
                <a:srgbClr val="3F3F3F"/>
              </a:buClr>
              <a:buSzPts val="2000"/>
              <a:buChar char="•"/>
              <a:defRPr>
                <a:solidFill>
                  <a:srgbClr val="3F3F3F"/>
                </a:solidFill>
                <a:latin typeface="Century Gothic"/>
                <a:ea typeface="Century Gothic"/>
                <a:cs typeface="Century Gothic"/>
                <a:sym typeface="Century Gothic"/>
              </a:defRPr>
            </a:lvl3pPr>
            <a:lvl4pPr indent="-342900" lvl="3" marL="1828800" algn="l">
              <a:lnSpc>
                <a:spcPct val="90000"/>
              </a:lnSpc>
              <a:spcBef>
                <a:spcPts val="500"/>
              </a:spcBef>
              <a:spcAft>
                <a:spcPts val="0"/>
              </a:spcAft>
              <a:buClr>
                <a:srgbClr val="3F3F3F"/>
              </a:buClr>
              <a:buSzPts val="1800"/>
              <a:buFont typeface="Arial"/>
              <a:buChar char="─"/>
              <a:defRPr>
                <a:solidFill>
                  <a:srgbClr val="3F3F3F"/>
                </a:solidFill>
                <a:latin typeface="Century Gothic"/>
                <a:ea typeface="Century Gothic"/>
                <a:cs typeface="Century Gothic"/>
                <a:sym typeface="Century Gothic"/>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3"/>
          <p:cNvSpPr txBox="1"/>
          <p:nvPr>
            <p:ph idx="10" type="dt"/>
          </p:nvPr>
        </p:nvSpPr>
        <p:spPr>
          <a:xfrm>
            <a:off x="154709" y="6492878"/>
            <a:ext cx="629830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1" type="ftr"/>
          </p:nvPr>
        </p:nvSpPr>
        <p:spPr>
          <a:xfrm>
            <a:off x="6536988" y="6492879"/>
            <a:ext cx="481681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2" type="sldNum"/>
          </p:nvPr>
        </p:nvSpPr>
        <p:spPr>
          <a:xfrm>
            <a:off x="11437776" y="6492879"/>
            <a:ext cx="75422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pic>
        <p:nvPicPr>
          <p:cNvPr id="46" name="Google Shape;46;p13"/>
          <p:cNvPicPr preferRelativeResize="0"/>
          <p:nvPr/>
        </p:nvPicPr>
        <p:blipFill rotWithShape="1">
          <a:blip r:embed="rId2">
            <a:alphaModFix/>
          </a:blip>
          <a:srcRect b="0" l="0" r="0" t="0"/>
          <a:stretch/>
        </p:blipFill>
        <p:spPr>
          <a:xfrm>
            <a:off x="9571508" y="26069"/>
            <a:ext cx="2595440" cy="87580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7" name="Shape 47"/>
        <p:cNvGrpSpPr/>
        <p:nvPr/>
      </p:nvGrpSpPr>
      <p:grpSpPr>
        <a:xfrm>
          <a:off x="0" y="0"/>
          <a:ext cx="0" cy="0"/>
          <a:chOff x="0" y="0"/>
          <a:chExt cx="0" cy="0"/>
        </a:xfrm>
      </p:grpSpPr>
      <p:sp>
        <p:nvSpPr>
          <p:cNvPr id="48" name="Google Shape;48;p14"/>
          <p:cNvSpPr txBox="1"/>
          <p:nvPr>
            <p:ph type="ctrTitle"/>
          </p:nvPr>
        </p:nvSpPr>
        <p:spPr>
          <a:xfrm>
            <a:off x="1122422" y="3318389"/>
            <a:ext cx="9882135" cy="128023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173F7E"/>
              </a:buClr>
              <a:buSzPts val="4400"/>
              <a:buFont typeface="Century Gothic"/>
              <a:buNone/>
              <a:defRPr b="1" sz="4400" cap="none">
                <a:solidFill>
                  <a:srgbClr val="173F7E"/>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4"/>
          <p:cNvSpPr txBox="1"/>
          <p:nvPr>
            <p:ph idx="1" type="subTitle"/>
          </p:nvPr>
        </p:nvSpPr>
        <p:spPr>
          <a:xfrm>
            <a:off x="1122419" y="4778847"/>
            <a:ext cx="9151352" cy="463297"/>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33BBBC"/>
              </a:buClr>
              <a:buSzPts val="2400"/>
              <a:buNone/>
              <a:defRPr b="1" sz="2400" cap="none">
                <a:solidFill>
                  <a:srgbClr val="33BBBC"/>
                </a:solidFill>
                <a:latin typeface="Century Gothic"/>
                <a:ea typeface="Century Gothic"/>
                <a:cs typeface="Century Gothic"/>
                <a:sym typeface="Century Gothic"/>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0" name="Google Shape;50;p14"/>
          <p:cNvSpPr txBox="1"/>
          <p:nvPr>
            <p:ph idx="10" type="dt"/>
          </p:nvPr>
        </p:nvSpPr>
        <p:spPr>
          <a:xfrm>
            <a:off x="154709" y="6492878"/>
            <a:ext cx="629830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idx="11" type="ftr"/>
          </p:nvPr>
        </p:nvSpPr>
        <p:spPr>
          <a:xfrm>
            <a:off x="6536988" y="6492879"/>
            <a:ext cx="481681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2" type="sldNum"/>
          </p:nvPr>
        </p:nvSpPr>
        <p:spPr>
          <a:xfrm>
            <a:off x="11437776" y="6492879"/>
            <a:ext cx="75422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pic>
        <p:nvPicPr>
          <p:cNvPr id="53" name="Google Shape;53;p14"/>
          <p:cNvPicPr preferRelativeResize="0"/>
          <p:nvPr/>
        </p:nvPicPr>
        <p:blipFill rotWithShape="1">
          <a:blip r:embed="rId2">
            <a:alphaModFix/>
          </a:blip>
          <a:srcRect b="0" l="0" r="0" t="0"/>
          <a:stretch/>
        </p:blipFill>
        <p:spPr>
          <a:xfrm>
            <a:off x="7668478" y="58779"/>
            <a:ext cx="4046202" cy="13653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4" name="Shape 54"/>
        <p:cNvGrpSpPr/>
        <p:nvPr/>
      </p:nvGrpSpPr>
      <p:grpSpPr>
        <a:xfrm>
          <a:off x="0" y="0"/>
          <a:ext cx="0" cy="0"/>
          <a:chOff x="0" y="0"/>
          <a:chExt cx="0" cy="0"/>
        </a:xfrm>
      </p:grpSpPr>
      <p:sp>
        <p:nvSpPr>
          <p:cNvPr id="55" name="Google Shape;55;p15"/>
          <p:cNvSpPr txBox="1"/>
          <p:nvPr>
            <p:ph type="title"/>
          </p:nvPr>
        </p:nvSpPr>
        <p:spPr>
          <a:xfrm>
            <a:off x="838203" y="250833"/>
            <a:ext cx="8800551" cy="5455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73F7E"/>
              </a:buClr>
              <a:buSzPts val="3200"/>
              <a:buFont typeface="Century Gothic"/>
              <a:buNone/>
              <a:defRPr b="1" sz="3200" cap="none">
                <a:solidFill>
                  <a:srgbClr val="173F7E"/>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0" type="dt"/>
          </p:nvPr>
        </p:nvSpPr>
        <p:spPr>
          <a:xfrm>
            <a:off x="154709" y="6492878"/>
            <a:ext cx="629830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1" type="ftr"/>
          </p:nvPr>
        </p:nvSpPr>
        <p:spPr>
          <a:xfrm>
            <a:off x="6536988" y="6492879"/>
            <a:ext cx="481681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5"/>
          <p:cNvSpPr txBox="1"/>
          <p:nvPr>
            <p:ph idx="12" type="sldNum"/>
          </p:nvPr>
        </p:nvSpPr>
        <p:spPr>
          <a:xfrm>
            <a:off x="11437776" y="6492879"/>
            <a:ext cx="75422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pic>
        <p:nvPicPr>
          <p:cNvPr id="59" name="Google Shape;59;p15"/>
          <p:cNvPicPr preferRelativeResize="0"/>
          <p:nvPr/>
        </p:nvPicPr>
        <p:blipFill rotWithShape="1">
          <a:blip r:embed="rId2">
            <a:alphaModFix/>
          </a:blip>
          <a:srcRect b="0" l="0" r="0" t="0"/>
          <a:stretch/>
        </p:blipFill>
        <p:spPr>
          <a:xfrm>
            <a:off x="9571508" y="26069"/>
            <a:ext cx="2595440" cy="87580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12" name="Google Shape;12;p9"/>
          <p:cNvSpPr txBox="1"/>
          <p:nvPr>
            <p:ph idx="12" type="sldNum"/>
          </p:nvPr>
        </p:nvSpPr>
        <p:spPr>
          <a:xfrm>
            <a:off x="11437776" y="6492879"/>
            <a:ext cx="754224"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Arial"/>
                <a:ea typeface="Arial"/>
                <a:cs typeface="Arial"/>
                <a:sym typeface="Arial"/>
              </a:defRPr>
            </a:lvl1pPr>
            <a:lvl2pPr indent="0" lvl="1" marL="0" marR="0" rtl="0" algn="r">
              <a:spcBef>
                <a:spcPts val="0"/>
              </a:spcBef>
              <a:buNone/>
              <a:defRPr b="0" i="0" sz="1000" u="none" cap="none" strike="noStrike">
                <a:solidFill>
                  <a:srgbClr val="888888"/>
                </a:solidFill>
                <a:latin typeface="Arial"/>
                <a:ea typeface="Arial"/>
                <a:cs typeface="Arial"/>
                <a:sym typeface="Arial"/>
              </a:defRPr>
            </a:lvl2pPr>
            <a:lvl3pPr indent="0" lvl="2" marL="0" marR="0" rtl="0" algn="r">
              <a:spcBef>
                <a:spcPts val="0"/>
              </a:spcBef>
              <a:buNone/>
              <a:defRPr b="0" i="0" sz="1000" u="none" cap="none" strike="noStrike">
                <a:solidFill>
                  <a:srgbClr val="888888"/>
                </a:solidFill>
                <a:latin typeface="Arial"/>
                <a:ea typeface="Arial"/>
                <a:cs typeface="Arial"/>
                <a:sym typeface="Arial"/>
              </a:defRPr>
            </a:lvl3pPr>
            <a:lvl4pPr indent="0" lvl="3" marL="0" marR="0" rtl="0" algn="r">
              <a:spcBef>
                <a:spcPts val="0"/>
              </a:spcBef>
              <a:buNone/>
              <a:defRPr b="0" i="0" sz="1000" u="none" cap="none" strike="noStrike">
                <a:solidFill>
                  <a:srgbClr val="888888"/>
                </a:solidFill>
                <a:latin typeface="Arial"/>
                <a:ea typeface="Arial"/>
                <a:cs typeface="Arial"/>
                <a:sym typeface="Arial"/>
              </a:defRPr>
            </a:lvl4pPr>
            <a:lvl5pPr indent="0" lvl="4" marL="0" marR="0" rtl="0" algn="r">
              <a:spcBef>
                <a:spcPts val="0"/>
              </a:spcBef>
              <a:buNone/>
              <a:defRPr b="0" i="0" sz="1000" u="none" cap="none" strike="noStrike">
                <a:solidFill>
                  <a:srgbClr val="888888"/>
                </a:solidFill>
                <a:latin typeface="Arial"/>
                <a:ea typeface="Arial"/>
                <a:cs typeface="Arial"/>
                <a:sym typeface="Arial"/>
              </a:defRPr>
            </a:lvl5pPr>
            <a:lvl6pPr indent="0" lvl="5" marL="0" marR="0" rtl="0" algn="r">
              <a:spcBef>
                <a:spcPts val="0"/>
              </a:spcBef>
              <a:buNone/>
              <a:defRPr b="0" i="0" sz="1000" u="none" cap="none" strike="noStrike">
                <a:solidFill>
                  <a:srgbClr val="888888"/>
                </a:solidFill>
                <a:latin typeface="Arial"/>
                <a:ea typeface="Arial"/>
                <a:cs typeface="Arial"/>
                <a:sym typeface="Arial"/>
              </a:defRPr>
            </a:lvl6pPr>
            <a:lvl7pPr indent="0" lvl="6" marL="0" marR="0" rtl="0" algn="r">
              <a:spcBef>
                <a:spcPts val="0"/>
              </a:spcBef>
              <a:buNone/>
              <a:defRPr b="0" i="0" sz="1000" u="none" cap="none" strike="noStrike">
                <a:solidFill>
                  <a:srgbClr val="888888"/>
                </a:solidFill>
                <a:latin typeface="Arial"/>
                <a:ea typeface="Arial"/>
                <a:cs typeface="Arial"/>
                <a:sym typeface="Arial"/>
              </a:defRPr>
            </a:lvl7pPr>
            <a:lvl8pPr indent="0" lvl="7" marL="0" marR="0" rtl="0" algn="r">
              <a:spcBef>
                <a:spcPts val="0"/>
              </a:spcBef>
              <a:buNone/>
              <a:defRPr b="0" i="0" sz="1000" u="none" cap="none" strike="noStrike">
                <a:solidFill>
                  <a:srgbClr val="888888"/>
                </a:solidFill>
                <a:latin typeface="Arial"/>
                <a:ea typeface="Arial"/>
                <a:cs typeface="Arial"/>
                <a:sym typeface="Arial"/>
              </a:defRPr>
            </a:lvl8pPr>
            <a:lvl9pPr indent="0" lvl="8" marL="0" marR="0" rtl="0" algn="r">
              <a:spcBef>
                <a:spcPts val="0"/>
              </a:spcBef>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SG"/>
              <a:t>‹#›</a:t>
            </a:fld>
            <a:endParaRPr/>
          </a:p>
        </p:txBody>
      </p:sp>
      <p:sp>
        <p:nvSpPr>
          <p:cNvPr id="13" name="Google Shape;13;p9"/>
          <p:cNvSpPr txBox="1"/>
          <p:nvPr>
            <p:ph idx="10" type="dt"/>
          </p:nvPr>
        </p:nvSpPr>
        <p:spPr>
          <a:xfrm>
            <a:off x="154709" y="6492878"/>
            <a:ext cx="629830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9898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9"/>
          <p:cNvSpPr txBox="1"/>
          <p:nvPr>
            <p:ph idx="11" type="ftr"/>
          </p:nvPr>
        </p:nvSpPr>
        <p:spPr>
          <a:xfrm>
            <a:off x="6536988" y="6492879"/>
            <a:ext cx="4816813"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9898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idx="12" type="sldNum"/>
          </p:nvPr>
        </p:nvSpPr>
        <p:spPr>
          <a:xfrm>
            <a:off x="11437776" y="6492879"/>
            <a:ext cx="75422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
        <p:nvSpPr>
          <p:cNvPr id="66" name="Google Shape;66;p1"/>
          <p:cNvSpPr/>
          <p:nvPr/>
        </p:nvSpPr>
        <p:spPr>
          <a:xfrm>
            <a:off x="0" y="5294124"/>
            <a:ext cx="12192000" cy="957047"/>
          </a:xfrm>
          <a:prstGeom prst="rect">
            <a:avLst/>
          </a:prstGeom>
          <a:solidFill>
            <a:schemeClr val="accent4"/>
          </a:solidFill>
          <a:ln cap="flat" cmpd="sng" w="12700">
            <a:solidFill>
              <a:srgbClr val="2588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7" name="Google Shape;67;p1"/>
          <p:cNvSpPr txBox="1"/>
          <p:nvPr/>
        </p:nvSpPr>
        <p:spPr>
          <a:xfrm>
            <a:off x="93511" y="5321187"/>
            <a:ext cx="76495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SG" sz="1600" u="none" cap="none" strike="noStrike">
                <a:solidFill>
                  <a:schemeClr val="lt1"/>
                </a:solidFill>
                <a:latin typeface="Century Gothic"/>
                <a:ea typeface="Century Gothic"/>
                <a:cs typeface="Century Gothic"/>
                <a:sym typeface="Century Gothic"/>
              </a:rPr>
              <a:t>OVER</a:t>
            </a:r>
            <a:endParaRPr/>
          </a:p>
        </p:txBody>
      </p:sp>
      <p:sp>
        <p:nvSpPr>
          <p:cNvPr id="68" name="Google Shape;68;p1"/>
          <p:cNvSpPr txBox="1"/>
          <p:nvPr/>
        </p:nvSpPr>
        <p:spPr>
          <a:xfrm>
            <a:off x="1460742" y="5533192"/>
            <a:ext cx="159389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2000">
                <a:solidFill>
                  <a:schemeClr val="lt1"/>
                </a:solidFill>
                <a:latin typeface="Century Gothic"/>
                <a:ea typeface="Century Gothic"/>
                <a:cs typeface="Century Gothic"/>
                <a:sym typeface="Century Gothic"/>
              </a:rPr>
              <a:t>GRADUATE</a:t>
            </a:r>
            <a:endParaRPr/>
          </a:p>
          <a:p>
            <a:pPr indent="0" lvl="0" marL="0" marR="0" rtl="0" algn="l">
              <a:spcBef>
                <a:spcPts val="0"/>
              </a:spcBef>
              <a:spcAft>
                <a:spcPts val="0"/>
              </a:spcAft>
              <a:buNone/>
            </a:pPr>
            <a:r>
              <a:rPr lang="en-SG" sz="2000">
                <a:solidFill>
                  <a:schemeClr val="lt1"/>
                </a:solidFill>
                <a:latin typeface="Century Gothic"/>
                <a:ea typeface="Century Gothic"/>
                <a:cs typeface="Century Gothic"/>
                <a:sym typeface="Century Gothic"/>
              </a:rPr>
              <a:t>ALUMNI</a:t>
            </a:r>
            <a:endParaRPr/>
          </a:p>
        </p:txBody>
      </p:sp>
      <p:sp>
        <p:nvSpPr>
          <p:cNvPr id="69" name="Google Shape;69;p1"/>
          <p:cNvSpPr txBox="1"/>
          <p:nvPr/>
        </p:nvSpPr>
        <p:spPr>
          <a:xfrm>
            <a:off x="46243" y="5563984"/>
            <a:ext cx="146867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SG" sz="4000">
                <a:solidFill>
                  <a:srgbClr val="FFFF00"/>
                </a:solidFill>
                <a:latin typeface="Century Gothic"/>
                <a:ea typeface="Century Gothic"/>
                <a:cs typeface="Century Gothic"/>
                <a:sym typeface="Century Gothic"/>
              </a:rPr>
              <a:t>6,250</a:t>
            </a:r>
            <a:endParaRPr/>
          </a:p>
        </p:txBody>
      </p:sp>
      <p:sp>
        <p:nvSpPr>
          <p:cNvPr id="70" name="Google Shape;70;p1"/>
          <p:cNvSpPr txBox="1"/>
          <p:nvPr/>
        </p:nvSpPr>
        <p:spPr>
          <a:xfrm>
            <a:off x="3069728" y="5321187"/>
            <a:ext cx="188224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1600">
                <a:solidFill>
                  <a:schemeClr val="lt1"/>
                </a:solidFill>
                <a:latin typeface="Century Gothic"/>
                <a:ea typeface="Century Gothic"/>
                <a:cs typeface="Century Gothic"/>
                <a:sym typeface="Century Gothic"/>
              </a:rPr>
              <a:t>OFFERING OVER</a:t>
            </a:r>
            <a:endParaRPr/>
          </a:p>
        </p:txBody>
      </p:sp>
      <p:sp>
        <p:nvSpPr>
          <p:cNvPr id="71" name="Google Shape;71;p1"/>
          <p:cNvSpPr txBox="1"/>
          <p:nvPr/>
        </p:nvSpPr>
        <p:spPr>
          <a:xfrm>
            <a:off x="3069728" y="5601513"/>
            <a:ext cx="104067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SG" sz="4000">
                <a:solidFill>
                  <a:srgbClr val="C66008"/>
                </a:solidFill>
                <a:latin typeface="Century Gothic"/>
                <a:ea typeface="Century Gothic"/>
                <a:cs typeface="Century Gothic"/>
                <a:sym typeface="Century Gothic"/>
              </a:rPr>
              <a:t>150</a:t>
            </a:r>
            <a:endParaRPr/>
          </a:p>
        </p:txBody>
      </p:sp>
      <p:sp>
        <p:nvSpPr>
          <p:cNvPr id="72" name="Google Shape;72;p1"/>
          <p:cNvSpPr txBox="1"/>
          <p:nvPr/>
        </p:nvSpPr>
        <p:spPr>
          <a:xfrm>
            <a:off x="4010851" y="5541824"/>
            <a:ext cx="400321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2000">
                <a:solidFill>
                  <a:schemeClr val="lt1"/>
                </a:solidFill>
                <a:latin typeface="Century Gothic"/>
                <a:ea typeface="Century Gothic"/>
                <a:cs typeface="Century Gothic"/>
                <a:sym typeface="Century Gothic"/>
              </a:rPr>
              <a:t>ENTERPRISE IT, INNOVATION</a:t>
            </a:r>
            <a:endParaRPr/>
          </a:p>
          <a:p>
            <a:pPr indent="0" lvl="0" marL="0" marR="0" rtl="0" algn="l">
              <a:spcBef>
                <a:spcPts val="0"/>
              </a:spcBef>
              <a:spcAft>
                <a:spcPts val="0"/>
              </a:spcAft>
              <a:buNone/>
            </a:pPr>
            <a:r>
              <a:rPr lang="en-SG" sz="2000">
                <a:solidFill>
                  <a:schemeClr val="lt1"/>
                </a:solidFill>
                <a:latin typeface="Century Gothic"/>
                <a:ea typeface="Century Gothic"/>
                <a:cs typeface="Century Gothic"/>
                <a:sym typeface="Century Gothic"/>
              </a:rPr>
              <a:t>&amp; LEADERSHIP PROGRAMMES</a:t>
            </a:r>
            <a:endParaRPr/>
          </a:p>
        </p:txBody>
      </p:sp>
      <p:sp>
        <p:nvSpPr>
          <p:cNvPr id="73" name="Google Shape;73;p1"/>
          <p:cNvSpPr txBox="1"/>
          <p:nvPr/>
        </p:nvSpPr>
        <p:spPr>
          <a:xfrm>
            <a:off x="7920624" y="5358367"/>
            <a:ext cx="180209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1600">
                <a:solidFill>
                  <a:schemeClr val="lt1"/>
                </a:solidFill>
                <a:latin typeface="Century Gothic"/>
                <a:ea typeface="Century Gothic"/>
                <a:cs typeface="Century Gothic"/>
                <a:sym typeface="Century Gothic"/>
              </a:rPr>
              <a:t>TRAINING OVER</a:t>
            </a:r>
            <a:endParaRPr/>
          </a:p>
        </p:txBody>
      </p:sp>
      <p:sp>
        <p:nvSpPr>
          <p:cNvPr id="74" name="Google Shape;74;p1"/>
          <p:cNvSpPr txBox="1"/>
          <p:nvPr/>
        </p:nvSpPr>
        <p:spPr>
          <a:xfrm>
            <a:off x="7920624" y="5584682"/>
            <a:ext cx="203934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SG" sz="4000">
                <a:solidFill>
                  <a:srgbClr val="173F7E"/>
                </a:solidFill>
                <a:latin typeface="Century Gothic"/>
                <a:ea typeface="Century Gothic"/>
                <a:cs typeface="Century Gothic"/>
                <a:sym typeface="Century Gothic"/>
              </a:rPr>
              <a:t>135,000</a:t>
            </a:r>
            <a:endParaRPr/>
          </a:p>
        </p:txBody>
      </p:sp>
      <p:sp>
        <p:nvSpPr>
          <p:cNvPr id="75" name="Google Shape;75;p1"/>
          <p:cNvSpPr txBox="1"/>
          <p:nvPr/>
        </p:nvSpPr>
        <p:spPr>
          <a:xfrm>
            <a:off x="9830287" y="5527644"/>
            <a:ext cx="235192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1800">
                <a:solidFill>
                  <a:schemeClr val="lt1"/>
                </a:solidFill>
                <a:latin typeface="Century Gothic"/>
                <a:ea typeface="Century Gothic"/>
                <a:cs typeface="Century Gothic"/>
                <a:sym typeface="Century Gothic"/>
              </a:rPr>
              <a:t>DIGITAL LEADERS</a:t>
            </a:r>
            <a:endParaRPr/>
          </a:p>
          <a:p>
            <a:pPr indent="0" lvl="0" marL="0" marR="0" rtl="0" algn="l">
              <a:spcBef>
                <a:spcPts val="0"/>
              </a:spcBef>
              <a:spcAft>
                <a:spcPts val="0"/>
              </a:spcAft>
              <a:buNone/>
            </a:pPr>
            <a:r>
              <a:rPr lang="en-SG" sz="1800">
                <a:solidFill>
                  <a:schemeClr val="lt1"/>
                </a:solidFill>
                <a:latin typeface="Century Gothic"/>
                <a:ea typeface="Century Gothic"/>
                <a:cs typeface="Century Gothic"/>
                <a:sym typeface="Century Gothic"/>
              </a:rPr>
              <a:t>&amp; PROFESSIONALS</a:t>
            </a:r>
            <a:endParaRPr/>
          </a:p>
        </p:txBody>
      </p:sp>
      <p:sp>
        <p:nvSpPr>
          <p:cNvPr id="76" name="Google Shape;76;p1"/>
          <p:cNvSpPr txBox="1"/>
          <p:nvPr>
            <p:ph idx="11" type="ftr"/>
          </p:nvPr>
        </p:nvSpPr>
        <p:spPr>
          <a:xfrm>
            <a:off x="6536988" y="6492879"/>
            <a:ext cx="481681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SG" sz="1000"/>
              <a:t>© 2020 National University of Singapore. All Rights Reserved</a:t>
            </a:r>
            <a:endParaRPr/>
          </a:p>
        </p:txBody>
      </p:sp>
      <p:sp>
        <p:nvSpPr>
          <p:cNvPr id="77" name="Google Shape;77;p1"/>
          <p:cNvSpPr txBox="1"/>
          <p:nvPr>
            <p:ph type="ctrTitle"/>
          </p:nvPr>
        </p:nvSpPr>
        <p:spPr>
          <a:xfrm>
            <a:off x="1688453" y="1762812"/>
            <a:ext cx="9882135" cy="110564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73F7E"/>
              </a:buClr>
              <a:buSzPts val="4400"/>
              <a:buFont typeface="Century Gothic"/>
              <a:buNone/>
            </a:pPr>
            <a:r>
              <a:rPr lang="en-SG"/>
              <a:t>MID-PROJECT PRESENTATION</a:t>
            </a:r>
            <a:endParaRPr sz="2800"/>
          </a:p>
        </p:txBody>
      </p:sp>
      <p:sp>
        <p:nvSpPr>
          <p:cNvPr id="78" name="Google Shape;78;p1"/>
          <p:cNvSpPr txBox="1"/>
          <p:nvPr>
            <p:ph idx="1" type="subTitle"/>
          </p:nvPr>
        </p:nvSpPr>
        <p:spPr>
          <a:xfrm>
            <a:off x="1688453" y="3257581"/>
            <a:ext cx="9151352" cy="4632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3BBBC"/>
              </a:buClr>
              <a:buSzPts val="2800"/>
              <a:buNone/>
            </a:pPr>
            <a:r>
              <a:rPr lang="en-SG" sz="2800"/>
              <a:t>FOR CERTIFICATE IN: </a:t>
            </a:r>
            <a:endParaRPr/>
          </a:p>
          <a:p>
            <a:pPr indent="0" lvl="0" marL="0" rtl="0" algn="l">
              <a:lnSpc>
                <a:spcPct val="90000"/>
              </a:lnSpc>
              <a:spcBef>
                <a:spcPts val="1000"/>
              </a:spcBef>
              <a:spcAft>
                <a:spcPts val="0"/>
              </a:spcAft>
              <a:buClr>
                <a:srgbClr val="33BBBC"/>
              </a:buClr>
              <a:buSzPts val="2800"/>
              <a:buNone/>
            </a:pPr>
            <a:r>
              <a:rPr lang="en-SG" sz="2800"/>
              <a:t>PATTERN RECOGNITIONS</a:t>
            </a:r>
            <a:r>
              <a:rPr lang="en-SG" sz="2800"/>
              <a:t> SYSTEMS (PRS)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9a7190d78d_2_40"/>
          <p:cNvSpPr txBox="1"/>
          <p:nvPr>
            <p:ph type="title"/>
          </p:nvPr>
        </p:nvSpPr>
        <p:spPr>
          <a:xfrm>
            <a:off x="838203" y="250833"/>
            <a:ext cx="8800500" cy="54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3F7E"/>
              </a:buClr>
              <a:buSzPts val="2880"/>
              <a:buFont typeface="Century Gothic"/>
              <a:buNone/>
            </a:pPr>
            <a:r>
              <a:rPr lang="en-SG" sz="2880"/>
              <a:t>2. Data Sets</a:t>
            </a:r>
            <a:endParaRPr sz="2880"/>
          </a:p>
        </p:txBody>
      </p:sp>
      <p:sp>
        <p:nvSpPr>
          <p:cNvPr id="149" name="Google Shape;149;g9a7190d78d_2_40"/>
          <p:cNvSpPr txBox="1"/>
          <p:nvPr>
            <p:ph idx="1" type="body"/>
          </p:nvPr>
        </p:nvSpPr>
        <p:spPr>
          <a:xfrm>
            <a:off x="838200" y="796525"/>
            <a:ext cx="10515600" cy="5943300"/>
          </a:xfrm>
          <a:prstGeom prst="rect">
            <a:avLst/>
          </a:prstGeom>
          <a:noFill/>
          <a:ln>
            <a:noFill/>
          </a:ln>
        </p:spPr>
        <p:txBody>
          <a:bodyPr anchorCtr="0" anchor="t" bIns="45700" lIns="91425" spcFirstLastPara="1" rIns="91425" wrap="square" tIns="45700">
            <a:noAutofit/>
          </a:bodyPr>
          <a:lstStyle/>
          <a:p>
            <a:pPr indent="-330200" lvl="0" marL="457200" rtl="0" algn="l">
              <a:lnSpc>
                <a:spcPct val="120000"/>
              </a:lnSpc>
              <a:spcBef>
                <a:spcPts val="1000"/>
              </a:spcBef>
              <a:spcAft>
                <a:spcPts val="0"/>
              </a:spcAft>
              <a:buClr>
                <a:schemeClr val="accent1"/>
              </a:buClr>
              <a:buSzPts val="1600"/>
              <a:buChar char="-"/>
            </a:pPr>
            <a:r>
              <a:rPr b="0" lang="en-SG" sz="1600">
                <a:solidFill>
                  <a:schemeClr val="accent1"/>
                </a:solidFill>
              </a:rPr>
              <a:t>Summarized Billing Data for </a:t>
            </a:r>
            <a:r>
              <a:rPr lang="en-SG" sz="1600">
                <a:solidFill>
                  <a:schemeClr val="accent1"/>
                </a:solidFill>
              </a:rPr>
              <a:t>3 years from Jan 2017 - Dec 2019:</a:t>
            </a:r>
            <a:endParaRPr sz="1600">
              <a:solidFill>
                <a:schemeClr val="accent1"/>
              </a:solidFill>
            </a:endParaRPr>
          </a:p>
          <a:p>
            <a:pPr indent="-330200" lvl="0" marL="457200" rtl="0" algn="l">
              <a:lnSpc>
                <a:spcPct val="120000"/>
              </a:lnSpc>
              <a:spcBef>
                <a:spcPts val="0"/>
              </a:spcBef>
              <a:spcAft>
                <a:spcPts val="0"/>
              </a:spcAft>
              <a:buClr>
                <a:schemeClr val="accent1"/>
              </a:buClr>
              <a:buSzPts val="1600"/>
              <a:buChar char="-"/>
            </a:pPr>
            <a:r>
              <a:rPr lang="en-SG" sz="1600">
                <a:solidFill>
                  <a:schemeClr val="accent1"/>
                </a:solidFill>
              </a:rPr>
              <a:t>Data Set for Use Case #1 </a:t>
            </a:r>
            <a:r>
              <a:rPr b="0" lang="en-SG" sz="1600">
                <a:solidFill>
                  <a:schemeClr val="accent1"/>
                </a:solidFill>
              </a:rPr>
              <a:t>are the same file containing patient demography data, admission related data and some clinical information</a:t>
            </a:r>
            <a:endParaRPr b="0" sz="1600">
              <a:solidFill>
                <a:schemeClr val="accent1"/>
              </a:solidFill>
            </a:endParaRPr>
          </a:p>
          <a:p>
            <a:pPr indent="-330200" lvl="1" marL="914400" rtl="0" algn="l">
              <a:lnSpc>
                <a:spcPct val="120000"/>
              </a:lnSpc>
              <a:spcBef>
                <a:spcPts val="0"/>
              </a:spcBef>
              <a:spcAft>
                <a:spcPts val="0"/>
              </a:spcAft>
              <a:buClr>
                <a:schemeClr val="accent1"/>
              </a:buClr>
              <a:buSzPts val="1600"/>
              <a:buChar char="-"/>
            </a:pPr>
            <a:r>
              <a:rPr b="1" lang="en-SG" sz="1600">
                <a:solidFill>
                  <a:schemeClr val="accent1"/>
                </a:solidFill>
              </a:rPr>
              <a:t>Patient Demography</a:t>
            </a:r>
            <a:r>
              <a:rPr lang="en-SG" sz="1600">
                <a:solidFill>
                  <a:schemeClr val="accent1"/>
                </a:solidFill>
              </a:rPr>
              <a:t>: Date Of Birth, Citizenship, Country of Residence, Race, Religion, Gender, Marital Status</a:t>
            </a:r>
            <a:endParaRPr sz="1600">
              <a:solidFill>
                <a:schemeClr val="accent1"/>
              </a:solidFill>
            </a:endParaRPr>
          </a:p>
          <a:p>
            <a:pPr indent="-330200" lvl="1" marL="914400" rtl="0" algn="l">
              <a:lnSpc>
                <a:spcPct val="120000"/>
              </a:lnSpc>
              <a:spcBef>
                <a:spcPts val="0"/>
              </a:spcBef>
              <a:spcAft>
                <a:spcPts val="0"/>
              </a:spcAft>
              <a:buClr>
                <a:schemeClr val="accent1"/>
              </a:buClr>
              <a:buSzPts val="1600"/>
              <a:buChar char="-"/>
            </a:pPr>
            <a:r>
              <a:rPr b="1" lang="en-SG" sz="1600">
                <a:solidFill>
                  <a:schemeClr val="accent1"/>
                </a:solidFill>
              </a:rPr>
              <a:t>Admission Data</a:t>
            </a:r>
            <a:r>
              <a:rPr lang="en-SG" sz="1600">
                <a:solidFill>
                  <a:schemeClr val="accent1"/>
                </a:solidFill>
              </a:rPr>
              <a:t>: hospital code, case number, admission date, admitting doctor code, specialty, class/bed type, referral type</a:t>
            </a:r>
            <a:endParaRPr sz="1600">
              <a:solidFill>
                <a:schemeClr val="accent1"/>
              </a:solidFill>
            </a:endParaRPr>
          </a:p>
          <a:p>
            <a:pPr indent="-330200" lvl="1" marL="914400" rtl="0" algn="l">
              <a:lnSpc>
                <a:spcPct val="120000"/>
              </a:lnSpc>
              <a:spcBef>
                <a:spcPts val="0"/>
              </a:spcBef>
              <a:spcAft>
                <a:spcPts val="0"/>
              </a:spcAft>
              <a:buClr>
                <a:schemeClr val="accent1"/>
              </a:buClr>
              <a:buSzPts val="1600"/>
              <a:buChar char="-"/>
            </a:pPr>
            <a:r>
              <a:rPr b="1" lang="en-SG" sz="1600">
                <a:solidFill>
                  <a:schemeClr val="accent1"/>
                </a:solidFill>
              </a:rPr>
              <a:t>Discharge Data</a:t>
            </a:r>
            <a:r>
              <a:rPr lang="en-SG" sz="1600">
                <a:solidFill>
                  <a:schemeClr val="accent1"/>
                </a:solidFill>
              </a:rPr>
              <a:t>: clinical codes (ICD Code, TOSP Code, DRG Code), payer codes, professional fee, hospital fee, write off amount, length of stay (LOS)</a:t>
            </a:r>
            <a:endParaRPr sz="1600">
              <a:solidFill>
                <a:schemeClr val="accent1"/>
              </a:solidFill>
            </a:endParaRPr>
          </a:p>
          <a:p>
            <a:pPr indent="0" lvl="0" marL="457200" rtl="0" algn="l">
              <a:lnSpc>
                <a:spcPct val="120000"/>
              </a:lnSpc>
              <a:spcBef>
                <a:spcPts val="1000"/>
              </a:spcBef>
              <a:spcAft>
                <a:spcPts val="0"/>
              </a:spcAft>
              <a:buNone/>
            </a:pPr>
            <a:r>
              <a:t/>
            </a:r>
            <a:endParaRPr sz="1600">
              <a:solidFill>
                <a:schemeClr val="accent1"/>
              </a:solidFill>
            </a:endParaRPr>
          </a:p>
          <a:p>
            <a:pPr indent="-330200" lvl="0" marL="457200" rtl="0" algn="l">
              <a:lnSpc>
                <a:spcPct val="120000"/>
              </a:lnSpc>
              <a:spcBef>
                <a:spcPts val="1000"/>
              </a:spcBef>
              <a:spcAft>
                <a:spcPts val="0"/>
              </a:spcAft>
              <a:buClr>
                <a:schemeClr val="accent1"/>
              </a:buClr>
              <a:buSzPts val="1600"/>
              <a:buChar char="-"/>
            </a:pPr>
            <a:r>
              <a:rPr lang="en-SG" sz="1600">
                <a:solidFill>
                  <a:schemeClr val="accent1"/>
                </a:solidFill>
              </a:rPr>
              <a:t>Data Set for Use Case #2</a:t>
            </a:r>
            <a:r>
              <a:rPr b="0" lang="en-SG" sz="1600">
                <a:solidFill>
                  <a:schemeClr val="accent1"/>
                </a:solidFill>
              </a:rPr>
              <a:t> is derived from the above. The revenue for country A and country B is formatted into weekly time series revenue data</a:t>
            </a:r>
            <a:endParaRPr b="0" sz="1600">
              <a:solidFill>
                <a:schemeClr val="accent1"/>
              </a:solidFill>
            </a:endParaRPr>
          </a:p>
          <a:p>
            <a:pPr indent="0" lvl="0" marL="0" rtl="0" algn="l">
              <a:lnSpc>
                <a:spcPct val="120000"/>
              </a:lnSpc>
              <a:spcBef>
                <a:spcPts val="1000"/>
              </a:spcBef>
              <a:spcAft>
                <a:spcPts val="0"/>
              </a:spcAft>
              <a:buNone/>
            </a:pPr>
            <a:r>
              <a:t/>
            </a:r>
            <a:endParaRPr b="0" sz="1600">
              <a:solidFill>
                <a:schemeClr val="accent1"/>
              </a:solidFill>
            </a:endParaRPr>
          </a:p>
          <a:p>
            <a:pPr indent="-330200" lvl="0" marL="457200" rtl="0" algn="l">
              <a:lnSpc>
                <a:spcPct val="120000"/>
              </a:lnSpc>
              <a:spcBef>
                <a:spcPts val="1000"/>
              </a:spcBef>
              <a:spcAft>
                <a:spcPts val="0"/>
              </a:spcAft>
              <a:buClr>
                <a:schemeClr val="accent1"/>
              </a:buClr>
              <a:buSzPts val="1600"/>
              <a:buChar char="-"/>
            </a:pPr>
            <a:r>
              <a:rPr lang="en-SG" sz="1600">
                <a:solidFill>
                  <a:schemeClr val="accent1"/>
                </a:solidFill>
              </a:rPr>
              <a:t>Data Set for Use Case #3 </a:t>
            </a:r>
            <a:r>
              <a:rPr b="0" lang="en-SG" sz="1600">
                <a:solidFill>
                  <a:schemeClr val="accent1"/>
                </a:solidFill>
              </a:rPr>
              <a:t>has similar data set as above with some additional information:</a:t>
            </a:r>
            <a:endParaRPr b="0" sz="1600">
              <a:solidFill>
                <a:schemeClr val="accent1"/>
              </a:solidFill>
            </a:endParaRPr>
          </a:p>
          <a:p>
            <a:pPr indent="-330200" lvl="1" marL="914400" rtl="0" algn="l">
              <a:lnSpc>
                <a:spcPct val="120000"/>
              </a:lnSpc>
              <a:spcBef>
                <a:spcPts val="0"/>
              </a:spcBef>
              <a:spcAft>
                <a:spcPts val="0"/>
              </a:spcAft>
              <a:buClr>
                <a:schemeClr val="accent1"/>
              </a:buClr>
              <a:buSzPts val="1600"/>
              <a:buChar char="-"/>
            </a:pPr>
            <a:r>
              <a:rPr lang="en-SG" sz="1600">
                <a:solidFill>
                  <a:schemeClr val="accent1"/>
                </a:solidFill>
              </a:rPr>
              <a:t>Estimated codes upon admission (ICD and TOSP)</a:t>
            </a:r>
            <a:endParaRPr sz="1600">
              <a:solidFill>
                <a:schemeClr val="accent1"/>
              </a:solidFill>
            </a:endParaRPr>
          </a:p>
          <a:p>
            <a:pPr indent="-330200" lvl="1" marL="914400" rtl="0" algn="l">
              <a:lnSpc>
                <a:spcPct val="120000"/>
              </a:lnSpc>
              <a:spcBef>
                <a:spcPts val="0"/>
              </a:spcBef>
              <a:spcAft>
                <a:spcPts val="0"/>
              </a:spcAft>
              <a:buClr>
                <a:schemeClr val="accent1"/>
              </a:buClr>
              <a:buSzPts val="1600"/>
              <a:buChar char="-"/>
            </a:pPr>
            <a:r>
              <a:rPr lang="en-SG" sz="1600">
                <a:solidFill>
                  <a:schemeClr val="accent1"/>
                </a:solidFill>
              </a:rPr>
              <a:t>Estimated Length of Stay (LOS)</a:t>
            </a:r>
            <a:endParaRPr sz="1600">
              <a:solidFill>
                <a:schemeClr val="accent1"/>
              </a:solidFill>
            </a:endParaRPr>
          </a:p>
          <a:p>
            <a:pPr indent="-330200" lvl="1" marL="914400" rtl="0" algn="l">
              <a:lnSpc>
                <a:spcPct val="120000"/>
              </a:lnSpc>
              <a:spcBef>
                <a:spcPts val="0"/>
              </a:spcBef>
              <a:spcAft>
                <a:spcPts val="0"/>
              </a:spcAft>
              <a:buClr>
                <a:schemeClr val="accent1"/>
              </a:buClr>
              <a:buSzPts val="1600"/>
              <a:buChar char="-"/>
            </a:pPr>
            <a:r>
              <a:rPr lang="en-SG" sz="1600">
                <a:solidFill>
                  <a:schemeClr val="accent1"/>
                </a:solidFill>
              </a:rPr>
              <a:t>Estimated HDU/ICU stay</a:t>
            </a:r>
            <a:endParaRPr sz="1600">
              <a:solidFill>
                <a:schemeClr val="accent1"/>
              </a:solidFill>
            </a:endParaRPr>
          </a:p>
        </p:txBody>
      </p:sp>
      <p:sp>
        <p:nvSpPr>
          <p:cNvPr id="150" name="Google Shape;150;g9a7190d78d_2_40"/>
          <p:cNvSpPr txBox="1"/>
          <p:nvPr>
            <p:ph idx="12" type="sldNum"/>
          </p:nvPr>
        </p:nvSpPr>
        <p:spPr>
          <a:xfrm>
            <a:off x="11437776" y="6492879"/>
            <a:ext cx="75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9ccd7f9c35_5_0"/>
          <p:cNvSpPr txBox="1"/>
          <p:nvPr>
            <p:ph type="title"/>
          </p:nvPr>
        </p:nvSpPr>
        <p:spPr>
          <a:xfrm>
            <a:off x="838203" y="250833"/>
            <a:ext cx="8800500" cy="54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3F7E"/>
              </a:buClr>
              <a:buSzPts val="2880"/>
              <a:buFont typeface="Century Gothic"/>
              <a:buNone/>
            </a:pPr>
            <a:r>
              <a:rPr lang="en-SG" sz="2880"/>
              <a:t>2. Data Sets (Exploration in jupyter notebook)</a:t>
            </a:r>
            <a:endParaRPr sz="2880"/>
          </a:p>
        </p:txBody>
      </p:sp>
      <p:sp>
        <p:nvSpPr>
          <p:cNvPr id="156" name="Google Shape;156;g9ccd7f9c35_5_0"/>
          <p:cNvSpPr txBox="1"/>
          <p:nvPr>
            <p:ph idx="1" type="body"/>
          </p:nvPr>
        </p:nvSpPr>
        <p:spPr>
          <a:xfrm>
            <a:off x="838200" y="796525"/>
            <a:ext cx="10515600" cy="5943300"/>
          </a:xfrm>
          <a:prstGeom prst="rect">
            <a:avLst/>
          </a:prstGeom>
          <a:noFill/>
          <a:ln>
            <a:noFill/>
          </a:ln>
        </p:spPr>
        <p:txBody>
          <a:bodyPr anchorCtr="0" anchor="t" bIns="45700" lIns="91425" spcFirstLastPara="1" rIns="91425" wrap="square" tIns="45700">
            <a:noAutofit/>
          </a:bodyPr>
          <a:lstStyle/>
          <a:p>
            <a:pPr indent="-368300" lvl="0" marL="457200" rtl="0" algn="l">
              <a:lnSpc>
                <a:spcPct val="120000"/>
              </a:lnSpc>
              <a:spcBef>
                <a:spcPts val="1000"/>
              </a:spcBef>
              <a:spcAft>
                <a:spcPts val="0"/>
              </a:spcAft>
              <a:buClr>
                <a:schemeClr val="accent1"/>
              </a:buClr>
              <a:buSzPts val="2200"/>
              <a:buChar char="-"/>
            </a:pPr>
            <a:r>
              <a:rPr lang="en-SG" sz="2200">
                <a:solidFill>
                  <a:schemeClr val="accent1"/>
                </a:solidFill>
              </a:rPr>
              <a:t>Find column to use as index → </a:t>
            </a:r>
            <a:r>
              <a:rPr lang="en-SG" sz="2200">
                <a:solidFill>
                  <a:schemeClr val="accent1"/>
                </a:solidFill>
              </a:rPr>
              <a:t>‘CASE_NUMBER’</a:t>
            </a:r>
            <a:endParaRPr sz="2200">
              <a:solidFill>
                <a:schemeClr val="accent1"/>
              </a:solidFill>
            </a:endParaRPr>
          </a:p>
          <a:p>
            <a:pPr indent="-355600" lvl="1" marL="914400" rtl="0" algn="l">
              <a:lnSpc>
                <a:spcPct val="120000"/>
              </a:lnSpc>
              <a:spcBef>
                <a:spcPts val="0"/>
              </a:spcBef>
              <a:spcAft>
                <a:spcPts val="0"/>
              </a:spcAft>
              <a:buClr>
                <a:schemeClr val="accent1"/>
              </a:buClr>
              <a:buSzPts val="2000"/>
              <a:buChar char="-"/>
            </a:pPr>
            <a:r>
              <a:rPr lang="en-SG" sz="2000">
                <a:solidFill>
                  <a:schemeClr val="accent1"/>
                </a:solidFill>
              </a:rPr>
              <a:t>381210 unique values against total of 381211 values</a:t>
            </a:r>
            <a:endParaRPr sz="2000">
              <a:solidFill>
                <a:schemeClr val="accent1"/>
              </a:solidFill>
            </a:endParaRPr>
          </a:p>
          <a:p>
            <a:pPr indent="-355600" lvl="1" marL="914400" rtl="0" algn="l">
              <a:lnSpc>
                <a:spcPct val="120000"/>
              </a:lnSpc>
              <a:spcBef>
                <a:spcPts val="0"/>
              </a:spcBef>
              <a:spcAft>
                <a:spcPts val="0"/>
              </a:spcAft>
              <a:buClr>
                <a:schemeClr val="accent1"/>
              </a:buClr>
              <a:buSzPts val="2000"/>
              <a:buChar char="-"/>
            </a:pPr>
            <a:r>
              <a:rPr lang="en-SG" sz="2000">
                <a:solidFill>
                  <a:schemeClr val="accent1"/>
                </a:solidFill>
              </a:rPr>
              <a:t>duplicates removed</a:t>
            </a:r>
            <a:endParaRPr sz="2000">
              <a:solidFill>
                <a:schemeClr val="accent1"/>
              </a:solidFill>
            </a:endParaRPr>
          </a:p>
          <a:p>
            <a:pPr indent="-368300" lvl="0" marL="457200" rtl="0" algn="l">
              <a:lnSpc>
                <a:spcPct val="120000"/>
              </a:lnSpc>
              <a:spcBef>
                <a:spcPts val="0"/>
              </a:spcBef>
              <a:spcAft>
                <a:spcPts val="0"/>
              </a:spcAft>
              <a:buClr>
                <a:schemeClr val="accent1"/>
              </a:buClr>
              <a:buSzPts val="2200"/>
              <a:buChar char="-"/>
            </a:pPr>
            <a:r>
              <a:rPr lang="en-SG" sz="2200">
                <a:solidFill>
                  <a:schemeClr val="accent1"/>
                </a:solidFill>
              </a:rPr>
              <a:t>Compare features to check if they represent the same thing</a:t>
            </a:r>
            <a:endParaRPr sz="2200">
              <a:solidFill>
                <a:schemeClr val="accent1"/>
              </a:solidFill>
            </a:endParaRPr>
          </a:p>
          <a:p>
            <a:pPr indent="-342900" lvl="1" marL="914400" rtl="0" algn="l">
              <a:lnSpc>
                <a:spcPct val="120000"/>
              </a:lnSpc>
              <a:spcBef>
                <a:spcPts val="0"/>
              </a:spcBef>
              <a:spcAft>
                <a:spcPts val="0"/>
              </a:spcAft>
              <a:buClr>
                <a:schemeClr val="accent1"/>
              </a:buClr>
              <a:buSzPts val="1800"/>
              <a:buFont typeface="Courier New"/>
              <a:buChar char="-"/>
            </a:pPr>
            <a:r>
              <a:rPr lang="en-SG" sz="1800">
                <a:solidFill>
                  <a:schemeClr val="accent1"/>
                </a:solidFill>
                <a:latin typeface="Courier New"/>
                <a:ea typeface="Courier New"/>
                <a:cs typeface="Courier New"/>
                <a:sym typeface="Courier New"/>
              </a:rPr>
              <a:t>df.groupby(by=['PAYER_CODE_1'])['PAYER_NAME_1'].nunique().max()</a:t>
            </a:r>
            <a:endParaRPr sz="1800">
              <a:solidFill>
                <a:schemeClr val="accent1"/>
              </a:solidFill>
              <a:latin typeface="Courier New"/>
              <a:ea typeface="Courier New"/>
              <a:cs typeface="Courier New"/>
              <a:sym typeface="Courier New"/>
            </a:endParaRPr>
          </a:p>
          <a:p>
            <a:pPr indent="-342900" lvl="1" marL="914400" rtl="0" algn="l">
              <a:lnSpc>
                <a:spcPct val="120000"/>
              </a:lnSpc>
              <a:spcBef>
                <a:spcPts val="0"/>
              </a:spcBef>
              <a:spcAft>
                <a:spcPts val="0"/>
              </a:spcAft>
              <a:buClr>
                <a:schemeClr val="accent1"/>
              </a:buClr>
              <a:buSzPts val="1800"/>
              <a:buFont typeface="Courier New"/>
              <a:buChar char="-"/>
            </a:pPr>
            <a:r>
              <a:rPr lang="en-SG" sz="1800">
                <a:solidFill>
                  <a:schemeClr val="accent1"/>
                </a:solidFill>
                <a:latin typeface="Courier New"/>
                <a:ea typeface="Courier New"/>
                <a:cs typeface="Courier New"/>
                <a:sym typeface="Courier New"/>
              </a:rPr>
              <a:t>df.groupby(by=['ICD_CODE1', 'ICD_CODE2', 'ICD_CODE3'])['ICDCODE_STRING'].nunique().max()</a:t>
            </a:r>
            <a:endParaRPr sz="1800">
              <a:solidFill>
                <a:schemeClr val="accent1"/>
              </a:solidFill>
              <a:latin typeface="Courier New"/>
              <a:ea typeface="Courier New"/>
              <a:cs typeface="Courier New"/>
              <a:sym typeface="Courier New"/>
            </a:endParaRPr>
          </a:p>
          <a:p>
            <a:pPr indent="0" lvl="0" marL="0" rtl="0" algn="l">
              <a:lnSpc>
                <a:spcPct val="120000"/>
              </a:lnSpc>
              <a:spcBef>
                <a:spcPts val="1000"/>
              </a:spcBef>
              <a:spcAft>
                <a:spcPts val="0"/>
              </a:spcAft>
              <a:buNone/>
            </a:pPr>
            <a:r>
              <a:t/>
            </a:r>
            <a:endParaRPr sz="2200">
              <a:solidFill>
                <a:schemeClr val="accent1"/>
              </a:solidFill>
            </a:endParaRPr>
          </a:p>
        </p:txBody>
      </p:sp>
      <p:sp>
        <p:nvSpPr>
          <p:cNvPr id="157" name="Google Shape;157;g9ccd7f9c35_5_0"/>
          <p:cNvSpPr txBox="1"/>
          <p:nvPr>
            <p:ph idx="12" type="sldNum"/>
          </p:nvPr>
        </p:nvSpPr>
        <p:spPr>
          <a:xfrm>
            <a:off x="11437776" y="6492879"/>
            <a:ext cx="75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pic>
        <p:nvPicPr>
          <p:cNvPr id="158" name="Google Shape;158;g9ccd7f9c35_5_0"/>
          <p:cNvPicPr preferRelativeResize="0"/>
          <p:nvPr/>
        </p:nvPicPr>
        <p:blipFill rotWithShape="1">
          <a:blip r:embed="rId3">
            <a:alphaModFix/>
          </a:blip>
          <a:srcRect b="48304" l="0" r="0" t="0"/>
          <a:stretch/>
        </p:blipFill>
        <p:spPr>
          <a:xfrm>
            <a:off x="1482350" y="3585875"/>
            <a:ext cx="4351274" cy="2239225"/>
          </a:xfrm>
          <a:prstGeom prst="rect">
            <a:avLst/>
          </a:prstGeom>
          <a:noFill/>
          <a:ln>
            <a:noFill/>
          </a:ln>
        </p:spPr>
      </p:pic>
      <p:pic>
        <p:nvPicPr>
          <p:cNvPr id="159" name="Google Shape;159;g9ccd7f9c35_5_0"/>
          <p:cNvPicPr preferRelativeResize="0"/>
          <p:nvPr/>
        </p:nvPicPr>
        <p:blipFill rotWithShape="1">
          <a:blip r:embed="rId3">
            <a:alphaModFix/>
          </a:blip>
          <a:srcRect b="0" l="0" r="0" t="51695"/>
          <a:stretch/>
        </p:blipFill>
        <p:spPr>
          <a:xfrm>
            <a:off x="6157225" y="3585887"/>
            <a:ext cx="4351274" cy="20923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9ccd7f9c35_5_15"/>
          <p:cNvSpPr txBox="1"/>
          <p:nvPr>
            <p:ph type="title"/>
          </p:nvPr>
        </p:nvSpPr>
        <p:spPr>
          <a:xfrm>
            <a:off x="838203" y="250833"/>
            <a:ext cx="8800500" cy="54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3F7E"/>
              </a:buClr>
              <a:buSzPts val="2880"/>
              <a:buFont typeface="Century Gothic"/>
              <a:buNone/>
            </a:pPr>
            <a:r>
              <a:rPr lang="en-SG" sz="2880"/>
              <a:t>2. Data Sets (Exploration in jupyter notebook)</a:t>
            </a:r>
            <a:endParaRPr sz="2880"/>
          </a:p>
        </p:txBody>
      </p:sp>
      <p:sp>
        <p:nvSpPr>
          <p:cNvPr id="165" name="Google Shape;165;g9ccd7f9c35_5_15"/>
          <p:cNvSpPr txBox="1"/>
          <p:nvPr>
            <p:ph idx="1" type="body"/>
          </p:nvPr>
        </p:nvSpPr>
        <p:spPr>
          <a:xfrm>
            <a:off x="838200" y="796525"/>
            <a:ext cx="10515600" cy="5943300"/>
          </a:xfrm>
          <a:prstGeom prst="rect">
            <a:avLst/>
          </a:prstGeom>
          <a:noFill/>
          <a:ln>
            <a:noFill/>
          </a:ln>
        </p:spPr>
        <p:txBody>
          <a:bodyPr anchorCtr="0" anchor="t" bIns="45700" lIns="91425" spcFirstLastPara="1" rIns="91425" wrap="square" tIns="45700">
            <a:noAutofit/>
          </a:bodyPr>
          <a:lstStyle/>
          <a:p>
            <a:pPr indent="-368300" lvl="0" marL="457200" rtl="0" algn="l">
              <a:lnSpc>
                <a:spcPct val="120000"/>
              </a:lnSpc>
              <a:spcBef>
                <a:spcPts val="1000"/>
              </a:spcBef>
              <a:spcAft>
                <a:spcPts val="0"/>
              </a:spcAft>
              <a:buClr>
                <a:schemeClr val="accent1"/>
              </a:buClr>
              <a:buSzPts val="2200"/>
              <a:buChar char="-"/>
            </a:pPr>
            <a:r>
              <a:rPr lang="en-SG" sz="2200">
                <a:solidFill>
                  <a:schemeClr val="accent1"/>
                </a:solidFill>
              </a:rPr>
              <a:t>Check for null values</a:t>
            </a:r>
            <a:endParaRPr sz="2200">
              <a:solidFill>
                <a:schemeClr val="accent1"/>
              </a:solidFill>
            </a:endParaRPr>
          </a:p>
          <a:p>
            <a:pPr indent="-368300" lvl="1" marL="914400" rtl="0" algn="l">
              <a:lnSpc>
                <a:spcPct val="120000"/>
              </a:lnSpc>
              <a:spcBef>
                <a:spcPts val="0"/>
              </a:spcBef>
              <a:spcAft>
                <a:spcPts val="0"/>
              </a:spcAft>
              <a:buClr>
                <a:schemeClr val="accent1"/>
              </a:buClr>
              <a:buSzPts val="2200"/>
              <a:buChar char="-"/>
            </a:pPr>
            <a:r>
              <a:rPr lang="en-SG" sz="2200">
                <a:solidFill>
                  <a:schemeClr val="accent1"/>
                </a:solidFill>
              </a:rPr>
              <a:t>Categorical features: replace null with empty string, ‘’</a:t>
            </a:r>
            <a:endParaRPr sz="2200">
              <a:solidFill>
                <a:schemeClr val="accent1"/>
              </a:solidFill>
            </a:endParaRPr>
          </a:p>
          <a:p>
            <a:pPr indent="-342900" lvl="2" marL="1371600" rtl="0" algn="l">
              <a:lnSpc>
                <a:spcPct val="120000"/>
              </a:lnSpc>
              <a:spcBef>
                <a:spcPts val="0"/>
              </a:spcBef>
              <a:spcAft>
                <a:spcPts val="0"/>
              </a:spcAft>
              <a:buClr>
                <a:schemeClr val="accent1"/>
              </a:buClr>
              <a:buSzPts val="1800"/>
              <a:buFont typeface="Courier New"/>
              <a:buChar char="-"/>
            </a:pPr>
            <a:r>
              <a:rPr lang="en-SG" sz="1800">
                <a:solidFill>
                  <a:schemeClr val="accent1"/>
                </a:solidFill>
                <a:latin typeface="Courier New"/>
                <a:ea typeface="Courier New"/>
                <a:cs typeface="Courier New"/>
                <a:sym typeface="Courier New"/>
              </a:rPr>
              <a:t>['PAYER_CODE_2', 'PAYER_CODE_3', 'PAYER_CODE_4', 'PAYER_CODE_5', 'REFERRAL_TYPE', 'DOCTOR_CODE', 'SPECIALTY_CODE', 'SPECIALTY_GRP', 'TOSP_CODE1', 'TOSP_CODE2', 'TOSP_CODE3', 'TOSP_CODE4', 'MARITAL_STATUS', 'RELIGION', 'RACE', 'DRG_CODE', 'PAYER_CODE2_V', 'PAYER_CODE3_V', 'PAYER_CODE4_V', 'PACKAGE_CODE1', 'PACKAGE_CODE2', 'ICD_CODE1', 'ICD_CODE2', 'ICD_CODE3', 'Resid_Cty_Code']</a:t>
            </a:r>
            <a:endParaRPr sz="1800">
              <a:solidFill>
                <a:schemeClr val="accent1"/>
              </a:solidFill>
              <a:latin typeface="Courier New"/>
              <a:ea typeface="Courier New"/>
              <a:cs typeface="Courier New"/>
              <a:sym typeface="Courier New"/>
            </a:endParaRPr>
          </a:p>
          <a:p>
            <a:pPr indent="-368300" lvl="1" marL="914400" rtl="0" algn="l">
              <a:lnSpc>
                <a:spcPct val="120000"/>
              </a:lnSpc>
              <a:spcBef>
                <a:spcPts val="0"/>
              </a:spcBef>
              <a:spcAft>
                <a:spcPts val="0"/>
              </a:spcAft>
              <a:buClr>
                <a:schemeClr val="accent1"/>
              </a:buClr>
              <a:buSzPts val="2200"/>
              <a:buChar char="-"/>
            </a:pPr>
            <a:r>
              <a:rPr lang="en-SG" sz="2200">
                <a:solidFill>
                  <a:schemeClr val="accent1"/>
                </a:solidFill>
              </a:rPr>
              <a:t>Numerical features: replace NaN with 0</a:t>
            </a:r>
            <a:endParaRPr sz="2200">
              <a:solidFill>
                <a:schemeClr val="accent1"/>
              </a:solidFill>
            </a:endParaRPr>
          </a:p>
          <a:p>
            <a:pPr indent="-342900" lvl="2" marL="1371600" rtl="0" algn="l">
              <a:lnSpc>
                <a:spcPct val="120000"/>
              </a:lnSpc>
              <a:spcBef>
                <a:spcPts val="0"/>
              </a:spcBef>
              <a:spcAft>
                <a:spcPts val="0"/>
              </a:spcAft>
              <a:buClr>
                <a:schemeClr val="accent1"/>
              </a:buClr>
              <a:buSzPts val="1800"/>
              <a:buFont typeface="Courier New"/>
              <a:buChar char="-"/>
            </a:pPr>
            <a:r>
              <a:rPr lang="en-SG" sz="1800">
                <a:solidFill>
                  <a:schemeClr val="accent1"/>
                </a:solidFill>
                <a:latin typeface="Courier New"/>
                <a:ea typeface="Courier New"/>
                <a:cs typeface="Courier New"/>
                <a:sym typeface="Courier New"/>
              </a:rPr>
              <a:t>['PACKAGE_PRICE', 'PACKAGE_EXCL', 'PACKAGE_ADJ']</a:t>
            </a:r>
            <a:endParaRPr sz="1800">
              <a:solidFill>
                <a:schemeClr val="accent1"/>
              </a:solidFill>
              <a:latin typeface="Courier New"/>
              <a:ea typeface="Courier New"/>
              <a:cs typeface="Courier New"/>
              <a:sym typeface="Courier New"/>
            </a:endParaRPr>
          </a:p>
          <a:p>
            <a:pPr indent="-368300" lvl="0" marL="457200" rtl="0" algn="l">
              <a:lnSpc>
                <a:spcPct val="120000"/>
              </a:lnSpc>
              <a:spcBef>
                <a:spcPts val="0"/>
              </a:spcBef>
              <a:spcAft>
                <a:spcPts val="0"/>
              </a:spcAft>
              <a:buClr>
                <a:schemeClr val="accent1"/>
              </a:buClr>
              <a:buSzPts val="2200"/>
              <a:buChar char="-"/>
            </a:pPr>
            <a:r>
              <a:rPr lang="en-SG" sz="2200">
                <a:solidFill>
                  <a:schemeClr val="accent1"/>
                </a:solidFill>
              </a:rPr>
              <a:t>Check if categorical features are read as numeric</a:t>
            </a:r>
            <a:endParaRPr sz="2200">
              <a:solidFill>
                <a:schemeClr val="accent1"/>
              </a:solidFill>
            </a:endParaRPr>
          </a:p>
          <a:p>
            <a:pPr indent="-342900" lvl="1" marL="914400" rtl="0" algn="l">
              <a:lnSpc>
                <a:spcPct val="120000"/>
              </a:lnSpc>
              <a:spcBef>
                <a:spcPts val="0"/>
              </a:spcBef>
              <a:spcAft>
                <a:spcPts val="0"/>
              </a:spcAft>
              <a:buClr>
                <a:schemeClr val="accent1"/>
              </a:buClr>
              <a:buSzPts val="1800"/>
              <a:buFont typeface="Courier New"/>
              <a:buChar char="-"/>
            </a:pPr>
            <a:r>
              <a:rPr lang="en-SG" sz="1800">
                <a:solidFill>
                  <a:schemeClr val="accent1"/>
                </a:solidFill>
                <a:latin typeface="Courier New"/>
                <a:ea typeface="Courier New"/>
                <a:cs typeface="Courier New"/>
                <a:sym typeface="Courier New"/>
              </a:rPr>
              <a:t>['SPECIALTY_CODE', 'SPECIALTY_GRP', 'PACKAGE_CODE', 'PACKAGE_CODE1', 'PACKAGE_CODE2']</a:t>
            </a:r>
            <a:endParaRPr sz="1800">
              <a:solidFill>
                <a:schemeClr val="accent1"/>
              </a:solidFill>
            </a:endParaRPr>
          </a:p>
        </p:txBody>
      </p:sp>
      <p:sp>
        <p:nvSpPr>
          <p:cNvPr id="166" name="Google Shape;166;g9ccd7f9c35_5_15"/>
          <p:cNvSpPr txBox="1"/>
          <p:nvPr>
            <p:ph idx="12" type="sldNum"/>
          </p:nvPr>
        </p:nvSpPr>
        <p:spPr>
          <a:xfrm>
            <a:off x="11437776" y="6492879"/>
            <a:ext cx="75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9ccd7f9c35_5_38"/>
          <p:cNvSpPr txBox="1"/>
          <p:nvPr>
            <p:ph type="title"/>
          </p:nvPr>
        </p:nvSpPr>
        <p:spPr>
          <a:xfrm>
            <a:off x="838203" y="250833"/>
            <a:ext cx="8800500" cy="54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3F7E"/>
              </a:buClr>
              <a:buSzPts val="2880"/>
              <a:buFont typeface="Century Gothic"/>
              <a:buNone/>
            </a:pPr>
            <a:r>
              <a:rPr lang="en-SG" sz="2880"/>
              <a:t>2. Data Sets (Exploration in jupyter notebook)</a:t>
            </a:r>
            <a:endParaRPr sz="2880"/>
          </a:p>
        </p:txBody>
      </p:sp>
      <p:sp>
        <p:nvSpPr>
          <p:cNvPr id="172" name="Google Shape;172;g9ccd7f9c35_5_38"/>
          <p:cNvSpPr txBox="1"/>
          <p:nvPr>
            <p:ph idx="1" type="body"/>
          </p:nvPr>
        </p:nvSpPr>
        <p:spPr>
          <a:xfrm>
            <a:off x="838200" y="796525"/>
            <a:ext cx="10515600" cy="5943300"/>
          </a:xfrm>
          <a:prstGeom prst="rect">
            <a:avLst/>
          </a:prstGeom>
          <a:noFill/>
          <a:ln>
            <a:noFill/>
          </a:ln>
        </p:spPr>
        <p:txBody>
          <a:bodyPr anchorCtr="0" anchor="t" bIns="45700" lIns="91425" spcFirstLastPara="1" rIns="91425" wrap="square" tIns="45700">
            <a:noAutofit/>
          </a:bodyPr>
          <a:lstStyle/>
          <a:p>
            <a:pPr indent="-368300" lvl="0" marL="457200" rtl="0" algn="l">
              <a:lnSpc>
                <a:spcPct val="120000"/>
              </a:lnSpc>
              <a:spcBef>
                <a:spcPts val="1000"/>
              </a:spcBef>
              <a:spcAft>
                <a:spcPts val="0"/>
              </a:spcAft>
              <a:buClr>
                <a:schemeClr val="accent1"/>
              </a:buClr>
              <a:buSzPts val="2200"/>
              <a:buChar char="-"/>
            </a:pPr>
            <a:r>
              <a:rPr lang="en-SG" sz="2200">
                <a:solidFill>
                  <a:schemeClr val="accent1"/>
                </a:solidFill>
              </a:rPr>
              <a:t>Use pair plots to view correlations and target distribution</a:t>
            </a:r>
            <a:endParaRPr sz="1800">
              <a:solidFill>
                <a:schemeClr val="accent1"/>
              </a:solidFill>
            </a:endParaRPr>
          </a:p>
        </p:txBody>
      </p:sp>
      <p:sp>
        <p:nvSpPr>
          <p:cNvPr id="173" name="Google Shape;173;g9ccd7f9c35_5_38"/>
          <p:cNvSpPr txBox="1"/>
          <p:nvPr>
            <p:ph idx="12" type="sldNum"/>
          </p:nvPr>
        </p:nvSpPr>
        <p:spPr>
          <a:xfrm>
            <a:off x="11437776" y="6492879"/>
            <a:ext cx="75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pic>
        <p:nvPicPr>
          <p:cNvPr id="174" name="Google Shape;174;g9ccd7f9c35_5_38"/>
          <p:cNvPicPr preferRelativeResize="0"/>
          <p:nvPr/>
        </p:nvPicPr>
        <p:blipFill>
          <a:blip r:embed="rId3">
            <a:alphaModFix/>
          </a:blip>
          <a:stretch>
            <a:fillRect/>
          </a:stretch>
        </p:blipFill>
        <p:spPr>
          <a:xfrm>
            <a:off x="3264538" y="1318125"/>
            <a:ext cx="5662926" cy="5539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9ccd7f9c35_5_27"/>
          <p:cNvSpPr txBox="1"/>
          <p:nvPr>
            <p:ph type="title"/>
          </p:nvPr>
        </p:nvSpPr>
        <p:spPr>
          <a:xfrm>
            <a:off x="838203" y="250833"/>
            <a:ext cx="8800500" cy="54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3F7E"/>
              </a:buClr>
              <a:buSzPts val="2880"/>
              <a:buFont typeface="Century Gothic"/>
              <a:buNone/>
            </a:pPr>
            <a:r>
              <a:rPr lang="en-SG" sz="2880"/>
              <a:t>2. Data Sets (Feature engineering)</a:t>
            </a:r>
            <a:endParaRPr sz="2880"/>
          </a:p>
        </p:txBody>
      </p:sp>
      <p:sp>
        <p:nvSpPr>
          <p:cNvPr id="180" name="Google Shape;180;g9ccd7f9c35_5_27"/>
          <p:cNvSpPr txBox="1"/>
          <p:nvPr>
            <p:ph idx="1" type="body"/>
          </p:nvPr>
        </p:nvSpPr>
        <p:spPr>
          <a:xfrm>
            <a:off x="838200" y="796525"/>
            <a:ext cx="10515600" cy="5943300"/>
          </a:xfrm>
          <a:prstGeom prst="rect">
            <a:avLst/>
          </a:prstGeom>
          <a:noFill/>
          <a:ln>
            <a:noFill/>
          </a:ln>
        </p:spPr>
        <p:txBody>
          <a:bodyPr anchorCtr="0" anchor="t" bIns="45700" lIns="91425" spcFirstLastPara="1" rIns="91425" wrap="square" tIns="45700">
            <a:noAutofit/>
          </a:bodyPr>
          <a:lstStyle/>
          <a:p>
            <a:pPr indent="-368300" lvl="0" marL="457200" rtl="0" algn="l">
              <a:lnSpc>
                <a:spcPct val="120000"/>
              </a:lnSpc>
              <a:spcBef>
                <a:spcPts val="1000"/>
              </a:spcBef>
              <a:spcAft>
                <a:spcPts val="0"/>
              </a:spcAft>
              <a:buClr>
                <a:schemeClr val="accent1"/>
              </a:buClr>
              <a:buSzPts val="2200"/>
              <a:buChar char="-"/>
            </a:pPr>
            <a:r>
              <a:rPr lang="en-SG" sz="2200">
                <a:solidFill>
                  <a:schemeClr val="accent1"/>
                </a:solidFill>
              </a:rPr>
              <a:t>Aggregate features</a:t>
            </a:r>
            <a:endParaRPr sz="2200">
              <a:solidFill>
                <a:schemeClr val="accent1"/>
              </a:solidFill>
            </a:endParaRPr>
          </a:p>
          <a:p>
            <a:pPr indent="-368300" lvl="1" marL="914400" rtl="0" algn="l">
              <a:lnSpc>
                <a:spcPct val="120000"/>
              </a:lnSpc>
              <a:spcBef>
                <a:spcPts val="0"/>
              </a:spcBef>
              <a:spcAft>
                <a:spcPts val="0"/>
              </a:spcAft>
              <a:buClr>
                <a:schemeClr val="accent1"/>
              </a:buClr>
              <a:buSzPts val="2200"/>
              <a:buChar char="-"/>
            </a:pPr>
            <a:r>
              <a:rPr lang="en-SG" sz="2200">
                <a:solidFill>
                  <a:schemeClr val="accent1"/>
                </a:solidFill>
              </a:rPr>
              <a:t>Length_of _stay = </a:t>
            </a:r>
            <a:r>
              <a:rPr lang="en-SG" sz="2200">
                <a:solidFill>
                  <a:schemeClr val="accent1"/>
                </a:solidFill>
                <a:latin typeface="Courier New"/>
                <a:ea typeface="Courier New"/>
                <a:cs typeface="Courier New"/>
                <a:sym typeface="Courier New"/>
              </a:rPr>
              <a:t>'DISCHARGE_DTE'</a:t>
            </a:r>
            <a:r>
              <a:rPr lang="en-SG" sz="2200">
                <a:solidFill>
                  <a:schemeClr val="accent1"/>
                </a:solidFill>
              </a:rPr>
              <a:t> - </a:t>
            </a:r>
            <a:r>
              <a:rPr lang="en-SG" sz="2200">
                <a:solidFill>
                  <a:schemeClr val="accent1"/>
                </a:solidFill>
                <a:latin typeface="Courier New"/>
                <a:ea typeface="Courier New"/>
                <a:cs typeface="Courier New"/>
                <a:sym typeface="Courier New"/>
              </a:rPr>
              <a:t>'ADMISSION_DTE'</a:t>
            </a:r>
            <a:endParaRPr sz="2200">
              <a:solidFill>
                <a:schemeClr val="accent1"/>
              </a:solidFill>
            </a:endParaRPr>
          </a:p>
          <a:p>
            <a:pPr indent="-368300" lvl="2" marL="1371600" rtl="0" algn="l">
              <a:lnSpc>
                <a:spcPct val="120000"/>
              </a:lnSpc>
              <a:spcBef>
                <a:spcPts val="0"/>
              </a:spcBef>
              <a:spcAft>
                <a:spcPts val="0"/>
              </a:spcAft>
              <a:buClr>
                <a:schemeClr val="accent1"/>
              </a:buClr>
              <a:buSzPts val="2200"/>
              <a:buChar char="-"/>
            </a:pPr>
            <a:r>
              <a:rPr lang="en-SG" sz="2200">
                <a:solidFill>
                  <a:schemeClr val="accent1"/>
                </a:solidFill>
              </a:rPr>
              <a:t>A</a:t>
            </a:r>
            <a:r>
              <a:rPr lang="en-SG" sz="2200">
                <a:solidFill>
                  <a:schemeClr val="accent1"/>
                </a:solidFill>
              </a:rPr>
              <a:t>lso represented by </a:t>
            </a:r>
            <a:r>
              <a:rPr lang="en-SG" sz="2200">
                <a:solidFill>
                  <a:schemeClr val="accent1"/>
                </a:solidFill>
                <a:latin typeface="Courier New"/>
                <a:ea typeface="Courier New"/>
                <a:cs typeface="Courier New"/>
                <a:sym typeface="Courier New"/>
              </a:rPr>
              <a:t>‘LOS_DAYS’</a:t>
            </a:r>
            <a:endParaRPr sz="2200">
              <a:solidFill>
                <a:schemeClr val="accent1"/>
              </a:solidFill>
            </a:endParaRPr>
          </a:p>
          <a:p>
            <a:pPr indent="-368300" lvl="1" marL="914400" rtl="0" algn="l">
              <a:lnSpc>
                <a:spcPct val="120000"/>
              </a:lnSpc>
              <a:spcBef>
                <a:spcPts val="0"/>
              </a:spcBef>
              <a:spcAft>
                <a:spcPts val="0"/>
              </a:spcAft>
              <a:buClr>
                <a:schemeClr val="accent1"/>
              </a:buClr>
              <a:buSzPts val="2200"/>
              <a:buChar char="-"/>
            </a:pPr>
            <a:r>
              <a:rPr lang="en-SG" sz="2200">
                <a:solidFill>
                  <a:schemeClr val="accent1"/>
                </a:solidFill>
              </a:rPr>
              <a:t>Admission_Age = </a:t>
            </a:r>
            <a:r>
              <a:rPr lang="en-SG" sz="2200">
                <a:solidFill>
                  <a:schemeClr val="accent1"/>
                </a:solidFill>
                <a:latin typeface="Courier New"/>
                <a:ea typeface="Courier New"/>
                <a:cs typeface="Courier New"/>
                <a:sym typeface="Courier New"/>
              </a:rPr>
              <a:t>'ADMISSION_DTE'</a:t>
            </a:r>
            <a:r>
              <a:rPr lang="en-SG" sz="2200">
                <a:solidFill>
                  <a:schemeClr val="accent1"/>
                </a:solidFill>
              </a:rPr>
              <a:t> - </a:t>
            </a:r>
            <a:r>
              <a:rPr lang="en-SG" sz="2200">
                <a:solidFill>
                  <a:schemeClr val="accent1"/>
                </a:solidFill>
                <a:latin typeface="Courier New"/>
                <a:ea typeface="Courier New"/>
                <a:cs typeface="Courier New"/>
                <a:sym typeface="Courier New"/>
              </a:rPr>
              <a:t>'DOB'</a:t>
            </a:r>
            <a:endParaRPr sz="2200">
              <a:solidFill>
                <a:schemeClr val="accent1"/>
              </a:solidFill>
              <a:latin typeface="Courier New"/>
              <a:ea typeface="Courier New"/>
              <a:cs typeface="Courier New"/>
              <a:sym typeface="Courier New"/>
            </a:endParaRPr>
          </a:p>
          <a:p>
            <a:pPr indent="-368300" lvl="0" marL="457200" rtl="0" algn="l">
              <a:lnSpc>
                <a:spcPct val="120000"/>
              </a:lnSpc>
              <a:spcBef>
                <a:spcPts val="0"/>
              </a:spcBef>
              <a:spcAft>
                <a:spcPts val="0"/>
              </a:spcAft>
              <a:buClr>
                <a:schemeClr val="accent1"/>
              </a:buClr>
              <a:buSzPts val="2200"/>
              <a:buChar char="-"/>
            </a:pPr>
            <a:r>
              <a:rPr lang="en-SG" sz="2200">
                <a:solidFill>
                  <a:schemeClr val="accent1"/>
                </a:solidFill>
              </a:rPr>
              <a:t>Bin target column (</a:t>
            </a:r>
            <a:r>
              <a:rPr b="0" lang="en-SG" sz="2200">
                <a:solidFill>
                  <a:schemeClr val="accent1"/>
                </a:solidFill>
              </a:rPr>
              <a:t>‘WRITE_OFF’</a:t>
            </a:r>
            <a:r>
              <a:rPr lang="en-SG" sz="2200">
                <a:solidFill>
                  <a:schemeClr val="accent1"/>
                </a:solidFill>
              </a:rPr>
              <a:t>) for classification in use case #1</a:t>
            </a:r>
            <a:endParaRPr sz="2200">
              <a:solidFill>
                <a:schemeClr val="accent1"/>
              </a:solidFill>
            </a:endParaRPr>
          </a:p>
          <a:p>
            <a:pPr indent="-368300" lvl="1" marL="914400" rtl="0" algn="l">
              <a:lnSpc>
                <a:spcPct val="120000"/>
              </a:lnSpc>
              <a:spcBef>
                <a:spcPts val="0"/>
              </a:spcBef>
              <a:spcAft>
                <a:spcPts val="0"/>
              </a:spcAft>
              <a:buClr>
                <a:schemeClr val="accent1"/>
              </a:buClr>
              <a:buSzPts val="2200"/>
              <a:buFont typeface="Courier New"/>
              <a:buChar char="-"/>
            </a:pPr>
            <a:r>
              <a:rPr lang="en-SG" sz="2200">
                <a:solidFill>
                  <a:schemeClr val="accent1"/>
                </a:solidFill>
                <a:latin typeface="Courier New"/>
                <a:ea typeface="Courier New"/>
                <a:cs typeface="Courier New"/>
                <a:sym typeface="Courier New"/>
              </a:rPr>
              <a:t>pd.cut(df[‘WRITE_OFF’], bin_intervals)</a:t>
            </a:r>
            <a:endParaRPr sz="2200">
              <a:solidFill>
                <a:schemeClr val="accent1"/>
              </a:solidFill>
              <a:latin typeface="Courier New"/>
              <a:ea typeface="Courier New"/>
              <a:cs typeface="Courier New"/>
              <a:sym typeface="Courier New"/>
            </a:endParaRPr>
          </a:p>
          <a:p>
            <a:pPr indent="-368300" lvl="0" marL="457200" rtl="0" algn="l">
              <a:lnSpc>
                <a:spcPct val="120000"/>
              </a:lnSpc>
              <a:spcBef>
                <a:spcPts val="0"/>
              </a:spcBef>
              <a:spcAft>
                <a:spcPts val="0"/>
              </a:spcAft>
              <a:buClr>
                <a:schemeClr val="accent1"/>
              </a:buClr>
              <a:buSzPts val="2200"/>
              <a:buChar char="-"/>
            </a:pPr>
            <a:r>
              <a:rPr lang="en-SG" sz="2200">
                <a:solidFill>
                  <a:schemeClr val="accent1"/>
                </a:solidFill>
              </a:rPr>
              <a:t>Simplify categorical features</a:t>
            </a:r>
            <a:endParaRPr sz="2200">
              <a:solidFill>
                <a:schemeClr val="accent1"/>
              </a:solidFill>
            </a:endParaRPr>
          </a:p>
          <a:p>
            <a:pPr indent="-368300" lvl="1" marL="914400" rtl="0" algn="l">
              <a:lnSpc>
                <a:spcPct val="120000"/>
              </a:lnSpc>
              <a:spcBef>
                <a:spcPts val="0"/>
              </a:spcBef>
              <a:spcAft>
                <a:spcPts val="0"/>
              </a:spcAft>
              <a:buClr>
                <a:schemeClr val="accent1"/>
              </a:buClr>
              <a:buSzPts val="2200"/>
              <a:buChar char="-"/>
            </a:pPr>
            <a:r>
              <a:rPr lang="en-SG" sz="2200">
                <a:solidFill>
                  <a:schemeClr val="accent1"/>
                </a:solidFill>
              </a:rPr>
              <a:t>Convert </a:t>
            </a:r>
            <a:r>
              <a:rPr lang="en-SG" sz="2200">
                <a:solidFill>
                  <a:schemeClr val="accent1"/>
                </a:solidFill>
                <a:latin typeface="Courier New"/>
                <a:ea typeface="Courier New"/>
                <a:cs typeface="Courier New"/>
                <a:sym typeface="Courier New"/>
              </a:rPr>
              <a:t>'RESID_CTY'</a:t>
            </a:r>
            <a:r>
              <a:rPr lang="en-SG" sz="2200">
                <a:solidFill>
                  <a:schemeClr val="accent1"/>
                </a:solidFill>
              </a:rPr>
              <a:t> and </a:t>
            </a:r>
            <a:r>
              <a:rPr lang="en-SG" sz="2200">
                <a:solidFill>
                  <a:schemeClr val="accent1"/>
                </a:solidFill>
                <a:latin typeface="Courier New"/>
                <a:ea typeface="Courier New"/>
                <a:cs typeface="Courier New"/>
                <a:sym typeface="Courier New"/>
              </a:rPr>
              <a:t>'RESID_POSTALCODE'</a:t>
            </a:r>
            <a:r>
              <a:rPr lang="en-SG" sz="2200">
                <a:solidFill>
                  <a:schemeClr val="accent1"/>
                </a:solidFill>
              </a:rPr>
              <a:t> to latitude and longitude</a:t>
            </a:r>
            <a:endParaRPr sz="2200">
              <a:solidFill>
                <a:schemeClr val="accent1"/>
              </a:solidFill>
            </a:endParaRPr>
          </a:p>
        </p:txBody>
      </p:sp>
      <p:sp>
        <p:nvSpPr>
          <p:cNvPr id="181" name="Google Shape;181;g9ccd7f9c35_5_27"/>
          <p:cNvSpPr txBox="1"/>
          <p:nvPr>
            <p:ph idx="12" type="sldNum"/>
          </p:nvPr>
        </p:nvSpPr>
        <p:spPr>
          <a:xfrm>
            <a:off x="11437776" y="6492879"/>
            <a:ext cx="75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9a7190d78d_2_58"/>
          <p:cNvSpPr txBox="1"/>
          <p:nvPr>
            <p:ph type="ctrTitle"/>
          </p:nvPr>
        </p:nvSpPr>
        <p:spPr>
          <a:xfrm>
            <a:off x="262325" y="2050600"/>
            <a:ext cx="8635500" cy="1280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880"/>
              <a:buFont typeface="Century Gothic"/>
              <a:buNone/>
            </a:pPr>
            <a:r>
              <a:rPr lang="en-SG" sz="4000">
                <a:solidFill>
                  <a:schemeClr val="accent1"/>
                </a:solidFill>
              </a:rPr>
              <a:t>Private Healthcare Administration</a:t>
            </a:r>
            <a:endParaRPr sz="4000">
              <a:solidFill>
                <a:schemeClr val="accent1"/>
              </a:solidFill>
            </a:endParaRPr>
          </a:p>
          <a:p>
            <a:pPr indent="0" lvl="0" marL="0" rtl="0" algn="l">
              <a:spcBef>
                <a:spcPts val="0"/>
              </a:spcBef>
              <a:spcAft>
                <a:spcPts val="0"/>
              </a:spcAft>
              <a:buClr>
                <a:schemeClr val="accent1"/>
              </a:buClr>
              <a:buSzPts val="2880"/>
              <a:buFont typeface="Century Gothic"/>
              <a:buNone/>
            </a:pPr>
            <a:r>
              <a:rPr lang="en-SG" sz="4000">
                <a:solidFill>
                  <a:schemeClr val="accent1"/>
                </a:solidFill>
              </a:rPr>
              <a:t>Use Cases</a:t>
            </a:r>
            <a:endParaRPr sz="4000">
              <a:solidFill>
                <a:schemeClr val="accent1"/>
              </a:solidFill>
            </a:endParaRPr>
          </a:p>
        </p:txBody>
      </p:sp>
      <p:sp>
        <p:nvSpPr>
          <p:cNvPr id="188" name="Google Shape;188;g9a7190d78d_2_58"/>
          <p:cNvSpPr txBox="1"/>
          <p:nvPr>
            <p:ph idx="12" type="sldNum"/>
          </p:nvPr>
        </p:nvSpPr>
        <p:spPr>
          <a:xfrm>
            <a:off x="11437776" y="6492879"/>
            <a:ext cx="75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pic>
        <p:nvPicPr>
          <p:cNvPr id="189" name="Google Shape;189;g9a7190d78d_2_58"/>
          <p:cNvPicPr preferRelativeResize="0"/>
          <p:nvPr/>
        </p:nvPicPr>
        <p:blipFill>
          <a:blip r:embed="rId3">
            <a:alphaModFix/>
          </a:blip>
          <a:stretch>
            <a:fillRect/>
          </a:stretch>
        </p:blipFill>
        <p:spPr>
          <a:xfrm>
            <a:off x="8550650" y="1918450"/>
            <a:ext cx="3497700" cy="3907999"/>
          </a:xfrm>
          <a:prstGeom prst="rect">
            <a:avLst/>
          </a:prstGeom>
          <a:noFill/>
          <a:ln>
            <a:noFill/>
          </a:ln>
        </p:spPr>
      </p:pic>
      <p:sp>
        <p:nvSpPr>
          <p:cNvPr id="190" name="Google Shape;190;g9a7190d78d_2_58"/>
          <p:cNvSpPr txBox="1"/>
          <p:nvPr>
            <p:ph type="ctrTitle"/>
          </p:nvPr>
        </p:nvSpPr>
        <p:spPr>
          <a:xfrm>
            <a:off x="429500" y="4168775"/>
            <a:ext cx="8635500" cy="1280100"/>
          </a:xfrm>
          <a:prstGeom prst="rect">
            <a:avLst/>
          </a:prstGeom>
        </p:spPr>
        <p:txBody>
          <a:bodyPr anchorCtr="0" anchor="t" bIns="45700" lIns="91425" spcFirstLastPara="1" rIns="91425" wrap="square" tIns="45700">
            <a:noAutofit/>
          </a:bodyPr>
          <a:lstStyle/>
          <a:p>
            <a:pPr indent="-482600" lvl="0" marL="457200" rtl="0" algn="l">
              <a:spcBef>
                <a:spcPts val="0"/>
              </a:spcBef>
              <a:spcAft>
                <a:spcPts val="0"/>
              </a:spcAft>
              <a:buClr>
                <a:schemeClr val="accent1"/>
              </a:buClr>
              <a:buSzPts val="4000"/>
              <a:buChar char="-"/>
            </a:pPr>
            <a:r>
              <a:rPr lang="en-SG" sz="4000">
                <a:solidFill>
                  <a:schemeClr val="accent1"/>
                </a:solidFill>
              </a:rPr>
              <a:t>3. </a:t>
            </a:r>
            <a:r>
              <a:rPr lang="en-SG" sz="4000">
                <a:solidFill>
                  <a:schemeClr val="accent1"/>
                </a:solidFill>
              </a:rPr>
              <a:t>Model Design, Observation and Preliminary Conclusion</a:t>
            </a:r>
            <a:endParaRPr sz="40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
          <p:cNvSpPr txBox="1"/>
          <p:nvPr>
            <p:ph type="title"/>
          </p:nvPr>
        </p:nvSpPr>
        <p:spPr>
          <a:xfrm>
            <a:off x="838203" y="250833"/>
            <a:ext cx="8800551" cy="5455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73F7E"/>
              </a:buClr>
              <a:buSzPts val="2880"/>
              <a:buFont typeface="Century Gothic"/>
              <a:buNone/>
            </a:pPr>
            <a:r>
              <a:rPr lang="en-SG" sz="2880"/>
              <a:t>3A</a:t>
            </a:r>
            <a:r>
              <a:rPr lang="en-SG" sz="2880"/>
              <a:t>. Model Design, Observation and Preliminary Conclusion for Use Case #1</a:t>
            </a:r>
            <a:endParaRPr sz="2880"/>
          </a:p>
        </p:txBody>
      </p:sp>
      <p:sp>
        <p:nvSpPr>
          <p:cNvPr id="196" name="Google Shape;196;p7"/>
          <p:cNvSpPr txBox="1"/>
          <p:nvPr>
            <p:ph idx="1" type="body"/>
          </p:nvPr>
        </p:nvSpPr>
        <p:spPr>
          <a:xfrm>
            <a:off x="838200" y="945925"/>
            <a:ext cx="7261200" cy="55470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None/>
            </a:pPr>
            <a:r>
              <a:rPr lang="en-SG" sz="1500">
                <a:solidFill>
                  <a:schemeClr val="accent1"/>
                </a:solidFill>
              </a:rPr>
              <a:t>Model Design</a:t>
            </a:r>
            <a:endParaRPr sz="1500">
              <a:solidFill>
                <a:schemeClr val="accent1"/>
              </a:solidFill>
            </a:endParaRPr>
          </a:p>
          <a:p>
            <a:pPr indent="-323850" lvl="0" marL="457200" rtl="0" algn="l">
              <a:lnSpc>
                <a:spcPct val="120000"/>
              </a:lnSpc>
              <a:spcBef>
                <a:spcPts val="1000"/>
              </a:spcBef>
              <a:spcAft>
                <a:spcPts val="0"/>
              </a:spcAft>
              <a:buClr>
                <a:schemeClr val="accent1"/>
              </a:buClr>
              <a:buSzPts val="1500"/>
              <a:buChar char="-"/>
            </a:pPr>
            <a:r>
              <a:rPr b="0" lang="en-SG" sz="1500">
                <a:solidFill>
                  <a:schemeClr val="accent1"/>
                </a:solidFill>
              </a:rPr>
              <a:t>Cases with significant Write-Off are quite rare: out of </a:t>
            </a:r>
            <a:r>
              <a:rPr lang="en-SG" sz="1500">
                <a:solidFill>
                  <a:schemeClr val="accent1"/>
                </a:solidFill>
              </a:rPr>
              <a:t>380K total cases</a:t>
            </a:r>
            <a:r>
              <a:rPr b="0" lang="en-SG" sz="1500">
                <a:solidFill>
                  <a:schemeClr val="accent1"/>
                </a:solidFill>
              </a:rPr>
              <a:t> in 2017-2019, we are interested in identifying just </a:t>
            </a:r>
            <a:r>
              <a:rPr lang="en-SG" sz="1500">
                <a:solidFill>
                  <a:schemeClr val="accent1"/>
                </a:solidFill>
              </a:rPr>
              <a:t>564 cases</a:t>
            </a:r>
            <a:r>
              <a:rPr b="0" lang="en-SG" sz="1500">
                <a:solidFill>
                  <a:schemeClr val="accent1"/>
                </a:solidFill>
              </a:rPr>
              <a:t> (about </a:t>
            </a:r>
            <a:r>
              <a:rPr lang="en-SG" sz="1500">
                <a:solidFill>
                  <a:schemeClr val="accent1"/>
                </a:solidFill>
              </a:rPr>
              <a:t>0.15% </a:t>
            </a:r>
            <a:r>
              <a:rPr b="0" lang="en-SG" sz="1500">
                <a:solidFill>
                  <a:schemeClr val="accent1"/>
                </a:solidFill>
              </a:rPr>
              <a:t>only)</a:t>
            </a:r>
            <a:endParaRPr b="0" sz="1500">
              <a:solidFill>
                <a:schemeClr val="accent1"/>
              </a:solidFill>
            </a:endParaRPr>
          </a:p>
          <a:p>
            <a:pPr indent="0" lvl="0" marL="0" rtl="0" algn="l">
              <a:lnSpc>
                <a:spcPct val="120000"/>
              </a:lnSpc>
              <a:spcBef>
                <a:spcPts val="1000"/>
              </a:spcBef>
              <a:spcAft>
                <a:spcPts val="0"/>
              </a:spcAft>
              <a:buNone/>
            </a:pPr>
            <a:r>
              <a:t/>
            </a:r>
            <a:endParaRPr b="0" sz="800">
              <a:solidFill>
                <a:schemeClr val="accent1"/>
              </a:solidFill>
            </a:endParaRPr>
          </a:p>
          <a:p>
            <a:pPr indent="-323850" lvl="0" marL="457200" rtl="0" algn="l">
              <a:lnSpc>
                <a:spcPct val="120000"/>
              </a:lnSpc>
              <a:spcBef>
                <a:spcPts val="1000"/>
              </a:spcBef>
              <a:spcAft>
                <a:spcPts val="0"/>
              </a:spcAft>
              <a:buClr>
                <a:schemeClr val="accent1"/>
              </a:buClr>
              <a:buSzPts val="1500"/>
              <a:buChar char="-"/>
            </a:pPr>
            <a:r>
              <a:rPr b="0" lang="en-SG" sz="1500">
                <a:solidFill>
                  <a:schemeClr val="accent1"/>
                </a:solidFill>
              </a:rPr>
              <a:t>Due to the severe data imbalance, a technique called </a:t>
            </a:r>
            <a:r>
              <a:rPr lang="en-SG" sz="1500">
                <a:solidFill>
                  <a:schemeClr val="accent1"/>
                </a:solidFill>
              </a:rPr>
              <a:t>SMOTE </a:t>
            </a:r>
            <a:r>
              <a:rPr b="0" lang="en-SG" sz="1500">
                <a:solidFill>
                  <a:schemeClr val="accent1"/>
                </a:solidFill>
              </a:rPr>
              <a:t>(</a:t>
            </a:r>
            <a:r>
              <a:rPr lang="en-SG" sz="1500">
                <a:solidFill>
                  <a:schemeClr val="accent1"/>
                </a:solidFill>
              </a:rPr>
              <a:t>Synthetic Minority Oversampling Technique</a:t>
            </a:r>
            <a:r>
              <a:rPr b="0" lang="en-SG" sz="1500">
                <a:solidFill>
                  <a:schemeClr val="accent1"/>
                </a:solidFill>
              </a:rPr>
              <a:t>) is used to create synthetic training data for minority cases with sampling strategy ranging from 0.1, 0.2, 03, etc to 1.0. Note: SMOTE is not used at all for test data</a:t>
            </a:r>
            <a:endParaRPr b="0" sz="1500">
              <a:solidFill>
                <a:schemeClr val="accent1"/>
              </a:solidFill>
            </a:endParaRPr>
          </a:p>
          <a:p>
            <a:pPr indent="0" lvl="0" marL="0" rtl="0" algn="l">
              <a:lnSpc>
                <a:spcPct val="120000"/>
              </a:lnSpc>
              <a:spcBef>
                <a:spcPts val="1000"/>
              </a:spcBef>
              <a:spcAft>
                <a:spcPts val="0"/>
              </a:spcAft>
              <a:buNone/>
            </a:pPr>
            <a:r>
              <a:t/>
            </a:r>
            <a:endParaRPr b="0" sz="800">
              <a:solidFill>
                <a:schemeClr val="accent1"/>
              </a:solidFill>
            </a:endParaRPr>
          </a:p>
          <a:p>
            <a:pPr indent="-323850" lvl="0" marL="457200" rtl="0" algn="l">
              <a:lnSpc>
                <a:spcPct val="120000"/>
              </a:lnSpc>
              <a:spcBef>
                <a:spcPts val="1000"/>
              </a:spcBef>
              <a:spcAft>
                <a:spcPts val="0"/>
              </a:spcAft>
              <a:buClr>
                <a:schemeClr val="accent1"/>
              </a:buClr>
              <a:buSzPts val="1500"/>
              <a:buChar char="-"/>
            </a:pPr>
            <a:r>
              <a:rPr b="0" lang="en-SG" sz="1500">
                <a:solidFill>
                  <a:schemeClr val="accent1"/>
                </a:solidFill>
              </a:rPr>
              <a:t>Tested Models, without SMOTE and with SMOTE (with increasing sampling strategy):</a:t>
            </a:r>
            <a:endParaRPr b="0" sz="1500">
              <a:solidFill>
                <a:schemeClr val="accent1"/>
              </a:solidFill>
            </a:endParaRPr>
          </a:p>
          <a:p>
            <a:pPr indent="-323850" lvl="1" marL="914400" rtl="0" algn="l">
              <a:lnSpc>
                <a:spcPct val="120000"/>
              </a:lnSpc>
              <a:spcBef>
                <a:spcPts val="0"/>
              </a:spcBef>
              <a:spcAft>
                <a:spcPts val="0"/>
              </a:spcAft>
              <a:buClr>
                <a:schemeClr val="accent1"/>
              </a:buClr>
              <a:buSzPts val="1500"/>
              <a:buChar char="-"/>
            </a:pPr>
            <a:r>
              <a:rPr lang="en-SG" sz="1500">
                <a:solidFill>
                  <a:schemeClr val="accent1"/>
                </a:solidFill>
              </a:rPr>
              <a:t>Decision Tree (unscaled data)</a:t>
            </a:r>
            <a:endParaRPr sz="1500">
              <a:solidFill>
                <a:schemeClr val="accent1"/>
              </a:solidFill>
            </a:endParaRPr>
          </a:p>
          <a:p>
            <a:pPr indent="-323850" lvl="1" marL="914400" rtl="0" algn="l">
              <a:lnSpc>
                <a:spcPct val="120000"/>
              </a:lnSpc>
              <a:spcBef>
                <a:spcPts val="0"/>
              </a:spcBef>
              <a:spcAft>
                <a:spcPts val="0"/>
              </a:spcAft>
              <a:buClr>
                <a:schemeClr val="accent1"/>
              </a:buClr>
              <a:buSzPts val="1500"/>
              <a:buChar char="-"/>
            </a:pPr>
            <a:r>
              <a:rPr lang="en-SG" sz="1500">
                <a:solidFill>
                  <a:schemeClr val="accent1"/>
                </a:solidFill>
              </a:rPr>
              <a:t>Logistic Regression (scaled data)</a:t>
            </a:r>
            <a:endParaRPr sz="1500">
              <a:solidFill>
                <a:schemeClr val="accent1"/>
              </a:solidFill>
            </a:endParaRPr>
          </a:p>
          <a:p>
            <a:pPr indent="-323850" lvl="1" marL="914400" rtl="0" algn="l">
              <a:lnSpc>
                <a:spcPct val="120000"/>
              </a:lnSpc>
              <a:spcBef>
                <a:spcPts val="0"/>
              </a:spcBef>
              <a:spcAft>
                <a:spcPts val="0"/>
              </a:spcAft>
              <a:buClr>
                <a:schemeClr val="accent1"/>
              </a:buClr>
              <a:buSzPts val="1500"/>
              <a:buChar char="-"/>
            </a:pPr>
            <a:r>
              <a:rPr lang="en-SG" sz="1500">
                <a:solidFill>
                  <a:schemeClr val="accent1"/>
                </a:solidFill>
              </a:rPr>
              <a:t>Naive Bayes (scaled data)</a:t>
            </a:r>
            <a:endParaRPr sz="1500">
              <a:solidFill>
                <a:schemeClr val="accent1"/>
              </a:solidFill>
            </a:endParaRPr>
          </a:p>
          <a:p>
            <a:pPr indent="-323850" lvl="1" marL="914400" rtl="0" algn="l">
              <a:lnSpc>
                <a:spcPct val="120000"/>
              </a:lnSpc>
              <a:spcBef>
                <a:spcPts val="0"/>
              </a:spcBef>
              <a:spcAft>
                <a:spcPts val="0"/>
              </a:spcAft>
              <a:buClr>
                <a:schemeClr val="accent1"/>
              </a:buClr>
              <a:buSzPts val="1500"/>
              <a:buChar char="-"/>
            </a:pPr>
            <a:r>
              <a:rPr lang="en-SG" sz="1500">
                <a:solidFill>
                  <a:schemeClr val="accent1"/>
                </a:solidFill>
              </a:rPr>
              <a:t>Neural Net: MLPClassifier (scaled data), with various number of layers and number of neurons in each layer</a:t>
            </a:r>
            <a:endParaRPr sz="1500">
              <a:solidFill>
                <a:schemeClr val="accent1"/>
              </a:solidFill>
            </a:endParaRPr>
          </a:p>
          <a:p>
            <a:pPr indent="-323850" lvl="1" marL="914400" rtl="0" algn="l">
              <a:lnSpc>
                <a:spcPct val="120000"/>
              </a:lnSpc>
              <a:spcBef>
                <a:spcPts val="0"/>
              </a:spcBef>
              <a:spcAft>
                <a:spcPts val="0"/>
              </a:spcAft>
              <a:buClr>
                <a:schemeClr val="accent1"/>
              </a:buClr>
              <a:buSzPts val="1500"/>
              <a:buChar char="-"/>
            </a:pPr>
            <a:r>
              <a:rPr lang="en-SG" sz="1500">
                <a:solidFill>
                  <a:schemeClr val="accent1"/>
                </a:solidFill>
              </a:rPr>
              <a:t>KNN (scaled data)</a:t>
            </a:r>
            <a:endParaRPr sz="1500">
              <a:solidFill>
                <a:schemeClr val="accent1"/>
              </a:solidFill>
            </a:endParaRPr>
          </a:p>
          <a:p>
            <a:pPr indent="0" lvl="0" marL="0" rtl="0" algn="l">
              <a:lnSpc>
                <a:spcPct val="120000"/>
              </a:lnSpc>
              <a:spcBef>
                <a:spcPts val="1000"/>
              </a:spcBef>
              <a:spcAft>
                <a:spcPts val="0"/>
              </a:spcAft>
              <a:buNone/>
            </a:pPr>
            <a:r>
              <a:t/>
            </a:r>
            <a:endParaRPr sz="1500">
              <a:solidFill>
                <a:schemeClr val="accent1"/>
              </a:solidFill>
            </a:endParaRPr>
          </a:p>
        </p:txBody>
      </p:sp>
      <p:sp>
        <p:nvSpPr>
          <p:cNvPr id="197" name="Google Shape;197;p7"/>
          <p:cNvSpPr txBox="1"/>
          <p:nvPr>
            <p:ph idx="12" type="sldNum"/>
          </p:nvPr>
        </p:nvSpPr>
        <p:spPr>
          <a:xfrm>
            <a:off x="11437776" y="6492879"/>
            <a:ext cx="75422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pic>
        <p:nvPicPr>
          <p:cNvPr id="198" name="Google Shape;198;p7"/>
          <p:cNvPicPr preferRelativeResize="0"/>
          <p:nvPr/>
        </p:nvPicPr>
        <p:blipFill>
          <a:blip r:embed="rId3">
            <a:alphaModFix/>
          </a:blip>
          <a:stretch>
            <a:fillRect/>
          </a:stretch>
        </p:blipFill>
        <p:spPr>
          <a:xfrm>
            <a:off x="8099401" y="1057275"/>
            <a:ext cx="3961225" cy="2371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9a7190d78d_2_46"/>
          <p:cNvSpPr txBox="1"/>
          <p:nvPr>
            <p:ph type="title"/>
          </p:nvPr>
        </p:nvSpPr>
        <p:spPr>
          <a:xfrm>
            <a:off x="838203" y="250833"/>
            <a:ext cx="8800500" cy="54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3F7E"/>
              </a:buClr>
              <a:buSzPts val="2880"/>
              <a:buFont typeface="Century Gothic"/>
              <a:buNone/>
            </a:pPr>
            <a:r>
              <a:rPr lang="en-SG" sz="2880"/>
              <a:t>3A</a:t>
            </a:r>
            <a:r>
              <a:rPr lang="en-SG" sz="2880"/>
              <a:t>. Model Design, Observation and Preliminary Conclusion for Use Case #1</a:t>
            </a:r>
            <a:endParaRPr sz="2880"/>
          </a:p>
        </p:txBody>
      </p:sp>
      <p:sp>
        <p:nvSpPr>
          <p:cNvPr id="204" name="Google Shape;204;g9a7190d78d_2_46"/>
          <p:cNvSpPr txBox="1"/>
          <p:nvPr>
            <p:ph idx="1" type="body"/>
          </p:nvPr>
        </p:nvSpPr>
        <p:spPr>
          <a:xfrm>
            <a:off x="838200" y="945925"/>
            <a:ext cx="10515600" cy="5719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None/>
            </a:pPr>
            <a:r>
              <a:rPr lang="en-SG" sz="1600">
                <a:solidFill>
                  <a:schemeClr val="accent1"/>
                </a:solidFill>
              </a:rPr>
              <a:t>Observation:</a:t>
            </a:r>
            <a:endParaRPr sz="1600">
              <a:solidFill>
                <a:schemeClr val="accent1"/>
              </a:solidFill>
            </a:endParaRPr>
          </a:p>
          <a:p>
            <a:pPr indent="-330200" lvl="0" marL="457200" rtl="0" algn="l">
              <a:lnSpc>
                <a:spcPct val="120000"/>
              </a:lnSpc>
              <a:spcBef>
                <a:spcPts val="1000"/>
              </a:spcBef>
              <a:spcAft>
                <a:spcPts val="0"/>
              </a:spcAft>
              <a:buClr>
                <a:schemeClr val="accent1"/>
              </a:buClr>
              <a:buSzPts val="1600"/>
              <a:buChar char="-"/>
            </a:pPr>
            <a:r>
              <a:rPr b="0" lang="en-SG" sz="1600">
                <a:solidFill>
                  <a:schemeClr val="accent1"/>
                </a:solidFill>
              </a:rPr>
              <a:t>For </a:t>
            </a:r>
            <a:r>
              <a:rPr lang="en-SG" sz="1600">
                <a:solidFill>
                  <a:schemeClr val="accent1"/>
                </a:solidFill>
              </a:rPr>
              <a:t>Logistic Regression</a:t>
            </a:r>
            <a:r>
              <a:rPr b="0" lang="en-SG" sz="1600">
                <a:solidFill>
                  <a:schemeClr val="accent1"/>
                </a:solidFill>
              </a:rPr>
              <a:t>, </a:t>
            </a:r>
            <a:r>
              <a:rPr lang="en-SG" sz="1600">
                <a:solidFill>
                  <a:schemeClr val="accent1"/>
                </a:solidFill>
              </a:rPr>
              <a:t>Naive Bayesian</a:t>
            </a:r>
            <a:r>
              <a:rPr b="0" lang="en-SG" sz="1600">
                <a:solidFill>
                  <a:schemeClr val="accent1"/>
                </a:solidFill>
              </a:rPr>
              <a:t> and </a:t>
            </a:r>
            <a:r>
              <a:rPr lang="en-SG" sz="1600">
                <a:solidFill>
                  <a:schemeClr val="accent1"/>
                </a:solidFill>
              </a:rPr>
              <a:t>KNN</a:t>
            </a:r>
            <a:r>
              <a:rPr b="0" lang="en-SG" sz="1600">
                <a:solidFill>
                  <a:schemeClr val="accent1"/>
                </a:solidFill>
              </a:rPr>
              <a:t> Models</a:t>
            </a:r>
            <a:r>
              <a:rPr lang="en-SG" sz="1600">
                <a:solidFill>
                  <a:schemeClr val="accent1"/>
                </a:solidFill>
              </a:rPr>
              <a:t>:</a:t>
            </a:r>
            <a:endParaRPr sz="1600">
              <a:solidFill>
                <a:schemeClr val="accent1"/>
              </a:solidFill>
            </a:endParaRPr>
          </a:p>
          <a:p>
            <a:pPr indent="-330200" lvl="1" marL="914400" rtl="0" algn="l">
              <a:lnSpc>
                <a:spcPct val="120000"/>
              </a:lnSpc>
              <a:spcBef>
                <a:spcPts val="0"/>
              </a:spcBef>
              <a:spcAft>
                <a:spcPts val="0"/>
              </a:spcAft>
              <a:buClr>
                <a:schemeClr val="accent1"/>
              </a:buClr>
              <a:buSzPts val="1600"/>
              <a:buChar char="-"/>
            </a:pPr>
            <a:r>
              <a:rPr b="1" lang="en-SG" sz="1600">
                <a:solidFill>
                  <a:schemeClr val="accent1"/>
                </a:solidFill>
              </a:rPr>
              <a:t>SMOTE improves the model ability to detect write-off cases</a:t>
            </a:r>
            <a:r>
              <a:rPr lang="en-SG" sz="1600">
                <a:solidFill>
                  <a:schemeClr val="accent1"/>
                </a:solidFill>
              </a:rPr>
              <a:t>. The higher the sampling strategy ratio, the higher the number of minority cases that can be identified by the models</a:t>
            </a:r>
            <a:endParaRPr sz="1600">
              <a:solidFill>
                <a:schemeClr val="accent1"/>
              </a:solidFill>
            </a:endParaRPr>
          </a:p>
          <a:p>
            <a:pPr indent="-330200" lvl="1" marL="914400" rtl="0" algn="l">
              <a:lnSpc>
                <a:spcPct val="120000"/>
              </a:lnSpc>
              <a:spcBef>
                <a:spcPts val="0"/>
              </a:spcBef>
              <a:spcAft>
                <a:spcPts val="0"/>
              </a:spcAft>
              <a:buClr>
                <a:schemeClr val="accent1"/>
              </a:buClr>
              <a:buSzPts val="1600"/>
              <a:buChar char="-"/>
            </a:pPr>
            <a:r>
              <a:rPr lang="en-SG" sz="1600">
                <a:solidFill>
                  <a:schemeClr val="accent1"/>
                </a:solidFill>
              </a:rPr>
              <a:t>However as the improved detection for minority cases go up, so do </a:t>
            </a:r>
            <a:r>
              <a:rPr b="1" lang="en-SG" sz="1600">
                <a:solidFill>
                  <a:schemeClr val="accent1"/>
                </a:solidFill>
              </a:rPr>
              <a:t>the number of false positive cases</a:t>
            </a:r>
            <a:endParaRPr b="1" sz="1600">
              <a:solidFill>
                <a:schemeClr val="accent1"/>
              </a:solidFill>
            </a:endParaRPr>
          </a:p>
          <a:p>
            <a:pPr indent="0" lvl="0" marL="457200" rtl="0" algn="l">
              <a:lnSpc>
                <a:spcPct val="120000"/>
              </a:lnSpc>
              <a:spcBef>
                <a:spcPts val="1000"/>
              </a:spcBef>
              <a:spcAft>
                <a:spcPts val="0"/>
              </a:spcAft>
              <a:buNone/>
            </a:pPr>
            <a:r>
              <a:t/>
            </a:r>
            <a:endParaRPr sz="1600">
              <a:solidFill>
                <a:schemeClr val="accent1"/>
              </a:solidFill>
            </a:endParaRPr>
          </a:p>
          <a:p>
            <a:pPr indent="-330200" lvl="0" marL="457200" rtl="0" algn="l">
              <a:lnSpc>
                <a:spcPct val="120000"/>
              </a:lnSpc>
              <a:spcBef>
                <a:spcPts val="1000"/>
              </a:spcBef>
              <a:spcAft>
                <a:spcPts val="0"/>
              </a:spcAft>
              <a:buClr>
                <a:schemeClr val="accent1"/>
              </a:buClr>
              <a:buSzPts val="1600"/>
              <a:buChar char="-"/>
            </a:pPr>
            <a:r>
              <a:rPr b="0" lang="en-SG" sz="1600">
                <a:solidFill>
                  <a:schemeClr val="accent1"/>
                </a:solidFill>
              </a:rPr>
              <a:t>For </a:t>
            </a:r>
            <a:r>
              <a:rPr lang="en-SG" sz="1600">
                <a:solidFill>
                  <a:schemeClr val="accent1"/>
                </a:solidFill>
              </a:rPr>
              <a:t>Decision Tree </a:t>
            </a:r>
            <a:r>
              <a:rPr b="0" lang="en-SG" sz="1600">
                <a:solidFill>
                  <a:schemeClr val="accent1"/>
                </a:solidFill>
              </a:rPr>
              <a:t>Models</a:t>
            </a:r>
            <a:r>
              <a:rPr lang="en-SG" sz="1600">
                <a:solidFill>
                  <a:schemeClr val="accent1"/>
                </a:solidFill>
              </a:rPr>
              <a:t>:</a:t>
            </a:r>
            <a:endParaRPr sz="1600">
              <a:solidFill>
                <a:schemeClr val="accent1"/>
              </a:solidFill>
            </a:endParaRPr>
          </a:p>
          <a:p>
            <a:pPr indent="-330200" lvl="1" marL="914400" rtl="0" algn="l">
              <a:lnSpc>
                <a:spcPct val="120000"/>
              </a:lnSpc>
              <a:spcBef>
                <a:spcPts val="0"/>
              </a:spcBef>
              <a:spcAft>
                <a:spcPts val="0"/>
              </a:spcAft>
              <a:buClr>
                <a:schemeClr val="accent1"/>
              </a:buClr>
              <a:buSzPts val="1600"/>
              <a:buChar char="-"/>
            </a:pPr>
            <a:r>
              <a:rPr b="1" lang="en-SG" sz="1600">
                <a:solidFill>
                  <a:schemeClr val="accent1"/>
                </a:solidFill>
              </a:rPr>
              <a:t>SMOTE doesn’t really improve the detection for minority case</a:t>
            </a:r>
            <a:r>
              <a:rPr b="0" lang="en-SG" sz="1600">
                <a:solidFill>
                  <a:schemeClr val="accent1"/>
                </a:solidFill>
              </a:rPr>
              <a:t> (very marginal if any). The number of false positive case increases with SMOTE but it doesn’t really increase as the sampling strategy is raised from 0.1, 0,2 etc up to 1.0 (</a:t>
            </a:r>
            <a:r>
              <a:rPr b="1" lang="en-SG" sz="1600">
                <a:solidFill>
                  <a:schemeClr val="accent1"/>
                </a:solidFill>
              </a:rPr>
              <a:t>False positive case numbers are stable</a:t>
            </a:r>
            <a:r>
              <a:rPr b="0" lang="en-SG" sz="1600">
                <a:solidFill>
                  <a:schemeClr val="accent1"/>
                </a:solidFill>
              </a:rPr>
              <a:t> even though sampling strategy is increased)</a:t>
            </a:r>
            <a:endParaRPr b="0" sz="1600">
              <a:solidFill>
                <a:schemeClr val="accent1"/>
              </a:solidFill>
            </a:endParaRPr>
          </a:p>
          <a:p>
            <a:pPr indent="0" lvl="0" marL="0" rtl="0" algn="l">
              <a:lnSpc>
                <a:spcPct val="120000"/>
              </a:lnSpc>
              <a:spcBef>
                <a:spcPts val="1000"/>
              </a:spcBef>
              <a:spcAft>
                <a:spcPts val="0"/>
              </a:spcAft>
              <a:buNone/>
            </a:pPr>
            <a:r>
              <a:t/>
            </a:r>
            <a:endParaRPr sz="1600">
              <a:solidFill>
                <a:schemeClr val="accent1"/>
              </a:solidFill>
            </a:endParaRPr>
          </a:p>
        </p:txBody>
      </p:sp>
      <p:sp>
        <p:nvSpPr>
          <p:cNvPr id="205" name="Google Shape;205;g9a7190d78d_2_46"/>
          <p:cNvSpPr txBox="1"/>
          <p:nvPr>
            <p:ph idx="12" type="sldNum"/>
          </p:nvPr>
        </p:nvSpPr>
        <p:spPr>
          <a:xfrm>
            <a:off x="11437776" y="6492879"/>
            <a:ext cx="75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9a7190d78d_2_52"/>
          <p:cNvSpPr txBox="1"/>
          <p:nvPr>
            <p:ph type="title"/>
          </p:nvPr>
        </p:nvSpPr>
        <p:spPr>
          <a:xfrm>
            <a:off x="838203" y="250833"/>
            <a:ext cx="8800500" cy="54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3F7E"/>
              </a:buClr>
              <a:buSzPts val="2880"/>
              <a:buFont typeface="Century Gothic"/>
              <a:buNone/>
            </a:pPr>
            <a:r>
              <a:rPr lang="en-SG" sz="2880"/>
              <a:t>3A</a:t>
            </a:r>
            <a:r>
              <a:rPr lang="en-SG" sz="2880"/>
              <a:t>. Model Design, Observation and Preliminary Conclusion for Use Case #1</a:t>
            </a:r>
            <a:endParaRPr sz="2880"/>
          </a:p>
        </p:txBody>
      </p:sp>
      <p:sp>
        <p:nvSpPr>
          <p:cNvPr id="211" name="Google Shape;211;g9a7190d78d_2_52"/>
          <p:cNvSpPr txBox="1"/>
          <p:nvPr>
            <p:ph idx="1" type="body"/>
          </p:nvPr>
        </p:nvSpPr>
        <p:spPr>
          <a:xfrm>
            <a:off x="838200" y="945925"/>
            <a:ext cx="10515600" cy="42123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None/>
            </a:pPr>
            <a:r>
              <a:rPr lang="en-SG" sz="1500">
                <a:solidFill>
                  <a:schemeClr val="accent1"/>
                </a:solidFill>
              </a:rPr>
              <a:t>Observation:</a:t>
            </a:r>
            <a:endParaRPr sz="1500">
              <a:solidFill>
                <a:schemeClr val="accent1"/>
              </a:solidFill>
            </a:endParaRPr>
          </a:p>
          <a:p>
            <a:pPr indent="-323850" lvl="0" marL="457200" rtl="0" algn="l">
              <a:lnSpc>
                <a:spcPct val="120000"/>
              </a:lnSpc>
              <a:spcBef>
                <a:spcPts val="1000"/>
              </a:spcBef>
              <a:spcAft>
                <a:spcPts val="0"/>
              </a:spcAft>
              <a:buClr>
                <a:schemeClr val="accent1"/>
              </a:buClr>
              <a:buSzPts val="1500"/>
              <a:buChar char="-"/>
            </a:pPr>
            <a:r>
              <a:rPr lang="en-SG" sz="1500">
                <a:solidFill>
                  <a:schemeClr val="accent1"/>
                </a:solidFill>
              </a:rPr>
              <a:t>For </a:t>
            </a:r>
            <a:r>
              <a:rPr b="1" lang="en-SG" sz="1500">
                <a:solidFill>
                  <a:schemeClr val="accent1"/>
                </a:solidFill>
              </a:rPr>
              <a:t>Neural Net MLPClassifier</a:t>
            </a:r>
            <a:r>
              <a:rPr lang="en-SG" sz="1500">
                <a:solidFill>
                  <a:schemeClr val="accent1"/>
                </a:solidFill>
              </a:rPr>
              <a:t>:</a:t>
            </a:r>
            <a:endParaRPr sz="1500">
              <a:solidFill>
                <a:schemeClr val="accent1"/>
              </a:solidFill>
            </a:endParaRPr>
          </a:p>
          <a:p>
            <a:pPr indent="-323850" lvl="1" marL="914400" rtl="0" algn="l">
              <a:lnSpc>
                <a:spcPct val="120000"/>
              </a:lnSpc>
              <a:spcBef>
                <a:spcPts val="0"/>
              </a:spcBef>
              <a:spcAft>
                <a:spcPts val="0"/>
              </a:spcAft>
              <a:buClr>
                <a:schemeClr val="accent1"/>
              </a:buClr>
              <a:buSzPts val="1500"/>
              <a:buChar char="-"/>
            </a:pPr>
            <a:r>
              <a:rPr lang="en-SG" sz="1500">
                <a:solidFill>
                  <a:schemeClr val="accent1"/>
                </a:solidFill>
              </a:rPr>
              <a:t>Neural Net models are </a:t>
            </a:r>
            <a:r>
              <a:rPr b="1" lang="en-SG" sz="1500">
                <a:solidFill>
                  <a:schemeClr val="accent1"/>
                </a:solidFill>
              </a:rPr>
              <a:t>good at balancing false positives and false negatives</a:t>
            </a:r>
            <a:r>
              <a:rPr lang="en-SG" sz="1500">
                <a:solidFill>
                  <a:schemeClr val="accent1"/>
                </a:solidFill>
              </a:rPr>
              <a:t> even with SMOTE</a:t>
            </a:r>
            <a:endParaRPr sz="1500">
              <a:solidFill>
                <a:schemeClr val="accent1"/>
              </a:solidFill>
            </a:endParaRPr>
          </a:p>
          <a:p>
            <a:pPr indent="-323850" lvl="1" marL="914400" rtl="0" algn="l">
              <a:lnSpc>
                <a:spcPct val="120000"/>
              </a:lnSpc>
              <a:spcBef>
                <a:spcPts val="0"/>
              </a:spcBef>
              <a:spcAft>
                <a:spcPts val="0"/>
              </a:spcAft>
              <a:buClr>
                <a:schemeClr val="accent1"/>
              </a:buClr>
              <a:buSzPts val="1500"/>
              <a:buChar char="-"/>
            </a:pPr>
            <a:r>
              <a:rPr lang="en-SG" sz="1500">
                <a:solidFill>
                  <a:schemeClr val="accent1"/>
                </a:solidFill>
              </a:rPr>
              <a:t>T</a:t>
            </a:r>
            <a:r>
              <a:rPr b="1" lang="en-SG" sz="1500">
                <a:solidFill>
                  <a:schemeClr val="accent1"/>
                </a:solidFill>
              </a:rPr>
              <a:t>he minority case detection improves marginally with SMOTE</a:t>
            </a:r>
            <a:r>
              <a:rPr lang="en-SG" sz="1500">
                <a:solidFill>
                  <a:schemeClr val="accent1"/>
                </a:solidFill>
              </a:rPr>
              <a:t> but not significant and it doesn’t really increase as the sampling strategy ratio is increased</a:t>
            </a:r>
            <a:endParaRPr sz="1500">
              <a:solidFill>
                <a:schemeClr val="accent1"/>
              </a:solidFill>
            </a:endParaRPr>
          </a:p>
          <a:p>
            <a:pPr indent="0" lvl="0" marL="0" rtl="0" algn="l">
              <a:lnSpc>
                <a:spcPct val="120000"/>
              </a:lnSpc>
              <a:spcBef>
                <a:spcPts val="1000"/>
              </a:spcBef>
              <a:spcAft>
                <a:spcPts val="0"/>
              </a:spcAft>
              <a:buNone/>
            </a:pPr>
            <a:r>
              <a:rPr lang="en-SG" sz="1500">
                <a:solidFill>
                  <a:schemeClr val="accent1"/>
                </a:solidFill>
              </a:rPr>
              <a:t>Preliminary Conclusion:</a:t>
            </a:r>
            <a:endParaRPr sz="1500">
              <a:solidFill>
                <a:schemeClr val="accent1"/>
              </a:solidFill>
            </a:endParaRPr>
          </a:p>
          <a:p>
            <a:pPr indent="-323850" lvl="0" marL="457200" rtl="0" algn="l">
              <a:lnSpc>
                <a:spcPct val="120000"/>
              </a:lnSpc>
              <a:spcBef>
                <a:spcPts val="1000"/>
              </a:spcBef>
              <a:spcAft>
                <a:spcPts val="0"/>
              </a:spcAft>
              <a:buClr>
                <a:schemeClr val="accent1"/>
              </a:buClr>
              <a:buSzPts val="1500"/>
              <a:buChar char="❏"/>
            </a:pPr>
            <a:r>
              <a:rPr lang="en-SG" sz="1500">
                <a:solidFill>
                  <a:schemeClr val="accent1"/>
                </a:solidFill>
              </a:rPr>
              <a:t>Logistics Regression and Naive Bayesian capability to detect minority cases can be improved with SMOTE</a:t>
            </a:r>
            <a:r>
              <a:rPr b="0" lang="en-SG" sz="1500">
                <a:solidFill>
                  <a:schemeClr val="accent1"/>
                </a:solidFill>
              </a:rPr>
              <a:t>. However this improvement is countered with the </a:t>
            </a:r>
            <a:r>
              <a:rPr lang="en-SG" sz="1500">
                <a:solidFill>
                  <a:schemeClr val="accent1"/>
                </a:solidFill>
              </a:rPr>
              <a:t>increase number of false positives</a:t>
            </a:r>
            <a:endParaRPr sz="1500">
              <a:solidFill>
                <a:schemeClr val="accent1"/>
              </a:solidFill>
            </a:endParaRPr>
          </a:p>
          <a:p>
            <a:pPr indent="-323850" lvl="0" marL="457200" rtl="0" algn="l">
              <a:lnSpc>
                <a:spcPct val="120000"/>
              </a:lnSpc>
              <a:spcBef>
                <a:spcPts val="0"/>
              </a:spcBef>
              <a:spcAft>
                <a:spcPts val="0"/>
              </a:spcAft>
              <a:buClr>
                <a:schemeClr val="accent1"/>
              </a:buClr>
              <a:buSzPts val="1500"/>
              <a:buChar char="❏"/>
            </a:pPr>
            <a:r>
              <a:rPr lang="en-SG" sz="1500">
                <a:solidFill>
                  <a:schemeClr val="accent1"/>
                </a:solidFill>
              </a:rPr>
              <a:t>Decision Tree and Neural Net do not improve in a significant way with SMOTE</a:t>
            </a:r>
            <a:r>
              <a:rPr b="0" lang="en-SG" sz="1500">
                <a:solidFill>
                  <a:schemeClr val="accent1"/>
                </a:solidFill>
              </a:rPr>
              <a:t> in their capability to detect minority cases but these models are relatively </a:t>
            </a:r>
            <a:r>
              <a:rPr lang="en-SG" sz="1500">
                <a:solidFill>
                  <a:schemeClr val="accent1"/>
                </a:solidFill>
              </a:rPr>
              <a:t>more subdued / controlled in the increase of false positive cases (especially Neural Net)</a:t>
            </a:r>
            <a:r>
              <a:rPr b="0" lang="en-SG" sz="1500">
                <a:solidFill>
                  <a:schemeClr val="accent1"/>
                </a:solidFill>
              </a:rPr>
              <a:t>. This is shown by the F1 score which is a combination score of precision and recall (Note: </a:t>
            </a:r>
            <a:r>
              <a:rPr lang="en-SG" sz="1500">
                <a:solidFill>
                  <a:schemeClr val="accent1"/>
                </a:solidFill>
              </a:rPr>
              <a:t>F1 Score = 2*Precision*Recall/(Precision+Recall)</a:t>
            </a:r>
            <a:r>
              <a:rPr b="0" lang="en-SG" sz="1500">
                <a:solidFill>
                  <a:schemeClr val="accent1"/>
                </a:solidFill>
              </a:rPr>
              <a:t> ). The F1 score for minority cases in Decision Tree and Neural Net models are better compared to Logistics Regression and Naive Bayesian models</a:t>
            </a:r>
            <a:endParaRPr b="0" sz="1500">
              <a:solidFill>
                <a:schemeClr val="accent1"/>
              </a:solidFill>
            </a:endParaRPr>
          </a:p>
        </p:txBody>
      </p:sp>
      <p:sp>
        <p:nvSpPr>
          <p:cNvPr id="212" name="Google Shape;212;g9a7190d78d_2_52"/>
          <p:cNvSpPr txBox="1"/>
          <p:nvPr>
            <p:ph idx="12" type="sldNum"/>
          </p:nvPr>
        </p:nvSpPr>
        <p:spPr>
          <a:xfrm>
            <a:off x="11437776" y="6492879"/>
            <a:ext cx="75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pic>
        <p:nvPicPr>
          <p:cNvPr id="213" name="Google Shape;213;g9a7190d78d_2_52"/>
          <p:cNvPicPr preferRelativeResize="0"/>
          <p:nvPr/>
        </p:nvPicPr>
        <p:blipFill>
          <a:blip r:embed="rId3">
            <a:alphaModFix/>
          </a:blip>
          <a:stretch>
            <a:fillRect/>
          </a:stretch>
        </p:blipFill>
        <p:spPr>
          <a:xfrm>
            <a:off x="311875" y="5158225"/>
            <a:ext cx="5422825" cy="1721575"/>
          </a:xfrm>
          <a:prstGeom prst="rect">
            <a:avLst/>
          </a:prstGeom>
          <a:noFill/>
          <a:ln>
            <a:noFill/>
          </a:ln>
        </p:spPr>
      </p:pic>
      <p:pic>
        <p:nvPicPr>
          <p:cNvPr id="214" name="Google Shape;214;g9a7190d78d_2_52"/>
          <p:cNvPicPr preferRelativeResize="0"/>
          <p:nvPr/>
        </p:nvPicPr>
        <p:blipFill>
          <a:blip r:embed="rId4">
            <a:alphaModFix/>
          </a:blip>
          <a:stretch>
            <a:fillRect/>
          </a:stretch>
        </p:blipFill>
        <p:spPr>
          <a:xfrm>
            <a:off x="6946675" y="5136400"/>
            <a:ext cx="4803550" cy="1721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744e2f3230_0_0"/>
          <p:cNvSpPr txBox="1"/>
          <p:nvPr>
            <p:ph type="title"/>
          </p:nvPr>
        </p:nvSpPr>
        <p:spPr>
          <a:xfrm>
            <a:off x="838203" y="250833"/>
            <a:ext cx="8800500" cy="54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80"/>
              <a:buFont typeface="Century Gothic"/>
              <a:buNone/>
            </a:pPr>
            <a:r>
              <a:rPr lang="en-SG" sz="2880">
                <a:solidFill>
                  <a:schemeClr val="accent1"/>
                </a:solidFill>
              </a:rPr>
              <a:t>3B. Model Design, Observation and Preliminary Conclusion for Use Case #2</a:t>
            </a:r>
            <a:endParaRPr/>
          </a:p>
        </p:txBody>
      </p:sp>
      <p:sp>
        <p:nvSpPr>
          <p:cNvPr id="221" name="Google Shape;221;g744e2f3230_0_0"/>
          <p:cNvSpPr txBox="1"/>
          <p:nvPr>
            <p:ph idx="12" type="sldNum"/>
          </p:nvPr>
        </p:nvSpPr>
        <p:spPr>
          <a:xfrm>
            <a:off x="11437776" y="6492879"/>
            <a:ext cx="75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
        <p:nvSpPr>
          <p:cNvPr id="222" name="Google Shape;222;g744e2f3230_0_0"/>
          <p:cNvSpPr txBox="1"/>
          <p:nvPr>
            <p:ph idx="1" type="body"/>
          </p:nvPr>
        </p:nvSpPr>
        <p:spPr>
          <a:xfrm>
            <a:off x="394800" y="1138200"/>
            <a:ext cx="8310600" cy="5719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None/>
            </a:pPr>
            <a:r>
              <a:rPr lang="en-SG" sz="1700">
                <a:solidFill>
                  <a:schemeClr val="accent1"/>
                </a:solidFill>
              </a:rPr>
              <a:t>Model Design</a:t>
            </a:r>
            <a:endParaRPr sz="1700">
              <a:solidFill>
                <a:schemeClr val="accent1"/>
              </a:solidFill>
            </a:endParaRPr>
          </a:p>
          <a:p>
            <a:pPr indent="-336550" lvl="0" marL="457200" rtl="0" algn="l">
              <a:lnSpc>
                <a:spcPct val="120000"/>
              </a:lnSpc>
              <a:spcBef>
                <a:spcPts val="1000"/>
              </a:spcBef>
              <a:spcAft>
                <a:spcPts val="0"/>
              </a:spcAft>
              <a:buClr>
                <a:schemeClr val="accent1"/>
              </a:buClr>
              <a:buSzPts val="1700"/>
              <a:buChar char="-"/>
            </a:pPr>
            <a:r>
              <a:rPr b="0" lang="en-SG" sz="1700">
                <a:solidFill>
                  <a:schemeClr val="accent1"/>
                </a:solidFill>
              </a:rPr>
              <a:t>The time series model is created for each of the top 2 Patient Country of Residence (Country A and Country B)</a:t>
            </a:r>
            <a:endParaRPr b="0" sz="1700">
              <a:solidFill>
                <a:schemeClr val="accent1"/>
              </a:solidFill>
            </a:endParaRPr>
          </a:p>
          <a:p>
            <a:pPr indent="-336550" lvl="0" marL="457200" rtl="0" algn="l">
              <a:lnSpc>
                <a:spcPct val="120000"/>
              </a:lnSpc>
              <a:spcBef>
                <a:spcPts val="0"/>
              </a:spcBef>
              <a:spcAft>
                <a:spcPts val="0"/>
              </a:spcAft>
              <a:buClr>
                <a:schemeClr val="accent1"/>
              </a:buClr>
              <a:buSzPts val="1700"/>
              <a:buChar char="-"/>
            </a:pPr>
            <a:r>
              <a:rPr b="0" lang="en-SG" sz="1700">
                <a:solidFill>
                  <a:schemeClr val="accent1"/>
                </a:solidFill>
              </a:rPr>
              <a:t>The models try to analyze the </a:t>
            </a:r>
            <a:r>
              <a:rPr lang="en-SG" sz="1700">
                <a:solidFill>
                  <a:schemeClr val="accent1"/>
                </a:solidFill>
              </a:rPr>
              <a:t>auto-correlation statistics</a:t>
            </a:r>
            <a:r>
              <a:rPr b="0" lang="en-SG" sz="1700">
                <a:solidFill>
                  <a:schemeClr val="accent1"/>
                </a:solidFill>
              </a:rPr>
              <a:t> and format the data set accordingly based on the </a:t>
            </a:r>
            <a:r>
              <a:rPr lang="en-SG" sz="1700">
                <a:solidFill>
                  <a:schemeClr val="accent1"/>
                </a:solidFill>
              </a:rPr>
              <a:t>best number of data lag</a:t>
            </a:r>
            <a:r>
              <a:rPr b="0" lang="en-SG" sz="1700">
                <a:solidFill>
                  <a:schemeClr val="accent1"/>
                </a:solidFill>
              </a:rPr>
              <a:t> to predict the future weekly revenue number</a:t>
            </a:r>
            <a:endParaRPr b="0" sz="1700">
              <a:solidFill>
                <a:schemeClr val="accent1"/>
              </a:solidFill>
            </a:endParaRPr>
          </a:p>
          <a:p>
            <a:pPr indent="-336550" lvl="0" marL="457200" rtl="0" algn="l">
              <a:lnSpc>
                <a:spcPct val="120000"/>
              </a:lnSpc>
              <a:spcBef>
                <a:spcPts val="0"/>
              </a:spcBef>
              <a:spcAft>
                <a:spcPts val="0"/>
              </a:spcAft>
              <a:buClr>
                <a:schemeClr val="accent1"/>
              </a:buClr>
              <a:buSzPts val="1700"/>
              <a:buChar char="-"/>
            </a:pPr>
            <a:r>
              <a:rPr b="0" lang="en-SG" sz="1700">
                <a:solidFill>
                  <a:schemeClr val="accent1"/>
                </a:solidFill>
              </a:rPr>
              <a:t>Sequential Neural Network using keras API is used for both models (different structure for country A and country B)</a:t>
            </a:r>
            <a:endParaRPr b="0" sz="1700">
              <a:solidFill>
                <a:schemeClr val="accent1"/>
              </a:solidFill>
            </a:endParaRPr>
          </a:p>
          <a:p>
            <a:pPr indent="0" lvl="0" marL="0" rtl="0" algn="l">
              <a:lnSpc>
                <a:spcPct val="120000"/>
              </a:lnSpc>
              <a:spcBef>
                <a:spcPts val="1000"/>
              </a:spcBef>
              <a:spcAft>
                <a:spcPts val="0"/>
              </a:spcAft>
              <a:buNone/>
            </a:pPr>
            <a:r>
              <a:rPr lang="en-SG" sz="1700">
                <a:solidFill>
                  <a:schemeClr val="accent1"/>
                </a:solidFill>
              </a:rPr>
              <a:t>Observation:</a:t>
            </a:r>
            <a:endParaRPr sz="1700">
              <a:solidFill>
                <a:schemeClr val="accent1"/>
              </a:solidFill>
            </a:endParaRPr>
          </a:p>
          <a:p>
            <a:pPr indent="-336550" lvl="0" marL="457200" rtl="0" algn="l">
              <a:lnSpc>
                <a:spcPct val="120000"/>
              </a:lnSpc>
              <a:spcBef>
                <a:spcPts val="1000"/>
              </a:spcBef>
              <a:spcAft>
                <a:spcPts val="0"/>
              </a:spcAft>
              <a:buClr>
                <a:schemeClr val="accent1"/>
              </a:buClr>
              <a:buSzPts val="1700"/>
              <a:buChar char="•"/>
            </a:pPr>
            <a:r>
              <a:rPr lang="en-SG" sz="1700">
                <a:solidFill>
                  <a:schemeClr val="accent1"/>
                </a:solidFill>
              </a:rPr>
              <a:t>For Country A</a:t>
            </a:r>
            <a:r>
              <a:rPr b="0" lang="en-SG" sz="1700">
                <a:solidFill>
                  <a:schemeClr val="accent1"/>
                </a:solidFill>
              </a:rPr>
              <a:t>: </a:t>
            </a:r>
            <a:endParaRPr b="0" sz="1700">
              <a:solidFill>
                <a:schemeClr val="accent1"/>
              </a:solidFill>
            </a:endParaRPr>
          </a:p>
          <a:p>
            <a:pPr indent="-336550" lvl="1" marL="914400" rtl="0" algn="l">
              <a:lnSpc>
                <a:spcPct val="120000"/>
              </a:lnSpc>
              <a:spcBef>
                <a:spcPts val="0"/>
              </a:spcBef>
              <a:spcAft>
                <a:spcPts val="0"/>
              </a:spcAft>
              <a:buClr>
                <a:schemeClr val="accent1"/>
              </a:buClr>
              <a:buSzPts val="1700"/>
              <a:buChar char="•"/>
            </a:pPr>
            <a:r>
              <a:rPr lang="en-SG" sz="1700">
                <a:solidFill>
                  <a:schemeClr val="accent1"/>
                </a:solidFill>
              </a:rPr>
              <a:t>Simple 2 layers Sequential Neural Net (16 nodes and 1 node) is able to achieve </a:t>
            </a:r>
            <a:r>
              <a:rPr b="1" lang="en-SG" sz="1700">
                <a:solidFill>
                  <a:schemeClr val="accent1"/>
                </a:solidFill>
              </a:rPr>
              <a:t>MAPE of 7.54%</a:t>
            </a:r>
            <a:r>
              <a:rPr lang="en-SG" sz="1700">
                <a:solidFill>
                  <a:schemeClr val="accent1"/>
                </a:solidFill>
              </a:rPr>
              <a:t>, suggesting revenue estimation accuracy of about </a:t>
            </a:r>
            <a:r>
              <a:rPr b="1" lang="en-SG" sz="1700">
                <a:solidFill>
                  <a:schemeClr val="accent1"/>
                </a:solidFill>
              </a:rPr>
              <a:t>90% (100 - MAPE)</a:t>
            </a:r>
            <a:endParaRPr b="1" sz="1700">
              <a:solidFill>
                <a:schemeClr val="accent1"/>
              </a:solidFill>
            </a:endParaRPr>
          </a:p>
          <a:p>
            <a:pPr indent="-336550" lvl="1" marL="914400" rtl="0" algn="l">
              <a:lnSpc>
                <a:spcPct val="120000"/>
              </a:lnSpc>
              <a:spcBef>
                <a:spcPts val="0"/>
              </a:spcBef>
              <a:spcAft>
                <a:spcPts val="0"/>
              </a:spcAft>
              <a:buClr>
                <a:schemeClr val="accent1"/>
              </a:buClr>
              <a:buSzPts val="1700"/>
              <a:buChar char="•"/>
            </a:pPr>
            <a:r>
              <a:rPr lang="en-SG" sz="1700">
                <a:solidFill>
                  <a:schemeClr val="accent1"/>
                </a:solidFill>
              </a:rPr>
              <a:t>the model prediction is </a:t>
            </a:r>
            <a:r>
              <a:rPr b="1" lang="en-SG" sz="1700">
                <a:solidFill>
                  <a:schemeClr val="accent1"/>
                </a:solidFill>
              </a:rPr>
              <a:t>able to follow the ups and downs</a:t>
            </a:r>
            <a:r>
              <a:rPr lang="en-SG" sz="1700">
                <a:solidFill>
                  <a:schemeClr val="accent1"/>
                </a:solidFill>
              </a:rPr>
              <a:t> of the actual revenue pattern quite closely</a:t>
            </a:r>
            <a:endParaRPr sz="1700">
              <a:solidFill>
                <a:schemeClr val="accent1"/>
              </a:solidFill>
            </a:endParaRPr>
          </a:p>
        </p:txBody>
      </p:sp>
      <p:pic>
        <p:nvPicPr>
          <p:cNvPr id="223" name="Google Shape;223;g744e2f3230_0_0"/>
          <p:cNvPicPr preferRelativeResize="0"/>
          <p:nvPr/>
        </p:nvPicPr>
        <p:blipFill>
          <a:blip r:embed="rId3">
            <a:alphaModFix/>
          </a:blip>
          <a:stretch>
            <a:fillRect/>
          </a:stretch>
        </p:blipFill>
        <p:spPr>
          <a:xfrm>
            <a:off x="8705400" y="3828050"/>
            <a:ext cx="3486576" cy="2896900"/>
          </a:xfrm>
          <a:prstGeom prst="rect">
            <a:avLst/>
          </a:prstGeom>
          <a:noFill/>
          <a:ln>
            <a:noFill/>
          </a:ln>
        </p:spPr>
      </p:pic>
      <p:pic>
        <p:nvPicPr>
          <p:cNvPr id="224" name="Google Shape;224;g744e2f3230_0_0"/>
          <p:cNvPicPr preferRelativeResize="0"/>
          <p:nvPr/>
        </p:nvPicPr>
        <p:blipFill>
          <a:blip r:embed="rId4">
            <a:alphaModFix/>
          </a:blip>
          <a:stretch>
            <a:fillRect/>
          </a:stretch>
        </p:blipFill>
        <p:spPr>
          <a:xfrm>
            <a:off x="8808975" y="985850"/>
            <a:ext cx="3295975" cy="225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744e2f3230_0_7"/>
          <p:cNvSpPr txBox="1"/>
          <p:nvPr>
            <p:ph type="ctrTitle"/>
          </p:nvPr>
        </p:nvSpPr>
        <p:spPr>
          <a:xfrm>
            <a:off x="262325" y="2050600"/>
            <a:ext cx="10774800" cy="1280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880"/>
              <a:buFont typeface="Century Gothic"/>
              <a:buNone/>
            </a:pPr>
            <a:r>
              <a:rPr lang="en-SG" sz="4000">
                <a:solidFill>
                  <a:schemeClr val="accent1"/>
                </a:solidFill>
              </a:rPr>
              <a:t>Private Healthcare Administration</a:t>
            </a:r>
            <a:endParaRPr sz="4000">
              <a:solidFill>
                <a:schemeClr val="accent1"/>
              </a:solidFill>
            </a:endParaRPr>
          </a:p>
          <a:p>
            <a:pPr indent="0" lvl="0" marL="0" rtl="0" algn="l">
              <a:spcBef>
                <a:spcPts val="0"/>
              </a:spcBef>
              <a:spcAft>
                <a:spcPts val="0"/>
              </a:spcAft>
              <a:buClr>
                <a:schemeClr val="accent1"/>
              </a:buClr>
              <a:buSzPts val="2880"/>
              <a:buFont typeface="Century Gothic"/>
              <a:buNone/>
            </a:pPr>
            <a:r>
              <a:rPr lang="en-SG" sz="4000">
                <a:solidFill>
                  <a:schemeClr val="accent1"/>
                </a:solidFill>
              </a:rPr>
              <a:t>Use Cases</a:t>
            </a:r>
            <a:endParaRPr sz="4000">
              <a:solidFill>
                <a:schemeClr val="accent1"/>
              </a:solidFill>
            </a:endParaRPr>
          </a:p>
        </p:txBody>
      </p:sp>
      <p:sp>
        <p:nvSpPr>
          <p:cNvPr id="85" name="Google Shape;85;g744e2f3230_0_7"/>
          <p:cNvSpPr txBox="1"/>
          <p:nvPr>
            <p:ph idx="1" type="subTitle"/>
          </p:nvPr>
        </p:nvSpPr>
        <p:spPr>
          <a:xfrm>
            <a:off x="1154994" y="3640847"/>
            <a:ext cx="9151500" cy="463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SG" u="sng"/>
              <a:t>Group 5</a:t>
            </a:r>
            <a:endParaRPr u="sng"/>
          </a:p>
          <a:p>
            <a:pPr indent="0" lvl="0" marL="0" rtl="0" algn="l">
              <a:spcBef>
                <a:spcPts val="1000"/>
              </a:spcBef>
              <a:spcAft>
                <a:spcPts val="0"/>
              </a:spcAft>
              <a:buNone/>
            </a:pPr>
            <a:r>
              <a:rPr lang="en-SG"/>
              <a:t>Ken Ly - A0032571N</a:t>
            </a:r>
            <a:endParaRPr/>
          </a:p>
          <a:p>
            <a:pPr indent="0" lvl="0" marL="0" rtl="0" algn="l">
              <a:spcBef>
                <a:spcPts val="1000"/>
              </a:spcBef>
              <a:spcAft>
                <a:spcPts val="0"/>
              </a:spcAft>
              <a:buNone/>
            </a:pPr>
            <a:r>
              <a:rPr lang="en-SG">
                <a:solidFill>
                  <a:schemeClr val="accent4"/>
                </a:solidFill>
              </a:rPr>
              <a:t>Mok Kay Yong</a:t>
            </a:r>
            <a:r>
              <a:rPr lang="en-SG">
                <a:solidFill>
                  <a:schemeClr val="accent4"/>
                </a:solidFill>
              </a:rPr>
              <a:t> - A0214617J</a:t>
            </a:r>
            <a:endParaRPr>
              <a:solidFill>
                <a:schemeClr val="accent4"/>
              </a:solidFill>
            </a:endParaRPr>
          </a:p>
          <a:p>
            <a:pPr indent="0" lvl="0" marL="0" rtl="0" algn="l">
              <a:spcBef>
                <a:spcPts val="1000"/>
              </a:spcBef>
              <a:spcAft>
                <a:spcPts val="0"/>
              </a:spcAft>
              <a:buNone/>
            </a:pPr>
            <a:r>
              <a:rPr lang="en-SG">
                <a:solidFill>
                  <a:schemeClr val="accent4"/>
                </a:solidFill>
              </a:rPr>
              <a:t>Chong Keng Han - A0213547H</a:t>
            </a:r>
            <a:endParaRPr>
              <a:solidFill>
                <a:schemeClr val="accent4"/>
              </a:solidFill>
            </a:endParaRPr>
          </a:p>
          <a:p>
            <a:pPr indent="0" lvl="0" marL="0" rtl="0" algn="l">
              <a:spcBef>
                <a:spcPts val="1000"/>
              </a:spcBef>
              <a:spcAft>
                <a:spcPts val="0"/>
              </a:spcAft>
              <a:buClr>
                <a:schemeClr val="dk1"/>
              </a:buClr>
              <a:buSzPts val="1100"/>
              <a:buFont typeface="Arial"/>
              <a:buNone/>
            </a:pPr>
            <a:r>
              <a:rPr lang="en-SG">
                <a:solidFill>
                  <a:schemeClr val="accent4"/>
                </a:solidFill>
              </a:rPr>
              <a:t>Harry Chan - A0213530X</a:t>
            </a:r>
            <a:endParaRPr>
              <a:solidFill>
                <a:schemeClr val="accent4"/>
              </a:solidFill>
            </a:endParaRPr>
          </a:p>
        </p:txBody>
      </p:sp>
      <p:sp>
        <p:nvSpPr>
          <p:cNvPr id="86" name="Google Shape;86;g744e2f3230_0_7"/>
          <p:cNvSpPr txBox="1"/>
          <p:nvPr>
            <p:ph idx="12" type="sldNum"/>
          </p:nvPr>
        </p:nvSpPr>
        <p:spPr>
          <a:xfrm>
            <a:off x="11437776" y="6492879"/>
            <a:ext cx="75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pic>
        <p:nvPicPr>
          <p:cNvPr id="87" name="Google Shape;87;g744e2f3230_0_7"/>
          <p:cNvPicPr preferRelativeResize="0"/>
          <p:nvPr/>
        </p:nvPicPr>
        <p:blipFill>
          <a:blip r:embed="rId3">
            <a:alphaModFix/>
          </a:blip>
          <a:stretch>
            <a:fillRect/>
          </a:stretch>
        </p:blipFill>
        <p:spPr>
          <a:xfrm>
            <a:off x="8550650" y="1918450"/>
            <a:ext cx="3497700" cy="39079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9a7190d78d_2_73"/>
          <p:cNvSpPr txBox="1"/>
          <p:nvPr>
            <p:ph type="title"/>
          </p:nvPr>
        </p:nvSpPr>
        <p:spPr>
          <a:xfrm>
            <a:off x="838203" y="250833"/>
            <a:ext cx="8800500" cy="54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SG" sz="2880">
                <a:solidFill>
                  <a:schemeClr val="accent1"/>
                </a:solidFill>
              </a:rPr>
              <a:t>3B. Model Design, Observation and Preliminary Conclusion for Use Case #2</a:t>
            </a:r>
            <a:endParaRPr/>
          </a:p>
        </p:txBody>
      </p:sp>
      <p:sp>
        <p:nvSpPr>
          <p:cNvPr id="231" name="Google Shape;231;g9a7190d78d_2_73"/>
          <p:cNvSpPr txBox="1"/>
          <p:nvPr>
            <p:ph idx="12" type="sldNum"/>
          </p:nvPr>
        </p:nvSpPr>
        <p:spPr>
          <a:xfrm>
            <a:off x="11437776" y="6492879"/>
            <a:ext cx="75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
        <p:nvSpPr>
          <p:cNvPr id="232" name="Google Shape;232;g9a7190d78d_2_73"/>
          <p:cNvSpPr txBox="1"/>
          <p:nvPr>
            <p:ph idx="1" type="body"/>
          </p:nvPr>
        </p:nvSpPr>
        <p:spPr>
          <a:xfrm>
            <a:off x="394800" y="1138200"/>
            <a:ext cx="6876900" cy="5719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None/>
            </a:pPr>
            <a:r>
              <a:rPr lang="en-SG" sz="1700">
                <a:solidFill>
                  <a:schemeClr val="accent1"/>
                </a:solidFill>
              </a:rPr>
              <a:t>Observation:</a:t>
            </a:r>
            <a:endParaRPr sz="1700">
              <a:solidFill>
                <a:schemeClr val="accent1"/>
              </a:solidFill>
            </a:endParaRPr>
          </a:p>
          <a:p>
            <a:pPr indent="-336550" lvl="0" marL="457200" rtl="0" algn="l">
              <a:lnSpc>
                <a:spcPct val="120000"/>
              </a:lnSpc>
              <a:spcBef>
                <a:spcPts val="1000"/>
              </a:spcBef>
              <a:spcAft>
                <a:spcPts val="0"/>
              </a:spcAft>
              <a:buClr>
                <a:schemeClr val="accent1"/>
              </a:buClr>
              <a:buSzPts val="1700"/>
              <a:buChar char="•"/>
            </a:pPr>
            <a:r>
              <a:rPr lang="en-SG" sz="1700">
                <a:solidFill>
                  <a:schemeClr val="accent1"/>
                </a:solidFill>
              </a:rPr>
              <a:t>For Country B: </a:t>
            </a:r>
            <a:endParaRPr sz="1700">
              <a:solidFill>
                <a:schemeClr val="accent1"/>
              </a:solidFill>
            </a:endParaRPr>
          </a:p>
          <a:p>
            <a:pPr indent="-336550" lvl="1" marL="914400" rtl="0" algn="l">
              <a:lnSpc>
                <a:spcPct val="120000"/>
              </a:lnSpc>
              <a:spcBef>
                <a:spcPts val="0"/>
              </a:spcBef>
              <a:spcAft>
                <a:spcPts val="0"/>
              </a:spcAft>
              <a:buClr>
                <a:schemeClr val="accent1"/>
              </a:buClr>
              <a:buSzPts val="1700"/>
              <a:buChar char="•"/>
            </a:pPr>
            <a:r>
              <a:rPr lang="en-SG" sz="1700">
                <a:solidFill>
                  <a:schemeClr val="accent1"/>
                </a:solidFill>
              </a:rPr>
              <a:t>The statistics show there is </a:t>
            </a:r>
            <a:r>
              <a:rPr b="1" lang="en-SG" sz="1700">
                <a:solidFill>
                  <a:schemeClr val="accent1"/>
                </a:solidFill>
              </a:rPr>
              <a:t>no good auto-correlation</a:t>
            </a:r>
            <a:r>
              <a:rPr lang="en-SG" sz="1700">
                <a:solidFill>
                  <a:schemeClr val="accent1"/>
                </a:solidFill>
              </a:rPr>
              <a:t>, so the model just uses the best auto-correlation lag (prior 6 weeks revenue to predict the following week revenue)</a:t>
            </a:r>
            <a:endParaRPr sz="1700">
              <a:solidFill>
                <a:schemeClr val="accent1"/>
              </a:solidFill>
            </a:endParaRPr>
          </a:p>
          <a:p>
            <a:pPr indent="-336550" lvl="1" marL="914400" rtl="0" algn="l">
              <a:lnSpc>
                <a:spcPct val="120000"/>
              </a:lnSpc>
              <a:spcBef>
                <a:spcPts val="0"/>
              </a:spcBef>
              <a:spcAft>
                <a:spcPts val="0"/>
              </a:spcAft>
              <a:buClr>
                <a:schemeClr val="accent1"/>
              </a:buClr>
              <a:buSzPts val="1700"/>
              <a:buChar char="•"/>
            </a:pPr>
            <a:r>
              <a:rPr lang="en-SG" sz="1700">
                <a:solidFill>
                  <a:schemeClr val="accent1"/>
                </a:solidFill>
              </a:rPr>
              <a:t>The above model is able to achieve </a:t>
            </a:r>
            <a:r>
              <a:rPr b="1" lang="en-SG" sz="1700">
                <a:solidFill>
                  <a:schemeClr val="accent1"/>
                </a:solidFill>
              </a:rPr>
              <a:t>validation MAPE of about 29%,</a:t>
            </a:r>
            <a:r>
              <a:rPr lang="en-SG" sz="1700">
                <a:solidFill>
                  <a:schemeClr val="accent1"/>
                </a:solidFill>
              </a:rPr>
              <a:t> suggesting revenue </a:t>
            </a:r>
            <a:r>
              <a:rPr b="1" lang="en-SG" sz="1700">
                <a:solidFill>
                  <a:schemeClr val="accent1"/>
                </a:solidFill>
              </a:rPr>
              <a:t>prediction accuracy of about 70%</a:t>
            </a:r>
            <a:endParaRPr b="1" sz="1700">
              <a:solidFill>
                <a:schemeClr val="accent1"/>
              </a:solidFill>
            </a:endParaRPr>
          </a:p>
          <a:p>
            <a:pPr indent="-336550" lvl="1" marL="914400" rtl="0" algn="l">
              <a:lnSpc>
                <a:spcPct val="120000"/>
              </a:lnSpc>
              <a:spcBef>
                <a:spcPts val="0"/>
              </a:spcBef>
              <a:spcAft>
                <a:spcPts val="0"/>
              </a:spcAft>
              <a:buClr>
                <a:schemeClr val="accent1"/>
              </a:buClr>
              <a:buSzPts val="1700"/>
              <a:buChar char="•"/>
            </a:pPr>
            <a:r>
              <a:rPr lang="en-SG" sz="1700">
                <a:solidFill>
                  <a:schemeClr val="accent1"/>
                </a:solidFill>
              </a:rPr>
              <a:t>Unlike country A, the model prediction for country B is not very good in following the ups and downs of the revenue pattern</a:t>
            </a:r>
            <a:endParaRPr sz="1700">
              <a:solidFill>
                <a:schemeClr val="accent1"/>
              </a:solidFill>
            </a:endParaRPr>
          </a:p>
        </p:txBody>
      </p:sp>
      <p:pic>
        <p:nvPicPr>
          <p:cNvPr id="233" name="Google Shape;233;g9a7190d78d_2_73"/>
          <p:cNvPicPr preferRelativeResize="0"/>
          <p:nvPr/>
        </p:nvPicPr>
        <p:blipFill>
          <a:blip r:embed="rId3">
            <a:alphaModFix/>
          </a:blip>
          <a:stretch>
            <a:fillRect/>
          </a:stretch>
        </p:blipFill>
        <p:spPr>
          <a:xfrm>
            <a:off x="7576500" y="4323483"/>
            <a:ext cx="4615501" cy="2534499"/>
          </a:xfrm>
          <a:prstGeom prst="rect">
            <a:avLst/>
          </a:prstGeom>
          <a:noFill/>
          <a:ln>
            <a:noFill/>
          </a:ln>
        </p:spPr>
      </p:pic>
      <p:pic>
        <p:nvPicPr>
          <p:cNvPr id="234" name="Google Shape;234;g9a7190d78d_2_73"/>
          <p:cNvPicPr preferRelativeResize="0"/>
          <p:nvPr/>
        </p:nvPicPr>
        <p:blipFill>
          <a:blip r:embed="rId4">
            <a:alphaModFix/>
          </a:blip>
          <a:stretch>
            <a:fillRect/>
          </a:stretch>
        </p:blipFill>
        <p:spPr>
          <a:xfrm>
            <a:off x="7424100" y="1214983"/>
            <a:ext cx="4615499" cy="243485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9a7190d78d_2_80"/>
          <p:cNvSpPr txBox="1"/>
          <p:nvPr>
            <p:ph type="title"/>
          </p:nvPr>
        </p:nvSpPr>
        <p:spPr>
          <a:xfrm>
            <a:off x="838203" y="250833"/>
            <a:ext cx="8800500" cy="54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SG" sz="2880">
                <a:solidFill>
                  <a:schemeClr val="accent1"/>
                </a:solidFill>
              </a:rPr>
              <a:t>3B. Model Design, Observation and Preliminary Conclusion for Use Case #2</a:t>
            </a:r>
            <a:endParaRPr/>
          </a:p>
        </p:txBody>
      </p:sp>
      <p:sp>
        <p:nvSpPr>
          <p:cNvPr id="241" name="Google Shape;241;g9a7190d78d_2_80"/>
          <p:cNvSpPr txBox="1"/>
          <p:nvPr>
            <p:ph idx="12" type="sldNum"/>
          </p:nvPr>
        </p:nvSpPr>
        <p:spPr>
          <a:xfrm>
            <a:off x="11437776" y="6492879"/>
            <a:ext cx="75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
        <p:nvSpPr>
          <p:cNvPr id="242" name="Google Shape;242;g9a7190d78d_2_80"/>
          <p:cNvSpPr txBox="1"/>
          <p:nvPr>
            <p:ph idx="1" type="body"/>
          </p:nvPr>
        </p:nvSpPr>
        <p:spPr>
          <a:xfrm>
            <a:off x="394800" y="1138200"/>
            <a:ext cx="11207700" cy="5719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None/>
            </a:pPr>
            <a:r>
              <a:rPr lang="en-SG" sz="1900">
                <a:solidFill>
                  <a:schemeClr val="accent1"/>
                </a:solidFill>
              </a:rPr>
              <a:t>Preliminary Conclusion</a:t>
            </a:r>
            <a:r>
              <a:rPr lang="en-SG" sz="1900">
                <a:solidFill>
                  <a:schemeClr val="accent1"/>
                </a:solidFill>
              </a:rPr>
              <a:t>:</a:t>
            </a:r>
            <a:endParaRPr sz="1900">
              <a:solidFill>
                <a:schemeClr val="accent1"/>
              </a:solidFill>
            </a:endParaRPr>
          </a:p>
          <a:p>
            <a:pPr indent="-349250" lvl="0" marL="457200" rtl="0" algn="l">
              <a:lnSpc>
                <a:spcPct val="120000"/>
              </a:lnSpc>
              <a:spcBef>
                <a:spcPts val="1000"/>
              </a:spcBef>
              <a:spcAft>
                <a:spcPts val="0"/>
              </a:spcAft>
              <a:buClr>
                <a:schemeClr val="accent1"/>
              </a:buClr>
              <a:buSzPts val="1900"/>
              <a:buChar char="•"/>
            </a:pPr>
            <a:r>
              <a:rPr lang="en-SG" sz="1900">
                <a:solidFill>
                  <a:schemeClr val="accent1"/>
                </a:solidFill>
              </a:rPr>
              <a:t>Neural Net model is able to be used for prediction in time series data</a:t>
            </a:r>
            <a:r>
              <a:rPr b="0" lang="en-SG" sz="1900">
                <a:solidFill>
                  <a:schemeClr val="accent1"/>
                </a:solidFill>
              </a:rPr>
              <a:t>. This shows that even with the absence of meaningful business features in time-series data for the revenue prediction, neural net model can still perform self-learning and in a way indirectly keep the features hidden inside its layers and nodes structure.</a:t>
            </a:r>
            <a:endParaRPr b="0" sz="1900">
              <a:solidFill>
                <a:schemeClr val="accent1"/>
              </a:solidFill>
            </a:endParaRPr>
          </a:p>
          <a:p>
            <a:pPr indent="-349250" lvl="0" marL="457200" rtl="0" algn="l">
              <a:lnSpc>
                <a:spcPct val="120000"/>
              </a:lnSpc>
              <a:spcBef>
                <a:spcPts val="0"/>
              </a:spcBef>
              <a:spcAft>
                <a:spcPts val="0"/>
              </a:spcAft>
              <a:buClr>
                <a:schemeClr val="accent1"/>
              </a:buClr>
              <a:buSzPts val="1900"/>
              <a:buChar char="•"/>
            </a:pPr>
            <a:r>
              <a:rPr b="0" lang="en-SG" sz="1900">
                <a:solidFill>
                  <a:schemeClr val="accent1"/>
                </a:solidFill>
              </a:rPr>
              <a:t>If the data has </a:t>
            </a:r>
            <a:r>
              <a:rPr lang="en-SG" sz="1900">
                <a:solidFill>
                  <a:schemeClr val="accent1"/>
                </a:solidFill>
              </a:rPr>
              <a:t>good auto-correlation pattern</a:t>
            </a:r>
            <a:r>
              <a:rPr b="0" lang="en-SG" sz="1900">
                <a:solidFill>
                  <a:schemeClr val="accent1"/>
                </a:solidFill>
              </a:rPr>
              <a:t>, the</a:t>
            </a:r>
            <a:r>
              <a:rPr lang="en-SG" sz="1900">
                <a:solidFill>
                  <a:schemeClr val="accent1"/>
                </a:solidFill>
              </a:rPr>
              <a:t> simpler neural net structure can predict with quite good accuracy</a:t>
            </a:r>
            <a:r>
              <a:rPr b="0" lang="en-SG" sz="1900">
                <a:solidFill>
                  <a:schemeClr val="accent1"/>
                </a:solidFill>
              </a:rPr>
              <a:t> (ie in the case of country A, the model can achieve 7.5% MAPE). If the data shows more randomness (auto-correlation is not good), </a:t>
            </a:r>
            <a:r>
              <a:rPr lang="en-SG" sz="1900">
                <a:solidFill>
                  <a:schemeClr val="accent1"/>
                </a:solidFill>
              </a:rPr>
              <a:t>deeper layers of neural net and more nodes for each layer are required</a:t>
            </a:r>
            <a:r>
              <a:rPr b="0" lang="en-SG" sz="1900">
                <a:solidFill>
                  <a:schemeClr val="accent1"/>
                </a:solidFill>
              </a:rPr>
              <a:t> with some </a:t>
            </a:r>
            <a:r>
              <a:rPr lang="en-SG" sz="1900">
                <a:solidFill>
                  <a:schemeClr val="accent1"/>
                </a:solidFill>
              </a:rPr>
              <a:t>regulation</a:t>
            </a:r>
            <a:r>
              <a:rPr b="0" lang="en-SG" sz="1900">
                <a:solidFill>
                  <a:schemeClr val="accent1"/>
                </a:solidFill>
              </a:rPr>
              <a:t> (i.e. dropout at the early layer so that the weightage among the nodes can be more balanced</a:t>
            </a:r>
            <a:endParaRPr b="0" sz="1900">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9ccd7f9c35_0_0"/>
          <p:cNvSpPr txBox="1"/>
          <p:nvPr>
            <p:ph type="title"/>
          </p:nvPr>
        </p:nvSpPr>
        <p:spPr>
          <a:xfrm>
            <a:off x="838203" y="250833"/>
            <a:ext cx="8800500" cy="54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80"/>
              <a:buFont typeface="Century Gothic"/>
              <a:buNone/>
            </a:pPr>
            <a:r>
              <a:rPr lang="en-SG" sz="2880">
                <a:solidFill>
                  <a:schemeClr val="accent1"/>
                </a:solidFill>
              </a:rPr>
              <a:t>3C. Model Design, Observation and Preliminary Conclusion for Use Case #3</a:t>
            </a:r>
            <a:endParaRPr/>
          </a:p>
        </p:txBody>
      </p:sp>
      <p:sp>
        <p:nvSpPr>
          <p:cNvPr id="249" name="Google Shape;249;g9ccd7f9c35_0_0"/>
          <p:cNvSpPr txBox="1"/>
          <p:nvPr>
            <p:ph idx="12" type="sldNum"/>
          </p:nvPr>
        </p:nvSpPr>
        <p:spPr>
          <a:xfrm>
            <a:off x="11437776" y="6492879"/>
            <a:ext cx="75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
        <p:nvSpPr>
          <p:cNvPr id="250" name="Google Shape;250;g9ccd7f9c35_0_0"/>
          <p:cNvSpPr txBox="1"/>
          <p:nvPr>
            <p:ph idx="1" type="body"/>
          </p:nvPr>
        </p:nvSpPr>
        <p:spPr>
          <a:xfrm>
            <a:off x="394800" y="1138200"/>
            <a:ext cx="11207700" cy="5719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None/>
            </a:pPr>
            <a:r>
              <a:rPr lang="en-SG" sz="1900">
                <a:solidFill>
                  <a:schemeClr val="accent1"/>
                </a:solidFill>
              </a:rPr>
              <a:t>Model Design</a:t>
            </a:r>
            <a:endParaRPr sz="1900">
              <a:solidFill>
                <a:schemeClr val="accent1"/>
              </a:solidFill>
            </a:endParaRPr>
          </a:p>
          <a:p>
            <a:pPr indent="-349250" lvl="0" marL="457200" rtl="0" algn="l">
              <a:spcBef>
                <a:spcPts val="500"/>
              </a:spcBef>
              <a:spcAft>
                <a:spcPts val="0"/>
              </a:spcAft>
              <a:buClr>
                <a:schemeClr val="accent1"/>
              </a:buClr>
              <a:buSzPts val="1900"/>
              <a:buChar char="-"/>
            </a:pPr>
            <a:r>
              <a:rPr b="0" lang="en-SG" sz="1900">
                <a:solidFill>
                  <a:schemeClr val="accent1"/>
                </a:solidFill>
              </a:rPr>
              <a:t>A prediction of hospital bill with comparison with in-house product is performed using the below mentioned models. Error metrics of interest for the comparison will be </a:t>
            </a:r>
            <a:endParaRPr b="0" sz="1900">
              <a:solidFill>
                <a:schemeClr val="accent1"/>
              </a:solidFill>
            </a:endParaRPr>
          </a:p>
          <a:p>
            <a:pPr indent="-349250" lvl="0" marL="914400" rtl="0" algn="l">
              <a:spcBef>
                <a:spcPts val="0"/>
              </a:spcBef>
              <a:spcAft>
                <a:spcPts val="0"/>
              </a:spcAft>
              <a:buClr>
                <a:schemeClr val="accent1"/>
              </a:buClr>
              <a:buSzPts val="1900"/>
              <a:buAutoNum type="arabicParenR"/>
            </a:pPr>
            <a:r>
              <a:rPr b="0" lang="en-SG" sz="1900">
                <a:solidFill>
                  <a:schemeClr val="accent1"/>
                </a:solidFill>
              </a:rPr>
              <a:t>MAE : Mean Absolute Error </a:t>
            </a:r>
            <a:endParaRPr b="0" sz="1900">
              <a:solidFill>
                <a:schemeClr val="accent1"/>
              </a:solidFill>
            </a:endParaRPr>
          </a:p>
          <a:p>
            <a:pPr indent="-349250" lvl="0" marL="914400" rtl="0" algn="l">
              <a:spcBef>
                <a:spcPts val="0"/>
              </a:spcBef>
              <a:spcAft>
                <a:spcPts val="0"/>
              </a:spcAft>
              <a:buClr>
                <a:schemeClr val="accent1"/>
              </a:buClr>
              <a:buSzPts val="1900"/>
              <a:buAutoNum type="arabicParenR"/>
            </a:pPr>
            <a:r>
              <a:rPr b="0" lang="en-SG" sz="1900">
                <a:solidFill>
                  <a:schemeClr val="accent1"/>
                </a:solidFill>
              </a:rPr>
              <a:t>MSE :  Mean Squared Error</a:t>
            </a:r>
            <a:endParaRPr b="0" sz="1900">
              <a:solidFill>
                <a:schemeClr val="accent1"/>
              </a:solidFill>
            </a:endParaRPr>
          </a:p>
          <a:p>
            <a:pPr indent="-349250" lvl="0" marL="914400" rtl="0" algn="l">
              <a:spcBef>
                <a:spcPts val="0"/>
              </a:spcBef>
              <a:spcAft>
                <a:spcPts val="0"/>
              </a:spcAft>
              <a:buClr>
                <a:schemeClr val="accent1"/>
              </a:buClr>
              <a:buSzPts val="1900"/>
              <a:buAutoNum type="arabicParenR"/>
            </a:pPr>
            <a:r>
              <a:rPr b="0" lang="en-SG" sz="1900">
                <a:solidFill>
                  <a:schemeClr val="accent1"/>
                </a:solidFill>
              </a:rPr>
              <a:t>RMSE: Root Mean Squared Error</a:t>
            </a:r>
            <a:endParaRPr b="0" sz="1900">
              <a:solidFill>
                <a:schemeClr val="accent1"/>
              </a:solidFill>
            </a:endParaRPr>
          </a:p>
          <a:p>
            <a:pPr indent="-349250" lvl="0" marL="914400" rtl="0" algn="l">
              <a:spcBef>
                <a:spcPts val="0"/>
              </a:spcBef>
              <a:spcAft>
                <a:spcPts val="0"/>
              </a:spcAft>
              <a:buClr>
                <a:schemeClr val="accent1"/>
              </a:buClr>
              <a:buSzPts val="1900"/>
              <a:buAutoNum type="arabicParenR"/>
            </a:pPr>
            <a:r>
              <a:rPr b="0" lang="en-SG" sz="1900">
                <a:solidFill>
                  <a:schemeClr val="accent1"/>
                </a:solidFill>
              </a:rPr>
              <a:t>MAPE: Mean Absolute Percentage Error</a:t>
            </a:r>
            <a:endParaRPr b="0" sz="1900">
              <a:solidFill>
                <a:schemeClr val="accent1"/>
              </a:solidFill>
            </a:endParaRPr>
          </a:p>
          <a:p>
            <a:pPr indent="0" lvl="0" marL="0" rtl="0" algn="l">
              <a:spcBef>
                <a:spcPts val="500"/>
              </a:spcBef>
              <a:spcAft>
                <a:spcPts val="0"/>
              </a:spcAft>
              <a:buNone/>
            </a:pPr>
            <a:r>
              <a:rPr b="0" lang="en-SG" sz="1900">
                <a:solidFill>
                  <a:schemeClr val="accent1"/>
                </a:solidFill>
              </a:rPr>
              <a:t>The MAE obtained via the in-house AI solution yields a MAE of 1.6K.</a:t>
            </a:r>
            <a:endParaRPr b="0" sz="1900">
              <a:solidFill>
                <a:schemeClr val="accent1"/>
              </a:solidFill>
            </a:endParaRPr>
          </a:p>
          <a:p>
            <a:pPr indent="0" lvl="0" marL="0" rtl="0" algn="l">
              <a:lnSpc>
                <a:spcPct val="120000"/>
              </a:lnSpc>
              <a:spcBef>
                <a:spcPts val="1000"/>
              </a:spcBef>
              <a:spcAft>
                <a:spcPts val="0"/>
              </a:spcAft>
              <a:buNone/>
            </a:pPr>
            <a:r>
              <a:t/>
            </a:r>
            <a:endParaRPr b="0" sz="1200">
              <a:solidFill>
                <a:schemeClr val="accent1"/>
              </a:solidFill>
            </a:endParaRPr>
          </a:p>
          <a:p>
            <a:pPr indent="-349250" lvl="0" marL="457200" rtl="0" algn="l">
              <a:lnSpc>
                <a:spcPct val="120000"/>
              </a:lnSpc>
              <a:spcBef>
                <a:spcPts val="1000"/>
              </a:spcBef>
              <a:spcAft>
                <a:spcPts val="0"/>
              </a:spcAft>
              <a:buClr>
                <a:schemeClr val="accent1"/>
              </a:buClr>
              <a:buSzPts val="1900"/>
              <a:buChar char="-"/>
            </a:pPr>
            <a:r>
              <a:rPr b="0" lang="en-SG" sz="1900">
                <a:solidFill>
                  <a:schemeClr val="accent1"/>
                </a:solidFill>
              </a:rPr>
              <a:t>Tested Models:</a:t>
            </a:r>
            <a:endParaRPr b="0" sz="1900">
              <a:solidFill>
                <a:schemeClr val="accent1"/>
              </a:solidFill>
            </a:endParaRPr>
          </a:p>
          <a:p>
            <a:pPr indent="-349250" lvl="1" marL="914400" rtl="0" algn="l">
              <a:lnSpc>
                <a:spcPct val="120000"/>
              </a:lnSpc>
              <a:spcBef>
                <a:spcPts val="0"/>
              </a:spcBef>
              <a:spcAft>
                <a:spcPts val="0"/>
              </a:spcAft>
              <a:buClr>
                <a:schemeClr val="accent1"/>
              </a:buClr>
              <a:buSzPts val="1900"/>
              <a:buChar char="-"/>
            </a:pPr>
            <a:r>
              <a:rPr lang="en-SG" sz="1900">
                <a:solidFill>
                  <a:schemeClr val="accent1"/>
                </a:solidFill>
              </a:rPr>
              <a:t>Linear Regression</a:t>
            </a:r>
            <a:r>
              <a:rPr lang="en-SG" sz="1900">
                <a:solidFill>
                  <a:schemeClr val="accent1"/>
                </a:solidFill>
              </a:rPr>
              <a:t> </a:t>
            </a:r>
            <a:endParaRPr sz="1900">
              <a:solidFill>
                <a:schemeClr val="accent1"/>
              </a:solidFill>
            </a:endParaRPr>
          </a:p>
          <a:p>
            <a:pPr indent="-349250" lvl="1" marL="914400" rtl="0" algn="l">
              <a:lnSpc>
                <a:spcPct val="120000"/>
              </a:lnSpc>
              <a:spcBef>
                <a:spcPts val="0"/>
              </a:spcBef>
              <a:spcAft>
                <a:spcPts val="0"/>
              </a:spcAft>
              <a:buClr>
                <a:schemeClr val="accent1"/>
              </a:buClr>
              <a:buSzPts val="1900"/>
              <a:buChar char="-"/>
            </a:pPr>
            <a:r>
              <a:rPr lang="en-SG" sz="1900">
                <a:solidFill>
                  <a:schemeClr val="accent1"/>
                </a:solidFill>
              </a:rPr>
              <a:t>Neural</a:t>
            </a:r>
            <a:r>
              <a:rPr lang="en-SG" sz="1900">
                <a:solidFill>
                  <a:schemeClr val="accent1"/>
                </a:solidFill>
              </a:rPr>
              <a:t> Net </a:t>
            </a:r>
            <a:endParaRPr sz="1900">
              <a:solidFill>
                <a:schemeClr val="accent1"/>
              </a:solidFill>
            </a:endParaRPr>
          </a:p>
          <a:p>
            <a:pPr indent="-349250" lvl="1" marL="914400" rtl="0" algn="l">
              <a:lnSpc>
                <a:spcPct val="120000"/>
              </a:lnSpc>
              <a:spcBef>
                <a:spcPts val="0"/>
              </a:spcBef>
              <a:spcAft>
                <a:spcPts val="0"/>
              </a:spcAft>
              <a:buClr>
                <a:schemeClr val="accent1"/>
              </a:buClr>
              <a:buSzPts val="1900"/>
              <a:buChar char="-"/>
            </a:pPr>
            <a:r>
              <a:rPr lang="en-SG" sz="1900">
                <a:solidFill>
                  <a:schemeClr val="accent1"/>
                </a:solidFill>
              </a:rPr>
              <a:t>Ensemble Methods ( </a:t>
            </a:r>
            <a:r>
              <a:rPr lang="en-SG" sz="1900">
                <a:solidFill>
                  <a:schemeClr val="accent1"/>
                </a:solidFill>
              </a:rPr>
              <a:t>Random</a:t>
            </a:r>
            <a:r>
              <a:rPr lang="en-SG" sz="1900">
                <a:solidFill>
                  <a:schemeClr val="accent1"/>
                </a:solidFill>
              </a:rPr>
              <a:t> Forests Regressor &amp; Gradient Boosting Regressor )</a:t>
            </a:r>
            <a:endParaRPr sz="190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9ccd7f9c35_0_7"/>
          <p:cNvSpPr txBox="1"/>
          <p:nvPr>
            <p:ph type="title"/>
          </p:nvPr>
        </p:nvSpPr>
        <p:spPr>
          <a:xfrm>
            <a:off x="838203" y="250833"/>
            <a:ext cx="8800500" cy="54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3F7E"/>
              </a:buClr>
              <a:buSzPts val="2880"/>
              <a:buFont typeface="Century Gothic"/>
              <a:buNone/>
            </a:pPr>
            <a:r>
              <a:rPr lang="en-SG" sz="2880"/>
              <a:t>3C. Model Design, Observation and Preliminary Conclusion for Use Case #3</a:t>
            </a:r>
            <a:endParaRPr sz="2880"/>
          </a:p>
        </p:txBody>
      </p:sp>
      <p:sp>
        <p:nvSpPr>
          <p:cNvPr id="256" name="Google Shape;256;g9ccd7f9c35_0_7"/>
          <p:cNvSpPr txBox="1"/>
          <p:nvPr>
            <p:ph idx="1" type="body"/>
          </p:nvPr>
        </p:nvSpPr>
        <p:spPr>
          <a:xfrm>
            <a:off x="838200" y="945925"/>
            <a:ext cx="10515600" cy="5719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None/>
            </a:pPr>
            <a:r>
              <a:rPr lang="en-SG" sz="1600">
                <a:solidFill>
                  <a:schemeClr val="accent1"/>
                </a:solidFill>
              </a:rPr>
              <a:t>Observation:</a:t>
            </a:r>
            <a:endParaRPr sz="1600">
              <a:solidFill>
                <a:schemeClr val="accent1"/>
              </a:solidFill>
            </a:endParaRPr>
          </a:p>
          <a:p>
            <a:pPr indent="-330200" lvl="0" marL="457200" rtl="0" algn="l">
              <a:lnSpc>
                <a:spcPct val="120000"/>
              </a:lnSpc>
              <a:spcBef>
                <a:spcPts val="1000"/>
              </a:spcBef>
              <a:spcAft>
                <a:spcPts val="0"/>
              </a:spcAft>
              <a:buClr>
                <a:schemeClr val="accent1"/>
              </a:buClr>
              <a:buSzPts val="1600"/>
              <a:buChar char="-"/>
            </a:pPr>
            <a:r>
              <a:rPr b="0" lang="en-SG" sz="1600">
                <a:solidFill>
                  <a:schemeClr val="accent1"/>
                </a:solidFill>
              </a:rPr>
              <a:t>For </a:t>
            </a:r>
            <a:r>
              <a:rPr lang="en-SG" sz="1600">
                <a:solidFill>
                  <a:schemeClr val="accent1"/>
                </a:solidFill>
              </a:rPr>
              <a:t>Linear Regression</a:t>
            </a:r>
            <a:r>
              <a:rPr b="0" lang="en-SG" sz="1600">
                <a:solidFill>
                  <a:schemeClr val="accent1"/>
                </a:solidFill>
              </a:rPr>
              <a:t> Model</a:t>
            </a:r>
            <a:r>
              <a:rPr lang="en-SG" sz="1600">
                <a:solidFill>
                  <a:schemeClr val="accent1"/>
                </a:solidFill>
              </a:rPr>
              <a:t>:</a:t>
            </a:r>
            <a:endParaRPr sz="1600">
              <a:solidFill>
                <a:schemeClr val="accent1"/>
              </a:solidFill>
            </a:endParaRPr>
          </a:p>
          <a:p>
            <a:pPr indent="-330200" lvl="1" marL="914400" rtl="0" algn="l">
              <a:lnSpc>
                <a:spcPct val="120000"/>
              </a:lnSpc>
              <a:spcBef>
                <a:spcPts val="0"/>
              </a:spcBef>
              <a:spcAft>
                <a:spcPts val="0"/>
              </a:spcAft>
              <a:buClr>
                <a:schemeClr val="accent1"/>
              </a:buClr>
              <a:buSzPts val="1600"/>
              <a:buChar char="-"/>
            </a:pPr>
            <a:r>
              <a:rPr lang="en-SG" sz="1600">
                <a:solidFill>
                  <a:schemeClr val="accent1"/>
                </a:solidFill>
              </a:rPr>
              <a:t>Provides reasonable results with the simple model</a:t>
            </a:r>
            <a:endParaRPr sz="1600">
              <a:solidFill>
                <a:schemeClr val="accent1"/>
              </a:solidFill>
            </a:endParaRPr>
          </a:p>
          <a:p>
            <a:pPr indent="-336550" lvl="2" marL="1371600" rtl="0" algn="l">
              <a:lnSpc>
                <a:spcPct val="120000"/>
              </a:lnSpc>
              <a:spcBef>
                <a:spcPts val="0"/>
              </a:spcBef>
              <a:spcAft>
                <a:spcPts val="0"/>
              </a:spcAft>
              <a:buClr>
                <a:schemeClr val="accent1"/>
              </a:buClr>
              <a:buSzPts val="1700"/>
              <a:buChar char="-"/>
            </a:pPr>
            <a:r>
              <a:rPr lang="en-SG" sz="1700">
                <a:solidFill>
                  <a:schemeClr val="accent1"/>
                </a:solidFill>
              </a:rPr>
              <a:t>MAE:  2877, MSE: 109326959, RMSE: 10455, MAPE: 57%</a:t>
            </a:r>
            <a:endParaRPr sz="1700">
              <a:solidFill>
                <a:schemeClr val="accent1"/>
              </a:solidFill>
            </a:endParaRPr>
          </a:p>
          <a:p>
            <a:pPr indent="0" lvl="0" marL="914400" rtl="0" algn="l">
              <a:lnSpc>
                <a:spcPct val="120000"/>
              </a:lnSpc>
              <a:spcBef>
                <a:spcPts val="1000"/>
              </a:spcBef>
              <a:spcAft>
                <a:spcPts val="0"/>
              </a:spcAft>
              <a:buNone/>
            </a:pPr>
            <a:r>
              <a:t/>
            </a:r>
            <a:endParaRPr sz="1600">
              <a:solidFill>
                <a:schemeClr val="accent1"/>
              </a:solidFill>
            </a:endParaRPr>
          </a:p>
          <a:p>
            <a:pPr indent="-330200" lvl="0" marL="457200" rtl="0" algn="l">
              <a:lnSpc>
                <a:spcPct val="120000"/>
              </a:lnSpc>
              <a:spcBef>
                <a:spcPts val="1000"/>
              </a:spcBef>
              <a:spcAft>
                <a:spcPts val="0"/>
              </a:spcAft>
              <a:buClr>
                <a:schemeClr val="accent1"/>
              </a:buClr>
              <a:buSzPts val="1600"/>
              <a:buChar char="-"/>
            </a:pPr>
            <a:r>
              <a:rPr b="0" lang="en-SG" sz="1600">
                <a:solidFill>
                  <a:schemeClr val="accent1"/>
                </a:solidFill>
              </a:rPr>
              <a:t>For </a:t>
            </a:r>
            <a:r>
              <a:rPr lang="en-SG" sz="1600">
                <a:solidFill>
                  <a:schemeClr val="accent1"/>
                </a:solidFill>
              </a:rPr>
              <a:t>Neural Net</a:t>
            </a:r>
            <a:r>
              <a:rPr lang="en-SG" sz="1600">
                <a:solidFill>
                  <a:schemeClr val="accent1"/>
                </a:solidFill>
              </a:rPr>
              <a:t> </a:t>
            </a:r>
            <a:r>
              <a:rPr b="0" lang="en-SG" sz="1600">
                <a:solidFill>
                  <a:schemeClr val="accent1"/>
                </a:solidFill>
              </a:rPr>
              <a:t>Model</a:t>
            </a:r>
            <a:r>
              <a:rPr lang="en-SG" sz="1600">
                <a:solidFill>
                  <a:schemeClr val="accent1"/>
                </a:solidFill>
              </a:rPr>
              <a:t>:</a:t>
            </a:r>
            <a:endParaRPr sz="1600">
              <a:solidFill>
                <a:schemeClr val="accent1"/>
              </a:solidFill>
            </a:endParaRPr>
          </a:p>
          <a:p>
            <a:pPr indent="-330200" lvl="1" marL="914400" rtl="0" algn="l">
              <a:lnSpc>
                <a:spcPct val="120000"/>
              </a:lnSpc>
              <a:spcBef>
                <a:spcPts val="0"/>
              </a:spcBef>
              <a:spcAft>
                <a:spcPts val="0"/>
              </a:spcAft>
              <a:buClr>
                <a:schemeClr val="accent1"/>
              </a:buClr>
              <a:buSzPts val="1600"/>
              <a:buChar char="-"/>
            </a:pPr>
            <a:r>
              <a:rPr lang="en-SG" sz="1600">
                <a:solidFill>
                  <a:schemeClr val="accent1"/>
                </a:solidFill>
              </a:rPr>
              <a:t>Sequential model using MAE as the loss function</a:t>
            </a:r>
            <a:endParaRPr sz="1600">
              <a:solidFill>
                <a:schemeClr val="accent1"/>
              </a:solidFill>
            </a:endParaRPr>
          </a:p>
          <a:p>
            <a:pPr indent="-330200" lvl="2" marL="1371600" rtl="0" algn="l">
              <a:spcBef>
                <a:spcPts val="0"/>
              </a:spcBef>
              <a:spcAft>
                <a:spcPts val="0"/>
              </a:spcAft>
              <a:buClr>
                <a:schemeClr val="accent1"/>
              </a:buClr>
              <a:buSzPts val="1600"/>
              <a:buChar char="-"/>
            </a:pPr>
            <a:r>
              <a:rPr lang="en-SG" sz="1600">
                <a:solidFill>
                  <a:schemeClr val="accent1"/>
                </a:solidFill>
              </a:rPr>
              <a:t>MAE:  4655, MSE: 181135885, RMSE: 13458, MAPE: </a:t>
            </a:r>
            <a:endParaRPr sz="1600">
              <a:solidFill>
                <a:schemeClr val="accent1"/>
              </a:solidFill>
            </a:endParaRPr>
          </a:p>
          <a:p>
            <a:pPr indent="0" lvl="0" marL="1371600" rtl="0" algn="l">
              <a:spcBef>
                <a:spcPts val="1000"/>
              </a:spcBef>
              <a:spcAft>
                <a:spcPts val="0"/>
              </a:spcAft>
              <a:buNone/>
            </a:pPr>
            <a:r>
              <a:t/>
            </a:r>
            <a:endParaRPr sz="1100">
              <a:solidFill>
                <a:schemeClr val="accent1"/>
              </a:solidFill>
            </a:endParaRPr>
          </a:p>
          <a:p>
            <a:pPr indent="-330200" lvl="0" marL="457200" rtl="0" algn="l">
              <a:spcBef>
                <a:spcPts val="1000"/>
              </a:spcBef>
              <a:spcAft>
                <a:spcPts val="0"/>
              </a:spcAft>
              <a:buClr>
                <a:schemeClr val="accent1"/>
              </a:buClr>
              <a:buSzPts val="1600"/>
              <a:buChar char="-"/>
            </a:pPr>
            <a:r>
              <a:rPr b="0" lang="en-SG" sz="1600">
                <a:solidFill>
                  <a:schemeClr val="accent1"/>
                </a:solidFill>
              </a:rPr>
              <a:t>For </a:t>
            </a:r>
            <a:r>
              <a:rPr lang="en-SG" sz="1600">
                <a:solidFill>
                  <a:schemeClr val="accent1"/>
                </a:solidFill>
              </a:rPr>
              <a:t>Ensemble </a:t>
            </a:r>
            <a:r>
              <a:rPr b="0" lang="en-SG" sz="1600">
                <a:solidFill>
                  <a:schemeClr val="accent1"/>
                </a:solidFill>
              </a:rPr>
              <a:t>Models</a:t>
            </a:r>
            <a:r>
              <a:rPr lang="en-SG" sz="1600">
                <a:solidFill>
                  <a:schemeClr val="accent1"/>
                </a:solidFill>
              </a:rPr>
              <a:t>:</a:t>
            </a:r>
            <a:endParaRPr sz="1600">
              <a:solidFill>
                <a:schemeClr val="accent1"/>
              </a:solidFill>
            </a:endParaRPr>
          </a:p>
          <a:p>
            <a:pPr indent="-330200" lvl="1" marL="914400" rtl="0" algn="l">
              <a:spcBef>
                <a:spcPts val="0"/>
              </a:spcBef>
              <a:spcAft>
                <a:spcPts val="0"/>
              </a:spcAft>
              <a:buClr>
                <a:schemeClr val="accent1"/>
              </a:buClr>
              <a:buSzPts val="1600"/>
              <a:buChar char="-"/>
            </a:pPr>
            <a:r>
              <a:rPr lang="en-SG" sz="1600">
                <a:solidFill>
                  <a:schemeClr val="accent1"/>
                </a:solidFill>
              </a:rPr>
              <a:t>Random Forest Regressor </a:t>
            </a:r>
            <a:endParaRPr sz="1600">
              <a:solidFill>
                <a:schemeClr val="accent1"/>
              </a:solidFill>
            </a:endParaRPr>
          </a:p>
          <a:p>
            <a:pPr indent="-330200" lvl="2" marL="1371600" rtl="0" algn="l">
              <a:spcBef>
                <a:spcPts val="0"/>
              </a:spcBef>
              <a:spcAft>
                <a:spcPts val="0"/>
              </a:spcAft>
              <a:buClr>
                <a:schemeClr val="accent1"/>
              </a:buClr>
              <a:buSzPts val="1600"/>
              <a:buChar char="-"/>
            </a:pPr>
            <a:r>
              <a:rPr b="0" lang="en-SG" sz="1600">
                <a:solidFill>
                  <a:schemeClr val="accent1"/>
                </a:solidFill>
              </a:rPr>
              <a:t>MAE:  2</a:t>
            </a:r>
            <a:r>
              <a:rPr lang="en-SG" sz="1600">
                <a:solidFill>
                  <a:schemeClr val="accent1"/>
                </a:solidFill>
              </a:rPr>
              <a:t>182</a:t>
            </a:r>
            <a:r>
              <a:rPr b="0" lang="en-SG" sz="1600">
                <a:solidFill>
                  <a:schemeClr val="accent1"/>
                </a:solidFill>
              </a:rPr>
              <a:t>, MSE: </a:t>
            </a:r>
            <a:r>
              <a:rPr lang="en-SG" sz="1600">
                <a:solidFill>
                  <a:schemeClr val="accent1"/>
                </a:solidFill>
              </a:rPr>
              <a:t>61048576</a:t>
            </a:r>
            <a:r>
              <a:rPr b="0" lang="en-SG" sz="1600">
                <a:solidFill>
                  <a:schemeClr val="accent1"/>
                </a:solidFill>
              </a:rPr>
              <a:t>, RMSE: </a:t>
            </a:r>
            <a:r>
              <a:rPr lang="en-SG" sz="1600">
                <a:solidFill>
                  <a:schemeClr val="accent1"/>
                </a:solidFill>
              </a:rPr>
              <a:t>7813, MAPE: 35%</a:t>
            </a:r>
            <a:endParaRPr sz="1600">
              <a:solidFill>
                <a:schemeClr val="accent1"/>
              </a:solidFill>
            </a:endParaRPr>
          </a:p>
          <a:p>
            <a:pPr indent="-330200" lvl="1" marL="914400" rtl="0" algn="l">
              <a:spcBef>
                <a:spcPts val="0"/>
              </a:spcBef>
              <a:spcAft>
                <a:spcPts val="0"/>
              </a:spcAft>
              <a:buClr>
                <a:schemeClr val="accent1"/>
              </a:buClr>
              <a:buSzPts val="1600"/>
              <a:buChar char="-"/>
            </a:pPr>
            <a:r>
              <a:rPr lang="en-SG" sz="1600">
                <a:solidFill>
                  <a:schemeClr val="accent1"/>
                </a:solidFill>
              </a:rPr>
              <a:t>Extreme Gradient Boost Regressor</a:t>
            </a:r>
            <a:endParaRPr sz="1600">
              <a:solidFill>
                <a:schemeClr val="accent1"/>
              </a:solidFill>
            </a:endParaRPr>
          </a:p>
          <a:p>
            <a:pPr indent="-330200" lvl="2" marL="1371600" rtl="0" algn="l">
              <a:spcBef>
                <a:spcPts val="0"/>
              </a:spcBef>
              <a:spcAft>
                <a:spcPts val="0"/>
              </a:spcAft>
              <a:buClr>
                <a:schemeClr val="accent1"/>
              </a:buClr>
              <a:buSzPts val="1600"/>
              <a:buChar char="-"/>
            </a:pPr>
            <a:r>
              <a:rPr lang="en-SG" sz="1600">
                <a:solidFill>
                  <a:schemeClr val="accent1"/>
                </a:solidFill>
              </a:rPr>
              <a:t>MAE:  2306, MSE: 56360295, RMSE: 7507, MAPE: 47%</a:t>
            </a:r>
            <a:endParaRPr sz="1600">
              <a:solidFill>
                <a:schemeClr val="accent1"/>
              </a:solidFill>
            </a:endParaRPr>
          </a:p>
        </p:txBody>
      </p:sp>
      <p:sp>
        <p:nvSpPr>
          <p:cNvPr id="257" name="Google Shape;257;g9ccd7f9c35_0_7"/>
          <p:cNvSpPr txBox="1"/>
          <p:nvPr>
            <p:ph idx="12" type="sldNum"/>
          </p:nvPr>
        </p:nvSpPr>
        <p:spPr>
          <a:xfrm>
            <a:off x="11437776" y="6492879"/>
            <a:ext cx="75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9ccd7f9c35_0_14"/>
          <p:cNvSpPr txBox="1"/>
          <p:nvPr>
            <p:ph type="title"/>
          </p:nvPr>
        </p:nvSpPr>
        <p:spPr>
          <a:xfrm>
            <a:off x="838203" y="250833"/>
            <a:ext cx="8800500" cy="54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3F7E"/>
              </a:buClr>
              <a:buSzPts val="2880"/>
              <a:buFont typeface="Century Gothic"/>
              <a:buNone/>
            </a:pPr>
            <a:r>
              <a:rPr lang="en-SG" sz="2880"/>
              <a:t>3C. Model Design, Observation and Preliminary Conclusion for Use Case #3</a:t>
            </a:r>
            <a:endParaRPr sz="2880"/>
          </a:p>
        </p:txBody>
      </p:sp>
      <p:sp>
        <p:nvSpPr>
          <p:cNvPr id="263" name="Google Shape;263;g9ccd7f9c35_0_14"/>
          <p:cNvSpPr txBox="1"/>
          <p:nvPr>
            <p:ph idx="1" type="body"/>
          </p:nvPr>
        </p:nvSpPr>
        <p:spPr>
          <a:xfrm>
            <a:off x="838200" y="945925"/>
            <a:ext cx="10515600" cy="57198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SG" sz="1900">
                <a:solidFill>
                  <a:schemeClr val="accent1"/>
                </a:solidFill>
              </a:rPr>
              <a:t>Preliminary Conclusion:</a:t>
            </a:r>
            <a:endParaRPr sz="1900">
              <a:solidFill>
                <a:schemeClr val="accent1"/>
              </a:solidFill>
            </a:endParaRPr>
          </a:p>
          <a:p>
            <a:pPr indent="-349250" lvl="0" marL="457200" rtl="0" algn="l">
              <a:spcBef>
                <a:spcPts val="1000"/>
              </a:spcBef>
              <a:spcAft>
                <a:spcPts val="0"/>
              </a:spcAft>
              <a:buClr>
                <a:schemeClr val="accent1"/>
              </a:buClr>
              <a:buSzPts val="1900"/>
              <a:buChar char="•"/>
            </a:pPr>
            <a:r>
              <a:rPr b="0" lang="en-SG" sz="1900">
                <a:solidFill>
                  <a:schemeClr val="accent1"/>
                </a:solidFill>
              </a:rPr>
              <a:t>The Ensemble Models ( Random Forests / XGBoost )provides the best results among the tested models. This shows that a hybrid model would provide a better result compared to a simple linear regression model. The lower than expected results from the neural network may be resultant of a overfitting situation, thus further fine-tuning of the hyperparameters will be required to obtain a comparable model. </a:t>
            </a:r>
            <a:endParaRPr b="0" sz="1900">
              <a:solidFill>
                <a:schemeClr val="accent1"/>
              </a:solidFill>
            </a:endParaRPr>
          </a:p>
          <a:p>
            <a:pPr indent="-349250" lvl="0" marL="457200" rtl="0" algn="l">
              <a:spcBef>
                <a:spcPts val="0"/>
              </a:spcBef>
              <a:spcAft>
                <a:spcPts val="0"/>
              </a:spcAft>
              <a:buClr>
                <a:schemeClr val="accent1"/>
              </a:buClr>
              <a:buSzPts val="1900"/>
              <a:buChar char="•"/>
            </a:pPr>
            <a:r>
              <a:rPr b="0" lang="en-SG" sz="1900">
                <a:solidFill>
                  <a:schemeClr val="accent1"/>
                </a:solidFill>
              </a:rPr>
              <a:t>Interestingly, even though the Ensemble Models yields the best error metrics, the linear regression model is not too far off. </a:t>
            </a:r>
            <a:endParaRPr b="0" sz="1900">
              <a:solidFill>
                <a:schemeClr val="accent1"/>
              </a:solidFill>
            </a:endParaRPr>
          </a:p>
          <a:p>
            <a:pPr indent="0" lvl="0" marL="457200" rtl="0" algn="l">
              <a:spcBef>
                <a:spcPts val="1000"/>
              </a:spcBef>
              <a:spcAft>
                <a:spcPts val="0"/>
              </a:spcAft>
              <a:buNone/>
            </a:pPr>
            <a:r>
              <a:rPr b="0" lang="en-SG" sz="1900">
                <a:solidFill>
                  <a:schemeClr val="accent1"/>
                </a:solidFill>
              </a:rPr>
              <a:t>( Random Forests regressor MAE: 2.2K versus Linear regression MAE: 2.8K )</a:t>
            </a:r>
            <a:endParaRPr b="0" sz="1900">
              <a:solidFill>
                <a:schemeClr val="accent1"/>
              </a:solidFill>
            </a:endParaRPr>
          </a:p>
          <a:p>
            <a:pPr indent="-349250" lvl="0" marL="457200" rtl="0" algn="l">
              <a:spcBef>
                <a:spcPts val="1000"/>
              </a:spcBef>
              <a:spcAft>
                <a:spcPts val="0"/>
              </a:spcAft>
              <a:buClr>
                <a:schemeClr val="accent1"/>
              </a:buClr>
              <a:buSzPts val="1900"/>
              <a:buChar char="•"/>
            </a:pPr>
            <a:r>
              <a:rPr b="0" lang="en-SG" sz="1900">
                <a:solidFill>
                  <a:schemeClr val="accent1"/>
                </a:solidFill>
              </a:rPr>
              <a:t>Thus, given a regression problem, a good starting point would be with a simple Linear regression model without an overkill solution. </a:t>
            </a:r>
            <a:endParaRPr b="0" sz="1900">
              <a:solidFill>
                <a:schemeClr val="accent1"/>
              </a:solidFill>
            </a:endParaRPr>
          </a:p>
        </p:txBody>
      </p:sp>
      <p:sp>
        <p:nvSpPr>
          <p:cNvPr id="264" name="Google Shape;264;g9ccd7f9c35_0_14"/>
          <p:cNvSpPr txBox="1"/>
          <p:nvPr>
            <p:ph idx="12" type="sldNum"/>
          </p:nvPr>
        </p:nvSpPr>
        <p:spPr>
          <a:xfrm>
            <a:off x="11437776" y="6492879"/>
            <a:ext cx="75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9a7190d78d_2_95"/>
          <p:cNvSpPr txBox="1"/>
          <p:nvPr>
            <p:ph type="ctrTitle"/>
          </p:nvPr>
        </p:nvSpPr>
        <p:spPr>
          <a:xfrm>
            <a:off x="262325" y="2050600"/>
            <a:ext cx="8635500" cy="1280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880"/>
              <a:buFont typeface="Century Gothic"/>
              <a:buNone/>
            </a:pPr>
            <a:r>
              <a:rPr lang="en-SG" sz="4000">
                <a:solidFill>
                  <a:schemeClr val="accent1"/>
                </a:solidFill>
              </a:rPr>
              <a:t>Private Healthcare Administration</a:t>
            </a:r>
            <a:endParaRPr sz="4000">
              <a:solidFill>
                <a:schemeClr val="accent1"/>
              </a:solidFill>
            </a:endParaRPr>
          </a:p>
          <a:p>
            <a:pPr indent="0" lvl="0" marL="0" rtl="0" algn="l">
              <a:spcBef>
                <a:spcPts val="0"/>
              </a:spcBef>
              <a:spcAft>
                <a:spcPts val="0"/>
              </a:spcAft>
              <a:buClr>
                <a:schemeClr val="accent1"/>
              </a:buClr>
              <a:buSzPts val="2880"/>
              <a:buFont typeface="Century Gothic"/>
              <a:buNone/>
            </a:pPr>
            <a:r>
              <a:rPr lang="en-SG" sz="4000">
                <a:solidFill>
                  <a:schemeClr val="accent1"/>
                </a:solidFill>
              </a:rPr>
              <a:t>Use Cases</a:t>
            </a:r>
            <a:endParaRPr sz="4000">
              <a:solidFill>
                <a:schemeClr val="accent1"/>
              </a:solidFill>
            </a:endParaRPr>
          </a:p>
        </p:txBody>
      </p:sp>
      <p:sp>
        <p:nvSpPr>
          <p:cNvPr id="271" name="Google Shape;271;g9a7190d78d_2_95"/>
          <p:cNvSpPr txBox="1"/>
          <p:nvPr>
            <p:ph idx="12" type="sldNum"/>
          </p:nvPr>
        </p:nvSpPr>
        <p:spPr>
          <a:xfrm>
            <a:off x="11437776" y="6492879"/>
            <a:ext cx="75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pic>
        <p:nvPicPr>
          <p:cNvPr id="272" name="Google Shape;272;g9a7190d78d_2_95"/>
          <p:cNvPicPr preferRelativeResize="0"/>
          <p:nvPr/>
        </p:nvPicPr>
        <p:blipFill>
          <a:blip r:embed="rId3">
            <a:alphaModFix/>
          </a:blip>
          <a:stretch>
            <a:fillRect/>
          </a:stretch>
        </p:blipFill>
        <p:spPr>
          <a:xfrm>
            <a:off x="8550650" y="1918450"/>
            <a:ext cx="3497700" cy="3907999"/>
          </a:xfrm>
          <a:prstGeom prst="rect">
            <a:avLst/>
          </a:prstGeom>
          <a:noFill/>
          <a:ln>
            <a:noFill/>
          </a:ln>
        </p:spPr>
      </p:pic>
      <p:sp>
        <p:nvSpPr>
          <p:cNvPr id="273" name="Google Shape;273;g9a7190d78d_2_95"/>
          <p:cNvSpPr txBox="1"/>
          <p:nvPr>
            <p:ph type="ctrTitle"/>
          </p:nvPr>
        </p:nvSpPr>
        <p:spPr>
          <a:xfrm>
            <a:off x="429500" y="4168775"/>
            <a:ext cx="8635500" cy="1280100"/>
          </a:xfrm>
          <a:prstGeom prst="rect">
            <a:avLst/>
          </a:prstGeom>
        </p:spPr>
        <p:txBody>
          <a:bodyPr anchorCtr="0" anchor="t" bIns="45700" lIns="91425" spcFirstLastPara="1" rIns="91425" wrap="square" tIns="45700">
            <a:noAutofit/>
          </a:bodyPr>
          <a:lstStyle/>
          <a:p>
            <a:pPr indent="-482600" lvl="0" marL="457200" rtl="0" algn="l">
              <a:spcBef>
                <a:spcPts val="0"/>
              </a:spcBef>
              <a:spcAft>
                <a:spcPts val="0"/>
              </a:spcAft>
              <a:buClr>
                <a:schemeClr val="accent1"/>
              </a:buClr>
              <a:buSzPts val="4000"/>
              <a:buChar char="-"/>
            </a:pPr>
            <a:r>
              <a:rPr lang="en-SG" sz="4000">
                <a:solidFill>
                  <a:schemeClr val="accent1"/>
                </a:solidFill>
              </a:rPr>
              <a:t>4</a:t>
            </a:r>
            <a:r>
              <a:rPr lang="en-SG" sz="4000">
                <a:solidFill>
                  <a:schemeClr val="accent1"/>
                </a:solidFill>
              </a:rPr>
              <a:t>. Deployment/Implementation Plan</a:t>
            </a:r>
            <a:endParaRPr sz="4000">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9ccd7f9c35_4_0"/>
          <p:cNvSpPr txBox="1"/>
          <p:nvPr>
            <p:ph idx="12" type="sldNum"/>
          </p:nvPr>
        </p:nvSpPr>
        <p:spPr>
          <a:xfrm>
            <a:off x="11437776" y="6492879"/>
            <a:ext cx="75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pic>
        <p:nvPicPr>
          <p:cNvPr id="280" name="Google Shape;280;g9ccd7f9c35_4_0"/>
          <p:cNvPicPr preferRelativeResize="0"/>
          <p:nvPr/>
        </p:nvPicPr>
        <p:blipFill>
          <a:blip r:embed="rId3">
            <a:alphaModFix/>
          </a:blip>
          <a:stretch>
            <a:fillRect/>
          </a:stretch>
        </p:blipFill>
        <p:spPr>
          <a:xfrm>
            <a:off x="1071538" y="1669775"/>
            <a:ext cx="9191625" cy="4724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9ccd7f9c35_4_19"/>
          <p:cNvSpPr txBox="1"/>
          <p:nvPr>
            <p:ph idx="12" type="sldNum"/>
          </p:nvPr>
        </p:nvSpPr>
        <p:spPr>
          <a:xfrm>
            <a:off x="11437776" y="6492879"/>
            <a:ext cx="75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pic>
        <p:nvPicPr>
          <p:cNvPr id="287" name="Google Shape;287;g9ccd7f9c35_4_19"/>
          <p:cNvPicPr preferRelativeResize="0"/>
          <p:nvPr/>
        </p:nvPicPr>
        <p:blipFill>
          <a:blip r:embed="rId3">
            <a:alphaModFix/>
          </a:blip>
          <a:stretch>
            <a:fillRect/>
          </a:stretch>
        </p:blipFill>
        <p:spPr>
          <a:xfrm>
            <a:off x="-3" y="748725"/>
            <a:ext cx="7651199" cy="3723874"/>
          </a:xfrm>
          <a:prstGeom prst="rect">
            <a:avLst/>
          </a:prstGeom>
          <a:noFill/>
          <a:ln>
            <a:noFill/>
          </a:ln>
        </p:spPr>
      </p:pic>
      <p:pic>
        <p:nvPicPr>
          <p:cNvPr id="288" name="Google Shape;288;g9ccd7f9c35_4_19"/>
          <p:cNvPicPr preferRelativeResize="0"/>
          <p:nvPr/>
        </p:nvPicPr>
        <p:blipFill>
          <a:blip r:embed="rId4">
            <a:alphaModFix/>
          </a:blip>
          <a:stretch>
            <a:fillRect/>
          </a:stretch>
        </p:blipFill>
        <p:spPr>
          <a:xfrm>
            <a:off x="5341978" y="2126075"/>
            <a:ext cx="6487576" cy="46183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9ccd7f9c35_4_8"/>
          <p:cNvSpPr txBox="1"/>
          <p:nvPr>
            <p:ph idx="12" type="sldNum"/>
          </p:nvPr>
        </p:nvSpPr>
        <p:spPr>
          <a:xfrm>
            <a:off x="11437776" y="6492879"/>
            <a:ext cx="75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pic>
        <p:nvPicPr>
          <p:cNvPr id="295" name="Google Shape;295;g9ccd7f9c35_4_8"/>
          <p:cNvPicPr preferRelativeResize="0"/>
          <p:nvPr/>
        </p:nvPicPr>
        <p:blipFill>
          <a:blip r:embed="rId3">
            <a:alphaModFix/>
          </a:blip>
          <a:stretch>
            <a:fillRect/>
          </a:stretch>
        </p:blipFill>
        <p:spPr>
          <a:xfrm>
            <a:off x="225900" y="1223975"/>
            <a:ext cx="9496425" cy="2316850"/>
          </a:xfrm>
          <a:prstGeom prst="rect">
            <a:avLst/>
          </a:prstGeom>
          <a:noFill/>
          <a:ln>
            <a:noFill/>
          </a:ln>
        </p:spPr>
      </p:pic>
      <p:pic>
        <p:nvPicPr>
          <p:cNvPr id="296" name="Google Shape;296;g9ccd7f9c35_4_8"/>
          <p:cNvPicPr preferRelativeResize="0"/>
          <p:nvPr/>
        </p:nvPicPr>
        <p:blipFill>
          <a:blip r:embed="rId4">
            <a:alphaModFix/>
          </a:blip>
          <a:stretch>
            <a:fillRect/>
          </a:stretch>
        </p:blipFill>
        <p:spPr>
          <a:xfrm>
            <a:off x="225900" y="3788275"/>
            <a:ext cx="5747532" cy="2948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9a7190d78d_2_87"/>
          <p:cNvSpPr txBox="1"/>
          <p:nvPr>
            <p:ph type="ctrTitle"/>
          </p:nvPr>
        </p:nvSpPr>
        <p:spPr>
          <a:xfrm>
            <a:off x="262325" y="2050600"/>
            <a:ext cx="8635500" cy="1280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880"/>
              <a:buFont typeface="Century Gothic"/>
              <a:buNone/>
            </a:pPr>
            <a:r>
              <a:rPr lang="en-SG" sz="4000">
                <a:solidFill>
                  <a:schemeClr val="accent1"/>
                </a:solidFill>
              </a:rPr>
              <a:t>Private Healthcare Administration</a:t>
            </a:r>
            <a:endParaRPr sz="4000">
              <a:solidFill>
                <a:schemeClr val="accent1"/>
              </a:solidFill>
            </a:endParaRPr>
          </a:p>
          <a:p>
            <a:pPr indent="0" lvl="0" marL="0" rtl="0" algn="l">
              <a:spcBef>
                <a:spcPts val="0"/>
              </a:spcBef>
              <a:spcAft>
                <a:spcPts val="0"/>
              </a:spcAft>
              <a:buClr>
                <a:schemeClr val="accent1"/>
              </a:buClr>
              <a:buSzPts val="2880"/>
              <a:buFont typeface="Century Gothic"/>
              <a:buNone/>
            </a:pPr>
            <a:r>
              <a:rPr lang="en-SG" sz="4000">
                <a:solidFill>
                  <a:schemeClr val="accent1"/>
                </a:solidFill>
              </a:rPr>
              <a:t>Use Cases</a:t>
            </a:r>
            <a:endParaRPr sz="4000">
              <a:solidFill>
                <a:schemeClr val="accent1"/>
              </a:solidFill>
            </a:endParaRPr>
          </a:p>
        </p:txBody>
      </p:sp>
      <p:sp>
        <p:nvSpPr>
          <p:cNvPr id="303" name="Google Shape;303;g9a7190d78d_2_87"/>
          <p:cNvSpPr txBox="1"/>
          <p:nvPr>
            <p:ph idx="12" type="sldNum"/>
          </p:nvPr>
        </p:nvSpPr>
        <p:spPr>
          <a:xfrm>
            <a:off x="11437776" y="6492879"/>
            <a:ext cx="75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pic>
        <p:nvPicPr>
          <p:cNvPr id="304" name="Google Shape;304;g9a7190d78d_2_87"/>
          <p:cNvPicPr preferRelativeResize="0"/>
          <p:nvPr/>
        </p:nvPicPr>
        <p:blipFill>
          <a:blip r:embed="rId3">
            <a:alphaModFix/>
          </a:blip>
          <a:stretch>
            <a:fillRect/>
          </a:stretch>
        </p:blipFill>
        <p:spPr>
          <a:xfrm>
            <a:off x="8550650" y="1918450"/>
            <a:ext cx="3497700" cy="3907999"/>
          </a:xfrm>
          <a:prstGeom prst="rect">
            <a:avLst/>
          </a:prstGeom>
          <a:noFill/>
          <a:ln>
            <a:noFill/>
          </a:ln>
        </p:spPr>
      </p:pic>
      <p:sp>
        <p:nvSpPr>
          <p:cNvPr id="305" name="Google Shape;305;g9a7190d78d_2_87"/>
          <p:cNvSpPr txBox="1"/>
          <p:nvPr>
            <p:ph type="ctrTitle"/>
          </p:nvPr>
        </p:nvSpPr>
        <p:spPr>
          <a:xfrm>
            <a:off x="429500" y="4168775"/>
            <a:ext cx="8635500" cy="1280100"/>
          </a:xfrm>
          <a:prstGeom prst="rect">
            <a:avLst/>
          </a:prstGeom>
        </p:spPr>
        <p:txBody>
          <a:bodyPr anchorCtr="0" anchor="t" bIns="45700" lIns="91425" spcFirstLastPara="1" rIns="91425" wrap="square" tIns="45700">
            <a:noAutofit/>
          </a:bodyPr>
          <a:lstStyle/>
          <a:p>
            <a:pPr indent="-482600" lvl="0" marL="457200" rtl="0" algn="l">
              <a:spcBef>
                <a:spcPts val="0"/>
              </a:spcBef>
              <a:spcAft>
                <a:spcPts val="0"/>
              </a:spcAft>
              <a:buClr>
                <a:schemeClr val="accent1"/>
              </a:buClr>
              <a:buSzPts val="4000"/>
              <a:buChar char="-"/>
            </a:pPr>
            <a:r>
              <a:rPr lang="en-SG" sz="4000">
                <a:solidFill>
                  <a:schemeClr val="accent1"/>
                </a:solidFill>
              </a:rPr>
              <a:t>5</a:t>
            </a:r>
            <a:r>
              <a:rPr lang="en-SG" sz="4000">
                <a:solidFill>
                  <a:schemeClr val="accent1"/>
                </a:solidFill>
              </a:rPr>
              <a:t>. Jupyter Notebook Demo/Highlights (if time allows)</a:t>
            </a:r>
            <a:endParaRPr sz="40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9a7190d78d_2_34"/>
          <p:cNvSpPr txBox="1"/>
          <p:nvPr>
            <p:ph type="title"/>
          </p:nvPr>
        </p:nvSpPr>
        <p:spPr>
          <a:xfrm>
            <a:off x="838203" y="250833"/>
            <a:ext cx="8800500" cy="54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3F7E"/>
              </a:buClr>
              <a:buSzPts val="2880"/>
              <a:buFont typeface="Century Gothic"/>
              <a:buNone/>
            </a:pPr>
            <a:r>
              <a:rPr lang="en-SG" sz="2880"/>
              <a:t>Agenda</a:t>
            </a:r>
            <a:endParaRPr sz="2880"/>
          </a:p>
        </p:txBody>
      </p:sp>
      <p:sp>
        <p:nvSpPr>
          <p:cNvPr id="93" name="Google Shape;93;g9a7190d78d_2_34"/>
          <p:cNvSpPr txBox="1"/>
          <p:nvPr>
            <p:ph idx="1" type="body"/>
          </p:nvPr>
        </p:nvSpPr>
        <p:spPr>
          <a:xfrm>
            <a:off x="838200" y="796400"/>
            <a:ext cx="10515600" cy="5949300"/>
          </a:xfrm>
          <a:prstGeom prst="rect">
            <a:avLst/>
          </a:prstGeom>
          <a:noFill/>
          <a:ln>
            <a:noFill/>
          </a:ln>
        </p:spPr>
        <p:txBody>
          <a:bodyPr anchorCtr="0" anchor="t" bIns="45700" lIns="91425" spcFirstLastPara="1" rIns="91425" wrap="square" tIns="45700">
            <a:noAutofit/>
          </a:bodyPr>
          <a:lstStyle/>
          <a:p>
            <a:pPr indent="0" lvl="0" marL="457200" rtl="0" algn="l">
              <a:lnSpc>
                <a:spcPct val="120000"/>
              </a:lnSpc>
              <a:spcBef>
                <a:spcPts val="500"/>
              </a:spcBef>
              <a:spcAft>
                <a:spcPts val="0"/>
              </a:spcAft>
              <a:buNone/>
            </a:pPr>
            <a:r>
              <a:rPr b="1" lang="en-SG" sz="2100"/>
              <a:t>1. Background</a:t>
            </a:r>
            <a:endParaRPr b="1" sz="2100"/>
          </a:p>
          <a:p>
            <a:pPr indent="-365116" lvl="2" marL="1163609" rtl="0" algn="l">
              <a:lnSpc>
                <a:spcPct val="120000"/>
              </a:lnSpc>
              <a:spcBef>
                <a:spcPts val="500"/>
              </a:spcBef>
              <a:spcAft>
                <a:spcPts val="0"/>
              </a:spcAft>
              <a:buSzPts val="2100"/>
              <a:buChar char="•"/>
            </a:pPr>
            <a:r>
              <a:rPr lang="en-SG" sz="2100"/>
              <a:t>Overall Background</a:t>
            </a:r>
            <a:endParaRPr sz="2100"/>
          </a:p>
          <a:p>
            <a:pPr indent="-365116" lvl="2" marL="1163609" rtl="0" algn="l">
              <a:lnSpc>
                <a:spcPct val="120000"/>
              </a:lnSpc>
              <a:spcBef>
                <a:spcPts val="500"/>
              </a:spcBef>
              <a:spcAft>
                <a:spcPts val="0"/>
              </a:spcAft>
              <a:buSzPts val="2100"/>
              <a:buChar char="•"/>
            </a:pPr>
            <a:r>
              <a:rPr lang="en-SG" sz="2100"/>
              <a:t>Use Case #1: Prediction of Write-Off Cases</a:t>
            </a:r>
            <a:endParaRPr sz="2100"/>
          </a:p>
          <a:p>
            <a:pPr indent="-365116" lvl="2" marL="1163609" rtl="0" algn="l">
              <a:lnSpc>
                <a:spcPct val="120000"/>
              </a:lnSpc>
              <a:spcBef>
                <a:spcPts val="500"/>
              </a:spcBef>
              <a:spcAft>
                <a:spcPts val="0"/>
              </a:spcAft>
              <a:buSzPts val="2100"/>
              <a:buChar char="•"/>
            </a:pPr>
            <a:r>
              <a:rPr lang="en-SG" sz="2100"/>
              <a:t>Use Case #2: Prediction of Patient Revenue based on Patient Country of Residence (COR)</a:t>
            </a:r>
            <a:endParaRPr sz="2100"/>
          </a:p>
          <a:p>
            <a:pPr indent="-365116" lvl="2" marL="1163609" rtl="0" algn="l">
              <a:lnSpc>
                <a:spcPct val="120000"/>
              </a:lnSpc>
              <a:spcBef>
                <a:spcPts val="500"/>
              </a:spcBef>
              <a:spcAft>
                <a:spcPts val="0"/>
              </a:spcAft>
              <a:buSzPts val="2100"/>
              <a:buChar char="•"/>
            </a:pPr>
            <a:r>
              <a:rPr lang="en-SG" sz="2100"/>
              <a:t>Use Case #3</a:t>
            </a:r>
            <a:r>
              <a:rPr lang="en-SG" sz="2100"/>
              <a:t> (Tentative)</a:t>
            </a:r>
            <a:r>
              <a:rPr lang="en-SG" sz="2100"/>
              <a:t>: Hospital Bill Estimation Upon Patient Admission</a:t>
            </a:r>
            <a:endParaRPr sz="2100"/>
          </a:p>
          <a:p>
            <a:pPr indent="0" lvl="0" marL="457200" rtl="0" algn="l">
              <a:lnSpc>
                <a:spcPct val="120000"/>
              </a:lnSpc>
              <a:spcBef>
                <a:spcPts val="500"/>
              </a:spcBef>
              <a:spcAft>
                <a:spcPts val="0"/>
              </a:spcAft>
              <a:buNone/>
            </a:pPr>
            <a:r>
              <a:rPr b="1" lang="en-SG" sz="2100"/>
              <a:t>2. Data Sets (</a:t>
            </a:r>
            <a:r>
              <a:rPr lang="en-SG" sz="2100"/>
              <a:t>Exploration and Cleaning) [2 mins]</a:t>
            </a:r>
            <a:endParaRPr b="1" sz="2100"/>
          </a:p>
          <a:p>
            <a:pPr indent="0" lvl="0" marL="457200" rtl="0" algn="l">
              <a:lnSpc>
                <a:spcPct val="120000"/>
              </a:lnSpc>
              <a:spcBef>
                <a:spcPts val="500"/>
              </a:spcBef>
              <a:spcAft>
                <a:spcPts val="0"/>
              </a:spcAft>
              <a:buNone/>
            </a:pPr>
            <a:r>
              <a:rPr b="1" lang="en-SG" sz="2100"/>
              <a:t>3. Model Design, Observation, Preliminary Conclusion</a:t>
            </a:r>
            <a:endParaRPr b="1" sz="2100"/>
          </a:p>
          <a:p>
            <a:pPr indent="-365116" lvl="2" marL="1163609" rtl="0" algn="l">
              <a:spcBef>
                <a:spcPts val="500"/>
              </a:spcBef>
              <a:spcAft>
                <a:spcPts val="0"/>
              </a:spcAft>
              <a:buSzPts val="2100"/>
              <a:buChar char="•"/>
            </a:pPr>
            <a:r>
              <a:rPr lang="en-SG" sz="2100"/>
              <a:t>3A: </a:t>
            </a:r>
            <a:r>
              <a:rPr lang="en-SG" sz="2100"/>
              <a:t>Use Case #1</a:t>
            </a:r>
            <a:endParaRPr sz="2100"/>
          </a:p>
          <a:p>
            <a:pPr indent="-365116" lvl="2" marL="1163609" rtl="0" algn="l">
              <a:spcBef>
                <a:spcPts val="500"/>
              </a:spcBef>
              <a:spcAft>
                <a:spcPts val="0"/>
              </a:spcAft>
              <a:buSzPts val="2100"/>
              <a:buChar char="•"/>
            </a:pPr>
            <a:r>
              <a:rPr lang="en-SG" sz="2100"/>
              <a:t>3B: Use Case #2</a:t>
            </a:r>
            <a:endParaRPr sz="2100"/>
          </a:p>
          <a:p>
            <a:pPr indent="-365116" lvl="2" marL="1163609" rtl="0" algn="l">
              <a:spcBef>
                <a:spcPts val="500"/>
              </a:spcBef>
              <a:spcAft>
                <a:spcPts val="0"/>
              </a:spcAft>
              <a:buSzPts val="2100"/>
              <a:buChar char="•"/>
            </a:pPr>
            <a:r>
              <a:rPr lang="en-SG" sz="2100"/>
              <a:t>3C: Use Case #3 (Tentative)</a:t>
            </a:r>
            <a:endParaRPr sz="2100"/>
          </a:p>
          <a:p>
            <a:pPr indent="0" lvl="0" marL="457200" rtl="0" algn="l">
              <a:lnSpc>
                <a:spcPct val="120000"/>
              </a:lnSpc>
              <a:spcBef>
                <a:spcPts val="500"/>
              </a:spcBef>
              <a:spcAft>
                <a:spcPts val="0"/>
              </a:spcAft>
              <a:buNone/>
            </a:pPr>
            <a:r>
              <a:rPr b="1" lang="en-SG" sz="2100"/>
              <a:t>4. </a:t>
            </a:r>
            <a:r>
              <a:rPr lang="en-SG" sz="2100">
                <a:solidFill>
                  <a:schemeClr val="accent2"/>
                </a:solidFill>
              </a:rPr>
              <a:t>Deployment/Implementation Plan</a:t>
            </a:r>
            <a:endParaRPr b="1" sz="2100"/>
          </a:p>
          <a:p>
            <a:pPr indent="0" lvl="0" marL="457200" rtl="0" algn="l">
              <a:lnSpc>
                <a:spcPct val="120000"/>
              </a:lnSpc>
              <a:spcBef>
                <a:spcPts val="500"/>
              </a:spcBef>
              <a:spcAft>
                <a:spcPts val="0"/>
              </a:spcAft>
              <a:buNone/>
            </a:pPr>
            <a:r>
              <a:rPr lang="en-SG" sz="2100"/>
              <a:t>5. </a:t>
            </a:r>
            <a:r>
              <a:rPr b="1" lang="en-SG" sz="2100"/>
              <a:t>Jupyter Notebook Demo/Highlights (if time allows o</a:t>
            </a:r>
            <a:r>
              <a:rPr lang="en-SG" sz="2100"/>
              <a:t>r during Q&amp;A</a:t>
            </a:r>
            <a:r>
              <a:rPr b="1" lang="en-SG" sz="2100"/>
              <a:t>)</a:t>
            </a:r>
            <a:endParaRPr b="1" sz="2100"/>
          </a:p>
          <a:p>
            <a:pPr indent="0" lvl="1" marL="357179" rtl="0" algn="l">
              <a:lnSpc>
                <a:spcPct val="120000"/>
              </a:lnSpc>
              <a:spcBef>
                <a:spcPts val="500"/>
              </a:spcBef>
              <a:spcAft>
                <a:spcPts val="0"/>
              </a:spcAft>
              <a:buClr>
                <a:srgbClr val="3F3F3F"/>
              </a:buClr>
              <a:buSzPts val="1800"/>
              <a:buNone/>
            </a:pPr>
            <a:r>
              <a:t/>
            </a:r>
            <a:endParaRPr sz="1500">
              <a:solidFill>
                <a:schemeClr val="accent1"/>
              </a:solidFill>
            </a:endParaRPr>
          </a:p>
          <a:p>
            <a:pPr indent="-374650" lvl="2" marL="1319193" rtl="0" algn="l">
              <a:lnSpc>
                <a:spcPct val="120000"/>
              </a:lnSpc>
              <a:spcBef>
                <a:spcPts val="500"/>
              </a:spcBef>
              <a:spcAft>
                <a:spcPts val="0"/>
              </a:spcAft>
              <a:buClr>
                <a:srgbClr val="3F3F3F"/>
              </a:buClr>
              <a:buSzPts val="2200"/>
              <a:buFont typeface="Century Gothic"/>
              <a:buNone/>
            </a:pPr>
            <a:r>
              <a:t/>
            </a:r>
            <a:endParaRPr sz="1900">
              <a:solidFill>
                <a:schemeClr val="accent1"/>
              </a:solidFill>
            </a:endParaRPr>
          </a:p>
          <a:p>
            <a:pPr indent="-217478" lvl="0" marL="357178" rtl="0" algn="l">
              <a:lnSpc>
                <a:spcPct val="120000"/>
              </a:lnSpc>
              <a:spcBef>
                <a:spcPts val="1000"/>
              </a:spcBef>
              <a:spcAft>
                <a:spcPts val="0"/>
              </a:spcAft>
              <a:buClr>
                <a:srgbClr val="F58220"/>
              </a:buClr>
              <a:buSzPts val="2200"/>
              <a:buNone/>
            </a:pPr>
            <a:r>
              <a:t/>
            </a:r>
            <a:endParaRPr b="0" sz="1900">
              <a:solidFill>
                <a:schemeClr val="accent1"/>
              </a:solidFill>
            </a:endParaRPr>
          </a:p>
        </p:txBody>
      </p:sp>
      <p:sp>
        <p:nvSpPr>
          <p:cNvPr id="94" name="Google Shape;94;g9a7190d78d_2_34"/>
          <p:cNvSpPr txBox="1"/>
          <p:nvPr>
            <p:ph idx="12" type="sldNum"/>
          </p:nvPr>
        </p:nvSpPr>
        <p:spPr>
          <a:xfrm>
            <a:off x="11437776" y="6492879"/>
            <a:ext cx="75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9a7190d78d_2_17"/>
          <p:cNvSpPr txBox="1"/>
          <p:nvPr>
            <p:ph type="ctrTitle"/>
          </p:nvPr>
        </p:nvSpPr>
        <p:spPr>
          <a:xfrm>
            <a:off x="262325" y="2050600"/>
            <a:ext cx="8635500" cy="1280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880"/>
              <a:buFont typeface="Century Gothic"/>
              <a:buNone/>
            </a:pPr>
            <a:r>
              <a:rPr lang="en-SG" sz="4000">
                <a:solidFill>
                  <a:schemeClr val="accent1"/>
                </a:solidFill>
              </a:rPr>
              <a:t>Private Healthcare Administration</a:t>
            </a:r>
            <a:endParaRPr sz="4000">
              <a:solidFill>
                <a:schemeClr val="accent1"/>
              </a:solidFill>
            </a:endParaRPr>
          </a:p>
          <a:p>
            <a:pPr indent="0" lvl="0" marL="0" rtl="0" algn="l">
              <a:spcBef>
                <a:spcPts val="0"/>
              </a:spcBef>
              <a:spcAft>
                <a:spcPts val="0"/>
              </a:spcAft>
              <a:buClr>
                <a:schemeClr val="accent1"/>
              </a:buClr>
              <a:buSzPts val="2880"/>
              <a:buFont typeface="Century Gothic"/>
              <a:buNone/>
            </a:pPr>
            <a:r>
              <a:rPr lang="en-SG" sz="4000">
                <a:solidFill>
                  <a:schemeClr val="accent1"/>
                </a:solidFill>
              </a:rPr>
              <a:t>Use Cases</a:t>
            </a:r>
            <a:endParaRPr sz="4000">
              <a:solidFill>
                <a:schemeClr val="accent1"/>
              </a:solidFill>
            </a:endParaRPr>
          </a:p>
        </p:txBody>
      </p:sp>
      <p:sp>
        <p:nvSpPr>
          <p:cNvPr id="101" name="Google Shape;101;g9a7190d78d_2_17"/>
          <p:cNvSpPr txBox="1"/>
          <p:nvPr>
            <p:ph idx="12" type="sldNum"/>
          </p:nvPr>
        </p:nvSpPr>
        <p:spPr>
          <a:xfrm>
            <a:off x="11437776" y="6492879"/>
            <a:ext cx="75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pic>
        <p:nvPicPr>
          <p:cNvPr id="102" name="Google Shape;102;g9a7190d78d_2_17"/>
          <p:cNvPicPr preferRelativeResize="0"/>
          <p:nvPr/>
        </p:nvPicPr>
        <p:blipFill>
          <a:blip r:embed="rId3">
            <a:alphaModFix/>
          </a:blip>
          <a:stretch>
            <a:fillRect/>
          </a:stretch>
        </p:blipFill>
        <p:spPr>
          <a:xfrm>
            <a:off x="8550650" y="1918450"/>
            <a:ext cx="3497700" cy="3907999"/>
          </a:xfrm>
          <a:prstGeom prst="rect">
            <a:avLst/>
          </a:prstGeom>
          <a:noFill/>
          <a:ln>
            <a:noFill/>
          </a:ln>
        </p:spPr>
      </p:pic>
      <p:sp>
        <p:nvSpPr>
          <p:cNvPr id="103" name="Google Shape;103;g9a7190d78d_2_17"/>
          <p:cNvSpPr txBox="1"/>
          <p:nvPr>
            <p:ph type="ctrTitle"/>
          </p:nvPr>
        </p:nvSpPr>
        <p:spPr>
          <a:xfrm>
            <a:off x="429500" y="4168775"/>
            <a:ext cx="8635500" cy="1280100"/>
          </a:xfrm>
          <a:prstGeom prst="rect">
            <a:avLst/>
          </a:prstGeom>
        </p:spPr>
        <p:txBody>
          <a:bodyPr anchorCtr="0" anchor="t" bIns="45700" lIns="91425" spcFirstLastPara="1" rIns="91425" wrap="square" tIns="45700">
            <a:noAutofit/>
          </a:bodyPr>
          <a:lstStyle/>
          <a:p>
            <a:pPr indent="-482600" lvl="0" marL="457200" rtl="0" algn="l">
              <a:spcBef>
                <a:spcPts val="0"/>
              </a:spcBef>
              <a:spcAft>
                <a:spcPts val="0"/>
              </a:spcAft>
              <a:buClr>
                <a:schemeClr val="accent1"/>
              </a:buClr>
              <a:buSzPts val="4000"/>
              <a:buChar char="-"/>
            </a:pPr>
            <a:r>
              <a:rPr lang="en-SG" sz="4000">
                <a:solidFill>
                  <a:schemeClr val="accent1"/>
                </a:solidFill>
              </a:rPr>
              <a:t>1. Background</a:t>
            </a:r>
            <a:endParaRPr sz="40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838203" y="250833"/>
            <a:ext cx="8800551" cy="5455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73F7E"/>
              </a:buClr>
              <a:buSzPts val="2880"/>
              <a:buFont typeface="Century Gothic"/>
              <a:buNone/>
            </a:pPr>
            <a:r>
              <a:rPr lang="en-SG" sz="2880"/>
              <a:t>1. Background</a:t>
            </a:r>
            <a:endParaRPr sz="2880"/>
          </a:p>
        </p:txBody>
      </p:sp>
      <p:sp>
        <p:nvSpPr>
          <p:cNvPr id="109" name="Google Shape;109;p4"/>
          <p:cNvSpPr txBox="1"/>
          <p:nvPr>
            <p:ph idx="1" type="body"/>
          </p:nvPr>
        </p:nvSpPr>
        <p:spPr>
          <a:xfrm>
            <a:off x="838200" y="796400"/>
            <a:ext cx="10515600" cy="5949300"/>
          </a:xfrm>
          <a:prstGeom prst="rect">
            <a:avLst/>
          </a:prstGeom>
          <a:noFill/>
          <a:ln>
            <a:noFill/>
          </a:ln>
        </p:spPr>
        <p:txBody>
          <a:bodyPr anchorCtr="0" anchor="t" bIns="45700" lIns="91425" spcFirstLastPara="1" rIns="91425" wrap="square" tIns="45700">
            <a:normAutofit/>
          </a:bodyPr>
          <a:lstStyle/>
          <a:p>
            <a:pPr indent="-434963" lvl="1" marL="804843" rtl="0" algn="l">
              <a:lnSpc>
                <a:spcPct val="120000"/>
              </a:lnSpc>
              <a:spcBef>
                <a:spcPts val="500"/>
              </a:spcBef>
              <a:spcAft>
                <a:spcPts val="0"/>
              </a:spcAft>
              <a:buClr>
                <a:schemeClr val="accent1"/>
              </a:buClr>
              <a:buSzPts val="1600"/>
              <a:buChar char="•"/>
            </a:pPr>
            <a:r>
              <a:rPr lang="en-SG" sz="2200"/>
              <a:t>Private Healthcare Administration has to manage risks whilst accepting patients and providing treatment especially those cases on self pay (no insurance cover) and overseas patients cases</a:t>
            </a:r>
            <a:endParaRPr sz="2200"/>
          </a:p>
          <a:p>
            <a:pPr indent="0" lvl="0" marL="457200" rtl="0" algn="l">
              <a:lnSpc>
                <a:spcPct val="120000"/>
              </a:lnSpc>
              <a:spcBef>
                <a:spcPts val="500"/>
              </a:spcBef>
              <a:spcAft>
                <a:spcPts val="0"/>
              </a:spcAft>
              <a:buNone/>
            </a:pPr>
            <a:r>
              <a:t/>
            </a:r>
            <a:endParaRPr sz="2200"/>
          </a:p>
          <a:p>
            <a:pPr indent="-473063" lvl="1" marL="804843" rtl="0" algn="l">
              <a:lnSpc>
                <a:spcPct val="120000"/>
              </a:lnSpc>
              <a:spcBef>
                <a:spcPts val="500"/>
              </a:spcBef>
              <a:spcAft>
                <a:spcPts val="0"/>
              </a:spcAft>
              <a:buSzPts val="2200"/>
              <a:buChar char="•"/>
            </a:pPr>
            <a:r>
              <a:rPr lang="en-SG" sz="2200"/>
              <a:t>In 2019, Parkway embarked on AI project to predict Hospital Bill upon patient admission. This project won the best AI adoption award for Enterprise Category in SG Tech Blazer Award competition by Singapore IMDA</a:t>
            </a:r>
            <a:endParaRPr sz="2200"/>
          </a:p>
          <a:p>
            <a:pPr indent="0" lvl="0" marL="457200" rtl="0" algn="l">
              <a:lnSpc>
                <a:spcPct val="120000"/>
              </a:lnSpc>
              <a:spcBef>
                <a:spcPts val="500"/>
              </a:spcBef>
              <a:spcAft>
                <a:spcPts val="0"/>
              </a:spcAft>
              <a:buNone/>
            </a:pPr>
            <a:r>
              <a:t/>
            </a:r>
            <a:endParaRPr sz="2200"/>
          </a:p>
          <a:p>
            <a:pPr indent="-473063" lvl="1" marL="804843" rtl="0" algn="l">
              <a:lnSpc>
                <a:spcPct val="120000"/>
              </a:lnSpc>
              <a:spcBef>
                <a:spcPts val="500"/>
              </a:spcBef>
              <a:spcAft>
                <a:spcPts val="0"/>
              </a:spcAft>
              <a:buSzPts val="2200"/>
              <a:buChar char="•"/>
            </a:pPr>
            <a:r>
              <a:rPr lang="en-SG" sz="2200"/>
              <a:t>Using the same data set and some enhancement, the team has developed some additional use cases:</a:t>
            </a:r>
            <a:endParaRPr sz="2200"/>
          </a:p>
          <a:p>
            <a:pPr indent="-346066" lvl="2" marL="1163609" rtl="0" algn="l">
              <a:lnSpc>
                <a:spcPct val="120000"/>
              </a:lnSpc>
              <a:spcBef>
                <a:spcPts val="500"/>
              </a:spcBef>
              <a:spcAft>
                <a:spcPts val="0"/>
              </a:spcAft>
              <a:buSzPts val="1800"/>
              <a:buChar char="•"/>
            </a:pPr>
            <a:r>
              <a:rPr lang="en-SG" sz="1800"/>
              <a:t>Use Case #1: prediction of write-off cases</a:t>
            </a:r>
            <a:endParaRPr sz="1800"/>
          </a:p>
          <a:p>
            <a:pPr indent="-346066" lvl="2" marL="1163609" rtl="0" algn="l">
              <a:lnSpc>
                <a:spcPct val="120000"/>
              </a:lnSpc>
              <a:spcBef>
                <a:spcPts val="500"/>
              </a:spcBef>
              <a:spcAft>
                <a:spcPts val="0"/>
              </a:spcAft>
              <a:buSzPts val="1800"/>
              <a:buChar char="•"/>
            </a:pPr>
            <a:r>
              <a:rPr lang="en-SG" sz="1800"/>
              <a:t>Use Case #2: prediction of revenue number based on Patient COR</a:t>
            </a:r>
            <a:endParaRPr sz="1800"/>
          </a:p>
          <a:p>
            <a:pPr indent="-346066" lvl="2" marL="1163609" rtl="0" algn="l">
              <a:lnSpc>
                <a:spcPct val="120000"/>
              </a:lnSpc>
              <a:spcBef>
                <a:spcPts val="500"/>
              </a:spcBef>
              <a:spcAft>
                <a:spcPts val="0"/>
              </a:spcAft>
              <a:buSzPts val="1800"/>
              <a:buChar char="•"/>
            </a:pPr>
            <a:r>
              <a:rPr lang="en-SG" sz="1800"/>
              <a:t>Use Case #3 (comparison): prediction of hospital bill upon patient admission</a:t>
            </a:r>
            <a:endParaRPr sz="1800"/>
          </a:p>
          <a:p>
            <a:pPr indent="0" lvl="1" marL="357180" rtl="0" algn="l">
              <a:lnSpc>
                <a:spcPct val="120000"/>
              </a:lnSpc>
              <a:spcBef>
                <a:spcPts val="500"/>
              </a:spcBef>
              <a:spcAft>
                <a:spcPts val="0"/>
              </a:spcAft>
              <a:buClr>
                <a:srgbClr val="3F3F3F"/>
              </a:buClr>
              <a:buSzPts val="1800"/>
              <a:buNone/>
            </a:pPr>
            <a:r>
              <a:t/>
            </a:r>
            <a:endParaRPr sz="1600">
              <a:solidFill>
                <a:schemeClr val="accent1"/>
              </a:solidFill>
            </a:endParaRPr>
          </a:p>
          <a:p>
            <a:pPr indent="-374650" lvl="2" marL="1319194" rtl="0" algn="l">
              <a:lnSpc>
                <a:spcPct val="120000"/>
              </a:lnSpc>
              <a:spcBef>
                <a:spcPts val="500"/>
              </a:spcBef>
              <a:spcAft>
                <a:spcPts val="0"/>
              </a:spcAft>
              <a:buClr>
                <a:srgbClr val="3F3F3F"/>
              </a:buClr>
              <a:buSzPts val="2200"/>
              <a:buFont typeface="Century Gothic"/>
              <a:buNone/>
            </a:pPr>
            <a:r>
              <a:t/>
            </a:r>
            <a:endParaRPr>
              <a:solidFill>
                <a:schemeClr val="accent1"/>
              </a:solidFill>
            </a:endParaRPr>
          </a:p>
          <a:p>
            <a:pPr indent="-217479" lvl="0" marL="357179" rtl="0" algn="l">
              <a:lnSpc>
                <a:spcPct val="120000"/>
              </a:lnSpc>
              <a:spcBef>
                <a:spcPts val="1000"/>
              </a:spcBef>
              <a:spcAft>
                <a:spcPts val="0"/>
              </a:spcAft>
              <a:buClr>
                <a:srgbClr val="F58220"/>
              </a:buClr>
              <a:buSzPts val="2200"/>
              <a:buNone/>
            </a:pPr>
            <a:r>
              <a:t/>
            </a:r>
            <a:endParaRPr b="0" sz="2000">
              <a:solidFill>
                <a:schemeClr val="accent1"/>
              </a:solidFill>
            </a:endParaRPr>
          </a:p>
        </p:txBody>
      </p:sp>
      <p:sp>
        <p:nvSpPr>
          <p:cNvPr id="110" name="Google Shape;110;p4"/>
          <p:cNvSpPr txBox="1"/>
          <p:nvPr>
            <p:ph idx="12" type="sldNum"/>
          </p:nvPr>
        </p:nvSpPr>
        <p:spPr>
          <a:xfrm>
            <a:off x="11437776" y="6492879"/>
            <a:ext cx="75422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3" y="250833"/>
            <a:ext cx="8800551" cy="5455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73F7E"/>
              </a:buClr>
              <a:buSzPts val="2880"/>
              <a:buFont typeface="Century Gothic"/>
              <a:buNone/>
            </a:pPr>
            <a:r>
              <a:rPr lang="en-SG" sz="2880"/>
              <a:t>Use Case #1: Prediction of Write-Off Cases</a:t>
            </a:r>
            <a:endParaRPr sz="2880"/>
          </a:p>
        </p:txBody>
      </p:sp>
      <p:sp>
        <p:nvSpPr>
          <p:cNvPr id="116" name="Google Shape;116;p6"/>
          <p:cNvSpPr txBox="1"/>
          <p:nvPr>
            <p:ph idx="1" type="body"/>
          </p:nvPr>
        </p:nvSpPr>
        <p:spPr>
          <a:xfrm>
            <a:off x="838200" y="5261756"/>
            <a:ext cx="10515600" cy="14145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200"/>
              <a:buNone/>
            </a:pPr>
            <a:r>
              <a:rPr lang="en-SG" sz="1800">
                <a:solidFill>
                  <a:schemeClr val="accent1"/>
                </a:solidFill>
              </a:rPr>
              <a:t>Potential commercial applications:</a:t>
            </a:r>
            <a:endParaRPr sz="2400"/>
          </a:p>
          <a:p>
            <a:pPr indent="-342900" lvl="0" marL="457200" rtl="0" algn="l">
              <a:lnSpc>
                <a:spcPct val="120000"/>
              </a:lnSpc>
              <a:spcBef>
                <a:spcPts val="500"/>
              </a:spcBef>
              <a:spcAft>
                <a:spcPts val="0"/>
              </a:spcAft>
              <a:buClr>
                <a:schemeClr val="accent1"/>
              </a:buClr>
              <a:buSzPts val="1800"/>
              <a:buChar char="-"/>
            </a:pPr>
            <a:r>
              <a:rPr b="0" lang="en-SG" sz="1800">
                <a:solidFill>
                  <a:schemeClr val="accent1"/>
                </a:solidFill>
              </a:rPr>
              <a:t>To be incorporated into patients financial counseling process upon hospital admission</a:t>
            </a:r>
            <a:endParaRPr b="0" sz="1800">
              <a:solidFill>
                <a:schemeClr val="accent1"/>
              </a:solidFill>
            </a:endParaRPr>
          </a:p>
          <a:p>
            <a:pPr indent="-342900" lvl="0" marL="457200" rtl="0" algn="l">
              <a:lnSpc>
                <a:spcPct val="120000"/>
              </a:lnSpc>
              <a:spcBef>
                <a:spcPts val="0"/>
              </a:spcBef>
              <a:spcAft>
                <a:spcPts val="0"/>
              </a:spcAft>
              <a:buClr>
                <a:schemeClr val="accent1"/>
              </a:buClr>
              <a:buSzPts val="1800"/>
              <a:buChar char="-"/>
            </a:pPr>
            <a:r>
              <a:rPr b="0" lang="en-SG" sz="1800">
                <a:solidFill>
                  <a:schemeClr val="accent1"/>
                </a:solidFill>
              </a:rPr>
              <a:t>Cases identified as risky can go through more additional checks (similar concept as credit risk rating in banks or potential fraud in ecommerce context)</a:t>
            </a:r>
            <a:endParaRPr b="0" sz="1800">
              <a:solidFill>
                <a:schemeClr val="accent1"/>
              </a:solidFill>
            </a:endParaRPr>
          </a:p>
          <a:p>
            <a:pPr indent="-217479" lvl="0" marL="357179" rtl="0" algn="l">
              <a:lnSpc>
                <a:spcPct val="120000"/>
              </a:lnSpc>
              <a:spcBef>
                <a:spcPts val="1000"/>
              </a:spcBef>
              <a:spcAft>
                <a:spcPts val="0"/>
              </a:spcAft>
              <a:buClr>
                <a:srgbClr val="F58220"/>
              </a:buClr>
              <a:buSzPts val="2200"/>
              <a:buNone/>
            </a:pPr>
            <a:r>
              <a:t/>
            </a:r>
            <a:endParaRPr b="0" sz="1800">
              <a:solidFill>
                <a:schemeClr val="accent1"/>
              </a:solidFill>
            </a:endParaRPr>
          </a:p>
        </p:txBody>
      </p:sp>
      <p:sp>
        <p:nvSpPr>
          <p:cNvPr id="117" name="Google Shape;117;p6"/>
          <p:cNvSpPr txBox="1"/>
          <p:nvPr>
            <p:ph idx="12" type="sldNum"/>
          </p:nvPr>
        </p:nvSpPr>
        <p:spPr>
          <a:xfrm>
            <a:off x="11437776" y="6492879"/>
            <a:ext cx="75422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pic>
        <p:nvPicPr>
          <p:cNvPr id="118" name="Google Shape;118;p6"/>
          <p:cNvPicPr preferRelativeResize="0"/>
          <p:nvPr/>
        </p:nvPicPr>
        <p:blipFill>
          <a:blip r:embed="rId3">
            <a:alphaModFix/>
          </a:blip>
          <a:stretch>
            <a:fillRect/>
          </a:stretch>
        </p:blipFill>
        <p:spPr>
          <a:xfrm>
            <a:off x="1068775" y="948800"/>
            <a:ext cx="9883324" cy="4199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9a7190d78d_2_1"/>
          <p:cNvSpPr txBox="1"/>
          <p:nvPr>
            <p:ph type="title"/>
          </p:nvPr>
        </p:nvSpPr>
        <p:spPr>
          <a:xfrm>
            <a:off x="838203" y="250833"/>
            <a:ext cx="8800500" cy="54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3F7E"/>
              </a:buClr>
              <a:buSzPts val="2880"/>
              <a:buFont typeface="Century Gothic"/>
              <a:buNone/>
            </a:pPr>
            <a:r>
              <a:rPr lang="en-SG" sz="2880"/>
              <a:t>Use Case #2: Prediction of Patient Revenue based on Patient Country of Residence (COR)</a:t>
            </a:r>
            <a:endParaRPr sz="2880"/>
          </a:p>
        </p:txBody>
      </p:sp>
      <p:sp>
        <p:nvSpPr>
          <p:cNvPr id="124" name="Google Shape;124;g9a7190d78d_2_1"/>
          <p:cNvSpPr txBox="1"/>
          <p:nvPr>
            <p:ph idx="1" type="body"/>
          </p:nvPr>
        </p:nvSpPr>
        <p:spPr>
          <a:xfrm>
            <a:off x="838200" y="5261756"/>
            <a:ext cx="10515600" cy="14145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accent1"/>
              </a:buClr>
              <a:buSzPts val="2200"/>
              <a:buNone/>
            </a:pPr>
            <a:r>
              <a:rPr lang="en-SG" sz="1800">
                <a:solidFill>
                  <a:schemeClr val="accent1"/>
                </a:solidFill>
              </a:rPr>
              <a:t>Potential commercial applications:</a:t>
            </a:r>
            <a:endParaRPr sz="2400"/>
          </a:p>
          <a:p>
            <a:pPr indent="-342900" lvl="0" marL="457200" rtl="0" algn="l">
              <a:lnSpc>
                <a:spcPct val="120000"/>
              </a:lnSpc>
              <a:spcBef>
                <a:spcPts val="500"/>
              </a:spcBef>
              <a:spcAft>
                <a:spcPts val="0"/>
              </a:spcAft>
              <a:buClr>
                <a:schemeClr val="accent1"/>
              </a:buClr>
              <a:buSzPts val="1800"/>
              <a:buChar char="-"/>
            </a:pPr>
            <a:r>
              <a:rPr b="0" lang="en-SG" sz="1800">
                <a:solidFill>
                  <a:schemeClr val="accent1"/>
                </a:solidFill>
              </a:rPr>
              <a:t>Weekly Revenue Forecast for Top N Patient COR</a:t>
            </a:r>
            <a:endParaRPr b="0" sz="1800">
              <a:solidFill>
                <a:schemeClr val="accent1"/>
              </a:solidFill>
            </a:endParaRPr>
          </a:p>
          <a:p>
            <a:pPr indent="-342900" lvl="0" marL="457200" rtl="0" algn="l">
              <a:lnSpc>
                <a:spcPct val="120000"/>
              </a:lnSpc>
              <a:spcBef>
                <a:spcPts val="0"/>
              </a:spcBef>
              <a:spcAft>
                <a:spcPts val="0"/>
              </a:spcAft>
              <a:buClr>
                <a:schemeClr val="accent1"/>
              </a:buClr>
              <a:buSzPts val="1800"/>
              <a:buChar char="-"/>
            </a:pPr>
            <a:r>
              <a:rPr b="0" lang="en-SG" sz="1800">
                <a:solidFill>
                  <a:schemeClr val="accent1"/>
                </a:solidFill>
              </a:rPr>
              <a:t>The revenue forecast can help Marketing, Finance and Hospital Operation to plan for resources and set of proactive actions</a:t>
            </a:r>
            <a:endParaRPr b="0" sz="1800">
              <a:solidFill>
                <a:schemeClr val="accent1"/>
              </a:solidFill>
            </a:endParaRPr>
          </a:p>
        </p:txBody>
      </p:sp>
      <p:sp>
        <p:nvSpPr>
          <p:cNvPr id="125" name="Google Shape;125;g9a7190d78d_2_1"/>
          <p:cNvSpPr txBox="1"/>
          <p:nvPr>
            <p:ph idx="12" type="sldNum"/>
          </p:nvPr>
        </p:nvSpPr>
        <p:spPr>
          <a:xfrm>
            <a:off x="11437776" y="6492879"/>
            <a:ext cx="75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pic>
        <p:nvPicPr>
          <p:cNvPr id="126" name="Google Shape;126;g9a7190d78d_2_1"/>
          <p:cNvPicPr preferRelativeResize="0"/>
          <p:nvPr/>
        </p:nvPicPr>
        <p:blipFill>
          <a:blip r:embed="rId3">
            <a:alphaModFix/>
          </a:blip>
          <a:stretch>
            <a:fillRect/>
          </a:stretch>
        </p:blipFill>
        <p:spPr>
          <a:xfrm>
            <a:off x="838200" y="1101325"/>
            <a:ext cx="10075476" cy="4160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9a7190d78d_2_9"/>
          <p:cNvSpPr txBox="1"/>
          <p:nvPr>
            <p:ph type="title"/>
          </p:nvPr>
        </p:nvSpPr>
        <p:spPr>
          <a:xfrm>
            <a:off x="838203" y="250833"/>
            <a:ext cx="8800500" cy="54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3F7E"/>
              </a:buClr>
              <a:buSzPts val="2880"/>
              <a:buFont typeface="Century Gothic"/>
              <a:buNone/>
            </a:pPr>
            <a:r>
              <a:rPr lang="en-SG" sz="2880"/>
              <a:t>Use Case #3 (Tentative): Hospital Bill Estimation Upon Admission</a:t>
            </a:r>
            <a:endParaRPr sz="2880"/>
          </a:p>
        </p:txBody>
      </p:sp>
      <p:sp>
        <p:nvSpPr>
          <p:cNvPr id="132" name="Google Shape;132;g9a7190d78d_2_9"/>
          <p:cNvSpPr txBox="1"/>
          <p:nvPr>
            <p:ph idx="1" type="body"/>
          </p:nvPr>
        </p:nvSpPr>
        <p:spPr>
          <a:xfrm>
            <a:off x="838200" y="5261756"/>
            <a:ext cx="10515600" cy="14145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accent1"/>
              </a:buClr>
              <a:buSzPts val="2200"/>
              <a:buNone/>
            </a:pPr>
            <a:r>
              <a:rPr lang="en-SG" sz="1600">
                <a:solidFill>
                  <a:schemeClr val="accent1"/>
                </a:solidFill>
              </a:rPr>
              <a:t>Potential commercial applications:</a:t>
            </a:r>
            <a:endParaRPr sz="2200"/>
          </a:p>
          <a:p>
            <a:pPr indent="-330200" lvl="0" marL="457200" rtl="0" algn="l">
              <a:lnSpc>
                <a:spcPct val="120000"/>
              </a:lnSpc>
              <a:spcBef>
                <a:spcPts val="500"/>
              </a:spcBef>
              <a:spcAft>
                <a:spcPts val="0"/>
              </a:spcAft>
              <a:buClr>
                <a:schemeClr val="accent1"/>
              </a:buClr>
              <a:buSzPts val="1600"/>
              <a:buChar char="-"/>
            </a:pPr>
            <a:r>
              <a:rPr b="0" lang="en-SG" sz="1600">
                <a:solidFill>
                  <a:schemeClr val="accent1"/>
                </a:solidFill>
              </a:rPr>
              <a:t>To be compared against current model in production (which is a black box to Parkway)</a:t>
            </a:r>
            <a:endParaRPr b="0" sz="1600">
              <a:solidFill>
                <a:schemeClr val="accent1"/>
              </a:solidFill>
            </a:endParaRPr>
          </a:p>
          <a:p>
            <a:pPr indent="-330200" lvl="0" marL="457200" rtl="0" algn="l">
              <a:lnSpc>
                <a:spcPct val="120000"/>
              </a:lnSpc>
              <a:spcBef>
                <a:spcPts val="0"/>
              </a:spcBef>
              <a:spcAft>
                <a:spcPts val="0"/>
              </a:spcAft>
              <a:buClr>
                <a:schemeClr val="accent1"/>
              </a:buClr>
              <a:buSzPts val="1600"/>
              <a:buChar char="-"/>
            </a:pPr>
            <a:r>
              <a:rPr b="0" lang="en-SG" sz="1600">
                <a:solidFill>
                  <a:schemeClr val="accent1"/>
                </a:solidFill>
              </a:rPr>
              <a:t>To have more insights and ability to explain features impacting the estimate</a:t>
            </a:r>
            <a:endParaRPr b="0" sz="1600">
              <a:solidFill>
                <a:schemeClr val="accent1"/>
              </a:solidFill>
            </a:endParaRPr>
          </a:p>
          <a:p>
            <a:pPr indent="-330200" lvl="0" marL="457200" rtl="0" algn="l">
              <a:lnSpc>
                <a:spcPct val="120000"/>
              </a:lnSpc>
              <a:spcBef>
                <a:spcPts val="0"/>
              </a:spcBef>
              <a:spcAft>
                <a:spcPts val="0"/>
              </a:spcAft>
              <a:buClr>
                <a:schemeClr val="accent1"/>
              </a:buClr>
              <a:buSzPts val="1600"/>
              <a:buChar char="-"/>
            </a:pPr>
            <a:r>
              <a:rPr b="0" lang="en-SG" sz="1600">
                <a:solidFill>
                  <a:schemeClr val="accent1"/>
                </a:solidFill>
              </a:rPr>
              <a:t>Consistently low-error procedures can be marketed as fixed-fee upon admission, giving assurance to Patients and Insurers</a:t>
            </a:r>
            <a:endParaRPr b="0" sz="1600">
              <a:solidFill>
                <a:schemeClr val="accent1"/>
              </a:solidFill>
            </a:endParaRPr>
          </a:p>
        </p:txBody>
      </p:sp>
      <p:sp>
        <p:nvSpPr>
          <p:cNvPr id="133" name="Google Shape;133;g9a7190d78d_2_9"/>
          <p:cNvSpPr txBox="1"/>
          <p:nvPr>
            <p:ph idx="12" type="sldNum"/>
          </p:nvPr>
        </p:nvSpPr>
        <p:spPr>
          <a:xfrm>
            <a:off x="11437776" y="6492879"/>
            <a:ext cx="75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pic>
        <p:nvPicPr>
          <p:cNvPr id="134" name="Google Shape;134;g9a7190d78d_2_9"/>
          <p:cNvPicPr preferRelativeResize="0"/>
          <p:nvPr/>
        </p:nvPicPr>
        <p:blipFill>
          <a:blip r:embed="rId3">
            <a:alphaModFix/>
          </a:blip>
          <a:stretch>
            <a:fillRect/>
          </a:stretch>
        </p:blipFill>
        <p:spPr>
          <a:xfrm>
            <a:off x="654427" y="948925"/>
            <a:ext cx="10593276" cy="4160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9a7190d78d_2_26"/>
          <p:cNvSpPr txBox="1"/>
          <p:nvPr>
            <p:ph type="ctrTitle"/>
          </p:nvPr>
        </p:nvSpPr>
        <p:spPr>
          <a:xfrm>
            <a:off x="262325" y="2050600"/>
            <a:ext cx="8635500" cy="1280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880"/>
              <a:buFont typeface="Century Gothic"/>
              <a:buNone/>
            </a:pPr>
            <a:r>
              <a:rPr lang="en-SG" sz="4000">
                <a:solidFill>
                  <a:schemeClr val="accent1"/>
                </a:solidFill>
              </a:rPr>
              <a:t>Private Healthcare Administration</a:t>
            </a:r>
            <a:endParaRPr sz="4000">
              <a:solidFill>
                <a:schemeClr val="accent1"/>
              </a:solidFill>
            </a:endParaRPr>
          </a:p>
          <a:p>
            <a:pPr indent="0" lvl="0" marL="0" rtl="0" algn="l">
              <a:spcBef>
                <a:spcPts val="0"/>
              </a:spcBef>
              <a:spcAft>
                <a:spcPts val="0"/>
              </a:spcAft>
              <a:buClr>
                <a:schemeClr val="accent1"/>
              </a:buClr>
              <a:buSzPts val="2880"/>
              <a:buFont typeface="Century Gothic"/>
              <a:buNone/>
            </a:pPr>
            <a:r>
              <a:rPr lang="en-SG" sz="4000">
                <a:solidFill>
                  <a:schemeClr val="accent1"/>
                </a:solidFill>
              </a:rPr>
              <a:t>Use Cases</a:t>
            </a:r>
            <a:endParaRPr sz="4000">
              <a:solidFill>
                <a:schemeClr val="accent1"/>
              </a:solidFill>
            </a:endParaRPr>
          </a:p>
        </p:txBody>
      </p:sp>
      <p:sp>
        <p:nvSpPr>
          <p:cNvPr id="141" name="Google Shape;141;g9a7190d78d_2_26"/>
          <p:cNvSpPr txBox="1"/>
          <p:nvPr>
            <p:ph idx="12" type="sldNum"/>
          </p:nvPr>
        </p:nvSpPr>
        <p:spPr>
          <a:xfrm>
            <a:off x="11437776" y="6492879"/>
            <a:ext cx="75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SG"/>
              <a:t>‹#›</a:t>
            </a:fld>
            <a:endParaRPr/>
          </a:p>
        </p:txBody>
      </p:sp>
      <p:pic>
        <p:nvPicPr>
          <p:cNvPr id="142" name="Google Shape;142;g9a7190d78d_2_26"/>
          <p:cNvPicPr preferRelativeResize="0"/>
          <p:nvPr/>
        </p:nvPicPr>
        <p:blipFill>
          <a:blip r:embed="rId3">
            <a:alphaModFix/>
          </a:blip>
          <a:stretch>
            <a:fillRect/>
          </a:stretch>
        </p:blipFill>
        <p:spPr>
          <a:xfrm>
            <a:off x="8550650" y="1918450"/>
            <a:ext cx="3497700" cy="3907999"/>
          </a:xfrm>
          <a:prstGeom prst="rect">
            <a:avLst/>
          </a:prstGeom>
          <a:noFill/>
          <a:ln>
            <a:noFill/>
          </a:ln>
        </p:spPr>
      </p:pic>
      <p:sp>
        <p:nvSpPr>
          <p:cNvPr id="143" name="Google Shape;143;g9a7190d78d_2_26"/>
          <p:cNvSpPr txBox="1"/>
          <p:nvPr>
            <p:ph type="ctrTitle"/>
          </p:nvPr>
        </p:nvSpPr>
        <p:spPr>
          <a:xfrm>
            <a:off x="429500" y="4168775"/>
            <a:ext cx="8635500" cy="1280100"/>
          </a:xfrm>
          <a:prstGeom prst="rect">
            <a:avLst/>
          </a:prstGeom>
        </p:spPr>
        <p:txBody>
          <a:bodyPr anchorCtr="0" anchor="t" bIns="45700" lIns="91425" spcFirstLastPara="1" rIns="91425" wrap="square" tIns="45700">
            <a:noAutofit/>
          </a:bodyPr>
          <a:lstStyle/>
          <a:p>
            <a:pPr indent="-482600" lvl="0" marL="457200" rtl="0" algn="l">
              <a:spcBef>
                <a:spcPts val="0"/>
              </a:spcBef>
              <a:spcAft>
                <a:spcPts val="0"/>
              </a:spcAft>
              <a:buClr>
                <a:schemeClr val="accent1"/>
              </a:buClr>
              <a:buSzPts val="4000"/>
              <a:buChar char="-"/>
            </a:pPr>
            <a:r>
              <a:rPr lang="en-SG" sz="4000">
                <a:solidFill>
                  <a:schemeClr val="accent1"/>
                </a:solidFill>
              </a:rPr>
              <a:t>2. Data Sets </a:t>
            </a:r>
            <a:endParaRPr sz="4000">
              <a:solidFill>
                <a:schemeClr val="accent1"/>
              </a:solidFill>
            </a:endParaRPr>
          </a:p>
          <a:p>
            <a:pPr indent="-482600" lvl="1" marL="914400" rtl="0" algn="l">
              <a:spcBef>
                <a:spcPts val="0"/>
              </a:spcBef>
              <a:spcAft>
                <a:spcPts val="0"/>
              </a:spcAft>
              <a:buClr>
                <a:schemeClr val="accent1"/>
              </a:buClr>
              <a:buSzPts val="4000"/>
              <a:buChar char="-"/>
            </a:pPr>
            <a:r>
              <a:rPr lang="en-SG" sz="4000">
                <a:solidFill>
                  <a:schemeClr val="accent1"/>
                </a:solidFill>
              </a:rPr>
              <a:t>Exploration</a:t>
            </a:r>
            <a:endParaRPr sz="4000">
              <a:solidFill>
                <a:schemeClr val="accent1"/>
              </a:solidFill>
            </a:endParaRPr>
          </a:p>
          <a:p>
            <a:pPr indent="-482600" lvl="1" marL="914400" rtl="0" algn="l">
              <a:spcBef>
                <a:spcPts val="0"/>
              </a:spcBef>
              <a:spcAft>
                <a:spcPts val="0"/>
              </a:spcAft>
              <a:buClr>
                <a:schemeClr val="accent1"/>
              </a:buClr>
              <a:buSzPts val="4000"/>
              <a:buChar char="-"/>
            </a:pPr>
            <a:r>
              <a:rPr lang="en-SG" sz="4000">
                <a:solidFill>
                  <a:schemeClr val="accent1"/>
                </a:solidFill>
              </a:rPr>
              <a:t>Cleaning</a:t>
            </a:r>
            <a:endParaRPr sz="4000">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Office">
      <a:dk1>
        <a:srgbClr val="000000"/>
      </a:dk1>
      <a:lt1>
        <a:srgbClr val="FFFFFF"/>
      </a:lt1>
      <a:dk2>
        <a:srgbClr val="44546A"/>
      </a:dk2>
      <a:lt2>
        <a:srgbClr val="E7E6E6"/>
      </a:lt2>
      <a:accent1>
        <a:srgbClr val="173F7E"/>
      </a:accent1>
      <a:accent2>
        <a:srgbClr val="F58220"/>
      </a:accent2>
      <a:accent3>
        <a:srgbClr val="404040"/>
      </a:accent3>
      <a:accent4>
        <a:srgbClr val="33BBBC"/>
      </a:accent4>
      <a:accent5>
        <a:srgbClr val="7F7F7F"/>
      </a:accent5>
      <a:accent6>
        <a:srgbClr val="FFFFFF"/>
      </a:accent6>
      <a:hlink>
        <a:srgbClr val="173F7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2014-12-11T07:55:35Z</dcterms:created>
  <dc:creator>zhan.gu@nus.edu.sg</dc:creator>
</cp:coreProperties>
</file>