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abdf316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abdf316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abf6da63a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abf6da63a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abf6da6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abf6da6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abdf316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abdf316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abdf316b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abdf316b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abdf316b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abdf316b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abf6da63a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abf6da63a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9900" y="1141300"/>
            <a:ext cx="5017500" cy="125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DESCRIPCIÓN</a:t>
            </a:r>
            <a:r>
              <a:rPr lang="es"/>
              <a:t> </a:t>
            </a:r>
            <a:r>
              <a:rPr lang="es"/>
              <a:t>PROYECTO APT</a:t>
            </a:r>
            <a:endParaRPr/>
          </a:p>
        </p:txBody>
      </p:sp>
      <p:sp>
        <p:nvSpPr>
          <p:cNvPr id="135" name="Google Shape;135;p13"/>
          <p:cNvSpPr txBox="1"/>
          <p:nvPr>
            <p:ph idx="1" type="subTitle"/>
          </p:nvPr>
        </p:nvSpPr>
        <p:spPr>
          <a:xfrm>
            <a:off x="4779600" y="3063725"/>
            <a:ext cx="3774900" cy="20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CAPSTONE :002D</a:t>
            </a:r>
            <a:endParaRPr/>
          </a:p>
          <a:p>
            <a:pPr indent="0" lvl="0" marL="0" rtl="0" algn="l">
              <a:spcBef>
                <a:spcPts val="0"/>
              </a:spcBef>
              <a:spcAft>
                <a:spcPts val="0"/>
              </a:spcAft>
              <a:buNone/>
            </a:pPr>
            <a:r>
              <a:rPr lang="es"/>
              <a:t>Grupo Nr      : 5 </a:t>
            </a:r>
            <a:endParaRPr/>
          </a:p>
          <a:p>
            <a:pPr indent="0" lvl="0" marL="0" rtl="0" algn="l">
              <a:spcBef>
                <a:spcPts val="0"/>
              </a:spcBef>
              <a:spcAft>
                <a:spcPts val="0"/>
              </a:spcAft>
              <a:buNone/>
            </a:pPr>
            <a:r>
              <a:rPr lang="es"/>
              <a:t>Integrantes :</a:t>
            </a:r>
            <a:endParaRPr/>
          </a:p>
          <a:p>
            <a:pPr indent="-311150" lvl="0" marL="457200" rtl="0" algn="l">
              <a:spcBef>
                <a:spcPts val="0"/>
              </a:spcBef>
              <a:spcAft>
                <a:spcPts val="0"/>
              </a:spcAft>
              <a:buSzPts val="1300"/>
              <a:buChar char="-"/>
            </a:pPr>
            <a:r>
              <a:rPr lang="es"/>
              <a:t>Sergio Placencia</a:t>
            </a:r>
            <a:endParaRPr/>
          </a:p>
          <a:p>
            <a:pPr indent="-311150" lvl="0" marL="457200" rtl="0" algn="l">
              <a:spcBef>
                <a:spcPts val="0"/>
              </a:spcBef>
              <a:spcAft>
                <a:spcPts val="0"/>
              </a:spcAft>
              <a:buSzPts val="1300"/>
              <a:buChar char="-"/>
            </a:pPr>
            <a:r>
              <a:rPr lang="es"/>
              <a:t>Juan Gajardo</a:t>
            </a:r>
            <a:endParaRPr/>
          </a:p>
          <a:p>
            <a:pPr indent="-311150" lvl="0" marL="457200" rtl="0" algn="l">
              <a:spcBef>
                <a:spcPts val="0"/>
              </a:spcBef>
              <a:spcAft>
                <a:spcPts val="0"/>
              </a:spcAft>
              <a:buSzPts val="1300"/>
              <a:buChar char="-"/>
            </a:pPr>
            <a:r>
              <a:rPr lang="es"/>
              <a:t>Ivan Sanhueza</a:t>
            </a:r>
            <a:endParaRPr/>
          </a:p>
          <a:p>
            <a:pPr indent="0" lvl="0" marL="0" rtl="0" algn="l">
              <a:spcBef>
                <a:spcPts val="0"/>
              </a:spcBef>
              <a:spcAft>
                <a:spcPts val="0"/>
              </a:spcAft>
              <a:buNone/>
            </a:pPr>
            <a:r>
              <a:rPr lang="es"/>
              <a:t>Docentes    :</a:t>
            </a:r>
            <a:endParaRPr/>
          </a:p>
          <a:p>
            <a:pPr indent="-311150" lvl="0" marL="457200" rtl="0" algn="l">
              <a:spcBef>
                <a:spcPts val="0"/>
              </a:spcBef>
              <a:spcAft>
                <a:spcPts val="0"/>
              </a:spcAft>
              <a:buSzPts val="1300"/>
              <a:buChar char="-"/>
            </a:pPr>
            <a:r>
              <a:rPr lang="es"/>
              <a:t>Juan Pablo Mellado</a:t>
            </a:r>
            <a:endParaRPr/>
          </a:p>
          <a:p>
            <a:pPr indent="-311150" lvl="0" marL="457200" rtl="0" algn="l">
              <a:spcBef>
                <a:spcPts val="0"/>
              </a:spcBef>
              <a:spcAft>
                <a:spcPts val="0"/>
              </a:spcAft>
              <a:buSzPts val="1300"/>
              <a:buChar char="-"/>
            </a:pPr>
            <a:r>
              <a:rPr lang="es"/>
              <a:t>Jazna Meza</a:t>
            </a:r>
            <a:endParaRPr/>
          </a:p>
        </p:txBody>
      </p:sp>
      <p:sp>
        <p:nvSpPr>
          <p:cNvPr id="136" name="Google Shape;136;p13"/>
          <p:cNvSpPr txBox="1"/>
          <p:nvPr/>
        </p:nvSpPr>
        <p:spPr>
          <a:xfrm>
            <a:off x="3089900" y="2318700"/>
            <a:ext cx="36696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800">
                <a:solidFill>
                  <a:schemeClr val="lt1"/>
                </a:solidFill>
                <a:latin typeface="Calibri"/>
                <a:ea typeface="Calibri"/>
                <a:cs typeface="Calibri"/>
                <a:sym typeface="Calibri"/>
              </a:rPr>
              <a:t>Plataforma Web Salfa Mantenciones</a:t>
            </a:r>
            <a:endParaRPr i="1"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321100" y="417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4100"/>
              <a:t>Introducción</a:t>
            </a:r>
            <a:endParaRPr sz="4100"/>
          </a:p>
        </p:txBody>
      </p:sp>
      <p:pic>
        <p:nvPicPr>
          <p:cNvPr id="142" name="Google Shape;142;p14"/>
          <p:cNvPicPr preferRelativeResize="0"/>
          <p:nvPr/>
        </p:nvPicPr>
        <p:blipFill>
          <a:blip r:embed="rId3">
            <a:alphaModFix/>
          </a:blip>
          <a:stretch>
            <a:fillRect/>
          </a:stretch>
        </p:blipFill>
        <p:spPr>
          <a:xfrm>
            <a:off x="3096926" y="1779725"/>
            <a:ext cx="3156726" cy="2430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Contexto Salfa Mantenciones</a:t>
            </a:r>
            <a:endParaRPr/>
          </a:p>
        </p:txBody>
      </p:sp>
      <p:sp>
        <p:nvSpPr>
          <p:cNvPr id="148" name="Google Shape;148;p15"/>
          <p:cNvSpPr txBox="1"/>
          <p:nvPr>
            <p:ph idx="1" type="body"/>
          </p:nvPr>
        </p:nvSpPr>
        <p:spPr>
          <a:xfrm>
            <a:off x="2857500" y="1347175"/>
            <a:ext cx="5725200" cy="13050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s" sz="2000">
                <a:solidFill>
                  <a:srgbClr val="FFFFFF"/>
                </a:solidFill>
                <a:highlight>
                  <a:schemeClr val="dk1"/>
                </a:highlight>
                <a:latin typeface="Arial"/>
                <a:ea typeface="Arial"/>
                <a:cs typeface="Arial"/>
                <a:sym typeface="Arial"/>
              </a:rPr>
              <a:t>Construir y crecer en forma </a:t>
            </a:r>
            <a:r>
              <a:rPr lang="es" sz="2000">
                <a:solidFill>
                  <a:srgbClr val="8ED081"/>
                </a:solidFill>
                <a:highlight>
                  <a:schemeClr val="dk1"/>
                </a:highlight>
                <a:latin typeface="Arial"/>
                <a:ea typeface="Arial"/>
                <a:cs typeface="Arial"/>
                <a:sym typeface="Arial"/>
              </a:rPr>
              <a:t>sustentable, </a:t>
            </a:r>
            <a:r>
              <a:rPr lang="es" sz="2000">
                <a:solidFill>
                  <a:srgbClr val="FFFFFF"/>
                </a:solidFill>
                <a:highlight>
                  <a:schemeClr val="dk1"/>
                </a:highlight>
                <a:latin typeface="Arial"/>
                <a:ea typeface="Arial"/>
                <a:cs typeface="Arial"/>
                <a:sym typeface="Arial"/>
              </a:rPr>
              <a:t>incrementando valor con excelencia y eficacia.</a:t>
            </a:r>
            <a:endParaRPr sz="2000">
              <a:solidFill>
                <a:srgbClr val="FFFFFF"/>
              </a:solidFill>
              <a:highlight>
                <a:schemeClr val="dk1"/>
              </a:highlight>
              <a:latin typeface="Arial"/>
              <a:ea typeface="Arial"/>
              <a:cs typeface="Arial"/>
              <a:sym typeface="Arial"/>
            </a:endParaRPr>
          </a:p>
          <a:p>
            <a:pPr indent="0" lvl="0" marL="0" rtl="0" algn="l">
              <a:spcBef>
                <a:spcPts val="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55050" y="1418088"/>
            <a:ext cx="2857500" cy="1304925"/>
          </a:xfrm>
          <a:prstGeom prst="rect">
            <a:avLst/>
          </a:prstGeom>
          <a:noFill/>
          <a:ln>
            <a:noFill/>
          </a:ln>
        </p:spPr>
      </p:pic>
      <p:sp>
        <p:nvSpPr>
          <p:cNvPr id="150" name="Google Shape;150;p15"/>
          <p:cNvSpPr txBox="1"/>
          <p:nvPr/>
        </p:nvSpPr>
        <p:spPr>
          <a:xfrm>
            <a:off x="440425" y="3206150"/>
            <a:ext cx="4451400" cy="1612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s" sz="2000">
                <a:solidFill>
                  <a:srgbClr val="FFFFFF"/>
                </a:solidFill>
                <a:highlight>
                  <a:schemeClr val="dk1"/>
                </a:highlight>
              </a:rPr>
              <a:t>Liderar y ser un referente en la Industria de la Construcción en </a:t>
            </a:r>
            <a:r>
              <a:rPr lang="es" sz="2000">
                <a:solidFill>
                  <a:srgbClr val="99DDFF"/>
                </a:solidFill>
                <a:highlight>
                  <a:schemeClr val="dk1"/>
                </a:highlight>
              </a:rPr>
              <a:t>América Latina.</a:t>
            </a:r>
            <a:endParaRPr sz="2000">
              <a:solidFill>
                <a:srgbClr val="99DDFF"/>
              </a:solidFill>
              <a:highlight>
                <a:schemeClr val="dk1"/>
              </a:highlight>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51" name="Google Shape;151;p15"/>
          <p:cNvPicPr preferRelativeResize="0"/>
          <p:nvPr/>
        </p:nvPicPr>
        <p:blipFill>
          <a:blip r:embed="rId4">
            <a:alphaModFix/>
          </a:blip>
          <a:stretch>
            <a:fillRect/>
          </a:stretch>
        </p:blipFill>
        <p:spPr>
          <a:xfrm>
            <a:off x="4404900" y="3206150"/>
            <a:ext cx="2562225" cy="142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039125" y="186425"/>
            <a:ext cx="6688200" cy="1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400"/>
              <a:t>Problemática Y</a:t>
            </a:r>
            <a:endParaRPr sz="3400"/>
          </a:p>
          <a:p>
            <a:pPr indent="0" lvl="0" marL="0" rtl="0" algn="l">
              <a:spcBef>
                <a:spcPts val="0"/>
              </a:spcBef>
              <a:spcAft>
                <a:spcPts val="0"/>
              </a:spcAft>
              <a:buSzPts val="990"/>
              <a:buNone/>
            </a:pPr>
            <a:r>
              <a:rPr lang="es" sz="3400"/>
              <a:t>Descripción del proyecto APT</a:t>
            </a:r>
            <a:endParaRPr sz="3400"/>
          </a:p>
        </p:txBody>
      </p:sp>
      <p:sp>
        <p:nvSpPr>
          <p:cNvPr id="157" name="Google Shape;157;p16"/>
          <p:cNvSpPr txBox="1"/>
          <p:nvPr>
            <p:ph idx="1" type="body"/>
          </p:nvPr>
        </p:nvSpPr>
        <p:spPr>
          <a:xfrm>
            <a:off x="2724150" y="1899403"/>
            <a:ext cx="3695700" cy="1100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Este proyecto surge desde la necesidad de Salfa </a:t>
            </a:r>
            <a:r>
              <a:rPr lang="es"/>
              <a:t>Mantenciones</a:t>
            </a:r>
            <a:r>
              <a:rPr lang="es"/>
              <a:t> de una plataforma web de encuestas y dashboards.</a:t>
            </a:r>
            <a:endParaRPr/>
          </a:p>
        </p:txBody>
      </p:sp>
      <p:pic>
        <p:nvPicPr>
          <p:cNvPr id="158" name="Google Shape;158;p16"/>
          <p:cNvPicPr preferRelativeResize="0"/>
          <p:nvPr/>
        </p:nvPicPr>
        <p:blipFill>
          <a:blip r:embed="rId3">
            <a:alphaModFix/>
          </a:blip>
          <a:stretch>
            <a:fillRect/>
          </a:stretch>
        </p:blipFill>
        <p:spPr>
          <a:xfrm>
            <a:off x="5478875" y="186425"/>
            <a:ext cx="3417550" cy="548275"/>
          </a:xfrm>
          <a:prstGeom prst="rect">
            <a:avLst/>
          </a:prstGeom>
          <a:noFill/>
          <a:ln>
            <a:noFill/>
          </a:ln>
        </p:spPr>
      </p:pic>
      <p:pic>
        <p:nvPicPr>
          <p:cNvPr id="159" name="Google Shape;159;p16"/>
          <p:cNvPicPr preferRelativeResize="0"/>
          <p:nvPr/>
        </p:nvPicPr>
        <p:blipFill>
          <a:blip r:embed="rId4">
            <a:alphaModFix/>
          </a:blip>
          <a:stretch>
            <a:fillRect/>
          </a:stretch>
        </p:blipFill>
        <p:spPr>
          <a:xfrm>
            <a:off x="355775" y="1569524"/>
            <a:ext cx="2054774" cy="1461401"/>
          </a:xfrm>
          <a:prstGeom prst="rect">
            <a:avLst/>
          </a:prstGeom>
          <a:noFill/>
          <a:ln>
            <a:noFill/>
          </a:ln>
        </p:spPr>
      </p:pic>
      <p:sp>
        <p:nvSpPr>
          <p:cNvPr id="160" name="Google Shape;160;p16"/>
          <p:cNvSpPr txBox="1"/>
          <p:nvPr>
            <p:ph idx="1" type="body"/>
          </p:nvPr>
        </p:nvSpPr>
        <p:spPr>
          <a:xfrm>
            <a:off x="2724150" y="2971063"/>
            <a:ext cx="3695700" cy="624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Salfa no cuenta actualmente con sistema </a:t>
            </a:r>
            <a:r>
              <a:rPr lang="es"/>
              <a:t>así</a:t>
            </a:r>
            <a:r>
              <a:rPr lang="es"/>
              <a:t> actualmente.</a:t>
            </a:r>
            <a:endParaRPr/>
          </a:p>
        </p:txBody>
      </p:sp>
      <p:pic>
        <p:nvPicPr>
          <p:cNvPr id="161" name="Google Shape;161;p16"/>
          <p:cNvPicPr preferRelativeResize="0"/>
          <p:nvPr/>
        </p:nvPicPr>
        <p:blipFill>
          <a:blip r:embed="rId5">
            <a:alphaModFix/>
          </a:blip>
          <a:stretch>
            <a:fillRect/>
          </a:stretch>
        </p:blipFill>
        <p:spPr>
          <a:xfrm>
            <a:off x="6868325" y="3153439"/>
            <a:ext cx="1634700" cy="16347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4100"/>
              <a:t>Objetivo </a:t>
            </a:r>
            <a:r>
              <a:rPr lang="es" sz="4100"/>
              <a:t>del proyecto</a:t>
            </a:r>
            <a:endParaRPr sz="4100"/>
          </a:p>
        </p:txBody>
      </p:sp>
      <p:sp>
        <p:nvSpPr>
          <p:cNvPr id="167" name="Google Shape;167;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s" sz="1600"/>
              <a:t>Desarrollar una plataforma de encuestas en línea para trabajadores, que permita la recolección y análisis de datos a través de dashboards interactivos, facilitando la toma de decisiones basada en la retroalimentación de los empleados.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4100"/>
              <a:t>Factibilidad del proyecto</a:t>
            </a:r>
            <a:endParaRPr sz="4100"/>
          </a:p>
        </p:txBody>
      </p:sp>
      <p:sp>
        <p:nvSpPr>
          <p:cNvPr id="173" name="Google Shape;173;p18"/>
          <p:cNvSpPr txBox="1"/>
          <p:nvPr>
            <p:ph idx="1" type="body"/>
          </p:nvPr>
        </p:nvSpPr>
        <p:spPr>
          <a:xfrm>
            <a:off x="1057500" y="1195425"/>
            <a:ext cx="7518900" cy="3232500"/>
          </a:xfrm>
          <a:prstGeom prst="rect">
            <a:avLst/>
          </a:prstGeom>
        </p:spPr>
        <p:txBody>
          <a:bodyPr anchorCtr="0" anchor="t" bIns="91425" lIns="91425" spcFirstLastPara="1" rIns="91425" wrap="square" tIns="91425">
            <a:normAutofit fontScale="32500"/>
          </a:bodyPr>
          <a:lstStyle/>
          <a:p>
            <a:pPr indent="-331381" lvl="0" marL="457200" rtl="0" algn="just">
              <a:spcBef>
                <a:spcPts val="0"/>
              </a:spcBef>
              <a:spcAft>
                <a:spcPts val="0"/>
              </a:spcAft>
              <a:buSzPct val="100000"/>
              <a:buChar char="●"/>
            </a:pPr>
            <a:r>
              <a:rPr lang="es" sz="4980"/>
              <a:t>El proyecto es realizable ya que, los requerimientos fueron establecidos de manera óptima, contamos con el periodo de 3 meses aproximadamente.</a:t>
            </a:r>
            <a:endParaRPr sz="4980"/>
          </a:p>
          <a:p>
            <a:pPr indent="-331381" lvl="0" marL="457200" rtl="0" algn="just">
              <a:spcBef>
                <a:spcPts val="0"/>
              </a:spcBef>
              <a:spcAft>
                <a:spcPts val="0"/>
              </a:spcAft>
              <a:buSzPct val="100000"/>
              <a:buChar char="●"/>
            </a:pPr>
            <a:r>
              <a:rPr lang="es" sz="4980"/>
              <a:t>Con 10 horas semanales dedicadas al proyecto, se dispone de un tiempo adecuado.</a:t>
            </a:r>
            <a:endParaRPr sz="4980"/>
          </a:p>
          <a:p>
            <a:pPr indent="-331381" lvl="0" marL="457200" rtl="0" algn="just">
              <a:spcBef>
                <a:spcPts val="0"/>
              </a:spcBef>
              <a:spcAft>
                <a:spcPts val="0"/>
              </a:spcAft>
              <a:buSzPct val="100000"/>
              <a:buChar char="●"/>
            </a:pPr>
            <a:r>
              <a:rPr lang="es" sz="4980"/>
              <a:t>Se pueden programar reuniones con el equipo de trabajo para revisar el progreso, discutir posibles desafíos y tomar decisiones en conjunto.</a:t>
            </a:r>
            <a:endParaRPr sz="4980"/>
          </a:p>
          <a:p>
            <a:pPr indent="-331381" lvl="0" marL="457200" rtl="0" algn="just">
              <a:spcBef>
                <a:spcPts val="0"/>
              </a:spcBef>
              <a:spcAft>
                <a:spcPts val="0"/>
              </a:spcAft>
              <a:buSzPct val="100000"/>
              <a:buChar char="●"/>
            </a:pPr>
            <a:r>
              <a:rPr lang="es" sz="4980"/>
              <a:t>Los posibles factores externos que podrían dificultar el desarrollo del proyecto incluyen problemas técnicos, cambios en los requisitos del cliente o limitaciones de tiempo. </a:t>
            </a:r>
            <a:endParaRPr sz="4980"/>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4100"/>
              <a:t>Metodología</a:t>
            </a:r>
            <a:r>
              <a:rPr lang="es" sz="4100"/>
              <a:t> escogida</a:t>
            </a:r>
            <a:endParaRPr sz="4100"/>
          </a:p>
        </p:txBody>
      </p:sp>
      <p:sp>
        <p:nvSpPr>
          <p:cNvPr id="179" name="Google Shape;179;p19"/>
          <p:cNvSpPr txBox="1"/>
          <p:nvPr>
            <p:ph idx="1" type="body"/>
          </p:nvPr>
        </p:nvSpPr>
        <p:spPr>
          <a:xfrm>
            <a:off x="1258175" y="13078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La metodología por la cual se decantó para el desarrollo de este proyecto fue la tradicional de cascada, una metodología tradicional ya que cada cierto tiempo solo se irán mostrando los avances del desarrollo de la plataforma y no entregables,  debido a que los requisitos desde un inicio fueron bien definidos gracias a reuniones con el cliente.</a:t>
            </a:r>
            <a:endParaRPr/>
          </a:p>
          <a:p>
            <a:pPr indent="0" lvl="0" marL="0" rtl="0" algn="just">
              <a:spcBef>
                <a:spcPts val="1200"/>
              </a:spcBef>
              <a:spcAft>
                <a:spcPts val="1200"/>
              </a:spcAft>
              <a:buNone/>
            </a:pPr>
            <a:r>
              <a:t/>
            </a:r>
            <a:endParaRPr/>
          </a:p>
        </p:txBody>
      </p:sp>
      <p:pic>
        <p:nvPicPr>
          <p:cNvPr id="180" name="Google Shape;180;p19"/>
          <p:cNvPicPr preferRelativeResize="0"/>
          <p:nvPr/>
        </p:nvPicPr>
        <p:blipFill>
          <a:blip r:embed="rId3">
            <a:alphaModFix/>
          </a:blip>
          <a:stretch>
            <a:fillRect/>
          </a:stretch>
        </p:blipFill>
        <p:spPr>
          <a:xfrm>
            <a:off x="2564206" y="2571750"/>
            <a:ext cx="4426844" cy="2397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50300" y="613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4100"/>
              <a:t>Conclusión y Preguntas</a:t>
            </a:r>
            <a:endParaRPr sz="4100"/>
          </a:p>
        </p:txBody>
      </p:sp>
      <p:pic>
        <p:nvPicPr>
          <p:cNvPr id="186" name="Google Shape;186;p20"/>
          <p:cNvPicPr preferRelativeResize="0"/>
          <p:nvPr/>
        </p:nvPicPr>
        <p:blipFill>
          <a:blip r:embed="rId3">
            <a:alphaModFix/>
          </a:blip>
          <a:stretch>
            <a:fillRect/>
          </a:stretch>
        </p:blipFill>
        <p:spPr>
          <a:xfrm>
            <a:off x="2491314" y="1627975"/>
            <a:ext cx="3959174" cy="296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