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gqD4DeSTr1vNLDiBNNLDycF2EP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customschemas.google.com/relationships/presentationmetadata" Target="meta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52f0b21c4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52f0b21c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3152f0b21c4_0_4"/>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3152f0b21c4_0_4"/>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g3152f0b21c4_0_4"/>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g3152f0b21c4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g3152f0b21c4_0_49"/>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g3152f0b21c4_0_49"/>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57" name="Google Shape;57;g3152f0b21c4_0_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g3152f0b21c4_0_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g3152f0b21c4_0_9"/>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g3152f0b21c4_0_9"/>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g3152f0b21c4_0_9"/>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g3152f0b21c4_0_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3152f0b21c4_0_1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3152f0b21c4_0_1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g3152f0b21c4_0_1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g3152f0b21c4_0_14"/>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g3152f0b21c4_0_14"/>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5" name="Google Shape;25;g3152f0b21c4_0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3152f0b21c4_0_2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3152f0b21c4_0_21"/>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g3152f0b21c4_0_21"/>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3152f0b21c4_0_21"/>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1" name="Google Shape;31;g3152f0b21c4_0_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3152f0b21c4_0_27"/>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3152f0b21c4_0_27"/>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g3152f0b21c4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3152f0b21c4_0_31"/>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3152f0b21c4_0_31"/>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g3152f0b21c4_0_31"/>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0" name="Google Shape;40;g3152f0b21c4_0_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g3152f0b21c4_0_36"/>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g3152f0b21c4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3152f0b21c4_0_3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3152f0b21c4_0_39"/>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g3152f0b21c4_0_39"/>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g3152f0b21c4_0_39"/>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9" name="Google Shape;49;g3152f0b21c4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3152f0b21c4_0_45"/>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3152f0b21c4_0_45"/>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g3152f0b21c4_0_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3152f0b21c4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g3152f0b21c4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g3152f0b21c4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descr="EscuelaIT Duoc UC - Escuela de Informática y Telecomunicaciones Duoc UC - Duoc  UC | LinkedIn" id="64" name="Google Shape;6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65" name="Google Shape;65;p1"/>
          <p:cNvSpPr txBox="1"/>
          <p:nvPr/>
        </p:nvSpPr>
        <p:spPr>
          <a:xfrm>
            <a:off x="-98524" y="197864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lang="es-CL" sz="4400">
                <a:solidFill>
                  <a:schemeClr val="dk1"/>
                </a:solidFill>
                <a:latin typeface="Calibri"/>
                <a:ea typeface="Calibri"/>
                <a:cs typeface="Calibri"/>
                <a:sym typeface="Calibri"/>
              </a:rPr>
              <a:t>SALFA </a:t>
            </a:r>
            <a:r>
              <a:rPr lang="es-CL" sz="4400">
                <a:solidFill>
                  <a:schemeClr val="dk1"/>
                </a:solidFill>
                <a:latin typeface="Calibri"/>
                <a:ea typeface="Calibri"/>
                <a:cs typeface="Calibri"/>
                <a:sym typeface="Calibri"/>
              </a:rPr>
              <a:t>MÓDULO</a:t>
            </a:r>
            <a:r>
              <a:rPr lang="es-CL" sz="4400">
                <a:solidFill>
                  <a:schemeClr val="dk1"/>
                </a:solidFill>
                <a:latin typeface="Calibri"/>
                <a:ea typeface="Calibri"/>
                <a:cs typeface="Calibri"/>
                <a:sym typeface="Calibri"/>
              </a:rPr>
              <a:t> ENCUESTA</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EscuelaIT Duoc UC - Escuela de Informática y Telecomunicaciones Duoc UC - Duoc  UC | LinkedIn" id="158" name="Google Shape;158;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9" name="Google Shape;159;p10"/>
          <p:cNvSpPr txBox="1"/>
          <p:nvPr/>
        </p:nvSpPr>
        <p:spPr>
          <a:xfrm>
            <a:off x="931500" y="777825"/>
            <a:ext cx="106014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60" name="Google Shape;160;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61" name="Google Shape;161;p10"/>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SALFA MÓDULO DE ENCUESTAS</a:t>
            </a:r>
            <a:endParaRPr/>
          </a:p>
        </p:txBody>
      </p:sp>
      <p:pic>
        <p:nvPicPr>
          <p:cNvPr id="162" name="Google Shape;162;p10"/>
          <p:cNvPicPr preferRelativeResize="0"/>
          <p:nvPr/>
        </p:nvPicPr>
        <p:blipFill>
          <a:blip r:embed="rId4">
            <a:alphaModFix/>
          </a:blip>
          <a:stretch>
            <a:fillRect/>
          </a:stretch>
        </p:blipFill>
        <p:spPr>
          <a:xfrm>
            <a:off x="6946675" y="2090462"/>
            <a:ext cx="1556025" cy="1384849"/>
          </a:xfrm>
          <a:prstGeom prst="rect">
            <a:avLst/>
          </a:prstGeom>
          <a:noFill/>
          <a:ln>
            <a:noFill/>
          </a:ln>
        </p:spPr>
      </p:pic>
      <p:pic>
        <p:nvPicPr>
          <p:cNvPr id="163" name="Google Shape;163;p10"/>
          <p:cNvPicPr preferRelativeResize="0"/>
          <p:nvPr/>
        </p:nvPicPr>
        <p:blipFill>
          <a:blip r:embed="rId5">
            <a:alphaModFix/>
          </a:blip>
          <a:stretch>
            <a:fillRect/>
          </a:stretch>
        </p:blipFill>
        <p:spPr>
          <a:xfrm>
            <a:off x="8624549" y="3767986"/>
            <a:ext cx="1512376" cy="1490524"/>
          </a:xfrm>
          <a:prstGeom prst="rect">
            <a:avLst/>
          </a:prstGeom>
          <a:noFill/>
          <a:ln>
            <a:noFill/>
          </a:ln>
        </p:spPr>
      </p:pic>
      <p:pic>
        <p:nvPicPr>
          <p:cNvPr id="164" name="Google Shape;164;p10"/>
          <p:cNvPicPr preferRelativeResize="0"/>
          <p:nvPr/>
        </p:nvPicPr>
        <p:blipFill>
          <a:blip r:embed="rId6">
            <a:alphaModFix/>
          </a:blip>
          <a:stretch>
            <a:fillRect/>
          </a:stretch>
        </p:blipFill>
        <p:spPr>
          <a:xfrm>
            <a:off x="704775" y="4121437"/>
            <a:ext cx="1384850" cy="1384850"/>
          </a:xfrm>
          <a:prstGeom prst="rect">
            <a:avLst/>
          </a:prstGeom>
          <a:noFill/>
          <a:ln>
            <a:noFill/>
          </a:ln>
        </p:spPr>
      </p:pic>
      <p:pic>
        <p:nvPicPr>
          <p:cNvPr id="165" name="Google Shape;165;p10"/>
          <p:cNvPicPr preferRelativeResize="0"/>
          <p:nvPr/>
        </p:nvPicPr>
        <p:blipFill>
          <a:blip r:embed="rId7">
            <a:alphaModFix/>
          </a:blip>
          <a:stretch>
            <a:fillRect/>
          </a:stretch>
        </p:blipFill>
        <p:spPr>
          <a:xfrm>
            <a:off x="3724045" y="4121413"/>
            <a:ext cx="1744254" cy="1798700"/>
          </a:xfrm>
          <a:prstGeom prst="rect">
            <a:avLst/>
          </a:prstGeom>
          <a:noFill/>
          <a:ln>
            <a:noFill/>
          </a:ln>
        </p:spPr>
      </p:pic>
      <p:pic>
        <p:nvPicPr>
          <p:cNvPr id="166" name="Google Shape;166;p10"/>
          <p:cNvPicPr preferRelativeResize="0"/>
          <p:nvPr/>
        </p:nvPicPr>
        <p:blipFill>
          <a:blip r:embed="rId8">
            <a:alphaModFix/>
          </a:blip>
          <a:stretch>
            <a:fillRect/>
          </a:stretch>
        </p:blipFill>
        <p:spPr>
          <a:xfrm>
            <a:off x="1382438" y="1756048"/>
            <a:ext cx="3214057" cy="2270502"/>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0" name="Shape 170"/>
        <p:cNvGrpSpPr/>
        <p:nvPr/>
      </p:nvGrpSpPr>
      <p:grpSpPr>
        <a:xfrm>
          <a:off x="0" y="0"/>
          <a:ext cx="0" cy="0"/>
          <a:chOff x="0" y="0"/>
          <a:chExt cx="0" cy="0"/>
        </a:xfrm>
      </p:grpSpPr>
      <p:pic>
        <p:nvPicPr>
          <p:cNvPr descr="EscuelaIT Duoc UC - Escuela de Informática y Telecomunicaciones Duoc UC - Duoc  UC | LinkedIn" id="171" name="Google Shape;171;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2" name="Google Shape;172;p11"/>
          <p:cNvSpPr txBox="1"/>
          <p:nvPr/>
        </p:nvSpPr>
        <p:spPr>
          <a:xfrm>
            <a:off x="1" y="3044242"/>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sz="2400">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EscuelaIT Duoc UC - Escuela de Informática y Telecomunicaciones Duoc UC - Duoc  UC | LinkedIn" id="177" name="Google Shape;177;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8" name="Google Shape;178;p12"/>
          <p:cNvSpPr txBox="1"/>
          <p:nvPr/>
        </p:nvSpPr>
        <p:spPr>
          <a:xfrm>
            <a:off x="1343100" y="605250"/>
            <a:ext cx="95058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pic>
        <p:nvPicPr>
          <p:cNvPr id="179" name="Google Shape;179;p12"/>
          <p:cNvPicPr preferRelativeResize="0"/>
          <p:nvPr/>
        </p:nvPicPr>
        <p:blipFill>
          <a:blip r:embed="rId4">
            <a:alphaModFix/>
          </a:blip>
          <a:stretch>
            <a:fillRect/>
          </a:stretch>
        </p:blipFill>
        <p:spPr>
          <a:xfrm>
            <a:off x="246675" y="1374750"/>
            <a:ext cx="11836900" cy="4737476"/>
          </a:xfrm>
          <a:prstGeom prst="rect">
            <a:avLst/>
          </a:prstGeom>
          <a:noFill/>
          <a:ln>
            <a:noFill/>
          </a:ln>
        </p:spPr>
      </p:pic>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3152f0b21c4_2_2"/>
          <p:cNvPicPr preferRelativeResize="0"/>
          <p:nvPr/>
        </p:nvPicPr>
        <p:blipFill>
          <a:blip r:embed="rId3">
            <a:alphaModFix/>
          </a:blip>
          <a:stretch>
            <a:fillRect/>
          </a:stretch>
        </p:blipFill>
        <p:spPr>
          <a:xfrm>
            <a:off x="191825" y="1561475"/>
            <a:ext cx="11887200" cy="4467901"/>
          </a:xfrm>
          <a:prstGeom prst="rect">
            <a:avLst/>
          </a:prstGeom>
          <a:noFill/>
          <a:ln>
            <a:noFill/>
          </a:ln>
        </p:spPr>
      </p:pic>
      <p:sp>
        <p:nvSpPr>
          <p:cNvPr id="185" name="Google Shape;185;g3152f0b21c4_2_2"/>
          <p:cNvSpPr txBox="1"/>
          <p:nvPr/>
        </p:nvSpPr>
        <p:spPr>
          <a:xfrm>
            <a:off x="1441625" y="394825"/>
            <a:ext cx="95058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EscuelaIT Duoc UC - Escuela de Informática y Telecomunicaciones Duoc UC - Duoc  UC | LinkedIn" id="190" name="Google Shape;190;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1" name="Google Shape;191;p13"/>
          <p:cNvSpPr txBox="1"/>
          <p:nvPr/>
        </p:nvSpPr>
        <p:spPr>
          <a:xfrm>
            <a:off x="1" y="992898"/>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
        <p:nvSpPr>
          <p:cNvPr id="192" name="Google Shape;192;p13"/>
          <p:cNvSpPr txBox="1"/>
          <p:nvPr/>
        </p:nvSpPr>
        <p:spPr>
          <a:xfrm>
            <a:off x="1168300" y="2133300"/>
            <a:ext cx="25479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sz="2600">
                <a:solidFill>
                  <a:schemeClr val="dk2"/>
                </a:solidFill>
                <a:latin typeface="Roboto"/>
                <a:ea typeface="Roboto"/>
                <a:cs typeface="Roboto"/>
                <a:sym typeface="Roboto"/>
              </a:rPr>
              <a:t>Comunicación</a:t>
            </a:r>
            <a:r>
              <a:rPr b="1" lang="es-CL" sz="2600">
                <a:solidFill>
                  <a:schemeClr val="dk2"/>
                </a:solidFill>
                <a:latin typeface="Roboto"/>
                <a:ea typeface="Roboto"/>
                <a:cs typeface="Roboto"/>
                <a:sym typeface="Roboto"/>
              </a:rPr>
              <a:t> </a:t>
            </a:r>
            <a:endParaRPr b="1" sz="2600">
              <a:solidFill>
                <a:schemeClr val="dk2"/>
              </a:solidFill>
              <a:latin typeface="Roboto"/>
              <a:ea typeface="Roboto"/>
              <a:cs typeface="Roboto"/>
              <a:sym typeface="Roboto"/>
            </a:endParaRPr>
          </a:p>
        </p:txBody>
      </p:sp>
      <p:sp>
        <p:nvSpPr>
          <p:cNvPr id="193" name="Google Shape;193;p13"/>
          <p:cNvSpPr txBox="1"/>
          <p:nvPr/>
        </p:nvSpPr>
        <p:spPr>
          <a:xfrm>
            <a:off x="5061450" y="2317125"/>
            <a:ext cx="2547900" cy="10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600">
              <a:solidFill>
                <a:schemeClr val="dk2"/>
              </a:solidFill>
              <a:latin typeface="Roboto"/>
              <a:ea typeface="Roboto"/>
              <a:cs typeface="Roboto"/>
              <a:sym typeface="Roboto"/>
            </a:endParaRPr>
          </a:p>
        </p:txBody>
      </p:sp>
      <p:sp>
        <p:nvSpPr>
          <p:cNvPr id="194" name="Google Shape;194;p13"/>
          <p:cNvSpPr txBox="1"/>
          <p:nvPr/>
        </p:nvSpPr>
        <p:spPr>
          <a:xfrm>
            <a:off x="4971125" y="2133300"/>
            <a:ext cx="29466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sz="2600">
                <a:solidFill>
                  <a:schemeClr val="dk2"/>
                </a:solidFill>
                <a:latin typeface="Roboto"/>
                <a:ea typeface="Roboto"/>
                <a:cs typeface="Roboto"/>
                <a:sym typeface="Roboto"/>
              </a:rPr>
              <a:t>Formas de trabajo</a:t>
            </a:r>
            <a:endParaRPr b="1" sz="2600">
              <a:solidFill>
                <a:schemeClr val="dk2"/>
              </a:solidFill>
              <a:latin typeface="Roboto"/>
              <a:ea typeface="Roboto"/>
              <a:cs typeface="Roboto"/>
              <a:sym typeface="Roboto"/>
            </a:endParaRPr>
          </a:p>
        </p:txBody>
      </p:sp>
      <p:sp>
        <p:nvSpPr>
          <p:cNvPr id="195" name="Google Shape;195;p13"/>
          <p:cNvSpPr txBox="1"/>
          <p:nvPr/>
        </p:nvSpPr>
        <p:spPr>
          <a:xfrm>
            <a:off x="9122700" y="2133300"/>
            <a:ext cx="2245200" cy="5829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dk2"/>
              </a:buClr>
              <a:buSzPts val="2600"/>
              <a:buFont typeface="Roboto"/>
              <a:buChar char="●"/>
            </a:pPr>
            <a:r>
              <a:rPr b="1" lang="es-CL" sz="2600">
                <a:solidFill>
                  <a:schemeClr val="dk2"/>
                </a:solidFill>
                <a:latin typeface="Roboto"/>
                <a:ea typeface="Roboto"/>
                <a:cs typeface="Roboto"/>
                <a:sym typeface="Roboto"/>
              </a:rPr>
              <a:t>Horarios</a:t>
            </a:r>
            <a:endParaRPr b="1" sz="2600">
              <a:solidFill>
                <a:schemeClr val="dk2"/>
              </a:solidFill>
              <a:latin typeface="Roboto"/>
              <a:ea typeface="Roboto"/>
              <a:cs typeface="Roboto"/>
              <a:sym typeface="Roboto"/>
            </a:endParaRPr>
          </a:p>
        </p:txBody>
      </p:sp>
      <p:pic>
        <p:nvPicPr>
          <p:cNvPr id="196" name="Google Shape;196;p13"/>
          <p:cNvPicPr preferRelativeResize="0"/>
          <p:nvPr/>
        </p:nvPicPr>
        <p:blipFill>
          <a:blip r:embed="rId4">
            <a:alphaModFix/>
          </a:blip>
          <a:stretch>
            <a:fillRect/>
          </a:stretch>
        </p:blipFill>
        <p:spPr>
          <a:xfrm>
            <a:off x="8772150" y="2739103"/>
            <a:ext cx="2990350" cy="2990350"/>
          </a:xfrm>
          <a:prstGeom prst="rect">
            <a:avLst/>
          </a:prstGeom>
          <a:noFill/>
          <a:ln>
            <a:noFill/>
          </a:ln>
        </p:spPr>
      </p:pic>
      <p:pic>
        <p:nvPicPr>
          <p:cNvPr id="197" name="Google Shape;197;p13"/>
          <p:cNvPicPr preferRelativeResize="0"/>
          <p:nvPr/>
        </p:nvPicPr>
        <p:blipFill>
          <a:blip r:embed="rId5">
            <a:alphaModFix/>
          </a:blip>
          <a:stretch>
            <a:fillRect/>
          </a:stretch>
        </p:blipFill>
        <p:spPr>
          <a:xfrm>
            <a:off x="4251788" y="3293400"/>
            <a:ext cx="4385275" cy="1881750"/>
          </a:xfrm>
          <a:prstGeom prst="rect">
            <a:avLst/>
          </a:prstGeom>
          <a:noFill/>
          <a:ln>
            <a:noFill/>
          </a:ln>
        </p:spPr>
      </p:pic>
      <p:pic>
        <p:nvPicPr>
          <p:cNvPr id="198" name="Google Shape;198;p13"/>
          <p:cNvPicPr preferRelativeResize="0"/>
          <p:nvPr/>
        </p:nvPicPr>
        <p:blipFill>
          <a:blip r:embed="rId6">
            <a:alphaModFix/>
          </a:blip>
          <a:stretch>
            <a:fillRect/>
          </a:stretch>
        </p:blipFill>
        <p:spPr>
          <a:xfrm>
            <a:off x="304800" y="3196863"/>
            <a:ext cx="3946976" cy="2152335"/>
          </a:xfrm>
          <a:prstGeom prst="rect">
            <a:avLst/>
          </a:prstGeom>
          <a:noFill/>
          <a:ln>
            <a:noFill/>
          </a:ln>
        </p:spPr>
      </p:pic>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EscuelaIT Duoc UC - Escuela de Informática y Telecomunicaciones Duoc UC - Duoc  UC | LinkedIn" id="203" name="Google Shape;203;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4" name="Google Shape;204;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highlight>
                  <a:schemeClr val="lt1"/>
                </a:highlight>
                <a:latin typeface="Calibri"/>
                <a:ea typeface="Calibri"/>
                <a:cs typeface="Calibri"/>
                <a:sym typeface="Calibri"/>
              </a:rPr>
              <a:t>PREGUNTAS DE LA COMISIÓN</a:t>
            </a:r>
            <a:endParaRPr>
              <a:highlight>
                <a:schemeClr val="lt1"/>
              </a:highlight>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descr="EscuelaIT Duoc UC - Escuela de Informática y Telecomunicaciones Duoc UC - Duoc  UC | LinkedIn" id="70" name="Google Shape;7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71" name="Google Shape;71;p2"/>
          <p:cNvGrpSpPr/>
          <p:nvPr/>
        </p:nvGrpSpPr>
        <p:grpSpPr>
          <a:xfrm>
            <a:off x="4121026" y="1710819"/>
            <a:ext cx="7633494" cy="4350553"/>
            <a:chOff x="0" y="0"/>
            <a:chExt cx="7633494" cy="4350553"/>
          </a:xfrm>
        </p:grpSpPr>
        <p:sp>
          <p:nvSpPr>
            <p:cNvPr id="72" name="Google Shape;72;p2"/>
            <p:cNvSpPr/>
            <p:nvPr/>
          </p:nvSpPr>
          <p:spPr>
            <a:xfrm>
              <a:off x="0" y="0"/>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nvSpPr>
          <p:spPr>
            <a:xfrm>
              <a:off x="1662653" y="0"/>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Ivan Sanhueza</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Jefe de Proyecto</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Desarrollo Backend y </a:t>
              </a:r>
              <a:r>
                <a:rPr lang="es-CL" sz="2000">
                  <a:solidFill>
                    <a:schemeClr val="lt1"/>
                  </a:solidFill>
                  <a:latin typeface="Calibri"/>
                  <a:ea typeface="Calibri"/>
                  <a:cs typeface="Calibri"/>
                  <a:sym typeface="Calibri"/>
                </a:rPr>
                <a:t>documentación</a:t>
              </a:r>
              <a:endParaRPr b="0" i="0" sz="2000" u="none" cap="none" strike="noStrike">
                <a:solidFill>
                  <a:schemeClr val="lt1"/>
                </a:solidFill>
                <a:latin typeface="Calibri"/>
                <a:ea typeface="Calibri"/>
                <a:cs typeface="Calibri"/>
                <a:sym typeface="Calibri"/>
              </a:endParaRPr>
            </a:p>
          </p:txBody>
        </p:sp>
        <p:sp>
          <p:nvSpPr>
            <p:cNvPr id="74" name="Google Shape;74;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txBox="1"/>
            <p:nvPr/>
          </p:nvSpPr>
          <p:spPr>
            <a:xfrm>
              <a:off x="1662653" y="1495502"/>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Juan Guajardo</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Frontend Developer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Desarrollo Frontend y </a:t>
              </a:r>
              <a:r>
                <a:rPr lang="es-CL" sz="2000">
                  <a:solidFill>
                    <a:schemeClr val="lt1"/>
                  </a:solidFill>
                  <a:latin typeface="Calibri"/>
                  <a:ea typeface="Calibri"/>
                  <a:cs typeface="Calibri"/>
                  <a:sym typeface="Calibri"/>
                </a:rPr>
                <a:t>documentación</a:t>
              </a:r>
              <a:endParaRPr b="0" i="0" sz="2000" u="none" cap="none" strike="noStrike">
                <a:solidFill>
                  <a:schemeClr val="lt1"/>
                </a:solidFill>
                <a:latin typeface="Calibri"/>
                <a:ea typeface="Calibri"/>
                <a:cs typeface="Calibri"/>
                <a:sym typeface="Calibri"/>
              </a:endParaRPr>
            </a:p>
          </p:txBody>
        </p:sp>
        <p:sp>
          <p:nvSpPr>
            <p:cNvPr id="77" name="Google Shape;77;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0" y="2991005"/>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txBox="1"/>
            <p:nvPr/>
          </p:nvSpPr>
          <p:spPr>
            <a:xfrm>
              <a:off x="1662653" y="2991005"/>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Sergio Placencia</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Backend Developer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Desarrollo Backend y Frontend</a:t>
              </a:r>
              <a:endParaRPr b="0" i="0" sz="2000" u="none" cap="none" strike="noStrike">
                <a:solidFill>
                  <a:schemeClr val="lt1"/>
                </a:solidFill>
                <a:latin typeface="Calibri"/>
                <a:ea typeface="Calibri"/>
                <a:cs typeface="Calibri"/>
                <a:sym typeface="Calibri"/>
              </a:endParaRPr>
            </a:p>
          </p:txBody>
        </p:sp>
        <p:sp>
          <p:nvSpPr>
            <p:cNvPr id="80" name="Google Shape;80;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SALFA </a:t>
            </a:r>
            <a:r>
              <a:rPr lang="es-CL" sz="1800">
                <a:solidFill>
                  <a:srgbClr val="757070"/>
                </a:solidFill>
                <a:latin typeface="Calibri"/>
                <a:ea typeface="Calibri"/>
                <a:cs typeface="Calibri"/>
                <a:sym typeface="Calibri"/>
              </a:rPr>
              <a:t>MÓDULO</a:t>
            </a:r>
            <a:r>
              <a:rPr lang="es-CL" sz="1800">
                <a:solidFill>
                  <a:srgbClr val="757070"/>
                </a:solidFill>
                <a:latin typeface="Calibri"/>
                <a:ea typeface="Calibri"/>
                <a:cs typeface="Calibri"/>
                <a:sym typeface="Calibri"/>
              </a:rPr>
              <a:t> DE ENCUESTAS</a:t>
            </a:r>
            <a:endParaRPr/>
          </a:p>
        </p:txBody>
      </p:sp>
      <p:sp>
        <p:nvSpPr>
          <p:cNvPr id="82" name="Google Shape;8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83" name="Google Shape;8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EscuelaIT Duoc UC - Escuela de Informática y Telecomunicaciones Duoc UC - Duoc  UC | LinkedIn" id="88" name="Google Shape;88;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9" name="Google Shape;89;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90" name="Google Shape;90;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91" name="Google Shape;91;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Salfa actualmente no cuenta con un sistema para crear encuestas, por lo que recurren a Google Forms, plataforma que si bien cumple </a:t>
            </a:r>
            <a:r>
              <a:rPr lang="es-CL" sz="1800">
                <a:solidFill>
                  <a:schemeClr val="dk1"/>
                </a:solidFill>
                <a:latin typeface="Calibri"/>
                <a:ea typeface="Calibri"/>
                <a:cs typeface="Calibri"/>
                <a:sym typeface="Calibri"/>
              </a:rPr>
              <a:t>mínimamente</a:t>
            </a:r>
            <a:r>
              <a:rPr lang="es-CL" sz="1800">
                <a:solidFill>
                  <a:schemeClr val="dk1"/>
                </a:solidFill>
                <a:latin typeface="Calibri"/>
                <a:ea typeface="Calibri"/>
                <a:cs typeface="Calibri"/>
                <a:sym typeface="Calibri"/>
              </a:rPr>
              <a:t> con el poder generar encuestas, no satisface con otras necesidades como verificar que realmente los usuarios la respondan, ver las </a:t>
            </a:r>
            <a:r>
              <a:rPr lang="es-CL" sz="1800">
                <a:solidFill>
                  <a:schemeClr val="dk1"/>
                </a:solidFill>
                <a:latin typeface="Calibri"/>
                <a:ea typeface="Calibri"/>
                <a:cs typeface="Calibri"/>
                <a:sym typeface="Calibri"/>
              </a:rPr>
              <a:t>estadísticas</a:t>
            </a:r>
            <a:r>
              <a:rPr lang="es-CL" sz="1800">
                <a:solidFill>
                  <a:schemeClr val="dk1"/>
                </a:solidFill>
                <a:latin typeface="Calibri"/>
                <a:ea typeface="Calibri"/>
                <a:cs typeface="Calibri"/>
                <a:sym typeface="Calibri"/>
              </a:rPr>
              <a:t> y las respuestas de los trabajadores a los que se les asignan las encuestas.</a:t>
            </a:r>
            <a:endParaRPr sz="1800" u="sng">
              <a:solidFill>
                <a:schemeClr val="dk1"/>
              </a:solidFill>
              <a:latin typeface="Calibri"/>
              <a:ea typeface="Calibri"/>
              <a:cs typeface="Calibri"/>
              <a:sym typeface="Calibri"/>
            </a:endParaRPr>
          </a:p>
        </p:txBody>
      </p:sp>
      <p:sp>
        <p:nvSpPr>
          <p:cNvPr id="92" name="Google Shape;92;p3"/>
          <p:cNvSpPr/>
          <p:nvPr/>
        </p:nvSpPr>
        <p:spPr>
          <a:xfrm>
            <a:off x="6912079" y="2177325"/>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Un </a:t>
            </a:r>
            <a:r>
              <a:rPr lang="es-CL" sz="1800">
                <a:solidFill>
                  <a:schemeClr val="dk1"/>
                </a:solidFill>
                <a:latin typeface="Calibri"/>
                <a:ea typeface="Calibri"/>
                <a:cs typeface="Calibri"/>
                <a:sym typeface="Calibri"/>
              </a:rPr>
              <a:t>módulo</a:t>
            </a:r>
            <a:r>
              <a:rPr lang="es-CL" sz="1800">
                <a:solidFill>
                  <a:schemeClr val="dk1"/>
                </a:solidFill>
                <a:latin typeface="Calibri"/>
                <a:ea typeface="Calibri"/>
                <a:cs typeface="Calibri"/>
                <a:sym typeface="Calibri"/>
              </a:rPr>
              <a:t> de una plataforma en la cual los usuarios designados, </a:t>
            </a:r>
            <a:r>
              <a:rPr lang="es-CL" sz="1800">
                <a:solidFill>
                  <a:schemeClr val="dk1"/>
                </a:solidFill>
                <a:latin typeface="Calibri"/>
                <a:ea typeface="Calibri"/>
                <a:cs typeface="Calibri"/>
                <a:sym typeface="Calibri"/>
              </a:rPr>
              <a:t>podrán</a:t>
            </a:r>
            <a:r>
              <a:rPr lang="es-CL" sz="1800">
                <a:solidFill>
                  <a:schemeClr val="dk1"/>
                </a:solidFill>
                <a:latin typeface="Calibri"/>
                <a:ea typeface="Calibri"/>
                <a:cs typeface="Calibri"/>
                <a:sym typeface="Calibri"/>
              </a:rPr>
              <a:t> crear y asignar encuestas a los los trabajadores, ver </a:t>
            </a:r>
            <a:r>
              <a:rPr lang="es-CL" sz="1800">
                <a:solidFill>
                  <a:schemeClr val="dk1"/>
                </a:solidFill>
                <a:latin typeface="Calibri"/>
                <a:ea typeface="Calibri"/>
                <a:cs typeface="Calibri"/>
                <a:sym typeface="Calibri"/>
              </a:rPr>
              <a:t>estadísticas</a:t>
            </a:r>
            <a:r>
              <a:rPr lang="es-CL" sz="1800">
                <a:solidFill>
                  <a:schemeClr val="dk1"/>
                </a:solidFill>
                <a:latin typeface="Calibri"/>
                <a:ea typeface="Calibri"/>
                <a:cs typeface="Calibri"/>
                <a:sym typeface="Calibri"/>
              </a:rPr>
              <a:t> para </a:t>
            </a:r>
            <a:r>
              <a:rPr lang="es-CL" sz="1800">
                <a:solidFill>
                  <a:schemeClr val="dk1"/>
                </a:solidFill>
                <a:latin typeface="Calibri"/>
                <a:ea typeface="Calibri"/>
                <a:cs typeface="Calibri"/>
                <a:sym typeface="Calibri"/>
              </a:rPr>
              <a:t>análisis</a:t>
            </a:r>
            <a:r>
              <a:rPr lang="es-CL" sz="1800">
                <a:solidFill>
                  <a:schemeClr val="dk1"/>
                </a:solidFill>
                <a:latin typeface="Calibri"/>
                <a:ea typeface="Calibri"/>
                <a:cs typeface="Calibri"/>
                <a:sym typeface="Calibri"/>
              </a:rPr>
              <a:t> de las respuestas por encuesta de cada trabajador y generar reportes. </a:t>
            </a:r>
            <a:r>
              <a:rPr lang="es-CL" sz="1800">
                <a:solidFill>
                  <a:schemeClr val="dk1"/>
                </a:solidFill>
                <a:latin typeface="Calibri"/>
                <a:ea typeface="Calibri"/>
                <a:cs typeface="Calibri"/>
                <a:sym typeface="Calibri"/>
              </a:rPr>
              <a:t>También</a:t>
            </a:r>
            <a:r>
              <a:rPr lang="es-CL" sz="1800">
                <a:solidFill>
                  <a:schemeClr val="dk1"/>
                </a:solidFill>
                <a:latin typeface="Calibri"/>
                <a:ea typeface="Calibri"/>
                <a:cs typeface="Calibri"/>
                <a:sym typeface="Calibri"/>
              </a:rPr>
              <a:t> los administradores o usuarios designados </a:t>
            </a:r>
            <a:r>
              <a:rPr lang="es-CL" sz="1800">
                <a:solidFill>
                  <a:schemeClr val="dk1"/>
                </a:solidFill>
                <a:latin typeface="Calibri"/>
                <a:ea typeface="Calibri"/>
                <a:cs typeface="Calibri"/>
                <a:sym typeface="Calibri"/>
              </a:rPr>
              <a:t>podrán</a:t>
            </a:r>
            <a:r>
              <a:rPr lang="es-CL" sz="1800">
                <a:solidFill>
                  <a:schemeClr val="dk1"/>
                </a:solidFill>
                <a:latin typeface="Calibri"/>
                <a:ea typeface="Calibri"/>
                <a:cs typeface="Calibri"/>
                <a:sym typeface="Calibri"/>
              </a:rPr>
              <a:t> administrar y gestionar a los usuarios que </a:t>
            </a:r>
            <a:r>
              <a:rPr lang="es-CL" sz="1800">
                <a:solidFill>
                  <a:schemeClr val="dk1"/>
                </a:solidFill>
                <a:latin typeface="Calibri"/>
                <a:ea typeface="Calibri"/>
                <a:cs typeface="Calibri"/>
                <a:sym typeface="Calibri"/>
              </a:rPr>
              <a:t>interactúen</a:t>
            </a:r>
            <a:r>
              <a:rPr lang="es-CL" sz="1800">
                <a:solidFill>
                  <a:schemeClr val="dk1"/>
                </a:solidFill>
                <a:latin typeface="Calibri"/>
                <a:ea typeface="Calibri"/>
                <a:cs typeface="Calibri"/>
                <a:sym typeface="Calibri"/>
              </a:rPr>
              <a:t> con la plataforma </a:t>
            </a:r>
            <a:endParaRPr sz="1800">
              <a:solidFill>
                <a:schemeClr val="dk1"/>
              </a:solidFill>
              <a:latin typeface="Calibri"/>
              <a:ea typeface="Calibri"/>
              <a:cs typeface="Calibri"/>
              <a:sym typeface="Calibri"/>
            </a:endParaRPr>
          </a:p>
        </p:txBody>
      </p:sp>
      <p:sp>
        <p:nvSpPr>
          <p:cNvPr id="93" name="Google Shape;93;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3"/>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SALFA MÓDULO DE ENCUESTAS</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EscuelaIT Duoc UC - Escuela de Informática y Telecomunicaciones Duoc UC - Duoc  UC | LinkedIn" id="99" name="Google Shape;99;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0" name="Google Shape;100;p4"/>
          <p:cNvSpPr txBox="1"/>
          <p:nvPr/>
        </p:nvSpPr>
        <p:spPr>
          <a:xfrm>
            <a:off x="0" y="1384304"/>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01" name="Google Shape;101;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2" name="Google Shape;102;p4"/>
          <p:cNvSpPr txBox="1"/>
          <p:nvPr/>
        </p:nvSpPr>
        <p:spPr>
          <a:xfrm>
            <a:off x="1" y="4027134"/>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highlight>
                  <a:schemeClr val="lt1"/>
                </a:highlight>
                <a:latin typeface="Calibri"/>
                <a:ea typeface="Calibri"/>
                <a:cs typeface="Calibri"/>
                <a:sym typeface="Calibri"/>
              </a:rPr>
              <a:t>Objetivos Específicos</a:t>
            </a:r>
            <a:endParaRPr sz="1800">
              <a:solidFill>
                <a:schemeClr val="dk1"/>
              </a:solidFill>
              <a:highlight>
                <a:schemeClr val="lt1"/>
              </a:highlight>
              <a:latin typeface="Calibri"/>
              <a:ea typeface="Calibri"/>
              <a:cs typeface="Calibri"/>
              <a:sym typeface="Calibri"/>
            </a:endParaRPr>
          </a:p>
        </p:txBody>
      </p:sp>
      <p:sp>
        <p:nvSpPr>
          <p:cNvPr id="103" name="Google Shape;103;p4"/>
          <p:cNvSpPr/>
          <p:nvPr/>
        </p:nvSpPr>
        <p:spPr>
          <a:xfrm>
            <a:off x="614515" y="2040571"/>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s-CL" sz="1800">
                <a:solidFill>
                  <a:schemeClr val="dk1"/>
                </a:solidFill>
                <a:latin typeface="Calibri"/>
                <a:ea typeface="Calibri"/>
                <a:cs typeface="Calibri"/>
                <a:sym typeface="Calibri"/>
              </a:rPr>
              <a:t>Desarrollar una plataforma de encuestas en línea para trabajadores, que permita la recolección y análisis de datos a través de dashboards interactivos, facilitando la toma de decisiones basada en la retroalimentación de los empleados.</a:t>
            </a:r>
            <a:endParaRPr sz="1800">
              <a:solidFill>
                <a:schemeClr val="dk1"/>
              </a:solidFill>
              <a:latin typeface="Calibri"/>
              <a:ea typeface="Calibri"/>
              <a:cs typeface="Calibri"/>
              <a:sym typeface="Calibri"/>
            </a:endParaRPr>
          </a:p>
        </p:txBody>
      </p:sp>
      <p:sp>
        <p:nvSpPr>
          <p:cNvPr id="104" name="Google Shape;104;p4"/>
          <p:cNvSpPr/>
          <p:nvPr/>
        </p:nvSpPr>
        <p:spPr>
          <a:xfrm>
            <a:off x="614514" y="4732407"/>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s-CL" sz="1800">
                <a:solidFill>
                  <a:schemeClr val="dk1"/>
                </a:solidFill>
                <a:latin typeface="Calibri"/>
                <a:ea typeface="Calibri"/>
                <a:cs typeface="Calibri"/>
                <a:sym typeface="Calibri"/>
              </a:rPr>
              <a:t>●	Que, en un periodo de 3 meses desde la implementación de la plataforma, el 100% de las encuestas realizadas por Salfa Mantenciones sea mediante la plataforma.</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	En un periodo de 4 meses, </a:t>
            </a:r>
            <a:r>
              <a:rPr lang="es-CL" sz="1800">
                <a:solidFill>
                  <a:schemeClr val="dk1"/>
                </a:solidFill>
                <a:latin typeface="Calibri"/>
                <a:ea typeface="Calibri"/>
                <a:cs typeface="Calibri"/>
                <a:sym typeface="Calibri"/>
              </a:rPr>
              <a:t>más</a:t>
            </a:r>
            <a:r>
              <a:rPr lang="es-CL" sz="1800">
                <a:solidFill>
                  <a:schemeClr val="dk1"/>
                </a:solidFill>
                <a:latin typeface="Calibri"/>
                <a:ea typeface="Calibri"/>
                <a:cs typeface="Calibri"/>
                <a:sym typeface="Calibri"/>
              </a:rPr>
              <a:t> del 80% de las encuestas subidas a la plataforma sean respondidas por los trabajadores asignados.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	Que, en un periodo de 3 meses el 100% de los reportes de resultados sean realizados por la plataforma.</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4"/>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SALFA MÓDULO DE ENCUESTAS</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EscuelaIT Duoc UC - Escuela de Informática y Telecomunicaciones Duoc UC - Duoc  UC | LinkedIn" id="110" name="Google Shape;110;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cxnSp>
        <p:nvCxnSpPr>
          <p:cNvPr id="111" name="Google Shape;111;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2" name="Google Shape;112;p5"/>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SALFA MÓDULO DE ENCUESTAS</a:t>
            </a:r>
            <a:endParaRPr/>
          </a:p>
        </p:txBody>
      </p:sp>
      <p:sp>
        <p:nvSpPr>
          <p:cNvPr id="113" name="Google Shape;113;p5"/>
          <p:cNvSpPr txBox="1"/>
          <p:nvPr>
            <p:ph type="title"/>
          </p:nvPr>
        </p:nvSpPr>
        <p:spPr>
          <a:xfrm>
            <a:off x="395933" y="992900"/>
            <a:ext cx="4941900" cy="33453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Clr>
                <a:srgbClr val="000000"/>
              </a:buClr>
              <a:buFont typeface="Arial"/>
              <a:buNone/>
            </a:pPr>
            <a:r>
              <a:rPr lang="es-CL" sz="3600">
                <a:latin typeface="Calibri"/>
                <a:ea typeface="Calibri"/>
                <a:cs typeface="Calibri"/>
                <a:sym typeface="Calibri"/>
              </a:rPr>
              <a:t>Alcances y limitaciones del proyecto</a:t>
            </a:r>
            <a:endParaRPr sz="1400">
              <a:latin typeface="Arial"/>
              <a:ea typeface="Arial"/>
              <a:cs typeface="Arial"/>
              <a:sym typeface="Arial"/>
            </a:endParaRPr>
          </a:p>
        </p:txBody>
      </p:sp>
      <p:sp>
        <p:nvSpPr>
          <p:cNvPr id="114" name="Google Shape;114;p5"/>
          <p:cNvSpPr txBox="1"/>
          <p:nvPr>
            <p:ph idx="1" type="body"/>
          </p:nvPr>
        </p:nvSpPr>
        <p:spPr>
          <a:xfrm>
            <a:off x="6183050" y="696600"/>
            <a:ext cx="5555100" cy="5464800"/>
          </a:xfrm>
          <a:prstGeom prst="rect">
            <a:avLst/>
          </a:prstGeom>
        </p:spPr>
        <p:txBody>
          <a:bodyPr anchorCtr="0" anchor="t" bIns="121900" lIns="121900" spcFirstLastPara="1" rIns="121900" wrap="square" tIns="121900">
            <a:normAutofit lnSpcReduction="20000"/>
          </a:bodyPr>
          <a:lstStyle/>
          <a:p>
            <a:pPr indent="0" lvl="0" marL="0" rtl="0" algn="l">
              <a:spcBef>
                <a:spcPts val="0"/>
              </a:spcBef>
              <a:spcAft>
                <a:spcPts val="0"/>
              </a:spcAft>
              <a:buNone/>
            </a:pPr>
            <a:r>
              <a:rPr b="1" lang="es-CL" sz="1600" u="sng">
                <a:solidFill>
                  <a:srgbClr val="000000"/>
                </a:solidFill>
                <a:latin typeface="Arial"/>
                <a:ea typeface="Arial"/>
                <a:cs typeface="Arial"/>
                <a:sym typeface="Arial"/>
              </a:rPr>
              <a:t>Alcance del Módulo de Gestión de Encuestas</a:t>
            </a:r>
            <a:endParaRPr b="1" sz="1600" u="sng">
              <a:solidFill>
                <a:srgbClr val="000000"/>
              </a:solidFill>
              <a:latin typeface="Arial"/>
              <a:ea typeface="Arial"/>
              <a:cs typeface="Arial"/>
              <a:sym typeface="Arial"/>
            </a:endParaRPr>
          </a:p>
          <a:p>
            <a:pPr indent="0" lvl="0" marL="0" rtl="0" algn="l">
              <a:spcBef>
                <a:spcPts val="1600"/>
              </a:spcBef>
              <a:spcAft>
                <a:spcPts val="0"/>
              </a:spcAft>
              <a:buNone/>
            </a:pPr>
            <a:r>
              <a:rPr b="1" lang="es-CL" sz="1100">
                <a:solidFill>
                  <a:srgbClr val="000000"/>
                </a:solidFill>
                <a:latin typeface="Arial"/>
                <a:ea typeface="Arial"/>
                <a:cs typeface="Arial"/>
                <a:sym typeface="Arial"/>
              </a:rPr>
              <a:t>Creación de Encuestas</a:t>
            </a:r>
            <a:r>
              <a:rPr lang="es-CL" sz="1100">
                <a:solidFill>
                  <a:srgbClr val="000000"/>
                </a:solidFill>
                <a:latin typeface="Arial"/>
                <a:ea typeface="Arial"/>
                <a:cs typeface="Arial"/>
                <a:sym typeface="Arial"/>
              </a:rPr>
              <a:t>: Herramientas para diseñar y administrar encuestas.</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es-CL" sz="1100">
                <a:solidFill>
                  <a:srgbClr val="000000"/>
                </a:solidFill>
                <a:latin typeface="Arial"/>
                <a:ea typeface="Arial"/>
                <a:cs typeface="Arial"/>
                <a:sym typeface="Arial"/>
              </a:rPr>
              <a:t>Asignación Flexible</a:t>
            </a:r>
            <a:r>
              <a:rPr lang="es-CL" sz="1100">
                <a:solidFill>
                  <a:srgbClr val="000000"/>
                </a:solidFill>
                <a:latin typeface="Arial"/>
                <a:ea typeface="Arial"/>
                <a:cs typeface="Arial"/>
                <a:sym typeface="Arial"/>
              </a:rPr>
              <a:t>: Filtrado de encuestas por áreas, roles o usuarios específicos.</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es-CL" sz="1100">
                <a:solidFill>
                  <a:srgbClr val="000000"/>
                </a:solidFill>
                <a:latin typeface="Arial"/>
                <a:ea typeface="Arial"/>
                <a:cs typeface="Arial"/>
                <a:sym typeface="Arial"/>
              </a:rPr>
              <a:t>Visualización de Resultados</a:t>
            </a:r>
            <a:r>
              <a:rPr lang="es-CL" sz="1100">
                <a:solidFill>
                  <a:srgbClr val="000000"/>
                </a:solidFill>
                <a:latin typeface="Arial"/>
                <a:ea typeface="Arial"/>
                <a:cs typeface="Arial"/>
                <a:sym typeface="Arial"/>
              </a:rPr>
              <a:t>: Dashboards interactivos con análisis de respuestas.</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es-CL" sz="1100">
                <a:solidFill>
                  <a:srgbClr val="000000"/>
                </a:solidFill>
                <a:latin typeface="Arial"/>
                <a:ea typeface="Arial"/>
                <a:cs typeface="Arial"/>
                <a:sym typeface="Arial"/>
              </a:rPr>
              <a:t>Exportación de Reportes</a:t>
            </a:r>
            <a:r>
              <a:rPr lang="es-CL" sz="1100">
                <a:solidFill>
                  <a:srgbClr val="000000"/>
                </a:solidFill>
                <a:latin typeface="Arial"/>
                <a:ea typeface="Arial"/>
                <a:cs typeface="Arial"/>
                <a:sym typeface="Arial"/>
              </a:rPr>
              <a:t>: Generación de informes en formato PDF con gráficos.</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es-CL" sz="1100">
                <a:solidFill>
                  <a:srgbClr val="000000"/>
                </a:solidFill>
                <a:latin typeface="Arial"/>
                <a:ea typeface="Arial"/>
                <a:cs typeface="Arial"/>
                <a:sym typeface="Arial"/>
              </a:rPr>
              <a:t>Acceso por Roles</a:t>
            </a:r>
            <a:r>
              <a:rPr lang="es-CL" sz="1100">
                <a:solidFill>
                  <a:srgbClr val="000000"/>
                </a:solidFill>
                <a:latin typeface="Arial"/>
                <a:ea typeface="Arial"/>
                <a:cs typeface="Arial"/>
                <a:sym typeface="Arial"/>
              </a:rPr>
              <a:t>: Funcionalidades diferenciadas para administradores, empleados e invitados.</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es-CL" sz="1600" u="sng">
                <a:solidFill>
                  <a:srgbClr val="000000"/>
                </a:solidFill>
                <a:latin typeface="Arial"/>
                <a:ea typeface="Arial"/>
                <a:cs typeface="Arial"/>
                <a:sym typeface="Arial"/>
              </a:rPr>
              <a:t>Limitaciones del Módulo de Gestión de Encuestas</a:t>
            </a:r>
            <a:endParaRPr b="1" sz="1600" u="sng">
              <a:solidFill>
                <a:srgbClr val="000000"/>
              </a:solidFill>
              <a:latin typeface="Arial"/>
              <a:ea typeface="Arial"/>
              <a:cs typeface="Arial"/>
              <a:sym typeface="Arial"/>
            </a:endParaRPr>
          </a:p>
          <a:p>
            <a:pPr indent="0" lvl="0" marL="0" rtl="0" algn="l">
              <a:spcBef>
                <a:spcPts val="1200"/>
              </a:spcBef>
              <a:spcAft>
                <a:spcPts val="0"/>
              </a:spcAft>
              <a:buNone/>
            </a:pPr>
            <a:r>
              <a:rPr b="1" lang="es-CL" sz="1100">
                <a:solidFill>
                  <a:srgbClr val="000000"/>
                </a:solidFill>
                <a:latin typeface="Arial"/>
                <a:ea typeface="Arial"/>
                <a:cs typeface="Arial"/>
                <a:sym typeface="Arial"/>
              </a:rPr>
              <a:t>Tipos de Preguntas</a:t>
            </a:r>
            <a:r>
              <a:rPr lang="es-CL" sz="1100">
                <a:solidFill>
                  <a:srgbClr val="000000"/>
                </a:solidFill>
                <a:latin typeface="Arial"/>
                <a:ea typeface="Arial"/>
                <a:cs typeface="Arial"/>
                <a:sym typeface="Arial"/>
              </a:rPr>
              <a:t>: Limitado a preguntas predefinidas (texto, selección múltiple).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CL" sz="1100">
                <a:solidFill>
                  <a:srgbClr val="000000"/>
                </a:solidFill>
                <a:latin typeface="Arial"/>
                <a:ea typeface="Arial"/>
                <a:cs typeface="Arial"/>
                <a:sym typeface="Arial"/>
              </a:rPr>
              <a:t>Análisis Básico</a:t>
            </a:r>
            <a:r>
              <a:rPr lang="es-CL" sz="1100">
                <a:solidFill>
                  <a:srgbClr val="000000"/>
                </a:solidFill>
                <a:latin typeface="Arial"/>
                <a:ea typeface="Arial"/>
                <a:cs typeface="Arial"/>
                <a:sym typeface="Arial"/>
              </a:rPr>
              <a:t>: Gráficos simples sin predicciones o análisis avanzados.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CL" sz="1100">
                <a:solidFill>
                  <a:srgbClr val="000000"/>
                </a:solidFill>
                <a:latin typeface="Arial"/>
                <a:ea typeface="Arial"/>
                <a:cs typeface="Arial"/>
                <a:sym typeface="Arial"/>
              </a:rPr>
              <a:t>Escalabilidad</a:t>
            </a:r>
            <a:r>
              <a:rPr lang="es-CL" sz="1100">
                <a:solidFill>
                  <a:srgbClr val="000000"/>
                </a:solidFill>
                <a:latin typeface="Arial"/>
                <a:ea typeface="Arial"/>
                <a:cs typeface="Arial"/>
                <a:sym typeface="Arial"/>
              </a:rPr>
              <a:t>: Rendimiento comprometido con grandes volúmenes de datos.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CL" sz="1100">
                <a:solidFill>
                  <a:srgbClr val="000000"/>
                </a:solidFill>
                <a:latin typeface="Arial"/>
                <a:ea typeface="Arial"/>
                <a:cs typeface="Arial"/>
                <a:sym typeface="Arial"/>
              </a:rPr>
              <a:t>Notificaciones</a:t>
            </a:r>
            <a:r>
              <a:rPr lang="es-CL" sz="1100">
                <a:solidFill>
                  <a:srgbClr val="000000"/>
                </a:solidFill>
                <a:latin typeface="Arial"/>
                <a:ea typeface="Arial"/>
                <a:cs typeface="Arial"/>
                <a:sym typeface="Arial"/>
              </a:rPr>
              <a:t>: Sin avisos en tiempo real para usuarios.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CL" sz="1100">
                <a:solidFill>
                  <a:srgbClr val="000000"/>
                </a:solidFill>
                <a:latin typeface="Arial"/>
                <a:ea typeface="Arial"/>
                <a:cs typeface="Arial"/>
                <a:sym typeface="Arial"/>
              </a:rPr>
              <a:t>Integraciones Externas</a:t>
            </a:r>
            <a:r>
              <a:rPr lang="es-CL" sz="1100">
                <a:solidFill>
                  <a:srgbClr val="000000"/>
                </a:solidFill>
                <a:latin typeface="Arial"/>
                <a:ea typeface="Arial"/>
                <a:cs typeface="Arial"/>
                <a:sym typeface="Arial"/>
              </a:rPr>
              <a:t>: No conecta con otras plataformas empresariales.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CL" sz="1100">
                <a:solidFill>
                  <a:srgbClr val="000000"/>
                </a:solidFill>
                <a:latin typeface="Arial"/>
                <a:ea typeface="Arial"/>
                <a:cs typeface="Arial"/>
                <a:sym typeface="Arial"/>
              </a:rPr>
              <a:t>Compatibilidad Móvil</a:t>
            </a:r>
            <a:r>
              <a:rPr lang="es-CL" sz="1100">
                <a:solidFill>
                  <a:srgbClr val="000000"/>
                </a:solidFill>
                <a:latin typeface="Arial"/>
                <a:ea typeface="Arial"/>
                <a:cs typeface="Arial"/>
                <a:sym typeface="Arial"/>
              </a:rPr>
              <a:t>: Falta de una app nativa, solo diseño responsive.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sz="1100">
              <a:solidFill>
                <a:srgbClr val="000000"/>
              </a:solidFill>
              <a:latin typeface="Arial"/>
              <a:ea typeface="Arial"/>
              <a:cs typeface="Arial"/>
              <a:sym typeface="Arial"/>
            </a:endParaRPr>
          </a:p>
        </p:txBody>
      </p:sp>
      <p:pic>
        <p:nvPicPr>
          <p:cNvPr id="115" name="Google Shape;115;p5"/>
          <p:cNvPicPr preferRelativeResize="0"/>
          <p:nvPr/>
        </p:nvPicPr>
        <p:blipFill>
          <a:blip r:embed="rId4">
            <a:alphaModFix/>
          </a:blip>
          <a:stretch>
            <a:fillRect/>
          </a:stretch>
        </p:blipFill>
        <p:spPr>
          <a:xfrm>
            <a:off x="1720913" y="2573300"/>
            <a:ext cx="2291925" cy="2215000"/>
          </a:xfrm>
          <a:prstGeom prst="rect">
            <a:avLst/>
          </a:prstGeom>
          <a:noFill/>
          <a:ln>
            <a:noFill/>
          </a:ln>
        </p:spPr>
      </p:pic>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EscuelaIT Duoc UC - Escuela de Informática y Telecomunicaciones Duoc UC - Duoc  UC | LinkedIn" id="120" name="Google Shape;120;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1" name="Google Shape;121;p6"/>
          <p:cNvSpPr txBox="1"/>
          <p:nvPr/>
        </p:nvSpPr>
        <p:spPr>
          <a:xfrm>
            <a:off x="0" y="11705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22" name="Google Shape;122;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3" name="Google Shape;123;p6"/>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SALFA MÓDULO DE ENCUESTAS</a:t>
            </a:r>
            <a:endParaRPr/>
          </a:p>
        </p:txBody>
      </p:sp>
      <p:sp>
        <p:nvSpPr>
          <p:cNvPr id="124" name="Google Shape;124;p6"/>
          <p:cNvSpPr txBox="1"/>
          <p:nvPr/>
        </p:nvSpPr>
        <p:spPr>
          <a:xfrm>
            <a:off x="1195450" y="1877025"/>
            <a:ext cx="9469200" cy="243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CL" sz="1700">
                <a:solidFill>
                  <a:schemeClr val="dk1"/>
                </a:solidFill>
                <a:latin typeface="Calibri"/>
                <a:ea typeface="Calibri"/>
                <a:cs typeface="Calibri"/>
                <a:sym typeface="Calibri"/>
              </a:rPr>
              <a:t>La metodología por la cual se decantó para el desarrollo de este proyecto fue la tradicional de cascada, una metodología tradicional ya que cada cierto tiempo solo se mostraron avances del desarrollo de la plataforma y no entregables,  debido a que los requisitos desde un inicio fueron bien definidos gracias a reuniones con el cliente, quedando en claro que a lo largo del proyecto no se realizarán cambios grandes en los requerimientos.</a:t>
            </a:r>
            <a:endParaRPr sz="3000">
              <a:solidFill>
                <a:schemeClr val="dk2"/>
              </a:solidFill>
            </a:endParaRPr>
          </a:p>
        </p:txBody>
      </p:sp>
      <p:pic>
        <p:nvPicPr>
          <p:cNvPr id="125" name="Google Shape;125;p6"/>
          <p:cNvPicPr preferRelativeResize="0"/>
          <p:nvPr/>
        </p:nvPicPr>
        <p:blipFill>
          <a:blip r:embed="rId4">
            <a:alphaModFix/>
          </a:blip>
          <a:stretch>
            <a:fillRect/>
          </a:stretch>
        </p:blipFill>
        <p:spPr>
          <a:xfrm>
            <a:off x="4697825" y="3284375"/>
            <a:ext cx="4718825" cy="3458276"/>
          </a:xfrm>
          <a:prstGeom prst="rect">
            <a:avLst/>
          </a:prstGeom>
          <a:noFill/>
          <a:ln>
            <a:noFill/>
          </a:ln>
        </p:spPr>
      </p:pic>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EscuelaIT Duoc UC - Escuela de Informática y Telecomunicaciones Duoc UC - Duoc  UC | LinkedIn" id="130" name="Google Shape;130;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1" name="Google Shape;131;p7"/>
          <p:cNvSpPr txBox="1"/>
          <p:nvPr/>
        </p:nvSpPr>
        <p:spPr>
          <a:xfrm>
            <a:off x="1" y="1155656"/>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t/>
            </a:r>
            <a:endParaRPr sz="1000">
              <a:solidFill>
                <a:srgbClr val="757070"/>
              </a:solidFill>
              <a:latin typeface="Calibri"/>
              <a:ea typeface="Calibri"/>
              <a:cs typeface="Calibri"/>
              <a:sym typeface="Calibri"/>
            </a:endParaRPr>
          </a:p>
        </p:txBody>
      </p:sp>
      <p:cxnSp>
        <p:nvCxnSpPr>
          <p:cNvPr id="132" name="Google Shape;132;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3" name="Google Shape;133;p7"/>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SALFA MÓDULO DE ENCUESTAS</a:t>
            </a:r>
            <a:endParaRPr/>
          </a:p>
        </p:txBody>
      </p:sp>
      <p:pic>
        <p:nvPicPr>
          <p:cNvPr id="134" name="Google Shape;134;p7"/>
          <p:cNvPicPr preferRelativeResize="0"/>
          <p:nvPr/>
        </p:nvPicPr>
        <p:blipFill>
          <a:blip r:embed="rId4">
            <a:alphaModFix/>
          </a:blip>
          <a:stretch>
            <a:fillRect/>
          </a:stretch>
        </p:blipFill>
        <p:spPr>
          <a:xfrm>
            <a:off x="1039225" y="2048208"/>
            <a:ext cx="4616918" cy="4504993"/>
          </a:xfrm>
          <a:prstGeom prst="rect">
            <a:avLst/>
          </a:prstGeom>
          <a:noFill/>
          <a:ln>
            <a:noFill/>
          </a:ln>
        </p:spPr>
      </p:pic>
      <p:pic>
        <p:nvPicPr>
          <p:cNvPr id="135" name="Google Shape;135;p7"/>
          <p:cNvPicPr preferRelativeResize="0"/>
          <p:nvPr/>
        </p:nvPicPr>
        <p:blipFill>
          <a:blip r:embed="rId5">
            <a:alphaModFix/>
          </a:blip>
          <a:stretch>
            <a:fillRect/>
          </a:stretch>
        </p:blipFill>
        <p:spPr>
          <a:xfrm>
            <a:off x="6586968" y="2048208"/>
            <a:ext cx="4791935" cy="4504993"/>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080C"/>
        </a:solidFill>
      </p:bgPr>
    </p:bg>
    <p:spTree>
      <p:nvGrpSpPr>
        <p:cNvPr id="139" name="Shape 139"/>
        <p:cNvGrpSpPr/>
        <p:nvPr/>
      </p:nvGrpSpPr>
      <p:grpSpPr>
        <a:xfrm>
          <a:off x="0" y="0"/>
          <a:ext cx="0" cy="0"/>
          <a:chOff x="0" y="0"/>
          <a:chExt cx="0" cy="0"/>
        </a:xfrm>
      </p:grpSpPr>
      <p:sp>
        <p:nvSpPr>
          <p:cNvPr id="140" name="Google Shape;140;p8"/>
          <p:cNvSpPr txBox="1"/>
          <p:nvPr/>
        </p:nvSpPr>
        <p:spPr>
          <a:xfrm>
            <a:off x="2800975" y="589450"/>
            <a:ext cx="72807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Arquitectura del software</a:t>
            </a:r>
            <a:endParaRPr>
              <a:solidFill>
                <a:schemeClr val="lt1"/>
              </a:solidFill>
            </a:endParaRPr>
          </a:p>
          <a:p>
            <a:pPr indent="0" lvl="0" marL="0" marR="0" rtl="0" algn="ctr">
              <a:spcBef>
                <a:spcPts val="0"/>
              </a:spcBef>
              <a:spcAft>
                <a:spcPts val="0"/>
              </a:spcAft>
              <a:buNone/>
            </a:pPr>
            <a:r>
              <a:t/>
            </a:r>
            <a:endParaRPr/>
          </a:p>
        </p:txBody>
      </p:sp>
      <p:cxnSp>
        <p:nvCxnSpPr>
          <p:cNvPr id="141" name="Google Shape;141;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2" name="Google Shape;142;p8"/>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SALFA MÓDULO DE ENCUESTAS</a:t>
            </a:r>
            <a:endParaRPr/>
          </a:p>
        </p:txBody>
      </p:sp>
      <p:pic>
        <p:nvPicPr>
          <p:cNvPr id="143" name="Google Shape;143;p8"/>
          <p:cNvPicPr preferRelativeResize="0"/>
          <p:nvPr/>
        </p:nvPicPr>
        <p:blipFill>
          <a:blip r:embed="rId3">
            <a:alphaModFix/>
          </a:blip>
          <a:stretch>
            <a:fillRect/>
          </a:stretch>
        </p:blipFill>
        <p:spPr>
          <a:xfrm>
            <a:off x="3399825" y="1383550"/>
            <a:ext cx="5664742" cy="5387275"/>
          </a:xfrm>
          <a:prstGeom prst="rect">
            <a:avLst/>
          </a:prstGeom>
          <a:noFill/>
          <a:ln>
            <a:noFill/>
          </a:ln>
        </p:spPr>
      </p:pic>
      <p:pic>
        <p:nvPicPr>
          <p:cNvPr id="144" name="Google Shape;144;p8"/>
          <p:cNvPicPr preferRelativeResize="0"/>
          <p:nvPr/>
        </p:nvPicPr>
        <p:blipFill rotWithShape="1">
          <a:blip r:embed="rId4">
            <a:alphaModFix/>
          </a:blip>
          <a:srcRect b="35756" l="0" r="0" t="38164"/>
          <a:stretch/>
        </p:blipFill>
        <p:spPr>
          <a:xfrm>
            <a:off x="9268319" y="137100"/>
            <a:ext cx="2826806" cy="737199"/>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8" name="Shape 148"/>
        <p:cNvGrpSpPr/>
        <p:nvPr/>
      </p:nvGrpSpPr>
      <p:grpSpPr>
        <a:xfrm>
          <a:off x="0" y="0"/>
          <a:ext cx="0" cy="0"/>
          <a:chOff x="0" y="0"/>
          <a:chExt cx="0" cy="0"/>
        </a:xfrm>
      </p:grpSpPr>
      <p:pic>
        <p:nvPicPr>
          <p:cNvPr descr="EscuelaIT Duoc UC - Escuela de Informática y Telecomunicaciones Duoc UC - Duoc  UC | LinkedIn" id="149" name="Google Shape;149;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0" name="Google Shape;150;p9"/>
          <p:cNvSpPr txBox="1"/>
          <p:nvPr/>
        </p:nvSpPr>
        <p:spPr>
          <a:xfrm>
            <a:off x="0" y="77783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51" name="Google Shape;151;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52" name="Google Shape;152;p9"/>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SALFA MÓDULO DE ENCUESTAS</a:t>
            </a:r>
            <a:endParaRPr/>
          </a:p>
        </p:txBody>
      </p:sp>
      <p:pic>
        <p:nvPicPr>
          <p:cNvPr id="153" name="Google Shape;153;p9"/>
          <p:cNvPicPr preferRelativeResize="0"/>
          <p:nvPr/>
        </p:nvPicPr>
        <p:blipFill>
          <a:blip r:embed="rId4">
            <a:alphaModFix/>
          </a:blip>
          <a:stretch>
            <a:fillRect/>
          </a:stretch>
        </p:blipFill>
        <p:spPr>
          <a:xfrm>
            <a:off x="152400" y="1576730"/>
            <a:ext cx="11887200" cy="4867960"/>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