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77BA62-9A81-46E9-B0A3-B53EB8E30AA8}">
  <a:tblStyle styleId="{1977BA62-9A81-46E9-B0A3-B53EB8E30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90900"/>
            <a:ext cx="9144000" cy="44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792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996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00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690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DASHBOARD: </a:t>
            </a: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HAX CMS MICROSERVICE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644150" y="58375"/>
            <a:ext cx="106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7500" y="319975"/>
            <a:ext cx="176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23-FEB-2020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200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792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1996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60500" y="9025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COMPLETED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0050" y="2249225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20050" y="359595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60500" y="2249225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9900" y="359595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ISSUES NEEDING ATTENTION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440100" y="9025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99650" y="1260400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RISK STATUS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273725" y="1560863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273725" y="1923200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273725" y="2280975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273725" y="2638738"/>
            <a:ext cx="216300" cy="207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3620550" y="1516975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Overall: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620550" y="1892263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620550" y="2250500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620550" y="2604638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 Budget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3273725" y="3570263"/>
            <a:ext cx="216300" cy="207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3273725" y="3932600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3273725" y="4290375"/>
            <a:ext cx="216300" cy="207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273725" y="4648138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3620550" y="3526375"/>
            <a:ext cx="2558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1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Lack of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Developer Assistance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620550" y="3901663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2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Project Pace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620550" y="4259900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3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GitHub Compatibility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620550" y="4614038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4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Scope Creep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19900" y="12604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Successfully got Pandoc running locally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Reviewed PanDoc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Documented information about what we have and what we still need from Pandoc</a:t>
            </a:r>
            <a:endParaRPr sz="9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0" name="Google Shape;90;p13"/>
          <p:cNvSpPr txBox="1"/>
          <p:nvPr/>
        </p:nvSpPr>
        <p:spPr>
          <a:xfrm>
            <a:off x="220050" y="260715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Research how to run PanDoc 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within Docker container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Compose survey questions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Complete Mid-Report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20050" y="39539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Exporting file conversions 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from the command line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Need list of extra Pandoc </a:t>
            </a:r>
            <a:r>
              <a:rPr lang="en" sz="900"/>
              <a:t>dependencies</a:t>
            </a:r>
            <a:r>
              <a:rPr lang="en" sz="900"/>
              <a:t> for the Docker container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Look online for pre-existing a Pandoc Docker Container</a:t>
            </a:r>
            <a:endParaRPr sz="900"/>
          </a:p>
        </p:txBody>
      </p:sp>
      <p:sp>
        <p:nvSpPr>
          <p:cNvPr id="92" name="Google Shape;92;p13"/>
          <p:cNvSpPr txBox="1"/>
          <p:nvPr/>
        </p:nvSpPr>
        <p:spPr>
          <a:xfrm>
            <a:off x="3199650" y="3253163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3;p13"/>
          <p:cNvGraphicFramePr/>
          <p:nvPr/>
        </p:nvGraphicFramePr>
        <p:xfrm>
          <a:off x="6179250" y="2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{1977BA62-9A81-46E9-B0A3-B53EB8E30AA8}</a:tableStyleId>
              </a:tblPr>
              <a:tblGrid>
                <a:gridCol w="1372350"/>
                <a:gridCol w="1372350"/>
              </a:tblGrid>
              <a:tr h="45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Task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Progress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Requirement Gathering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 Gantt Chart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Potential User Surveys/Interviews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3"/>
          <p:cNvSpPr txBox="1"/>
          <p:nvPr/>
        </p:nvSpPr>
        <p:spPr>
          <a:xfrm>
            <a:off x="6179400" y="90250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PERFORMANCE INDICATORS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 title="Hours Spent on Develop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995" y="1298162"/>
            <a:ext cx="2719506" cy="15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7551600" y="3543425"/>
            <a:ext cx="12873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r>
              <a:rPr b="1" lang="en"/>
              <a:t>5%</a:t>
            </a:r>
            <a:endParaRPr b="1"/>
          </a:p>
        </p:txBody>
      </p:sp>
      <p:sp>
        <p:nvSpPr>
          <p:cNvPr id="97" name="Google Shape;97;p13"/>
          <p:cNvSpPr/>
          <p:nvPr/>
        </p:nvSpPr>
        <p:spPr>
          <a:xfrm>
            <a:off x="7551600" y="4037300"/>
            <a:ext cx="10698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75%</a:t>
            </a:r>
            <a:endParaRPr b="1"/>
          </a:p>
        </p:txBody>
      </p:sp>
      <p:sp>
        <p:nvSpPr>
          <p:cNvPr id="98" name="Google Shape;98;p13"/>
          <p:cNvSpPr/>
          <p:nvPr/>
        </p:nvSpPr>
        <p:spPr>
          <a:xfrm>
            <a:off x="7551600" y="4563025"/>
            <a:ext cx="6297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50%</a:t>
            </a:r>
            <a:endParaRPr b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